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547" r:id="rId2"/>
    <p:sldId id="492" r:id="rId3"/>
    <p:sldId id="506" r:id="rId4"/>
    <p:sldId id="493" r:id="rId5"/>
    <p:sldId id="483" r:id="rId6"/>
    <p:sldId id="495" r:id="rId7"/>
    <p:sldId id="548" r:id="rId8"/>
    <p:sldId id="552" r:id="rId9"/>
    <p:sldId id="558" r:id="rId10"/>
    <p:sldId id="553" r:id="rId11"/>
    <p:sldId id="559" r:id="rId12"/>
    <p:sldId id="554" r:id="rId13"/>
    <p:sldId id="546" r:id="rId14"/>
    <p:sldId id="560" r:id="rId15"/>
    <p:sldId id="550" r:id="rId16"/>
    <p:sldId id="557" r:id="rId17"/>
    <p:sldId id="561" r:id="rId18"/>
    <p:sldId id="562" r:id="rId19"/>
    <p:sldId id="555" r:id="rId20"/>
    <p:sldId id="556" r:id="rId21"/>
    <p:sldId id="551" r:id="rId22"/>
    <p:sldId id="549" r:id="rId23"/>
  </p:sldIdLst>
  <p:sldSz cx="9144000" cy="6858000" type="screen4x3"/>
  <p:notesSz cx="7099300" cy="102346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7804" autoAdjust="0"/>
  </p:normalViewPr>
  <p:slideViewPr>
    <p:cSldViewPr>
      <p:cViewPr varScale="1">
        <p:scale>
          <a:sx n="104" d="100"/>
          <a:sy n="104" d="100"/>
        </p:scale>
        <p:origin x="6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12"/>
    </p:cViewPr>
  </p:sorterViewPr>
  <p:notesViewPr>
    <p:cSldViewPr>
      <p:cViewPr varScale="1">
        <p:scale>
          <a:sx n="61" d="100"/>
          <a:sy n="61" d="100"/>
        </p:scale>
        <p:origin x="2838" y="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F399ABCC-8120-4C32-AA2D-5E062B910CD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09110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41B9559-9E0E-4447-B6DC-CBA630A2CF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03649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59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27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1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38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4122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09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60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67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88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656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1860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/>
          <p:cNvSpPr>
            <a:spLocks noChangeShapeType="1"/>
          </p:cNvSpPr>
          <p:nvPr/>
        </p:nvSpPr>
        <p:spPr bwMode="auto">
          <a:xfrm>
            <a:off x="0" y="620713"/>
            <a:ext cx="91440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0" y="6623050"/>
            <a:ext cx="268288" cy="23495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B07E3787-A4ED-404D-8251-51A51344D0AB}" type="slidenum">
              <a:rPr lang="es-ES" altLang="es-ES" sz="1000" smtClean="0"/>
              <a:pPr algn="ctr" eaLnBrk="1" hangingPunct="1">
                <a:defRPr/>
              </a:pPr>
              <a:t>‹Nº›</a:t>
            </a:fld>
            <a:endParaRPr lang="es-ES" altLang="es-ES" sz="100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ES" dirty="0"/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899592" y="2158566"/>
            <a:ext cx="7929761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4000" b="1" dirty="0"/>
              <a:t>Introducción a </a:t>
            </a:r>
            <a:r>
              <a:rPr lang="es-ES" altLang="es-ES" sz="4000" b="1" dirty="0" smtClean="0"/>
              <a:t>la Programación</a:t>
            </a:r>
            <a:endParaRPr lang="es-ES" altLang="es-ES" sz="2800" b="1" dirty="0"/>
          </a:p>
          <a:p>
            <a:pPr algn="ctr" eaLnBrk="1" hangingPunct="1"/>
            <a:r>
              <a:rPr lang="es-ES" altLang="es-ES" sz="2000" b="1" dirty="0"/>
              <a:t>Grado en Ingeniería Informática</a:t>
            </a:r>
            <a:endParaRPr lang="es-ES" altLang="es-ES" sz="2800" b="1" dirty="0"/>
          </a:p>
          <a:p>
            <a:pPr algn="ctr" eaLnBrk="1" hangingPunct="1"/>
            <a:endParaRPr lang="es-ES" altLang="es-ES" sz="3200" b="1" dirty="0"/>
          </a:p>
          <a:p>
            <a:pPr algn="ctr" eaLnBrk="1" hangingPunct="1"/>
            <a:r>
              <a:rPr lang="es-ES" altLang="es-ES" sz="3200" b="1" dirty="0" smtClean="0"/>
              <a:t>3. Variables y e/s</a:t>
            </a:r>
            <a:endParaRPr lang="es-ES" altLang="es-ES" sz="3200" b="1" dirty="0"/>
          </a:p>
        </p:txBody>
      </p:sp>
      <p:pic>
        <p:nvPicPr>
          <p:cNvPr id="4101" name="Picture 12" descr="logoSimboloUM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88913"/>
            <a:ext cx="24114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Line 8"/>
          <p:cNvSpPr>
            <a:spLocks noChangeShapeType="1"/>
          </p:cNvSpPr>
          <p:nvPr/>
        </p:nvSpPr>
        <p:spPr bwMode="auto">
          <a:xfrm>
            <a:off x="3059831" y="3443482"/>
            <a:ext cx="3313112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3644030" y="5805264"/>
            <a:ext cx="5457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es-ES" b="1" dirty="0" smtClean="0"/>
              <a:t>Bloque </a:t>
            </a:r>
            <a:r>
              <a:rPr lang="es-ES" altLang="es-ES" b="1" dirty="0"/>
              <a:t>1. Léxico y organización de un </a:t>
            </a:r>
            <a:r>
              <a:rPr lang="es-ES" altLang="es-ES" b="1" dirty="0" smtClean="0"/>
              <a:t>algoritmo</a:t>
            </a:r>
          </a:p>
          <a:p>
            <a:pPr algn="r"/>
            <a:r>
              <a:rPr lang="es-ES" b="1" dirty="0" smtClean="0"/>
              <a:t>3. Variables y e/s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7722394" y="6377798"/>
            <a:ext cx="13262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1200" i="1" smtClean="0"/>
              <a:t>Dr. Isidro Verdú</a:t>
            </a:r>
            <a:endParaRPr lang="es-ES" sz="1200" i="1"/>
          </a:p>
        </p:txBody>
      </p:sp>
    </p:spTree>
    <p:extLst>
      <p:ext uri="{BB962C8B-B14F-4D97-AF65-F5344CB8AC3E}">
        <p14:creationId xmlns:p14="http://schemas.microsoft.com/office/powerpoint/2010/main" val="147012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83568" y="1844824"/>
            <a:ext cx="79208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indent="3175" algn="just" defTabSz="179388"/>
            <a:r>
              <a:rPr lang="es-ES" sz="2000" b="1" dirty="0" smtClean="0"/>
              <a:t>Entrada</a:t>
            </a:r>
          </a:p>
          <a:p>
            <a:pPr marL="87313" indent="3175" algn="just" defTabSz="179388"/>
            <a:r>
              <a:rPr lang="es-ES" sz="2000" dirty="0" smtClean="0"/>
              <a:t>		</a:t>
            </a:r>
            <a:r>
              <a:rPr lang="es-ES" sz="2000" dirty="0" err="1" smtClean="0"/>
              <a:t>precio_teclado</a:t>
            </a:r>
            <a:endParaRPr lang="es-ES" sz="2000" dirty="0" smtClean="0"/>
          </a:p>
          <a:p>
            <a:pPr marL="87313" indent="3175" algn="just" defTabSz="179388"/>
            <a:r>
              <a:rPr lang="es-ES" sz="2000" dirty="0" smtClean="0"/>
              <a:t>		</a:t>
            </a:r>
            <a:r>
              <a:rPr lang="es-ES" sz="2000" dirty="0" err="1" smtClean="0"/>
              <a:t>precio_ratón</a:t>
            </a:r>
            <a:endParaRPr lang="es-ES" sz="2000" dirty="0" smtClean="0"/>
          </a:p>
          <a:p>
            <a:pPr marL="87313" indent="3175" algn="just" defTabSz="179388"/>
            <a:r>
              <a:rPr lang="es-ES" sz="2000" dirty="0" smtClean="0"/>
              <a:t>		descuento</a:t>
            </a:r>
          </a:p>
          <a:p>
            <a:pPr marL="87313" indent="3175" algn="just" defTabSz="179388"/>
            <a:r>
              <a:rPr lang="es-ES" sz="2000" dirty="0" smtClean="0"/>
              <a:t>		</a:t>
            </a:r>
            <a:r>
              <a:rPr lang="es-ES" sz="2000" dirty="0" err="1" smtClean="0"/>
              <a:t>num_teclados</a:t>
            </a:r>
            <a:endParaRPr lang="es-ES" sz="2000" dirty="0" smtClean="0"/>
          </a:p>
          <a:p>
            <a:pPr marL="87313" indent="3175" algn="just" defTabSz="179388"/>
            <a:r>
              <a:rPr lang="es-ES" sz="2000" dirty="0"/>
              <a:t>	</a:t>
            </a:r>
            <a:r>
              <a:rPr lang="es-ES" sz="2000" dirty="0" smtClean="0"/>
              <a:t>	</a:t>
            </a:r>
            <a:r>
              <a:rPr lang="es-ES" sz="2000" dirty="0" err="1" smtClean="0"/>
              <a:t>num_ratones</a:t>
            </a:r>
            <a:endParaRPr lang="es-ES" sz="2000" dirty="0" smtClean="0"/>
          </a:p>
          <a:p>
            <a:pPr marL="87313" indent="3175" algn="just" defTabSz="179388"/>
            <a:endParaRPr lang="es-ES" sz="2000" dirty="0"/>
          </a:p>
          <a:p>
            <a:pPr marL="87313" indent="3175" algn="just" defTabSz="179388"/>
            <a:r>
              <a:rPr lang="es-ES" sz="2000" dirty="0" smtClean="0"/>
              <a:t>Salida</a:t>
            </a:r>
          </a:p>
          <a:p>
            <a:pPr marL="87313" indent="3175" algn="just" defTabSz="179388"/>
            <a:r>
              <a:rPr lang="es-ES" sz="2000" dirty="0" smtClean="0"/>
              <a:t>		</a:t>
            </a:r>
            <a:r>
              <a:rPr lang="es-ES" sz="2000" dirty="0" err="1" smtClean="0"/>
              <a:t>coste_teclados</a:t>
            </a:r>
            <a:endParaRPr lang="es-ES" sz="2000" dirty="0" smtClean="0"/>
          </a:p>
          <a:p>
            <a:pPr marL="87313" indent="3175" algn="just" defTabSz="179388"/>
            <a:r>
              <a:rPr lang="es-ES" sz="2000" dirty="0"/>
              <a:t>	</a:t>
            </a:r>
            <a:r>
              <a:rPr lang="es-ES" sz="2000" dirty="0" smtClean="0"/>
              <a:t>	</a:t>
            </a:r>
            <a:r>
              <a:rPr lang="es-ES" sz="2000" dirty="0" err="1" smtClean="0"/>
              <a:t>coste_ratones</a:t>
            </a:r>
            <a:endParaRPr lang="es-ES" sz="2000" dirty="0" smtClean="0"/>
          </a:p>
          <a:p>
            <a:pPr marL="87313" indent="3175" algn="just" defTabSz="179388"/>
            <a:r>
              <a:rPr lang="es-ES" sz="2000" dirty="0"/>
              <a:t>	</a:t>
            </a:r>
            <a:r>
              <a:rPr lang="es-ES" sz="2000" dirty="0" smtClean="0"/>
              <a:t>	</a:t>
            </a:r>
            <a:r>
              <a:rPr lang="es-ES" sz="2000" dirty="0" err="1" smtClean="0"/>
              <a:t>coste_total</a:t>
            </a:r>
            <a:endParaRPr lang="es-ES" sz="2000" dirty="0" smtClean="0"/>
          </a:p>
          <a:p>
            <a:pPr marL="87313" indent="3175" algn="just" defTabSz="179388"/>
            <a:endParaRPr lang="es-ES" sz="2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3275856" y="231782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solidFill>
                  <a:srgbClr val="FFFF00"/>
                </a:solidFill>
              </a:rPr>
              <a:t>reales</a:t>
            </a:r>
            <a:endParaRPr lang="es-ES" i="1" dirty="0">
              <a:solidFill>
                <a:srgbClr val="FFFF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355876" y="3232847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solidFill>
                  <a:srgbClr val="FFFF00"/>
                </a:solidFill>
              </a:rPr>
              <a:t>Enteros positivos, y cero</a:t>
            </a:r>
            <a:endParaRPr lang="es-ES" i="1" dirty="0">
              <a:solidFill>
                <a:srgbClr val="FFFF00"/>
              </a:solidFill>
            </a:endParaRPr>
          </a:p>
        </p:txBody>
      </p:sp>
      <p:sp>
        <p:nvSpPr>
          <p:cNvPr id="17" name="Cerrar llave 16"/>
          <p:cNvSpPr/>
          <p:nvPr/>
        </p:nvSpPr>
        <p:spPr>
          <a:xfrm>
            <a:off x="2915816" y="2256094"/>
            <a:ext cx="360040" cy="509382"/>
          </a:xfrm>
          <a:prstGeom prst="rightBrac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errar llave 17"/>
          <p:cNvSpPr/>
          <p:nvPr/>
        </p:nvSpPr>
        <p:spPr>
          <a:xfrm>
            <a:off x="2915816" y="3232847"/>
            <a:ext cx="360040" cy="391399"/>
          </a:xfrm>
          <a:prstGeom prst="rightBrac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4105259" y="2793509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solidFill>
                  <a:srgbClr val="FFFF00"/>
                </a:solidFill>
              </a:rPr>
              <a:t>entero (¿real?) 0..100</a:t>
            </a:r>
            <a:endParaRPr lang="es-ES" i="1" dirty="0">
              <a:solidFill>
                <a:srgbClr val="FFFF00"/>
              </a:solidFill>
            </a:endParaRPr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2411760" y="2978174"/>
            <a:ext cx="1584176" cy="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errar llave 21"/>
          <p:cNvSpPr/>
          <p:nvPr/>
        </p:nvSpPr>
        <p:spPr>
          <a:xfrm>
            <a:off x="2995836" y="4447618"/>
            <a:ext cx="360040" cy="760804"/>
          </a:xfrm>
          <a:prstGeom prst="rightBrac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/>
          <p:cNvSpPr txBox="1"/>
          <p:nvPr/>
        </p:nvSpPr>
        <p:spPr>
          <a:xfrm>
            <a:off x="3419872" y="458132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solidFill>
                  <a:srgbClr val="FFFF00"/>
                </a:solidFill>
              </a:rPr>
              <a:t>reales</a:t>
            </a:r>
            <a:endParaRPr lang="es-ES" i="1" dirty="0">
              <a:solidFill>
                <a:srgbClr val="FFFF00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3710977" y="190715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Análisis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074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539552" y="3356992"/>
            <a:ext cx="7920880" cy="2723823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marL="87313" indent="3175" algn="ctr" defTabSz="179388"/>
            <a:r>
              <a:rPr lang="es-ES" sz="2000" dirty="0" smtClean="0"/>
              <a:t>Proceso</a:t>
            </a:r>
          </a:p>
          <a:p>
            <a:pPr marL="87313" indent="3175" algn="just" defTabSz="179388"/>
            <a:endParaRPr lang="es-ES" sz="2000" dirty="0"/>
          </a:p>
          <a:p>
            <a:pPr marL="87313" indent="3175" algn="ctr" defTabSz="179388"/>
            <a:r>
              <a:rPr lang="es-ES" sz="11500" dirty="0" smtClean="0"/>
              <a:t>?</a:t>
            </a:r>
            <a:endParaRPr lang="es-ES" altLang="es-ES" sz="1600" dirty="0" smtClean="0">
              <a:cs typeface="Arial" panose="020B0604020202020204" pitchFamily="34" charset="0"/>
            </a:endParaRPr>
          </a:p>
          <a:p>
            <a:pPr marL="87313" indent="3175" algn="just" defTabSz="179388"/>
            <a:endParaRPr lang="es-ES" sz="1600" dirty="0"/>
          </a:p>
        </p:txBody>
      </p:sp>
      <p:sp>
        <p:nvSpPr>
          <p:cNvPr id="14" name="Rectángulo 13"/>
          <p:cNvSpPr/>
          <p:nvPr/>
        </p:nvSpPr>
        <p:spPr>
          <a:xfrm>
            <a:off x="3710977" y="190715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Análisis</a:t>
            </a:r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285299" y="692696"/>
            <a:ext cx="18722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indent="3175" algn="just" defTabSz="179388"/>
            <a:r>
              <a:rPr lang="es-ES" sz="1200" b="1" dirty="0" smtClean="0"/>
              <a:t>Entrada</a:t>
            </a:r>
          </a:p>
          <a:p>
            <a:pPr marL="87313" indent="3175" algn="just" defTabSz="179388"/>
            <a:r>
              <a:rPr lang="es-ES" sz="1200" dirty="0" smtClean="0"/>
              <a:t>		</a:t>
            </a:r>
            <a:r>
              <a:rPr lang="es-ES" sz="1200" dirty="0" err="1" smtClean="0"/>
              <a:t>precio_teclado</a:t>
            </a:r>
            <a:endParaRPr lang="es-ES" sz="1200" dirty="0" smtClean="0"/>
          </a:p>
          <a:p>
            <a:pPr marL="87313" indent="3175" algn="just" defTabSz="179388"/>
            <a:r>
              <a:rPr lang="es-ES" sz="1200" dirty="0" smtClean="0"/>
              <a:t>		</a:t>
            </a:r>
            <a:r>
              <a:rPr lang="es-ES" sz="1200" dirty="0" err="1" smtClean="0"/>
              <a:t>precio_ratón</a:t>
            </a:r>
            <a:endParaRPr lang="es-ES" sz="1200" dirty="0" smtClean="0"/>
          </a:p>
          <a:p>
            <a:pPr marL="87313" indent="3175" algn="just" defTabSz="179388"/>
            <a:r>
              <a:rPr lang="es-ES" sz="1200" dirty="0" smtClean="0"/>
              <a:t>		descuento</a:t>
            </a:r>
          </a:p>
          <a:p>
            <a:pPr marL="87313" indent="3175" algn="just" defTabSz="179388"/>
            <a:r>
              <a:rPr lang="es-ES" sz="1200" dirty="0" smtClean="0"/>
              <a:t>		</a:t>
            </a:r>
            <a:r>
              <a:rPr lang="es-ES" sz="1200" dirty="0" err="1" smtClean="0"/>
              <a:t>num_teclados</a:t>
            </a:r>
            <a:endParaRPr lang="es-ES" sz="1200" dirty="0" smtClean="0"/>
          </a:p>
          <a:p>
            <a:pPr marL="87313" indent="3175" algn="just" defTabSz="179388"/>
            <a:r>
              <a:rPr lang="es-ES" sz="1200" dirty="0"/>
              <a:t>	</a:t>
            </a:r>
            <a:r>
              <a:rPr lang="es-ES" sz="1200" dirty="0" smtClean="0"/>
              <a:t>	</a:t>
            </a:r>
            <a:r>
              <a:rPr lang="es-ES" sz="1200" dirty="0" err="1" smtClean="0"/>
              <a:t>num_ratones</a:t>
            </a:r>
            <a:endParaRPr lang="es-ES" sz="1200" dirty="0" smtClean="0"/>
          </a:p>
          <a:p>
            <a:pPr marL="87313" indent="3175" algn="just" defTabSz="179388"/>
            <a:endParaRPr lang="es-ES" sz="1200" dirty="0"/>
          </a:p>
          <a:p>
            <a:pPr marL="87313" indent="3175" algn="just" defTabSz="179388"/>
            <a:r>
              <a:rPr lang="es-ES" sz="1200" dirty="0" smtClean="0"/>
              <a:t>Salida</a:t>
            </a:r>
          </a:p>
          <a:p>
            <a:pPr marL="87313" indent="3175" algn="just" defTabSz="179388"/>
            <a:r>
              <a:rPr lang="es-ES" sz="1200" dirty="0" smtClean="0"/>
              <a:t>		</a:t>
            </a:r>
            <a:r>
              <a:rPr lang="es-ES" sz="1200" dirty="0" err="1" smtClean="0"/>
              <a:t>coste_teclados</a:t>
            </a:r>
            <a:endParaRPr lang="es-ES" sz="1200" dirty="0" smtClean="0"/>
          </a:p>
          <a:p>
            <a:pPr marL="87313" indent="3175" algn="just" defTabSz="179388"/>
            <a:r>
              <a:rPr lang="es-ES" sz="1200" dirty="0"/>
              <a:t>	</a:t>
            </a:r>
            <a:r>
              <a:rPr lang="es-ES" sz="1200" dirty="0" smtClean="0"/>
              <a:t>	</a:t>
            </a:r>
            <a:r>
              <a:rPr lang="es-ES" sz="1200" dirty="0" err="1" smtClean="0"/>
              <a:t>coste_ratones</a:t>
            </a:r>
            <a:endParaRPr lang="es-ES" sz="1200" dirty="0" smtClean="0"/>
          </a:p>
          <a:p>
            <a:pPr marL="87313" indent="3175" algn="just" defTabSz="179388"/>
            <a:r>
              <a:rPr lang="es-ES" sz="1200" dirty="0"/>
              <a:t>	</a:t>
            </a:r>
            <a:r>
              <a:rPr lang="es-ES" sz="1200" dirty="0" smtClean="0"/>
              <a:t>	</a:t>
            </a:r>
            <a:r>
              <a:rPr lang="es-ES" sz="1200" dirty="0" err="1" smtClean="0"/>
              <a:t>coste_total</a:t>
            </a:r>
            <a:endParaRPr lang="es-ES" sz="1200" dirty="0" smtClean="0"/>
          </a:p>
          <a:p>
            <a:pPr marL="87313" indent="3175" algn="just" defTabSz="179388"/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0125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539552" y="3140968"/>
            <a:ext cx="7920880" cy="2185214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marL="87313" indent="3175" algn="ctr" defTabSz="179388"/>
            <a:r>
              <a:rPr lang="es-ES" sz="2000" dirty="0" smtClean="0"/>
              <a:t>Proceso</a:t>
            </a:r>
          </a:p>
          <a:p>
            <a:pPr marL="87313" indent="3175" algn="just" defTabSz="179388"/>
            <a:endParaRPr lang="es-ES" sz="2000" dirty="0"/>
          </a:p>
          <a:p>
            <a:pPr marL="87313" indent="3175" algn="just" defTabSz="179388"/>
            <a:r>
              <a:rPr lang="es-ES" sz="1600" dirty="0" err="1" smtClean="0"/>
              <a:t>Coste_teclados</a:t>
            </a:r>
            <a:r>
              <a:rPr lang="es-ES" sz="1600" dirty="0" smtClean="0"/>
              <a:t> </a:t>
            </a:r>
            <a:r>
              <a:rPr lang="es-ES" altLang="es-ES" sz="1600" dirty="0" smtClean="0">
                <a:cs typeface="Arial" panose="020B0604020202020204" pitchFamily="34" charset="0"/>
              </a:rPr>
              <a:t>← ( </a:t>
            </a:r>
            <a:r>
              <a:rPr lang="es-ES" altLang="es-ES" sz="1600" dirty="0" err="1" smtClean="0">
                <a:cs typeface="Arial" panose="020B0604020202020204" pitchFamily="34" charset="0"/>
              </a:rPr>
              <a:t>precio_teclado</a:t>
            </a:r>
            <a:r>
              <a:rPr lang="es-ES" altLang="es-ES" sz="1600" dirty="0" smtClean="0">
                <a:cs typeface="Arial" panose="020B0604020202020204" pitchFamily="34" charset="0"/>
              </a:rPr>
              <a:t> x </a:t>
            </a:r>
            <a:r>
              <a:rPr lang="es-ES" altLang="es-ES" sz="1600" dirty="0" err="1" smtClean="0">
                <a:cs typeface="Arial" panose="020B0604020202020204" pitchFamily="34" charset="0"/>
              </a:rPr>
              <a:t>num_teclados</a:t>
            </a:r>
            <a:r>
              <a:rPr lang="es-ES" altLang="es-ES" sz="1600" dirty="0" smtClean="0">
                <a:cs typeface="Arial" panose="020B0604020202020204" pitchFamily="34" charset="0"/>
              </a:rPr>
              <a:t> ) </a:t>
            </a:r>
            <a:r>
              <a:rPr lang="es-ES" altLang="es-ES" sz="1600" smtClean="0">
                <a:cs typeface="Arial" panose="020B0604020202020204" pitchFamily="34" charset="0"/>
              </a:rPr>
              <a:t>x (1- (descuento / </a:t>
            </a:r>
            <a:r>
              <a:rPr lang="es-ES" altLang="es-ES" sz="1600" dirty="0" smtClean="0">
                <a:cs typeface="Arial" panose="020B0604020202020204" pitchFamily="34" charset="0"/>
              </a:rPr>
              <a:t>100) )</a:t>
            </a:r>
          </a:p>
          <a:p>
            <a:pPr marL="87313" indent="3175" algn="just" defTabSz="179388"/>
            <a:endParaRPr lang="es-ES" sz="1600" dirty="0" smtClean="0"/>
          </a:p>
          <a:p>
            <a:pPr marL="87313" indent="3175" algn="just" defTabSz="179388"/>
            <a:r>
              <a:rPr lang="es-ES" sz="1600" dirty="0" err="1" smtClean="0"/>
              <a:t>Coste_ratones</a:t>
            </a:r>
            <a:r>
              <a:rPr lang="es-ES" sz="1600" dirty="0" smtClean="0"/>
              <a:t> </a:t>
            </a:r>
            <a:r>
              <a:rPr lang="es-ES" altLang="es-ES" sz="1600" dirty="0">
                <a:cs typeface="Arial" panose="020B0604020202020204" pitchFamily="34" charset="0"/>
              </a:rPr>
              <a:t>← ( </a:t>
            </a:r>
            <a:r>
              <a:rPr lang="es-ES" altLang="es-ES" sz="1600" dirty="0" err="1" smtClean="0">
                <a:cs typeface="Arial" panose="020B0604020202020204" pitchFamily="34" charset="0"/>
              </a:rPr>
              <a:t>precio_ratón</a:t>
            </a:r>
            <a:r>
              <a:rPr lang="es-ES" altLang="es-ES" sz="1600" dirty="0" smtClean="0">
                <a:cs typeface="Arial" panose="020B0604020202020204" pitchFamily="34" charset="0"/>
              </a:rPr>
              <a:t> </a:t>
            </a:r>
            <a:r>
              <a:rPr lang="es-ES" altLang="es-ES" sz="1600" dirty="0">
                <a:cs typeface="Arial" panose="020B0604020202020204" pitchFamily="34" charset="0"/>
              </a:rPr>
              <a:t>x </a:t>
            </a:r>
            <a:r>
              <a:rPr lang="es-ES" altLang="es-ES" sz="1600" dirty="0" err="1" smtClean="0">
                <a:cs typeface="Arial" panose="020B0604020202020204" pitchFamily="34" charset="0"/>
              </a:rPr>
              <a:t>num_</a:t>
            </a:r>
            <a:r>
              <a:rPr lang="es-ES" sz="1600" dirty="0" err="1"/>
              <a:t>ratones</a:t>
            </a:r>
            <a:r>
              <a:rPr lang="es-ES" altLang="es-ES" sz="1600" dirty="0" smtClean="0">
                <a:cs typeface="Arial" panose="020B0604020202020204" pitchFamily="34" charset="0"/>
              </a:rPr>
              <a:t> </a:t>
            </a:r>
            <a:r>
              <a:rPr lang="es-ES" altLang="es-ES" sz="1600" dirty="0">
                <a:cs typeface="Arial" panose="020B0604020202020204" pitchFamily="34" charset="0"/>
              </a:rPr>
              <a:t>) x (1- (descuento / 100) </a:t>
            </a:r>
            <a:r>
              <a:rPr lang="es-ES" altLang="es-ES" sz="1600" dirty="0" smtClean="0">
                <a:cs typeface="Arial" panose="020B0604020202020204" pitchFamily="34" charset="0"/>
              </a:rPr>
              <a:t>)</a:t>
            </a:r>
          </a:p>
          <a:p>
            <a:pPr marL="87313" indent="3175" algn="just" defTabSz="179388"/>
            <a:endParaRPr lang="es-ES" sz="1600" dirty="0"/>
          </a:p>
          <a:p>
            <a:pPr marL="87313" indent="3175" algn="just" defTabSz="179388"/>
            <a:r>
              <a:rPr lang="es-ES" sz="1600" dirty="0" err="1" smtClean="0"/>
              <a:t>Coste_total</a:t>
            </a:r>
            <a:r>
              <a:rPr lang="es-ES" sz="1600" dirty="0" smtClean="0"/>
              <a:t> </a:t>
            </a:r>
            <a:r>
              <a:rPr lang="es-ES" altLang="es-ES" sz="1600" dirty="0" smtClean="0">
                <a:cs typeface="Arial" panose="020B0604020202020204" pitchFamily="34" charset="0"/>
              </a:rPr>
              <a:t>← </a:t>
            </a:r>
            <a:r>
              <a:rPr lang="es-ES" altLang="es-ES" sz="1600" dirty="0" err="1" smtClean="0">
                <a:cs typeface="Arial" panose="020B0604020202020204" pitchFamily="34" charset="0"/>
              </a:rPr>
              <a:t>Coste_teclados</a:t>
            </a:r>
            <a:r>
              <a:rPr lang="es-ES" altLang="es-ES" sz="1600" dirty="0" smtClean="0">
                <a:cs typeface="Arial" panose="020B0604020202020204" pitchFamily="34" charset="0"/>
              </a:rPr>
              <a:t> + </a:t>
            </a:r>
            <a:r>
              <a:rPr lang="es-ES" altLang="es-ES" sz="1600" dirty="0" err="1" smtClean="0">
                <a:cs typeface="Arial" panose="020B0604020202020204" pitchFamily="34" charset="0"/>
              </a:rPr>
              <a:t>Coste_ratones</a:t>
            </a:r>
            <a:endParaRPr lang="es-ES" altLang="es-ES" sz="1600" dirty="0" smtClean="0">
              <a:cs typeface="Arial" panose="020B0604020202020204" pitchFamily="34" charset="0"/>
            </a:endParaRPr>
          </a:p>
          <a:p>
            <a:pPr marL="87313" indent="3175" algn="just" defTabSz="179388"/>
            <a:endParaRPr lang="es-ES" sz="1600" dirty="0"/>
          </a:p>
        </p:txBody>
      </p:sp>
      <p:sp>
        <p:nvSpPr>
          <p:cNvPr id="14" name="Rectángulo 13"/>
          <p:cNvSpPr/>
          <p:nvPr/>
        </p:nvSpPr>
        <p:spPr>
          <a:xfrm>
            <a:off x="3710977" y="190715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Análisis</a:t>
            </a:r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285299" y="692696"/>
            <a:ext cx="18722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indent="3175" algn="just" defTabSz="179388"/>
            <a:r>
              <a:rPr lang="es-ES" sz="1200" b="1" dirty="0" smtClean="0"/>
              <a:t>Entrada</a:t>
            </a:r>
          </a:p>
          <a:p>
            <a:pPr marL="87313" indent="3175" algn="just" defTabSz="179388"/>
            <a:r>
              <a:rPr lang="es-ES" sz="1200" dirty="0" smtClean="0"/>
              <a:t>		</a:t>
            </a:r>
            <a:r>
              <a:rPr lang="es-ES" sz="1200" dirty="0" err="1" smtClean="0"/>
              <a:t>precio_teclado</a:t>
            </a:r>
            <a:endParaRPr lang="es-ES" sz="1200" dirty="0" smtClean="0"/>
          </a:p>
          <a:p>
            <a:pPr marL="87313" indent="3175" algn="just" defTabSz="179388"/>
            <a:r>
              <a:rPr lang="es-ES" sz="1200" dirty="0" smtClean="0"/>
              <a:t>		</a:t>
            </a:r>
            <a:r>
              <a:rPr lang="es-ES" sz="1200" dirty="0" err="1" smtClean="0"/>
              <a:t>precio_ratón</a:t>
            </a:r>
            <a:endParaRPr lang="es-ES" sz="1200" dirty="0" smtClean="0"/>
          </a:p>
          <a:p>
            <a:pPr marL="87313" indent="3175" algn="just" defTabSz="179388"/>
            <a:r>
              <a:rPr lang="es-ES" sz="1200" dirty="0" smtClean="0"/>
              <a:t>		descuento</a:t>
            </a:r>
          </a:p>
          <a:p>
            <a:pPr marL="87313" indent="3175" algn="just" defTabSz="179388"/>
            <a:r>
              <a:rPr lang="es-ES" sz="1200" dirty="0" smtClean="0"/>
              <a:t>		</a:t>
            </a:r>
            <a:r>
              <a:rPr lang="es-ES" sz="1200" dirty="0" err="1" smtClean="0"/>
              <a:t>num_teclados</a:t>
            </a:r>
            <a:endParaRPr lang="es-ES" sz="1200" dirty="0" smtClean="0"/>
          </a:p>
          <a:p>
            <a:pPr marL="87313" indent="3175" algn="just" defTabSz="179388"/>
            <a:r>
              <a:rPr lang="es-ES" sz="1200" dirty="0"/>
              <a:t>	</a:t>
            </a:r>
            <a:r>
              <a:rPr lang="es-ES" sz="1200" dirty="0" smtClean="0"/>
              <a:t>	</a:t>
            </a:r>
            <a:r>
              <a:rPr lang="es-ES" sz="1200" dirty="0" err="1" smtClean="0"/>
              <a:t>num_ratones</a:t>
            </a:r>
            <a:endParaRPr lang="es-ES" sz="1200" dirty="0" smtClean="0"/>
          </a:p>
          <a:p>
            <a:pPr marL="87313" indent="3175" algn="just" defTabSz="179388"/>
            <a:endParaRPr lang="es-ES" sz="1200" dirty="0"/>
          </a:p>
          <a:p>
            <a:pPr marL="87313" indent="3175" algn="just" defTabSz="179388"/>
            <a:r>
              <a:rPr lang="es-ES" sz="1200" dirty="0" smtClean="0"/>
              <a:t>Salida</a:t>
            </a:r>
          </a:p>
          <a:p>
            <a:pPr marL="87313" indent="3175" algn="just" defTabSz="179388"/>
            <a:r>
              <a:rPr lang="es-ES" sz="1200" dirty="0" smtClean="0"/>
              <a:t>		</a:t>
            </a:r>
            <a:r>
              <a:rPr lang="es-ES" sz="1200" dirty="0" err="1" smtClean="0"/>
              <a:t>coste_teclados</a:t>
            </a:r>
            <a:endParaRPr lang="es-ES" sz="1200" dirty="0" smtClean="0"/>
          </a:p>
          <a:p>
            <a:pPr marL="87313" indent="3175" algn="just" defTabSz="179388"/>
            <a:r>
              <a:rPr lang="es-ES" sz="1200" dirty="0"/>
              <a:t>	</a:t>
            </a:r>
            <a:r>
              <a:rPr lang="es-ES" sz="1200" dirty="0" smtClean="0"/>
              <a:t>	</a:t>
            </a:r>
            <a:r>
              <a:rPr lang="es-ES" sz="1200" dirty="0" err="1" smtClean="0"/>
              <a:t>coste_ratones</a:t>
            </a:r>
            <a:endParaRPr lang="es-ES" sz="1200" dirty="0" smtClean="0"/>
          </a:p>
          <a:p>
            <a:pPr marL="87313" indent="3175" algn="just" defTabSz="179388"/>
            <a:r>
              <a:rPr lang="es-ES" sz="1200" dirty="0"/>
              <a:t>	</a:t>
            </a:r>
            <a:r>
              <a:rPr lang="es-ES" sz="1200" dirty="0" smtClean="0"/>
              <a:t>	</a:t>
            </a:r>
            <a:r>
              <a:rPr lang="es-ES" sz="1200" dirty="0" err="1" smtClean="0"/>
              <a:t>coste_total</a:t>
            </a:r>
            <a:endParaRPr lang="es-ES" sz="1200" dirty="0" smtClean="0"/>
          </a:p>
          <a:p>
            <a:pPr marL="87313" indent="3175" algn="just" defTabSz="179388"/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2823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39552" y="1916832"/>
            <a:ext cx="7632848" cy="3154710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r>
              <a:rPr lang="es-ES" spc="-1" dirty="0" smtClean="0"/>
              <a:t>Léxico</a:t>
            </a:r>
          </a:p>
          <a:p>
            <a:pPr marL="268288" lvl="1"/>
            <a:endParaRPr lang="es-ES" sz="1100" dirty="0" smtClean="0"/>
          </a:p>
          <a:p>
            <a:pPr marL="268288" lvl="1"/>
            <a:endParaRPr lang="es-ES" sz="1100" dirty="0"/>
          </a:p>
          <a:p>
            <a:pPr marL="268288" lvl="1"/>
            <a:endParaRPr lang="es-ES" sz="1100" dirty="0" smtClean="0"/>
          </a:p>
          <a:p>
            <a:pPr marL="268288" lvl="1"/>
            <a:endParaRPr lang="es-ES" sz="1100" dirty="0" smtClean="0"/>
          </a:p>
          <a:p>
            <a:pPr marL="268288" lvl="1"/>
            <a:endParaRPr lang="es-ES" sz="1100" dirty="0" smtClean="0"/>
          </a:p>
          <a:p>
            <a:r>
              <a:rPr lang="es-ES" spc="-1" dirty="0" smtClean="0"/>
              <a:t>Algoritmo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FIN.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539552" y="620688"/>
            <a:ext cx="75608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30338" indent="-1344613" algn="just"/>
            <a:r>
              <a:rPr lang="es-ES" sz="1200" b="1" dirty="0" smtClean="0"/>
              <a:t>Problema</a:t>
            </a:r>
            <a:r>
              <a:rPr lang="es-ES" sz="1200" dirty="0" smtClean="0"/>
              <a:t>:	Una tienda vende teclados y ratones. Por ser época de rebajas se aplica un descuento del 15% sobre el precio inicial. Escribir </a:t>
            </a:r>
            <a:r>
              <a:rPr lang="es-ES" sz="1200" dirty="0"/>
              <a:t>un </a:t>
            </a:r>
            <a:r>
              <a:rPr lang="es-ES" sz="1200" b="1" dirty="0" smtClean="0"/>
              <a:t>algoritmo</a:t>
            </a:r>
            <a:r>
              <a:rPr lang="es-ES" sz="1200" dirty="0"/>
              <a:t> </a:t>
            </a:r>
            <a:r>
              <a:rPr lang="es-ES" sz="1200" dirty="0" smtClean="0"/>
              <a:t>que solicita el precio inicial y el número de unidades de cada artículo que quiere comprar un cliente, e imprime el coste de todos los teclados que compra el cliente, de todos los ratones, y el coste final de la compra.</a:t>
            </a:r>
            <a:endParaRPr lang="es-ES" sz="1200" dirty="0"/>
          </a:p>
        </p:txBody>
      </p:sp>
      <p:sp>
        <p:nvSpPr>
          <p:cNvPr id="7" name="Rectángulo 6"/>
          <p:cNvSpPr/>
          <p:nvPr/>
        </p:nvSpPr>
        <p:spPr>
          <a:xfrm>
            <a:off x="3842918" y="111116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Diseño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3707904" y="2564904"/>
            <a:ext cx="96083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7313" indent="3175" algn="ctr" defTabSz="179388"/>
            <a:r>
              <a:rPr lang="es-ES" sz="9600" dirty="0"/>
              <a:t>?</a:t>
            </a:r>
            <a:endParaRPr lang="es-ES" altLang="es-ES" sz="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02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27584" y="1789122"/>
            <a:ext cx="7632848" cy="4139595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r>
              <a:rPr lang="es-ES" spc="-1" dirty="0" smtClean="0"/>
              <a:t>Léxico</a:t>
            </a:r>
          </a:p>
          <a:p>
            <a:pPr marL="268288" lvl="1"/>
            <a:r>
              <a:rPr lang="es-ES" dirty="0" err="1" smtClean="0"/>
              <a:t>Pre_tec</a:t>
            </a:r>
            <a:r>
              <a:rPr lang="es-ES" dirty="0"/>
              <a:t>, </a:t>
            </a:r>
            <a:r>
              <a:rPr lang="es-ES" dirty="0" err="1"/>
              <a:t>Pre_rat</a:t>
            </a:r>
            <a:r>
              <a:rPr lang="es-ES" dirty="0"/>
              <a:t>  </a:t>
            </a:r>
            <a:r>
              <a:rPr lang="es-ES" dirty="0" smtClean="0"/>
              <a:t>: Real &gt; 0</a:t>
            </a:r>
          </a:p>
          <a:p>
            <a:pPr marL="268288" lvl="1"/>
            <a:r>
              <a:rPr lang="es-ES" dirty="0" err="1" smtClean="0"/>
              <a:t>Ud_tec</a:t>
            </a:r>
            <a:r>
              <a:rPr lang="es-ES" dirty="0"/>
              <a:t>, </a:t>
            </a:r>
            <a:r>
              <a:rPr lang="es-ES" dirty="0" err="1" smtClean="0"/>
              <a:t>Ud_rat</a:t>
            </a:r>
            <a:r>
              <a:rPr lang="es-ES" dirty="0" smtClean="0"/>
              <a:t>    : </a:t>
            </a:r>
            <a:r>
              <a:rPr lang="es-ES" dirty="0"/>
              <a:t>Entero </a:t>
            </a:r>
            <a:r>
              <a:rPr lang="es-ES" dirty="0" smtClean="0">
                <a:cs typeface="Arial" panose="020B0604020202020204" pitchFamily="34" charset="0"/>
              </a:rPr>
              <a:t>≥</a:t>
            </a:r>
            <a:r>
              <a:rPr lang="es-ES" dirty="0" smtClean="0"/>
              <a:t> 0</a:t>
            </a:r>
          </a:p>
          <a:p>
            <a:pPr marL="268288" lvl="1"/>
            <a:r>
              <a:rPr lang="es-ES" dirty="0" err="1" smtClean="0"/>
              <a:t>Desc</a:t>
            </a:r>
            <a:r>
              <a:rPr lang="es-ES" dirty="0" smtClean="0"/>
              <a:t>       	    : Real [0..100]</a:t>
            </a:r>
          </a:p>
          <a:p>
            <a:pPr marL="268288" lvl="1"/>
            <a:r>
              <a:rPr lang="es-ES" dirty="0" err="1" smtClean="0"/>
              <a:t>Coste_tec</a:t>
            </a:r>
            <a:r>
              <a:rPr lang="es-ES" dirty="0" smtClean="0"/>
              <a:t>, </a:t>
            </a:r>
            <a:r>
              <a:rPr lang="es-ES" dirty="0" err="1" smtClean="0"/>
              <a:t>Coste_rat</a:t>
            </a:r>
            <a:r>
              <a:rPr lang="es-ES" dirty="0" smtClean="0"/>
              <a:t>, Coste : Real </a:t>
            </a:r>
            <a:r>
              <a:rPr lang="es-ES" dirty="0">
                <a:cs typeface="Arial" panose="020B0604020202020204" pitchFamily="34" charset="0"/>
              </a:rPr>
              <a:t>≥</a:t>
            </a:r>
            <a:r>
              <a:rPr lang="es-ES" dirty="0"/>
              <a:t> 0</a:t>
            </a:r>
            <a:r>
              <a:rPr lang="es-ES" dirty="0" smtClean="0"/>
              <a:t> </a:t>
            </a:r>
            <a:endParaRPr lang="es-ES" dirty="0"/>
          </a:p>
          <a:p>
            <a:pPr marL="268288" lvl="1"/>
            <a:endParaRPr lang="es-ES" sz="1100" dirty="0" smtClean="0"/>
          </a:p>
          <a:p>
            <a:r>
              <a:rPr lang="es-ES" spc="-1" dirty="0" smtClean="0"/>
              <a:t>Algoritmo</a:t>
            </a:r>
          </a:p>
          <a:p>
            <a:pPr marL="268288"/>
            <a:r>
              <a:rPr lang="es-ES" spc="-1" dirty="0" smtClean="0"/>
              <a:t>Leer(</a:t>
            </a:r>
            <a:r>
              <a:rPr lang="es-ES" spc="-1" dirty="0" err="1" smtClean="0"/>
              <a:t>Pre_tec</a:t>
            </a:r>
            <a:r>
              <a:rPr lang="es-ES" spc="-1" smtClean="0"/>
              <a:t>, Pre_rat, Ud_tec, Ud_rat, desc);</a:t>
            </a:r>
            <a:endParaRPr lang="es-ES" spc="-1" dirty="0" smtClean="0"/>
          </a:p>
          <a:p>
            <a:pPr marL="268288"/>
            <a:endParaRPr lang="es-ES" spc="-1" dirty="0" smtClean="0"/>
          </a:p>
          <a:p>
            <a:pPr marL="268288"/>
            <a:r>
              <a:rPr lang="es-ES" spc="-1" dirty="0" err="1" smtClean="0"/>
              <a:t>Coste_tec</a:t>
            </a:r>
            <a:r>
              <a:rPr lang="es-ES" spc="-1" dirty="0" smtClean="0"/>
              <a:t> </a:t>
            </a:r>
            <a:r>
              <a:rPr lang="es-ES" altLang="es-ES" dirty="0" smtClean="0">
                <a:cs typeface="Arial" panose="020B0604020202020204" pitchFamily="34" charset="0"/>
              </a:rPr>
              <a:t>← ( </a:t>
            </a:r>
            <a:r>
              <a:rPr lang="es-ES" altLang="es-ES" dirty="0" err="1" smtClean="0">
                <a:cs typeface="Arial" panose="020B0604020202020204" pitchFamily="34" charset="0"/>
              </a:rPr>
              <a:t>Pre_tec</a:t>
            </a:r>
            <a:r>
              <a:rPr lang="es-ES" altLang="es-ES" dirty="0" smtClean="0">
                <a:cs typeface="Arial" panose="020B0604020202020204" pitchFamily="34" charset="0"/>
              </a:rPr>
              <a:t> x </a:t>
            </a:r>
            <a:r>
              <a:rPr lang="es-ES" altLang="es-ES" dirty="0" err="1" smtClean="0">
                <a:cs typeface="Arial" panose="020B0604020202020204" pitchFamily="34" charset="0"/>
              </a:rPr>
              <a:t>Ud_tec</a:t>
            </a:r>
            <a:r>
              <a:rPr lang="es-ES" altLang="es-ES" dirty="0" smtClean="0">
                <a:cs typeface="Arial" panose="020B0604020202020204" pitchFamily="34" charset="0"/>
              </a:rPr>
              <a:t>) x </a:t>
            </a:r>
            <a:r>
              <a:rPr lang="es-ES" altLang="es-ES" dirty="0">
                <a:cs typeface="Arial" panose="020B0604020202020204" pitchFamily="34" charset="0"/>
              </a:rPr>
              <a:t>(1- (</a:t>
            </a:r>
            <a:r>
              <a:rPr lang="es-ES" altLang="es-ES" dirty="0" err="1" smtClean="0">
                <a:cs typeface="Arial" panose="020B0604020202020204" pitchFamily="34" charset="0"/>
              </a:rPr>
              <a:t>desc</a:t>
            </a:r>
            <a:r>
              <a:rPr lang="es-ES" altLang="es-ES" dirty="0" smtClean="0">
                <a:cs typeface="Arial" panose="020B0604020202020204" pitchFamily="34" charset="0"/>
              </a:rPr>
              <a:t> </a:t>
            </a:r>
            <a:r>
              <a:rPr lang="es-ES" altLang="es-ES" dirty="0">
                <a:cs typeface="Arial" panose="020B0604020202020204" pitchFamily="34" charset="0"/>
              </a:rPr>
              <a:t>/ 100) </a:t>
            </a:r>
            <a:r>
              <a:rPr lang="es-ES" altLang="es-ES" dirty="0" smtClean="0">
                <a:cs typeface="Arial" panose="020B0604020202020204" pitchFamily="34" charset="0"/>
              </a:rPr>
              <a:t>)</a:t>
            </a:r>
            <a:endParaRPr lang="es-ES" altLang="es-ES" spc="-1" dirty="0"/>
          </a:p>
          <a:p>
            <a:pPr marL="268288"/>
            <a:r>
              <a:rPr lang="es-ES" spc="-1" dirty="0" err="1" smtClean="0"/>
              <a:t>Coste_rat</a:t>
            </a:r>
            <a:r>
              <a:rPr lang="es-ES" spc="-1" dirty="0" smtClean="0"/>
              <a:t> </a:t>
            </a:r>
            <a:r>
              <a:rPr lang="es-ES" altLang="es-ES" dirty="0">
                <a:cs typeface="Arial" panose="020B0604020202020204" pitchFamily="34" charset="0"/>
              </a:rPr>
              <a:t>← ( </a:t>
            </a:r>
            <a:r>
              <a:rPr lang="es-ES" altLang="es-ES" dirty="0" err="1" smtClean="0">
                <a:cs typeface="Arial" panose="020B0604020202020204" pitchFamily="34" charset="0"/>
              </a:rPr>
              <a:t>Pre_rat</a:t>
            </a:r>
            <a:r>
              <a:rPr lang="es-ES" altLang="es-ES" dirty="0" smtClean="0">
                <a:cs typeface="Arial" panose="020B0604020202020204" pitchFamily="34" charset="0"/>
              </a:rPr>
              <a:t> </a:t>
            </a:r>
            <a:r>
              <a:rPr lang="es-ES" altLang="es-ES" dirty="0">
                <a:cs typeface="Arial" panose="020B0604020202020204" pitchFamily="34" charset="0"/>
              </a:rPr>
              <a:t>x </a:t>
            </a:r>
            <a:r>
              <a:rPr lang="es-ES" altLang="es-ES" dirty="0" err="1" smtClean="0">
                <a:cs typeface="Arial" panose="020B0604020202020204" pitchFamily="34" charset="0"/>
              </a:rPr>
              <a:t>Ud_rat</a:t>
            </a:r>
            <a:r>
              <a:rPr lang="es-ES" altLang="es-ES" dirty="0" smtClean="0">
                <a:cs typeface="Arial" panose="020B0604020202020204" pitchFamily="34" charset="0"/>
              </a:rPr>
              <a:t>) </a:t>
            </a:r>
            <a:r>
              <a:rPr lang="es-ES" altLang="es-ES" dirty="0">
                <a:cs typeface="Arial" panose="020B0604020202020204" pitchFamily="34" charset="0"/>
              </a:rPr>
              <a:t>x (1- (</a:t>
            </a:r>
            <a:r>
              <a:rPr lang="es-ES" altLang="es-ES" dirty="0" err="1">
                <a:cs typeface="Arial" panose="020B0604020202020204" pitchFamily="34" charset="0"/>
              </a:rPr>
              <a:t>desc</a:t>
            </a:r>
            <a:r>
              <a:rPr lang="es-ES" altLang="es-ES" dirty="0">
                <a:cs typeface="Arial" panose="020B0604020202020204" pitchFamily="34" charset="0"/>
              </a:rPr>
              <a:t> / 100) )</a:t>
            </a:r>
            <a:endParaRPr lang="es-ES" altLang="es-ES" spc="-1" dirty="0"/>
          </a:p>
          <a:p>
            <a:pPr marL="268288"/>
            <a:r>
              <a:rPr lang="es-ES" spc="-1" dirty="0" smtClean="0"/>
              <a:t>Coste </a:t>
            </a:r>
            <a:r>
              <a:rPr lang="es-ES" altLang="es-ES" dirty="0" smtClean="0">
                <a:cs typeface="Arial" panose="020B0604020202020204" pitchFamily="34" charset="0"/>
              </a:rPr>
              <a:t>← </a:t>
            </a:r>
            <a:r>
              <a:rPr lang="es-ES" spc="-1" dirty="0" err="1" smtClean="0"/>
              <a:t>Coste_tec</a:t>
            </a:r>
            <a:r>
              <a:rPr lang="es-ES" spc="-1" dirty="0" smtClean="0"/>
              <a:t> + </a:t>
            </a:r>
            <a:r>
              <a:rPr lang="es-ES" spc="-1" dirty="0" err="1" smtClean="0"/>
              <a:t>Coste_rat</a:t>
            </a:r>
            <a:endParaRPr lang="es-ES" spc="-1" dirty="0" smtClean="0"/>
          </a:p>
          <a:p>
            <a:pPr marL="268288"/>
            <a:endParaRPr lang="es-ES" spc="-1" dirty="0" smtClean="0"/>
          </a:p>
          <a:p>
            <a:pPr marL="268288"/>
            <a:r>
              <a:rPr lang="es-ES" spc="-1" dirty="0" smtClean="0"/>
              <a:t>Escribir (</a:t>
            </a:r>
            <a:r>
              <a:rPr lang="es-ES" spc="-1" dirty="0" err="1" smtClean="0"/>
              <a:t>Coste_tec</a:t>
            </a:r>
            <a:r>
              <a:rPr lang="es-ES" spc="-1" dirty="0" smtClean="0"/>
              <a:t>, </a:t>
            </a:r>
            <a:r>
              <a:rPr lang="es-ES" spc="-1" dirty="0" err="1" smtClean="0"/>
              <a:t>Coste_rat</a:t>
            </a:r>
            <a:r>
              <a:rPr lang="es-ES" spc="-1" dirty="0" smtClean="0"/>
              <a:t>, coste);</a:t>
            </a:r>
          </a:p>
          <a:p>
            <a:r>
              <a:rPr lang="es-ES" dirty="0" smtClean="0"/>
              <a:t>FIN.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539552" y="620688"/>
            <a:ext cx="75608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30338" indent="-1344613" algn="just"/>
            <a:r>
              <a:rPr lang="es-ES" sz="1200" b="1" dirty="0" smtClean="0"/>
              <a:t>Problema</a:t>
            </a:r>
            <a:r>
              <a:rPr lang="es-ES" sz="1200" dirty="0" smtClean="0"/>
              <a:t>:	Una tienda vende teclados y ratones. Por ser época de rebajas se aplica un descuento del 15% sobre el precio inicial. Escribir </a:t>
            </a:r>
            <a:r>
              <a:rPr lang="es-ES" sz="1200" dirty="0"/>
              <a:t>un </a:t>
            </a:r>
            <a:r>
              <a:rPr lang="es-ES" sz="1200" b="1" dirty="0" smtClean="0"/>
              <a:t>algoritmo</a:t>
            </a:r>
            <a:r>
              <a:rPr lang="es-ES" sz="1200" dirty="0"/>
              <a:t> </a:t>
            </a:r>
            <a:r>
              <a:rPr lang="es-ES" sz="1200" dirty="0" smtClean="0"/>
              <a:t>que solicita el precio inicial y el número de unidades de cada artículo que quiere comprar un cliente, e imprime el coste de todos los teclados que compra el cliente, de todos los ratones, y el coste final de la compra.</a:t>
            </a:r>
            <a:endParaRPr lang="es-ES" sz="1200" dirty="0"/>
          </a:p>
        </p:txBody>
      </p:sp>
      <p:sp>
        <p:nvSpPr>
          <p:cNvPr id="7" name="Rectángulo 6"/>
          <p:cNvSpPr/>
          <p:nvPr/>
        </p:nvSpPr>
        <p:spPr>
          <a:xfrm>
            <a:off x="3842918" y="111116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Diseño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91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55576" y="3068960"/>
            <a:ext cx="75608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30338" indent="-1344613" algn="just"/>
            <a:r>
              <a:rPr lang="es-ES" sz="2000" b="1" dirty="0" smtClean="0"/>
              <a:t>Problema</a:t>
            </a:r>
            <a:r>
              <a:rPr lang="es-ES" sz="2000" dirty="0" smtClean="0"/>
              <a:t>:	Escribir </a:t>
            </a:r>
            <a:r>
              <a:rPr lang="es-ES" sz="2000" dirty="0"/>
              <a:t>un </a:t>
            </a:r>
            <a:r>
              <a:rPr lang="es-ES" sz="2000" b="1" dirty="0"/>
              <a:t>algoritmo</a:t>
            </a:r>
            <a:r>
              <a:rPr lang="es-ES" sz="2000" dirty="0"/>
              <a:t> que dado un número de segundos </a:t>
            </a:r>
            <a:r>
              <a:rPr lang="es-ES" sz="2000" dirty="0" smtClean="0"/>
              <a:t>(&lt;10</a:t>
            </a:r>
            <a:r>
              <a:rPr lang="es-ES" sz="2000" baseline="30000" dirty="0" smtClean="0"/>
              <a:t>6</a:t>
            </a:r>
            <a:r>
              <a:rPr lang="es-ES" sz="2000" dirty="0" smtClean="0"/>
              <a:t>) obtenga su equivalente </a:t>
            </a:r>
            <a:r>
              <a:rPr lang="es-ES" sz="2000" dirty="0"/>
              <a:t>en días, horas, minutos y segundos.</a:t>
            </a:r>
          </a:p>
        </p:txBody>
      </p:sp>
    </p:spTree>
    <p:extLst>
      <p:ext uri="{BB962C8B-B14F-4D97-AF65-F5344CB8AC3E}">
        <p14:creationId xmlns:p14="http://schemas.microsoft.com/office/powerpoint/2010/main" val="6287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83568" y="764704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30338" indent="-1344613" algn="just"/>
            <a:r>
              <a:rPr lang="es-ES" sz="1400" b="1" dirty="0" smtClean="0"/>
              <a:t>Problema</a:t>
            </a:r>
            <a:r>
              <a:rPr lang="es-ES" sz="1400" dirty="0" smtClean="0"/>
              <a:t>:	Escribir </a:t>
            </a:r>
            <a:r>
              <a:rPr lang="es-ES" sz="1400" dirty="0"/>
              <a:t>un </a:t>
            </a:r>
            <a:r>
              <a:rPr lang="es-ES" sz="1400" b="1" dirty="0"/>
              <a:t>algoritmo</a:t>
            </a:r>
            <a:r>
              <a:rPr lang="es-ES" sz="1400" dirty="0"/>
              <a:t> que dado un número de segundos </a:t>
            </a:r>
            <a:r>
              <a:rPr lang="es-ES" sz="1400" dirty="0" smtClean="0"/>
              <a:t>(&lt;10</a:t>
            </a:r>
            <a:r>
              <a:rPr lang="es-ES" sz="1400" baseline="30000" dirty="0" smtClean="0"/>
              <a:t>6</a:t>
            </a:r>
            <a:r>
              <a:rPr lang="es-ES" sz="1400" dirty="0" smtClean="0"/>
              <a:t>) obtenga su equivalente </a:t>
            </a:r>
            <a:r>
              <a:rPr lang="es-ES" sz="1400" dirty="0"/>
              <a:t>en días, horas, minutos y segundos.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2115428" y="3540780"/>
            <a:ext cx="5336892" cy="646331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r>
              <a:rPr lang="es-ES" dirty="0" smtClean="0"/>
              <a:t>Entrada : </a:t>
            </a:r>
          </a:p>
          <a:p>
            <a:r>
              <a:rPr lang="es-ES" dirty="0" smtClean="0"/>
              <a:t>Salida: 	</a:t>
            </a:r>
            <a:endParaRPr lang="es-ES" baseline="30000" dirty="0"/>
          </a:p>
        </p:txBody>
      </p:sp>
      <p:sp>
        <p:nvSpPr>
          <p:cNvPr id="19" name="Rectángulo 18"/>
          <p:cNvSpPr/>
          <p:nvPr/>
        </p:nvSpPr>
        <p:spPr>
          <a:xfrm>
            <a:off x="3929226" y="2560548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Análisis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4139952" y="3079115"/>
            <a:ext cx="96083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7313" indent="3175" algn="ctr" defTabSz="179388"/>
            <a:r>
              <a:rPr lang="es-ES" sz="9600" dirty="0"/>
              <a:t>?</a:t>
            </a:r>
            <a:endParaRPr lang="es-ES" altLang="es-ES" sz="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4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83568" y="764704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30338" indent="-1344613" algn="just"/>
            <a:r>
              <a:rPr lang="es-ES" sz="1400" b="1" dirty="0" smtClean="0"/>
              <a:t>Problema</a:t>
            </a:r>
            <a:r>
              <a:rPr lang="es-ES" sz="1400" dirty="0" smtClean="0"/>
              <a:t>:	Escribir </a:t>
            </a:r>
            <a:r>
              <a:rPr lang="es-ES" sz="1400" dirty="0"/>
              <a:t>un </a:t>
            </a:r>
            <a:r>
              <a:rPr lang="es-ES" sz="1400" b="1" dirty="0"/>
              <a:t>algoritmo</a:t>
            </a:r>
            <a:r>
              <a:rPr lang="es-ES" sz="1400" dirty="0"/>
              <a:t> que dado un número de segundos </a:t>
            </a:r>
            <a:r>
              <a:rPr lang="es-ES" sz="1400" dirty="0" smtClean="0"/>
              <a:t>(&lt;10</a:t>
            </a:r>
            <a:r>
              <a:rPr lang="es-ES" sz="1400" baseline="30000" dirty="0" smtClean="0"/>
              <a:t>6</a:t>
            </a:r>
            <a:r>
              <a:rPr lang="es-ES" sz="1400" dirty="0" smtClean="0"/>
              <a:t>) obtenga su equivalente </a:t>
            </a:r>
            <a:r>
              <a:rPr lang="es-ES" sz="1400" dirty="0"/>
              <a:t>en días, horas, minutos y segundos.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2118430" y="3501008"/>
            <a:ext cx="4697120" cy="646331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none">
            <a:spAutoFit/>
          </a:bodyPr>
          <a:lstStyle/>
          <a:p>
            <a:r>
              <a:rPr lang="es-ES" dirty="0" smtClean="0"/>
              <a:t>Entrada : Segundos : entero &lt; 10</a:t>
            </a:r>
            <a:r>
              <a:rPr lang="es-ES" baseline="30000" dirty="0" smtClean="0"/>
              <a:t>6</a:t>
            </a:r>
            <a:endParaRPr lang="es-ES" dirty="0" smtClean="0"/>
          </a:p>
          <a:p>
            <a:r>
              <a:rPr lang="es-ES" dirty="0" smtClean="0"/>
              <a:t>Salida: 	 Días, horas, min, </a:t>
            </a:r>
            <a:r>
              <a:rPr lang="es-ES" dirty="0" err="1" smtClean="0"/>
              <a:t>seg</a:t>
            </a:r>
            <a:r>
              <a:rPr lang="es-ES" dirty="0" smtClean="0"/>
              <a:t>: enteros </a:t>
            </a:r>
            <a:r>
              <a:rPr lang="es-ES" dirty="0" smtClean="0">
                <a:cs typeface="Arial" panose="020B0604020202020204" pitchFamily="34" charset="0"/>
              </a:rPr>
              <a:t>≥</a:t>
            </a:r>
            <a:r>
              <a:rPr lang="es-ES" dirty="0" smtClean="0"/>
              <a:t> 0</a:t>
            </a:r>
            <a:endParaRPr lang="es-ES" baseline="30000" dirty="0"/>
          </a:p>
        </p:txBody>
      </p:sp>
      <p:sp>
        <p:nvSpPr>
          <p:cNvPr id="19" name="Rectángulo 18"/>
          <p:cNvSpPr/>
          <p:nvPr/>
        </p:nvSpPr>
        <p:spPr>
          <a:xfrm>
            <a:off x="3851920" y="2996952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Análisis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193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539552" y="2204864"/>
            <a:ext cx="7920880" cy="2723823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marL="87313" indent="3175" algn="ctr" defTabSz="179388"/>
            <a:r>
              <a:rPr lang="es-ES" sz="2000" dirty="0" smtClean="0"/>
              <a:t>Proceso</a:t>
            </a:r>
          </a:p>
          <a:p>
            <a:pPr marL="87313" indent="3175" algn="just" defTabSz="179388"/>
            <a:endParaRPr lang="es-ES" sz="2000" dirty="0"/>
          </a:p>
          <a:p>
            <a:pPr marL="87313" indent="3175" algn="ctr" defTabSz="179388"/>
            <a:r>
              <a:rPr lang="es-ES" sz="11500" dirty="0" smtClean="0"/>
              <a:t>?</a:t>
            </a:r>
            <a:endParaRPr lang="es-ES" altLang="es-ES" sz="1600" dirty="0" smtClean="0">
              <a:cs typeface="Arial" panose="020B0604020202020204" pitchFamily="34" charset="0"/>
            </a:endParaRPr>
          </a:p>
          <a:p>
            <a:pPr marL="87313" indent="3175" algn="just" defTabSz="179388"/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3965230" y="980728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Análisis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22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38306" y="639884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30338" indent="-1344613" algn="just"/>
            <a:r>
              <a:rPr lang="es-ES" sz="1200" b="1" dirty="0" smtClean="0"/>
              <a:t>Problema</a:t>
            </a:r>
            <a:r>
              <a:rPr lang="es-ES" sz="1200" dirty="0" smtClean="0"/>
              <a:t>:	Escribir </a:t>
            </a:r>
            <a:r>
              <a:rPr lang="es-ES" sz="1200" dirty="0"/>
              <a:t>un </a:t>
            </a:r>
            <a:r>
              <a:rPr lang="es-ES" sz="1200" b="1" dirty="0"/>
              <a:t>algoritmo</a:t>
            </a:r>
            <a:r>
              <a:rPr lang="es-ES" sz="1200" dirty="0"/>
              <a:t> que dado un número de segundos </a:t>
            </a:r>
            <a:r>
              <a:rPr lang="es-ES" sz="1200" dirty="0" smtClean="0"/>
              <a:t>(&lt;10</a:t>
            </a:r>
            <a:r>
              <a:rPr lang="es-ES" sz="1200" baseline="30000" dirty="0" smtClean="0"/>
              <a:t>6</a:t>
            </a:r>
            <a:r>
              <a:rPr lang="es-ES" sz="1200" dirty="0" smtClean="0"/>
              <a:t>) obtenga su equivalente </a:t>
            </a:r>
            <a:r>
              <a:rPr lang="es-ES" sz="1200" dirty="0"/>
              <a:t>en días, horas, minutos y segundos.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14022" y="3311588"/>
            <a:ext cx="5977709" cy="2308324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r>
              <a:rPr lang="es-ES" dirty="0" smtClean="0"/>
              <a:t>Ejemplo T=309.639</a:t>
            </a:r>
          </a:p>
          <a:p>
            <a:endParaRPr lang="es-ES" dirty="0" smtClean="0"/>
          </a:p>
          <a:p>
            <a:pPr defTabSz="720725">
              <a:tabLst>
                <a:tab pos="1258888" algn="l"/>
              </a:tabLst>
            </a:pPr>
            <a:r>
              <a:rPr lang="es-ES" dirty="0" smtClean="0"/>
              <a:t>D= 309.639 div 86.400 = 3,58 = 3 días</a:t>
            </a:r>
          </a:p>
          <a:p>
            <a:pPr defTabSz="720725">
              <a:tabLst>
                <a:tab pos="1258888" algn="l"/>
              </a:tabLst>
            </a:pPr>
            <a:r>
              <a:rPr lang="es-ES" dirty="0" smtClean="0"/>
              <a:t>y sobran 309.639 – (86.400 x 3) = 50.439 segundos</a:t>
            </a:r>
          </a:p>
          <a:p>
            <a:pPr defTabSz="720725">
              <a:tabLst>
                <a:tab pos="1258888" algn="l"/>
              </a:tabLst>
            </a:pPr>
            <a:endParaRPr lang="es-ES" dirty="0" smtClean="0"/>
          </a:p>
          <a:p>
            <a:pPr defTabSz="720725">
              <a:tabLst>
                <a:tab pos="1258888" algn="l"/>
              </a:tabLst>
            </a:pPr>
            <a:r>
              <a:rPr lang="es-ES" dirty="0" smtClean="0"/>
              <a:t>H </a:t>
            </a:r>
            <a:r>
              <a:rPr lang="es-ES" dirty="0"/>
              <a:t>= </a:t>
            </a:r>
            <a:r>
              <a:rPr lang="es-ES" dirty="0" smtClean="0"/>
              <a:t>50.439 div 3.600 = 14 horas y sobran 39 segundos</a:t>
            </a:r>
          </a:p>
          <a:p>
            <a:pPr defTabSz="720725">
              <a:tabLst>
                <a:tab pos="1258888" algn="l"/>
              </a:tabLst>
            </a:pPr>
            <a:r>
              <a:rPr lang="es-ES" dirty="0" smtClean="0"/>
              <a:t>M = 39 div 60 = 0 minutos</a:t>
            </a:r>
          </a:p>
          <a:p>
            <a:pPr defTabSz="720725">
              <a:tabLst>
                <a:tab pos="1258888" algn="l"/>
              </a:tabLst>
            </a:pPr>
            <a:r>
              <a:rPr lang="es-ES" dirty="0" smtClean="0"/>
              <a:t>S = 39 segundos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1330515" y="5922827"/>
            <a:ext cx="684076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pc="-1" dirty="0" smtClean="0">
                <a:solidFill>
                  <a:schemeClr val="tx1"/>
                </a:solidFill>
                <a:latin typeface="Verdana"/>
              </a:rPr>
              <a:t>T = 86400xD + 3600xH + 60xM + 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27857" y="2204864"/>
            <a:ext cx="3993401" cy="923330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none">
            <a:spAutoFit/>
          </a:bodyPr>
          <a:lstStyle/>
          <a:p>
            <a:r>
              <a:rPr lang="es-ES" dirty="0" smtClean="0"/>
              <a:t>  1 día = 60x60x24=86.400 segundos</a:t>
            </a:r>
          </a:p>
          <a:p>
            <a:r>
              <a:rPr lang="es-ES" dirty="0" smtClean="0"/>
              <a:t>  1 hora = 60x60 = 3.600 segundos</a:t>
            </a:r>
          </a:p>
          <a:p>
            <a:r>
              <a:rPr lang="es-ES" dirty="0"/>
              <a:t> </a:t>
            </a:r>
            <a:r>
              <a:rPr lang="es-ES" dirty="0" smtClean="0"/>
              <a:t> 1 minuto = 60 segundos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779912" y="152303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FFFF00"/>
                </a:solidFill>
              </a:rPr>
              <a:t>Análisis</a:t>
            </a:r>
            <a:endParaRPr lang="es-ES" b="1" dirty="0">
              <a:solidFill>
                <a:srgbClr val="FFFF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903200" y="1499409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Proceso (I)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7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91607" y="106879"/>
            <a:ext cx="18471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s-ES" altLang="es-ES" sz="2000" dirty="0"/>
              <a:t>V</a:t>
            </a:r>
            <a:r>
              <a:rPr lang="es-ES" altLang="es-ES" sz="2000" dirty="0" smtClean="0"/>
              <a:t>ariables y e/s</a:t>
            </a:r>
            <a:endParaRPr lang="es-ES" altLang="es-ES" sz="200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31006" y="883196"/>
            <a:ext cx="8424863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89125" indent="-188912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800" dirty="0" smtClean="0"/>
              <a:t>Variable</a:t>
            </a:r>
          </a:p>
          <a:p>
            <a:pPr marL="84138" indent="-12700" algn="ctr" eaLnBrk="1" hangingPunct="1"/>
            <a:r>
              <a:rPr lang="es-ES" altLang="es-ES" sz="2400" b="0" dirty="0" smtClean="0"/>
              <a:t>Nombre asignado al espacio </a:t>
            </a:r>
            <a:r>
              <a:rPr lang="es-ES" altLang="es-ES" sz="2400" b="0" dirty="0"/>
              <a:t>de memoria reservado para </a:t>
            </a:r>
            <a:r>
              <a:rPr lang="es-ES" altLang="es-ES" sz="2400" b="0" dirty="0" smtClean="0"/>
              <a:t>almacenar un dato de un tipo concreto</a:t>
            </a:r>
            <a:endParaRPr lang="es-ES" altLang="es-ES" sz="2400" b="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822" y="4143659"/>
            <a:ext cx="14398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800" b="0" dirty="0" smtClean="0"/>
              <a:t>total</a:t>
            </a:r>
            <a:endParaRPr lang="es-ES" altLang="es-ES" sz="2800" b="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11413" y="2636838"/>
            <a:ext cx="2232025" cy="367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411413" y="3284538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411413" y="3860800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411413" y="4508500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563938" y="4724400"/>
            <a:ext cx="0" cy="86518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411413" y="5661025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951957" y="3938885"/>
            <a:ext cx="12239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800" b="0" dirty="0">
                <a:cs typeface="Arial" panose="020B0604020202020204" pitchFamily="34" charset="0"/>
              </a:rPr>
              <a:t>8</a:t>
            </a:r>
            <a:endParaRPr lang="es-ES" altLang="es-ES" sz="2800" b="0" dirty="0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1331640" y="4193381"/>
            <a:ext cx="936104" cy="211888"/>
          </a:xfrm>
          <a:prstGeom prst="straightConnector1">
            <a:avLst/>
          </a:prstGeom>
          <a:ln w="508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6228184" y="5399415"/>
            <a:ext cx="14398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800" b="0" dirty="0" smtClean="0"/>
              <a:t>tercera</a:t>
            </a:r>
            <a:endParaRPr lang="es-ES" altLang="es-ES" sz="2800" b="0" dirty="0"/>
          </a:p>
        </p:txBody>
      </p:sp>
      <p:cxnSp>
        <p:nvCxnSpPr>
          <p:cNvPr id="18" name="Conector recto de flecha 17"/>
          <p:cNvCxnSpPr/>
          <p:nvPr/>
        </p:nvCxnSpPr>
        <p:spPr>
          <a:xfrm flipH="1">
            <a:off x="4787107" y="5695532"/>
            <a:ext cx="1538361" cy="227103"/>
          </a:xfrm>
          <a:prstGeom prst="straightConnector1">
            <a:avLst/>
          </a:prstGeom>
          <a:ln w="508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2976588" y="5732463"/>
            <a:ext cx="1223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800" b="0" dirty="0" smtClean="0">
                <a:cs typeface="Arial" panose="020B0604020202020204" pitchFamily="34" charset="0"/>
              </a:rPr>
              <a:t>‘A’</a:t>
            </a:r>
            <a:endParaRPr lang="es-ES" altLang="es-ES" sz="2800" b="0" dirty="0"/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2978766" y="2722512"/>
            <a:ext cx="1223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800" b="0" dirty="0" smtClean="0">
                <a:cs typeface="Arial" panose="020B0604020202020204" pitchFamily="34" charset="0"/>
              </a:rPr>
              <a:t>23.25</a:t>
            </a:r>
            <a:endParaRPr lang="es-ES" altLang="es-ES" sz="2800" b="0" dirty="0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724128" y="2646010"/>
            <a:ext cx="20624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800" b="0" dirty="0" smtClean="0"/>
              <a:t>coste</a:t>
            </a:r>
            <a:endParaRPr lang="es-ES" altLang="es-ES" sz="2800" b="0" dirty="0"/>
          </a:p>
        </p:txBody>
      </p:sp>
      <p:cxnSp>
        <p:nvCxnSpPr>
          <p:cNvPr id="23" name="Conector recto de flecha 22"/>
          <p:cNvCxnSpPr/>
          <p:nvPr/>
        </p:nvCxnSpPr>
        <p:spPr>
          <a:xfrm flipH="1">
            <a:off x="4666632" y="2982068"/>
            <a:ext cx="1561552" cy="0"/>
          </a:xfrm>
          <a:prstGeom prst="straightConnector1">
            <a:avLst/>
          </a:prstGeom>
          <a:ln w="508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951957" y="3319709"/>
            <a:ext cx="12239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800" b="0" dirty="0" smtClean="0">
                <a:cs typeface="Arial" panose="020B0604020202020204" pitchFamily="34" charset="0"/>
              </a:rPr>
              <a:t>true</a:t>
            </a:r>
            <a:endParaRPr lang="es-ES" altLang="es-ES" sz="2800" b="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6346762" y="3688899"/>
            <a:ext cx="21856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800" b="0" dirty="0" smtClean="0"/>
              <a:t>contagiado</a:t>
            </a:r>
            <a:endParaRPr lang="es-ES" altLang="es-ES" sz="2800" b="0" dirty="0"/>
          </a:p>
        </p:txBody>
      </p:sp>
      <p:cxnSp>
        <p:nvCxnSpPr>
          <p:cNvPr id="25" name="Conector recto de flecha 24"/>
          <p:cNvCxnSpPr>
            <a:stCxn id="24" idx="1"/>
          </p:cNvCxnSpPr>
          <p:nvPr/>
        </p:nvCxnSpPr>
        <p:spPr>
          <a:xfrm flipH="1" flipV="1">
            <a:off x="4662020" y="3593025"/>
            <a:ext cx="1684742" cy="357484"/>
          </a:xfrm>
          <a:prstGeom prst="straightConnector1">
            <a:avLst/>
          </a:prstGeom>
          <a:ln w="508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16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38306" y="639884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30338" indent="-1344613" algn="just"/>
            <a:r>
              <a:rPr lang="es-ES" sz="1200" b="1" dirty="0" smtClean="0"/>
              <a:t>Problema</a:t>
            </a:r>
            <a:r>
              <a:rPr lang="es-ES" sz="1200" dirty="0" smtClean="0"/>
              <a:t>:	Escribir </a:t>
            </a:r>
            <a:r>
              <a:rPr lang="es-ES" sz="1200" dirty="0"/>
              <a:t>un </a:t>
            </a:r>
            <a:r>
              <a:rPr lang="es-ES" sz="1200" b="1" dirty="0"/>
              <a:t>algoritmo</a:t>
            </a:r>
            <a:r>
              <a:rPr lang="es-ES" sz="1200" dirty="0"/>
              <a:t> que dado un número de segundos </a:t>
            </a:r>
            <a:r>
              <a:rPr lang="es-ES" sz="1200" dirty="0" smtClean="0"/>
              <a:t>(&lt;10</a:t>
            </a:r>
            <a:r>
              <a:rPr lang="es-ES" sz="1200" baseline="30000" dirty="0" smtClean="0"/>
              <a:t>6</a:t>
            </a:r>
            <a:r>
              <a:rPr lang="es-ES" sz="1200" dirty="0" smtClean="0"/>
              <a:t>) obtenga su equivalente </a:t>
            </a:r>
            <a:r>
              <a:rPr lang="es-ES" sz="1200" dirty="0"/>
              <a:t>en días, horas, minutos y segundos.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169664" y="2266350"/>
            <a:ext cx="2022437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 </a:t>
            </a:r>
            <a:r>
              <a:rPr lang="es-ES" sz="1600" spc="-1" dirty="0">
                <a:latin typeface="Symbol"/>
              </a:rPr>
              <a:t></a:t>
            </a:r>
            <a:r>
              <a:rPr lang="pt-BR" sz="1600" dirty="0" smtClean="0"/>
              <a:t>  T </a:t>
            </a:r>
            <a:r>
              <a:rPr lang="pt-BR" sz="1600" dirty="0" err="1" smtClean="0"/>
              <a:t>div</a:t>
            </a:r>
            <a:r>
              <a:rPr lang="pt-BR" sz="1600" dirty="0" smtClean="0"/>
              <a:t> 86.400</a:t>
            </a:r>
          </a:p>
          <a:p>
            <a:pPr algn="ctr"/>
            <a:r>
              <a:rPr lang="pt-BR" sz="1600" dirty="0" smtClean="0"/>
              <a:t>rd </a:t>
            </a:r>
            <a:r>
              <a:rPr lang="es-ES" sz="1600" spc="-1" dirty="0">
                <a:latin typeface="Symbol"/>
              </a:rPr>
              <a:t></a:t>
            </a:r>
            <a:r>
              <a:rPr lang="pt-BR" sz="1600" dirty="0" smtClean="0"/>
              <a:t> T </a:t>
            </a:r>
            <a:r>
              <a:rPr lang="pt-BR" sz="1400" dirty="0" err="1" smtClean="0"/>
              <a:t>mod</a:t>
            </a:r>
            <a:r>
              <a:rPr lang="pt-BR" sz="1400" dirty="0" smtClean="0"/>
              <a:t> </a:t>
            </a:r>
            <a:r>
              <a:rPr lang="pt-BR" sz="1600" dirty="0" smtClean="0"/>
              <a:t>86.400</a:t>
            </a:r>
            <a:endParaRPr lang="es-ES" sz="1600" baseline="-25000" dirty="0"/>
          </a:p>
        </p:txBody>
      </p:sp>
      <p:sp>
        <p:nvSpPr>
          <p:cNvPr id="10" name="Rectángulo 9"/>
          <p:cNvSpPr/>
          <p:nvPr/>
        </p:nvSpPr>
        <p:spPr>
          <a:xfrm>
            <a:off x="3203848" y="4796238"/>
            <a:ext cx="2022437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 </a:t>
            </a:r>
            <a:r>
              <a:rPr lang="es-ES" spc="-1" dirty="0">
                <a:solidFill>
                  <a:prstClr val="white"/>
                </a:solidFill>
                <a:latin typeface="Symbol"/>
              </a:rPr>
              <a:t></a:t>
            </a:r>
            <a:r>
              <a:rPr lang="en-US" dirty="0" smtClean="0"/>
              <a:t> </a:t>
            </a:r>
            <a:r>
              <a:rPr lang="en-US" dirty="0" err="1"/>
              <a:t>rh</a:t>
            </a:r>
            <a:r>
              <a:rPr lang="en-US" dirty="0"/>
              <a:t> </a:t>
            </a:r>
            <a:r>
              <a:rPr lang="en-US" sz="1400" dirty="0" smtClean="0"/>
              <a:t>div</a:t>
            </a:r>
            <a:r>
              <a:rPr lang="en-US" sz="1600" dirty="0" smtClean="0"/>
              <a:t> </a:t>
            </a:r>
            <a:r>
              <a:rPr lang="en-US" dirty="0" smtClean="0"/>
              <a:t>60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 </a:t>
            </a:r>
            <a:r>
              <a:rPr lang="es-ES" spc="-1" dirty="0">
                <a:solidFill>
                  <a:prstClr val="white"/>
                </a:solidFill>
                <a:latin typeface="Symbol"/>
              </a:rPr>
              <a:t></a:t>
            </a:r>
            <a:r>
              <a:rPr lang="en-US" dirty="0" smtClean="0"/>
              <a:t> </a:t>
            </a:r>
            <a:r>
              <a:rPr lang="en-US" dirty="0" err="1"/>
              <a:t>rh</a:t>
            </a:r>
            <a:r>
              <a:rPr lang="en-US" dirty="0"/>
              <a:t> </a:t>
            </a:r>
            <a:r>
              <a:rPr lang="en-US" sz="1400" dirty="0" smtClean="0"/>
              <a:t>mod</a:t>
            </a:r>
            <a:r>
              <a:rPr lang="en-US" sz="1600" dirty="0" smtClean="0"/>
              <a:t> </a:t>
            </a:r>
            <a:r>
              <a:rPr lang="en-US" dirty="0" smtClean="0"/>
              <a:t>60</a:t>
            </a:r>
            <a:endParaRPr lang="es-ES" baseline="-25000" dirty="0"/>
          </a:p>
        </p:txBody>
      </p:sp>
      <p:sp>
        <p:nvSpPr>
          <p:cNvPr id="11" name="Rectángulo 10"/>
          <p:cNvSpPr/>
          <p:nvPr/>
        </p:nvSpPr>
        <p:spPr>
          <a:xfrm>
            <a:off x="3203848" y="3551178"/>
            <a:ext cx="2022437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1600" dirty="0" smtClean="0">
                <a:solidFill>
                  <a:prstClr val="white"/>
                </a:solidFill>
              </a:rPr>
              <a:t>H </a:t>
            </a:r>
            <a:r>
              <a:rPr lang="es-ES" sz="1600" spc="-1" dirty="0">
                <a:solidFill>
                  <a:prstClr val="white"/>
                </a:solidFill>
                <a:latin typeface="Symbol"/>
              </a:rPr>
              <a:t></a:t>
            </a:r>
            <a:r>
              <a:rPr lang="pt-BR" sz="1600" dirty="0">
                <a:solidFill>
                  <a:prstClr val="white"/>
                </a:solidFill>
              </a:rPr>
              <a:t> </a:t>
            </a:r>
            <a:r>
              <a:rPr lang="pt-BR" sz="1600" dirty="0" smtClean="0">
                <a:solidFill>
                  <a:prstClr val="white"/>
                </a:solidFill>
              </a:rPr>
              <a:t>rd </a:t>
            </a:r>
            <a:r>
              <a:rPr lang="pt-BR" sz="1600" dirty="0" err="1" smtClean="0">
                <a:solidFill>
                  <a:prstClr val="white"/>
                </a:solidFill>
              </a:rPr>
              <a:t>div</a:t>
            </a:r>
            <a:r>
              <a:rPr lang="pt-BR" sz="1600" dirty="0" smtClean="0">
                <a:solidFill>
                  <a:prstClr val="white"/>
                </a:solidFill>
              </a:rPr>
              <a:t> 3.600</a:t>
            </a:r>
            <a:endParaRPr lang="pt-BR" sz="1600" dirty="0">
              <a:solidFill>
                <a:prstClr val="white"/>
              </a:solidFill>
            </a:endParaRPr>
          </a:p>
          <a:p>
            <a:pPr lvl="0" algn="ctr"/>
            <a:r>
              <a:rPr lang="pt-BR" sz="1600" dirty="0" err="1" smtClean="0">
                <a:solidFill>
                  <a:prstClr val="white"/>
                </a:solidFill>
              </a:rPr>
              <a:t>rh</a:t>
            </a:r>
            <a:r>
              <a:rPr lang="pt-BR" sz="1600" dirty="0" smtClean="0">
                <a:solidFill>
                  <a:prstClr val="white"/>
                </a:solidFill>
              </a:rPr>
              <a:t> </a:t>
            </a:r>
            <a:r>
              <a:rPr lang="es-ES" sz="1600" spc="-1" dirty="0">
                <a:solidFill>
                  <a:prstClr val="white"/>
                </a:solidFill>
                <a:latin typeface="Symbol"/>
              </a:rPr>
              <a:t></a:t>
            </a:r>
            <a:r>
              <a:rPr lang="pt-BR" sz="1600" dirty="0">
                <a:solidFill>
                  <a:prstClr val="white"/>
                </a:solidFill>
              </a:rPr>
              <a:t> </a:t>
            </a:r>
            <a:r>
              <a:rPr lang="pt-BR" sz="1600" dirty="0" smtClean="0">
                <a:solidFill>
                  <a:prstClr val="white"/>
                </a:solidFill>
              </a:rPr>
              <a:t>rd </a:t>
            </a:r>
            <a:r>
              <a:rPr lang="pt-BR" sz="1400" dirty="0" err="1" smtClean="0">
                <a:solidFill>
                  <a:prstClr val="white"/>
                </a:solidFill>
              </a:rPr>
              <a:t>mod</a:t>
            </a:r>
            <a:r>
              <a:rPr lang="pt-BR" sz="1600" dirty="0" smtClean="0">
                <a:solidFill>
                  <a:prstClr val="white"/>
                </a:solidFill>
              </a:rPr>
              <a:t> </a:t>
            </a:r>
            <a:r>
              <a:rPr lang="pt-BR" sz="1400" dirty="0" smtClean="0">
                <a:solidFill>
                  <a:prstClr val="white"/>
                </a:solidFill>
              </a:rPr>
              <a:t>3.600</a:t>
            </a:r>
            <a:endParaRPr lang="es-ES" sz="2000" baseline="-25000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4170874" y="3084086"/>
            <a:ext cx="0" cy="432048"/>
          </a:xfrm>
          <a:prstGeom prst="straightConnector1">
            <a:avLst/>
          </a:prstGeom>
          <a:ln w="539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3851920" y="124491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Análisis</a:t>
            </a:r>
            <a:endParaRPr lang="es-ES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4159036" y="4317724"/>
            <a:ext cx="0" cy="432048"/>
          </a:xfrm>
          <a:prstGeom prst="straightConnector1">
            <a:avLst/>
          </a:prstGeom>
          <a:ln w="539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4170874" y="1797444"/>
            <a:ext cx="0" cy="432048"/>
          </a:xfrm>
          <a:prstGeom prst="straightConnector1">
            <a:avLst/>
          </a:prstGeom>
          <a:ln w="539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4159036" y="5613868"/>
            <a:ext cx="0" cy="432048"/>
          </a:xfrm>
          <a:prstGeom prst="straightConnector1">
            <a:avLst/>
          </a:prstGeom>
          <a:ln w="539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3869728" y="1412776"/>
            <a:ext cx="582277" cy="3174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T</a:t>
            </a:r>
            <a:endParaRPr lang="pt-BR" sz="1600" dirty="0" smtClean="0"/>
          </a:p>
        </p:txBody>
      </p:sp>
      <p:sp>
        <p:nvSpPr>
          <p:cNvPr id="23" name="Rectángulo 22"/>
          <p:cNvSpPr/>
          <p:nvPr/>
        </p:nvSpPr>
        <p:spPr>
          <a:xfrm>
            <a:off x="3185133" y="6088545"/>
            <a:ext cx="2006968" cy="3174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D, H, M, 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668606" y="1386815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Proceso (II)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216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131840" y="1052736"/>
            <a:ext cx="2772308" cy="4970591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r>
              <a:rPr lang="es-ES" spc="-1" dirty="0" smtClean="0"/>
              <a:t>Léxico</a:t>
            </a:r>
          </a:p>
          <a:p>
            <a:pPr marL="268288" lvl="1"/>
            <a:r>
              <a:rPr lang="es-ES" dirty="0" smtClean="0"/>
              <a:t>T: Entero [</a:t>
            </a:r>
            <a:r>
              <a:rPr lang="es-ES" dirty="0"/>
              <a:t>0,999999</a:t>
            </a:r>
            <a:r>
              <a:rPr lang="es-ES" dirty="0" smtClean="0"/>
              <a:t>]</a:t>
            </a:r>
          </a:p>
          <a:p>
            <a:pPr marL="268288" lvl="1"/>
            <a:r>
              <a:rPr lang="es-ES" dirty="0"/>
              <a:t>d</a:t>
            </a:r>
            <a:r>
              <a:rPr lang="es-ES" dirty="0" smtClean="0"/>
              <a:t>: Entero &gt;=0</a:t>
            </a:r>
          </a:p>
          <a:p>
            <a:pPr marL="268288" lvl="1"/>
            <a:r>
              <a:rPr lang="es-ES" dirty="0" smtClean="0"/>
              <a:t>h: </a:t>
            </a:r>
            <a:r>
              <a:rPr lang="es-ES" dirty="0"/>
              <a:t>Entero [0,23</a:t>
            </a:r>
            <a:r>
              <a:rPr lang="es-ES" dirty="0" smtClean="0"/>
              <a:t>]</a:t>
            </a:r>
          </a:p>
          <a:p>
            <a:pPr marL="268288" lvl="1"/>
            <a:r>
              <a:rPr lang="es-ES" dirty="0" err="1"/>
              <a:t>m,s</a:t>
            </a:r>
            <a:r>
              <a:rPr lang="es-ES" dirty="0"/>
              <a:t>: Entero [0,59</a:t>
            </a:r>
            <a:r>
              <a:rPr lang="es-ES" dirty="0" smtClean="0"/>
              <a:t>]</a:t>
            </a:r>
          </a:p>
          <a:p>
            <a:pPr marL="268288" lvl="1"/>
            <a:r>
              <a:rPr lang="es-ES" dirty="0" err="1" smtClean="0"/>
              <a:t>rd</a:t>
            </a:r>
            <a:r>
              <a:rPr lang="es-ES" dirty="0" smtClean="0"/>
              <a:t>: </a:t>
            </a:r>
            <a:r>
              <a:rPr lang="es-ES" dirty="0"/>
              <a:t>Entero [0,86399</a:t>
            </a:r>
            <a:r>
              <a:rPr lang="es-ES" dirty="0" smtClean="0"/>
              <a:t>]</a:t>
            </a:r>
            <a:endParaRPr lang="es-ES" dirty="0"/>
          </a:p>
          <a:p>
            <a:pPr marL="268288" lvl="1"/>
            <a:r>
              <a:rPr lang="es-ES" dirty="0" err="1" smtClean="0"/>
              <a:t>rh</a:t>
            </a:r>
            <a:r>
              <a:rPr lang="es-ES" dirty="0" smtClean="0"/>
              <a:t>: </a:t>
            </a:r>
            <a:r>
              <a:rPr lang="es-ES" dirty="0"/>
              <a:t>Entero [</a:t>
            </a:r>
            <a:r>
              <a:rPr lang="es-ES" dirty="0" smtClean="0"/>
              <a:t>0,3599</a:t>
            </a:r>
            <a:r>
              <a:rPr lang="es-ES" dirty="0"/>
              <a:t>]</a:t>
            </a:r>
          </a:p>
          <a:p>
            <a:pPr marL="268288" lvl="1"/>
            <a:endParaRPr lang="es-ES" sz="1100" dirty="0" smtClean="0"/>
          </a:p>
          <a:p>
            <a:r>
              <a:rPr lang="es-ES" spc="-1" dirty="0" smtClean="0"/>
              <a:t>ALGORITMO</a:t>
            </a:r>
          </a:p>
          <a:p>
            <a:pPr marL="268288"/>
            <a:r>
              <a:rPr lang="es-ES" spc="-1" dirty="0" smtClean="0"/>
              <a:t>Leer(T)</a:t>
            </a:r>
          </a:p>
          <a:p>
            <a:pPr marL="268288"/>
            <a:r>
              <a:rPr lang="pt-BR" dirty="0" smtClean="0"/>
              <a:t>d </a:t>
            </a:r>
            <a:r>
              <a:rPr lang="es-ES" spc="-1" dirty="0">
                <a:latin typeface="Symbol"/>
              </a:rPr>
              <a:t></a:t>
            </a:r>
            <a:r>
              <a:rPr lang="pt-BR" dirty="0"/>
              <a:t>  </a:t>
            </a:r>
            <a:r>
              <a:rPr lang="pt-BR" dirty="0" smtClean="0"/>
              <a:t>T </a:t>
            </a:r>
            <a:r>
              <a:rPr lang="pt-BR" dirty="0"/>
              <a:t>DIV </a:t>
            </a:r>
            <a:r>
              <a:rPr lang="pt-BR" dirty="0" smtClean="0"/>
              <a:t>86400</a:t>
            </a:r>
          </a:p>
          <a:p>
            <a:pPr marL="268288"/>
            <a:r>
              <a:rPr lang="pt-BR" dirty="0" smtClean="0"/>
              <a:t>rd </a:t>
            </a:r>
            <a:r>
              <a:rPr lang="es-ES" spc="-1" dirty="0">
                <a:latin typeface="Symbol"/>
              </a:rPr>
              <a:t></a:t>
            </a:r>
            <a:r>
              <a:rPr lang="pt-BR" dirty="0"/>
              <a:t> </a:t>
            </a:r>
            <a:r>
              <a:rPr lang="pt-BR" dirty="0" smtClean="0"/>
              <a:t>T </a:t>
            </a:r>
            <a:r>
              <a:rPr lang="pt-BR" sz="1600" dirty="0"/>
              <a:t>MOD </a:t>
            </a:r>
            <a:r>
              <a:rPr lang="pt-BR" dirty="0" smtClean="0"/>
              <a:t>86400</a:t>
            </a:r>
            <a:endParaRPr lang="es-ES" baseline="-25000" dirty="0"/>
          </a:p>
          <a:p>
            <a:pPr marL="268288" lvl="0"/>
            <a:r>
              <a:rPr lang="pt-BR" dirty="0" smtClean="0"/>
              <a:t>h </a:t>
            </a:r>
            <a:r>
              <a:rPr lang="es-ES" spc="-1" dirty="0">
                <a:latin typeface="Symbol"/>
              </a:rPr>
              <a:t></a:t>
            </a:r>
            <a:r>
              <a:rPr lang="pt-BR" dirty="0"/>
              <a:t> rd DIV </a:t>
            </a:r>
            <a:r>
              <a:rPr lang="pt-BR" dirty="0" smtClean="0"/>
              <a:t>3600</a:t>
            </a:r>
          </a:p>
          <a:p>
            <a:pPr marL="268288" lvl="0"/>
            <a:r>
              <a:rPr lang="pt-BR" dirty="0" err="1" smtClean="0"/>
              <a:t>rh</a:t>
            </a:r>
            <a:r>
              <a:rPr lang="pt-BR" dirty="0" smtClean="0"/>
              <a:t> </a:t>
            </a:r>
            <a:r>
              <a:rPr lang="es-ES" spc="-1" dirty="0">
                <a:latin typeface="Symbol"/>
              </a:rPr>
              <a:t></a:t>
            </a:r>
            <a:r>
              <a:rPr lang="pt-BR" dirty="0"/>
              <a:t> rd </a:t>
            </a:r>
            <a:r>
              <a:rPr lang="pt-BR" sz="1600" dirty="0"/>
              <a:t>MOD</a:t>
            </a:r>
            <a:r>
              <a:rPr lang="pt-BR" dirty="0"/>
              <a:t> </a:t>
            </a:r>
            <a:r>
              <a:rPr lang="pt-BR" sz="1600" dirty="0" smtClean="0"/>
              <a:t>3600</a:t>
            </a:r>
            <a:endParaRPr lang="es-ES" sz="2400" baseline="-25000" dirty="0"/>
          </a:p>
          <a:p>
            <a:pPr marL="268288"/>
            <a:r>
              <a:rPr lang="en-US" dirty="0" smtClean="0"/>
              <a:t>m </a:t>
            </a:r>
            <a:r>
              <a:rPr lang="es-ES" spc="-1" dirty="0">
                <a:latin typeface="Symbol"/>
              </a:rPr>
              <a:t></a:t>
            </a:r>
            <a:r>
              <a:rPr lang="en-US" dirty="0"/>
              <a:t> </a:t>
            </a:r>
            <a:r>
              <a:rPr lang="en-US" dirty="0" err="1"/>
              <a:t>rh</a:t>
            </a:r>
            <a:r>
              <a:rPr lang="en-US" dirty="0"/>
              <a:t> </a:t>
            </a:r>
            <a:r>
              <a:rPr lang="en-US" sz="1400" dirty="0"/>
              <a:t>DIV</a:t>
            </a:r>
            <a:r>
              <a:rPr lang="en-US" sz="1600" dirty="0"/>
              <a:t> </a:t>
            </a:r>
            <a:r>
              <a:rPr lang="en-US" dirty="0" smtClean="0"/>
              <a:t>60</a:t>
            </a:r>
          </a:p>
          <a:p>
            <a:pPr marL="268288"/>
            <a:r>
              <a:rPr lang="en-US" dirty="0" smtClean="0"/>
              <a:t>s </a:t>
            </a:r>
            <a:r>
              <a:rPr lang="es-ES" spc="-1" dirty="0">
                <a:latin typeface="Symbol"/>
              </a:rPr>
              <a:t></a:t>
            </a:r>
            <a:r>
              <a:rPr lang="en-US" dirty="0"/>
              <a:t> </a:t>
            </a:r>
            <a:r>
              <a:rPr lang="en-US" dirty="0" err="1"/>
              <a:t>rh</a:t>
            </a:r>
            <a:r>
              <a:rPr lang="en-US" dirty="0"/>
              <a:t> </a:t>
            </a:r>
            <a:r>
              <a:rPr lang="en-US" sz="1400" dirty="0"/>
              <a:t>MOD</a:t>
            </a:r>
            <a:r>
              <a:rPr lang="en-US" sz="1600" dirty="0"/>
              <a:t> </a:t>
            </a:r>
            <a:r>
              <a:rPr lang="en-US" dirty="0" smtClean="0"/>
              <a:t>60</a:t>
            </a:r>
            <a:endParaRPr lang="es-ES" baseline="-25000" dirty="0"/>
          </a:p>
          <a:p>
            <a:pPr marL="268288"/>
            <a:r>
              <a:rPr lang="es-ES" spc="-1" dirty="0" smtClean="0"/>
              <a:t>Escribir (</a:t>
            </a:r>
            <a:r>
              <a:rPr lang="es-ES" spc="-1" dirty="0" err="1" smtClean="0"/>
              <a:t>d,h,m,s</a:t>
            </a:r>
            <a:r>
              <a:rPr lang="es-ES" spc="-1" dirty="0" smtClean="0"/>
              <a:t>)</a:t>
            </a:r>
          </a:p>
          <a:p>
            <a:r>
              <a:rPr lang="es-ES" dirty="0" smtClean="0"/>
              <a:t>FIN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3842918" y="111116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Diseño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647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995936" y="3212976"/>
            <a:ext cx="984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>
                <a:solidFill>
                  <a:srgbClr val="FFFF00"/>
                </a:solidFill>
              </a:rPr>
              <a:t>- - -</a:t>
            </a:r>
            <a:endParaRPr lang="es-ES" sz="4000" b="1" dirty="0">
              <a:solidFill>
                <a:srgbClr val="FFFF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491880" y="3166809"/>
            <a:ext cx="18471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s-ES" altLang="es-ES" sz="2000" dirty="0" smtClean="0"/>
              <a:t>Variables y e/s</a:t>
            </a:r>
            <a:endParaRPr lang="es-ES" altLang="es-ES" sz="2000" dirty="0"/>
          </a:p>
        </p:txBody>
      </p:sp>
    </p:spTree>
    <p:extLst>
      <p:ext uri="{BB962C8B-B14F-4D97-AF65-F5344CB8AC3E}">
        <p14:creationId xmlns:p14="http://schemas.microsoft.com/office/powerpoint/2010/main" val="117463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907704" y="87015"/>
            <a:ext cx="583264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2400" dirty="0" smtClean="0"/>
              <a:t>Ejemplos de declaraciones de variables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079612" y="3645024"/>
            <a:ext cx="7128792" cy="23912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ES" sz="2400" spc="-1" dirty="0" smtClean="0">
                <a:latin typeface="+mn-lt"/>
              </a:rPr>
              <a:t>LÉXICO</a:t>
            </a:r>
          </a:p>
          <a:p>
            <a:pPr marL="268288" lvl="1" defTabSz="268288" eaLnBrk="1" hangingPunct="1">
              <a:lnSpc>
                <a:spcPct val="114000"/>
              </a:lnSpc>
            </a:pPr>
            <a:endParaRPr lang="es-ES" sz="1400" spc="-1" dirty="0">
              <a:latin typeface="+mn-lt"/>
            </a:endParaRPr>
          </a:p>
          <a:p>
            <a:pPr marL="268288" lvl="1" defTabSz="268288" eaLnBrk="1" hangingPunct="1">
              <a:lnSpc>
                <a:spcPct val="114000"/>
              </a:lnSpc>
            </a:pPr>
            <a:r>
              <a:rPr lang="es-ES" sz="2400" spc="-1" dirty="0">
                <a:latin typeface="+mn-lt"/>
              </a:rPr>
              <a:t>R</a:t>
            </a:r>
            <a:r>
              <a:rPr lang="es-ES" sz="2400" spc="-1" dirty="0" smtClean="0">
                <a:latin typeface="+mn-lt"/>
              </a:rPr>
              <a:t>eal: coste											</a:t>
            </a:r>
            <a:r>
              <a:rPr lang="es-ES" sz="2000" spc="-1" dirty="0" err="1" smtClean="0">
                <a:solidFill>
                  <a:srgbClr val="FF6600"/>
                </a:solidFill>
                <a:latin typeface="+mn-lt"/>
              </a:rPr>
              <a:t>float</a:t>
            </a:r>
            <a:r>
              <a:rPr lang="es-ES" sz="2000" spc="-1" dirty="0" smtClean="0">
                <a:solidFill>
                  <a:srgbClr val="FF6600"/>
                </a:solidFill>
                <a:latin typeface="+mn-lt"/>
              </a:rPr>
              <a:t> coste;</a:t>
            </a:r>
            <a:endParaRPr lang="es-ES" sz="2400" spc="-1" dirty="0" smtClean="0">
              <a:solidFill>
                <a:srgbClr val="FF6600"/>
              </a:solidFill>
              <a:latin typeface="+mn-lt"/>
            </a:endParaRPr>
          </a:p>
          <a:p>
            <a:pPr marL="268288" lvl="1" defTabSz="268288" eaLnBrk="1" hangingPunct="1">
              <a:lnSpc>
                <a:spcPct val="114000"/>
              </a:lnSpc>
            </a:pPr>
            <a:r>
              <a:rPr lang="es-ES" sz="2400" spc="-1" dirty="0" smtClean="0">
                <a:latin typeface="+mn-lt"/>
              </a:rPr>
              <a:t>Booleano: contagiado						</a:t>
            </a:r>
            <a:r>
              <a:rPr lang="es-ES" sz="2000" spc="-1" dirty="0" err="1" smtClean="0">
                <a:solidFill>
                  <a:srgbClr val="FF6600"/>
                </a:solidFill>
                <a:latin typeface="+mn-lt"/>
              </a:rPr>
              <a:t>bool</a:t>
            </a:r>
            <a:r>
              <a:rPr lang="es-ES" sz="2000" spc="-1" dirty="0" smtClean="0">
                <a:solidFill>
                  <a:srgbClr val="FF6600"/>
                </a:solidFill>
                <a:latin typeface="+mn-lt"/>
              </a:rPr>
              <a:t> contagiado;</a:t>
            </a:r>
            <a:endParaRPr lang="es-ES" sz="2400" spc="-1" dirty="0" smtClean="0">
              <a:solidFill>
                <a:srgbClr val="FF6600"/>
              </a:solidFill>
              <a:latin typeface="+mn-lt"/>
            </a:endParaRPr>
          </a:p>
          <a:p>
            <a:pPr marL="268288" lvl="1" defTabSz="268288" eaLnBrk="1" hangingPunct="1">
              <a:lnSpc>
                <a:spcPct val="114000"/>
              </a:lnSpc>
            </a:pPr>
            <a:r>
              <a:rPr lang="es-ES" sz="2400" spc="-1" dirty="0" smtClean="0">
                <a:latin typeface="+mn-lt"/>
              </a:rPr>
              <a:t>Entero : total										</a:t>
            </a:r>
            <a:r>
              <a:rPr lang="es-ES" sz="2000" spc="-1" dirty="0" err="1" smtClean="0">
                <a:solidFill>
                  <a:srgbClr val="FF6600"/>
                </a:solidFill>
                <a:latin typeface="+mn-lt"/>
              </a:rPr>
              <a:t>int</a:t>
            </a:r>
            <a:r>
              <a:rPr lang="es-ES" sz="2000" spc="-1" dirty="0" smtClean="0">
                <a:solidFill>
                  <a:srgbClr val="FF6600"/>
                </a:solidFill>
                <a:latin typeface="+mn-lt"/>
              </a:rPr>
              <a:t> total;</a:t>
            </a:r>
          </a:p>
          <a:p>
            <a:pPr marL="268288" lvl="1" defTabSz="268288" eaLnBrk="1" hangingPunct="1">
              <a:lnSpc>
                <a:spcPct val="114000"/>
              </a:lnSpc>
            </a:pPr>
            <a:r>
              <a:rPr lang="es-ES" sz="2400" spc="-1" dirty="0" smtClean="0">
                <a:latin typeface="+mn-lt"/>
              </a:rPr>
              <a:t>Carácter: tercera								</a:t>
            </a:r>
            <a:r>
              <a:rPr lang="es-ES" sz="2000" spc="-1" dirty="0" err="1" smtClean="0">
                <a:solidFill>
                  <a:srgbClr val="FF6600"/>
                </a:solidFill>
                <a:latin typeface="+mn-lt"/>
              </a:rPr>
              <a:t>char</a:t>
            </a:r>
            <a:r>
              <a:rPr lang="es-ES" sz="2000" spc="-1" dirty="0" smtClean="0">
                <a:solidFill>
                  <a:srgbClr val="FF6600"/>
                </a:solidFill>
                <a:latin typeface="+mn-lt"/>
              </a:rPr>
              <a:t> tercera;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196752"/>
            <a:ext cx="4277581" cy="1962508"/>
          </a:xfrm>
          <a:prstGeom prst="rect">
            <a:avLst/>
          </a:prstGeom>
          <a:ln>
            <a:solidFill>
              <a:srgbClr val="FF6600"/>
            </a:solidFill>
          </a:ln>
        </p:spPr>
      </p:pic>
    </p:spTree>
    <p:extLst>
      <p:ext uri="{BB962C8B-B14F-4D97-AF65-F5344CB8AC3E}">
        <p14:creationId xmlns:p14="http://schemas.microsoft.com/office/powerpoint/2010/main" val="144008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043608" y="3765152"/>
            <a:ext cx="1870189" cy="461665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 b="0" dirty="0" smtClean="0"/>
              <a:t>total </a:t>
            </a:r>
            <a:r>
              <a:rPr lang="es-ES" altLang="es-ES" sz="2400" b="0" dirty="0">
                <a:cs typeface="Arial" panose="020B0604020202020204" pitchFamily="34" charset="0"/>
              </a:rPr>
              <a:t>← </a:t>
            </a:r>
            <a:r>
              <a:rPr lang="es-ES" altLang="es-ES" sz="2400" b="0" dirty="0" smtClean="0">
                <a:cs typeface="Arial" panose="020B0604020202020204" pitchFamily="34" charset="0"/>
              </a:rPr>
              <a:t>8;</a:t>
            </a:r>
            <a:endParaRPr lang="es-ES" altLang="es-ES" sz="2400" b="0" dirty="0">
              <a:cs typeface="Arial" panose="020B0604020202020204" pitchFamily="34" charset="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167367" y="1556792"/>
            <a:ext cx="2520280" cy="5232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800" dirty="0" smtClean="0">
                <a:solidFill>
                  <a:srgbClr val="FF6600"/>
                </a:solidFill>
              </a:rPr>
              <a:t>Asignación</a:t>
            </a:r>
            <a:endParaRPr lang="es-ES" altLang="es-ES" sz="2800" dirty="0">
              <a:solidFill>
                <a:srgbClr val="FF6600"/>
              </a:solidFill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383180" y="1849679"/>
            <a:ext cx="2088653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6600" dirty="0" smtClean="0">
                <a:cs typeface="Arial" panose="020B0604020202020204" pitchFamily="34" charset="0"/>
              </a:rPr>
              <a:t>←</a:t>
            </a:r>
            <a:endParaRPr lang="es-ES" altLang="es-ES" sz="6600" dirty="0"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783669" y="2219769"/>
            <a:ext cx="1238788" cy="58825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505896" y="2946551"/>
            <a:ext cx="2520280" cy="5232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800" b="0" dirty="0" smtClean="0"/>
              <a:t>Sintaxis : </a:t>
            </a:r>
            <a:endParaRPr lang="es-ES" altLang="es-ES" sz="2800" b="0" dirty="0"/>
          </a:p>
        </p:txBody>
      </p:sp>
      <p:sp>
        <p:nvSpPr>
          <p:cNvPr id="3" name="Rectángulo 2"/>
          <p:cNvSpPr/>
          <p:nvPr/>
        </p:nvSpPr>
        <p:spPr>
          <a:xfrm>
            <a:off x="2645910" y="2957675"/>
            <a:ext cx="5230229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800" indent="-469800">
              <a:lnSpc>
                <a:spcPct val="90000"/>
              </a:lnSpc>
              <a:spcBef>
                <a:spcPts val="448"/>
              </a:spcBef>
            </a:pPr>
            <a:r>
              <a:rPr lang="es-ES" b="1" spc="-1" dirty="0">
                <a:solidFill>
                  <a:srgbClr val="FFFF00"/>
                </a:solidFill>
                <a:latin typeface="Verdana"/>
              </a:rPr>
              <a:t>&lt;</a:t>
            </a:r>
            <a:r>
              <a:rPr lang="es-ES" spc="-1" dirty="0">
                <a:solidFill>
                  <a:srgbClr val="FFFF00"/>
                </a:solidFill>
                <a:latin typeface="Verdana"/>
              </a:rPr>
              <a:t>nombre de la variable</a:t>
            </a:r>
            <a:r>
              <a:rPr lang="es-ES" b="1" spc="-1" dirty="0">
                <a:solidFill>
                  <a:srgbClr val="FFFF00"/>
                </a:solidFill>
                <a:latin typeface="Verdana"/>
              </a:rPr>
              <a:t>&gt; </a:t>
            </a:r>
            <a:r>
              <a:rPr lang="es-ES" sz="2800" b="1" spc="-1" dirty="0">
                <a:solidFill>
                  <a:srgbClr val="FFFF00"/>
                </a:solidFill>
                <a:latin typeface="Symbol"/>
              </a:rPr>
              <a:t></a:t>
            </a:r>
            <a:r>
              <a:rPr lang="es-ES" b="1" spc="-1" dirty="0">
                <a:solidFill>
                  <a:srgbClr val="FFFF00"/>
                </a:solidFill>
                <a:latin typeface="Verdana"/>
              </a:rPr>
              <a:t>&lt;</a:t>
            </a:r>
            <a:r>
              <a:rPr lang="es-ES" spc="-1" dirty="0">
                <a:solidFill>
                  <a:srgbClr val="FFFF00"/>
                </a:solidFill>
                <a:latin typeface="Verdana"/>
              </a:rPr>
              <a:t>expresión</a:t>
            </a:r>
            <a:r>
              <a:rPr lang="es-ES" b="1" spc="-1" dirty="0">
                <a:solidFill>
                  <a:srgbClr val="FFFF00"/>
                </a:solidFill>
                <a:latin typeface="Verdana"/>
              </a:rPr>
              <a:t>&gt;</a:t>
            </a:r>
            <a:endParaRPr lang="es-ES" spc="-1" dirty="0">
              <a:solidFill>
                <a:srgbClr val="FFFF00"/>
              </a:solidFill>
              <a:latin typeface="Verdana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318177" y="4501358"/>
            <a:ext cx="4500711" cy="40011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sz="2000" b="0" spc="-1" dirty="0" smtClean="0">
                <a:latin typeface="Verdana"/>
              </a:rPr>
              <a:t>descuento </a:t>
            </a:r>
            <a:r>
              <a:rPr lang="es-ES" sz="2000" b="0" spc="-1" dirty="0" smtClean="0">
                <a:latin typeface="Symbol"/>
              </a:rPr>
              <a:t></a:t>
            </a:r>
            <a:r>
              <a:rPr lang="es-ES" sz="2000" b="0" spc="-1" dirty="0" smtClean="0">
                <a:latin typeface="Verdana"/>
              </a:rPr>
              <a:t> </a:t>
            </a:r>
            <a:r>
              <a:rPr lang="es-ES" sz="2000" b="0" spc="-1" dirty="0" err="1" smtClean="0">
                <a:latin typeface="Verdana"/>
              </a:rPr>
              <a:t>sueldobruto</a:t>
            </a:r>
            <a:r>
              <a:rPr lang="es-ES" sz="2000" b="0" spc="-1" dirty="0" smtClean="0">
                <a:latin typeface="Verdana"/>
              </a:rPr>
              <a:t> / </a:t>
            </a:r>
            <a:r>
              <a:rPr lang="es-ES" sz="2000" b="0" spc="-1" dirty="0" err="1" smtClean="0">
                <a:latin typeface="Verdana"/>
              </a:rPr>
              <a:t>irpf</a:t>
            </a:r>
            <a:r>
              <a:rPr lang="es-ES" sz="2000" b="0" spc="-1" dirty="0" smtClean="0">
                <a:latin typeface="Verdana"/>
              </a:rPr>
              <a:t>;</a:t>
            </a:r>
            <a:endParaRPr lang="es-ES" altLang="es-ES" sz="2000" b="0" dirty="0">
              <a:cs typeface="Arial" panose="020B060402020202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139952" y="3832743"/>
            <a:ext cx="4263539" cy="369332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none">
            <a:spAutoFit/>
          </a:bodyPr>
          <a:lstStyle/>
          <a:p>
            <a:r>
              <a:rPr lang="es-ES" spc="-1" dirty="0">
                <a:latin typeface="Verdana"/>
              </a:rPr>
              <a:t>cond1</a:t>
            </a:r>
            <a:r>
              <a:rPr lang="es-ES" spc="-1" dirty="0">
                <a:latin typeface="Symbol"/>
              </a:rPr>
              <a:t></a:t>
            </a:r>
            <a:r>
              <a:rPr lang="es-ES" spc="-1" dirty="0">
                <a:latin typeface="Verdana"/>
              </a:rPr>
              <a:t> (p&gt;0) </a:t>
            </a:r>
            <a:r>
              <a:rPr lang="es-ES" b="1" spc="-1" dirty="0" smtClean="0">
                <a:latin typeface="Verdana"/>
              </a:rPr>
              <a:t>and</a:t>
            </a:r>
            <a:r>
              <a:rPr lang="es-ES" spc="-1" dirty="0" smtClean="0">
                <a:latin typeface="Verdana"/>
              </a:rPr>
              <a:t> </a:t>
            </a:r>
            <a:r>
              <a:rPr lang="es-ES" spc="-1" dirty="0">
                <a:latin typeface="Verdana"/>
              </a:rPr>
              <a:t>(cond2=falso</a:t>
            </a:r>
            <a:r>
              <a:rPr lang="es-ES" spc="-1" dirty="0" smtClean="0">
                <a:latin typeface="Verdana"/>
              </a:rPr>
              <a:t>);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467544" y="1556792"/>
            <a:ext cx="8209978" cy="3704084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111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37444" y="4140834"/>
            <a:ext cx="1360822" cy="2016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937443" y="4679632"/>
            <a:ext cx="1360823" cy="34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298264" y="4158621"/>
            <a:ext cx="9573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 b="0" dirty="0" smtClean="0"/>
              <a:t>inicial</a:t>
            </a:r>
            <a:endParaRPr lang="es-ES" altLang="es-ES" sz="2400" b="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3611056" y="5233762"/>
            <a:ext cx="1188966" cy="6693"/>
          </a:xfrm>
          <a:prstGeom prst="straightConnector1">
            <a:avLst/>
          </a:prstGeom>
          <a:ln w="508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067063" y="4231871"/>
            <a:ext cx="12239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000" b="0" dirty="0" smtClean="0">
                <a:cs typeface="Arial" panose="020B0604020202020204" pitchFamily="34" charset="0"/>
              </a:rPr>
              <a:t>23</a:t>
            </a:r>
            <a:endParaRPr lang="es-ES" altLang="es-ES" sz="2000" b="0" dirty="0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314828" y="4967315"/>
            <a:ext cx="7665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sz="2400" b="0" dirty="0"/>
              <a:t>t</a:t>
            </a:r>
            <a:r>
              <a:rPr lang="es-ES" altLang="es-ES" sz="2400" b="0" dirty="0" smtClean="0"/>
              <a:t>otal</a:t>
            </a:r>
            <a:endParaRPr lang="es-ES" altLang="es-ES" sz="2400" b="0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937443" y="5022214"/>
            <a:ext cx="1360823" cy="34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937442" y="5372725"/>
            <a:ext cx="1360823" cy="34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937441" y="5723236"/>
            <a:ext cx="1360823" cy="34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2788770" y="1892551"/>
            <a:ext cx="4375518" cy="1323439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sz="2000" b="0" dirty="0"/>
              <a:t>total </a:t>
            </a:r>
            <a:r>
              <a:rPr lang="es-ES" altLang="es-ES" sz="2000" b="0" dirty="0">
                <a:cs typeface="Arial" panose="020B0604020202020204" pitchFamily="34" charset="0"/>
              </a:rPr>
              <a:t>← </a:t>
            </a:r>
            <a:r>
              <a:rPr lang="es-ES" altLang="es-ES" sz="2000" b="0" dirty="0" smtClean="0">
                <a:cs typeface="Arial" panose="020B0604020202020204" pitchFamily="34" charset="0"/>
              </a:rPr>
              <a:t>20</a:t>
            </a:r>
          </a:p>
          <a:p>
            <a:pPr eaLnBrk="1" hangingPunct="1"/>
            <a:r>
              <a:rPr lang="es-ES" altLang="es-ES" sz="2000" b="0" dirty="0" smtClean="0"/>
              <a:t>inicial</a:t>
            </a:r>
            <a:r>
              <a:rPr lang="es-ES" altLang="es-ES" sz="2000" b="0" dirty="0" smtClean="0">
                <a:cs typeface="Arial" panose="020B0604020202020204" pitchFamily="34" charset="0"/>
              </a:rPr>
              <a:t> ← 23</a:t>
            </a:r>
          </a:p>
          <a:p>
            <a:pPr eaLnBrk="1" hangingPunct="1"/>
            <a:r>
              <a:rPr lang="es-ES" altLang="es-ES" sz="2000" b="0" dirty="0" smtClean="0">
                <a:cs typeface="Arial" panose="020B0604020202020204" pitchFamily="34" charset="0"/>
              </a:rPr>
              <a:t>suplemento ← 10</a:t>
            </a:r>
          </a:p>
          <a:p>
            <a:pPr eaLnBrk="1" hangingPunct="1"/>
            <a:r>
              <a:rPr lang="es-ES" altLang="es-ES" sz="2000" b="0" dirty="0" smtClean="0"/>
              <a:t>total </a:t>
            </a:r>
            <a:r>
              <a:rPr lang="es-ES" altLang="es-ES" sz="2000" b="0" dirty="0" smtClean="0">
                <a:cs typeface="Arial" panose="020B0604020202020204" pitchFamily="34" charset="0"/>
              </a:rPr>
              <a:t>← total + inicial x suplemento</a:t>
            </a:r>
            <a:endParaRPr lang="es-ES" altLang="es-ES" sz="2000" b="0" dirty="0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005871" y="5726344"/>
            <a:ext cx="12239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000" b="0" dirty="0" smtClean="0">
                <a:cs typeface="Arial" panose="020B0604020202020204" pitchFamily="34" charset="0"/>
              </a:rPr>
              <a:t>10</a:t>
            </a:r>
            <a:endParaRPr lang="es-ES" altLang="es-ES" sz="2000" b="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314827" y="5638783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sz="2400" b="0" dirty="0" smtClean="0"/>
              <a:t>suplemento</a:t>
            </a:r>
            <a:endParaRPr lang="es-ES" altLang="es-ES" sz="2400" b="0" dirty="0"/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996713" y="5003120"/>
            <a:ext cx="12239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000" b="0" dirty="0">
                <a:cs typeface="Arial" panose="020B0604020202020204" pitchFamily="34" charset="0"/>
              </a:rPr>
              <a:t>2</a:t>
            </a:r>
            <a:r>
              <a:rPr lang="es-ES" altLang="es-ES" sz="2000" b="0" dirty="0" smtClean="0">
                <a:cs typeface="Arial" panose="020B0604020202020204" pitchFamily="34" charset="0"/>
              </a:rPr>
              <a:t>0</a:t>
            </a:r>
            <a:endParaRPr lang="es-ES" altLang="es-ES" sz="2000" b="0" dirty="0"/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5079028" y="4135442"/>
            <a:ext cx="1360822" cy="2016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5079027" y="4674240"/>
            <a:ext cx="1360823" cy="34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6439848" y="4153229"/>
            <a:ext cx="9573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 b="0" dirty="0" smtClean="0"/>
              <a:t>inicial</a:t>
            </a:r>
            <a:endParaRPr lang="es-ES" altLang="es-ES" sz="2400" b="0" dirty="0"/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5208647" y="4226479"/>
            <a:ext cx="12239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000" b="0" dirty="0" smtClean="0">
                <a:cs typeface="Arial" panose="020B0604020202020204" pitchFamily="34" charset="0"/>
              </a:rPr>
              <a:t>23</a:t>
            </a:r>
            <a:endParaRPr lang="es-ES" altLang="es-ES" sz="2000" b="0" dirty="0"/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456412" y="4961923"/>
            <a:ext cx="7665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sz="2400" b="0" dirty="0"/>
              <a:t>t</a:t>
            </a:r>
            <a:r>
              <a:rPr lang="es-ES" altLang="es-ES" sz="2400" b="0" dirty="0" smtClean="0"/>
              <a:t>otal</a:t>
            </a:r>
            <a:endParaRPr lang="es-ES" altLang="es-ES" sz="2400" b="0" dirty="0"/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5079027" y="5016822"/>
            <a:ext cx="1360823" cy="34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>
            <a:off x="5079026" y="5367333"/>
            <a:ext cx="1360823" cy="34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5079025" y="5717844"/>
            <a:ext cx="1360823" cy="34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5147455" y="5720952"/>
            <a:ext cx="12239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000" b="0" dirty="0" smtClean="0">
                <a:cs typeface="Arial" panose="020B0604020202020204" pitchFamily="34" charset="0"/>
              </a:rPr>
              <a:t>10</a:t>
            </a:r>
            <a:endParaRPr lang="es-ES" altLang="es-ES" sz="2000" b="0" dirty="0"/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6456411" y="5633391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sz="2400" b="0" dirty="0" smtClean="0"/>
              <a:t>suplemento</a:t>
            </a:r>
            <a:endParaRPr lang="es-ES" altLang="es-ES" sz="2400" b="0" dirty="0"/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5208647" y="4983120"/>
            <a:ext cx="12239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000" b="0" dirty="0" smtClean="0"/>
              <a:t>250</a:t>
            </a:r>
            <a:endParaRPr lang="es-ES" altLang="es-ES" sz="2000" b="0" dirty="0"/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3081385" y="954972"/>
            <a:ext cx="2520280" cy="5232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800" b="0" dirty="0" smtClean="0"/>
              <a:t>Ejemplo</a:t>
            </a:r>
            <a:endParaRPr lang="es-ES" altLang="es-ES" sz="2800" b="0" dirty="0"/>
          </a:p>
        </p:txBody>
      </p:sp>
      <p:cxnSp>
        <p:nvCxnSpPr>
          <p:cNvPr id="3" name="Conector recto de flecha 2"/>
          <p:cNvCxnSpPr/>
          <p:nvPr/>
        </p:nvCxnSpPr>
        <p:spPr>
          <a:xfrm>
            <a:off x="2483768" y="1892551"/>
            <a:ext cx="0" cy="1323439"/>
          </a:xfrm>
          <a:prstGeom prst="straightConnector1">
            <a:avLst/>
          </a:prstGeom>
          <a:ln w="25400">
            <a:solidFill>
              <a:srgbClr val="FF66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10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28203" y="2564904"/>
            <a:ext cx="1360822" cy="2016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1928202" y="3103702"/>
            <a:ext cx="1360823" cy="34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3565927" y="3653270"/>
            <a:ext cx="1334747" cy="0"/>
          </a:xfrm>
          <a:prstGeom prst="straightConnector1">
            <a:avLst/>
          </a:prstGeom>
          <a:ln w="508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305587" y="3047589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sz="2400" b="0" dirty="0" smtClean="0"/>
              <a:t>x</a:t>
            </a:r>
            <a:endParaRPr lang="es-ES" altLang="es-ES" sz="2400" b="0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928202" y="3446284"/>
            <a:ext cx="1360823" cy="34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1928201" y="3796795"/>
            <a:ext cx="1360823" cy="34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1928200" y="4147306"/>
            <a:ext cx="1360823" cy="34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289025" y="1593150"/>
            <a:ext cx="2081019" cy="707886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sz="4000" b="0" dirty="0" smtClean="0"/>
              <a:t>x</a:t>
            </a:r>
            <a:r>
              <a:rPr lang="es-ES" altLang="es-ES" sz="4000" b="0" dirty="0" smtClean="0">
                <a:cs typeface="Arial" panose="020B0604020202020204" pitchFamily="34" charset="0"/>
              </a:rPr>
              <a:t> ← x+1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2016816" y="3064721"/>
            <a:ext cx="12239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000" b="0" dirty="0" smtClean="0">
                <a:cs typeface="Arial" panose="020B0604020202020204" pitchFamily="34" charset="0"/>
              </a:rPr>
              <a:t>10</a:t>
            </a:r>
            <a:endParaRPr lang="es-ES" altLang="es-ES" sz="2000" b="0" dirty="0"/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5228320" y="2559512"/>
            <a:ext cx="1360822" cy="2016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5228319" y="3098310"/>
            <a:ext cx="1360823" cy="34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6621095" y="3077206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 b="0" dirty="0" smtClean="0"/>
              <a:t>x</a:t>
            </a:r>
            <a:endParaRPr lang="es-ES" altLang="es-ES" sz="2400" b="0" dirty="0"/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5228319" y="3440892"/>
            <a:ext cx="1360823" cy="34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>
            <a:off x="5228318" y="3791403"/>
            <a:ext cx="1360823" cy="34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5228317" y="4141914"/>
            <a:ext cx="1360823" cy="34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5300325" y="3077206"/>
            <a:ext cx="12239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000" b="0" dirty="0" smtClean="0"/>
              <a:t>11</a:t>
            </a:r>
            <a:endParaRPr lang="es-ES" altLang="es-ES" sz="2000" b="0" dirty="0"/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3069395" y="885075"/>
            <a:ext cx="2520280" cy="5232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800" b="0" dirty="0" smtClean="0"/>
              <a:t>Ejemplo</a:t>
            </a:r>
            <a:endParaRPr lang="es-ES" altLang="es-ES" sz="2800" b="0" dirty="0"/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4530731" y="5271510"/>
            <a:ext cx="1903085" cy="892552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sz="2800" b="0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x+1;</a:t>
            </a:r>
            <a:endParaRPr lang="es-ES" altLang="es-ES" sz="28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s-ES" altLang="es-E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s-ES" altLang="es-E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:= x+1</a:t>
            </a:r>
            <a:r>
              <a:rPr lang="es-ES" altLang="es-E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ES" altLang="es-E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2195736" y="5572654"/>
            <a:ext cx="1896673" cy="4001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000" b="0" dirty="0" smtClean="0"/>
              <a:t>Ojo al lenguaje</a:t>
            </a:r>
            <a:endParaRPr lang="es-ES" altLang="es-ES" sz="2000" b="0" dirty="0"/>
          </a:p>
        </p:txBody>
      </p:sp>
    </p:spTree>
    <p:extLst>
      <p:ext uri="{BB962C8B-B14F-4D97-AF65-F5344CB8AC3E}">
        <p14:creationId xmlns:p14="http://schemas.microsoft.com/office/powerpoint/2010/main" val="416878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496845" y="1025117"/>
            <a:ext cx="3211059" cy="5232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800" dirty="0" smtClean="0">
                <a:solidFill>
                  <a:srgbClr val="FF6600"/>
                </a:solidFill>
              </a:rPr>
              <a:t>Entrada de datos</a:t>
            </a:r>
            <a:endParaRPr lang="es-ES" altLang="es-ES" sz="2800" dirty="0">
              <a:solidFill>
                <a:srgbClr val="FF66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8604" y="2852936"/>
            <a:ext cx="360429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Sintaxis : </a:t>
            </a:r>
            <a:r>
              <a:rPr lang="es-ES" dirty="0" smtClean="0">
                <a:solidFill>
                  <a:srgbClr val="FFFF00"/>
                </a:solidFill>
              </a:rPr>
              <a:t>Leer </a:t>
            </a:r>
            <a:r>
              <a:rPr lang="es-ES" dirty="0">
                <a:solidFill>
                  <a:srgbClr val="FFFF00"/>
                </a:solidFill>
              </a:rPr>
              <a:t>(lista de variables)</a:t>
            </a:r>
          </a:p>
          <a:p>
            <a:endParaRPr lang="es-ES" dirty="0" smtClean="0"/>
          </a:p>
          <a:p>
            <a:r>
              <a:rPr lang="es-ES" dirty="0"/>
              <a:t>Asignan a la variable entre paréntesis el valor introducido por el </a:t>
            </a:r>
            <a:r>
              <a:rPr lang="es-ES" dirty="0" smtClean="0"/>
              <a:t>teclado</a:t>
            </a:r>
          </a:p>
          <a:p>
            <a:endParaRPr lang="es-ES" dirty="0"/>
          </a:p>
          <a:p>
            <a:r>
              <a:rPr lang="es-ES" dirty="0" smtClean="0"/>
              <a:t>Ejemplos: </a:t>
            </a:r>
          </a:p>
          <a:p>
            <a:pPr defTabSz="355600"/>
            <a:r>
              <a:rPr lang="es-ES" dirty="0"/>
              <a:t>	</a:t>
            </a:r>
            <a:r>
              <a:rPr lang="es-ES" dirty="0" smtClean="0"/>
              <a:t>Leer </a:t>
            </a:r>
            <a:r>
              <a:rPr lang="es-ES" dirty="0"/>
              <a:t>(radio</a:t>
            </a:r>
            <a:r>
              <a:rPr lang="es-ES" dirty="0" smtClean="0"/>
              <a:t>);</a:t>
            </a:r>
            <a:endParaRPr lang="es-ES" dirty="0"/>
          </a:p>
          <a:p>
            <a:pPr defTabSz="355600"/>
            <a:r>
              <a:rPr lang="es-ES" dirty="0" smtClean="0">
                <a:solidFill>
                  <a:srgbClr val="FFFF00"/>
                </a:solidFill>
              </a:rPr>
              <a:t>	Leer </a:t>
            </a:r>
            <a:r>
              <a:rPr lang="es-ES" dirty="0">
                <a:solidFill>
                  <a:srgbClr val="FFFF00"/>
                </a:solidFill>
              </a:rPr>
              <a:t>(</a:t>
            </a:r>
            <a:r>
              <a:rPr lang="es-ES" dirty="0" smtClean="0">
                <a:solidFill>
                  <a:srgbClr val="FFFF00"/>
                </a:solidFill>
              </a:rPr>
              <a:t>número, edad);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83649" y="1581710"/>
            <a:ext cx="37017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dirty="0" smtClean="0"/>
              <a:t>Recibir </a:t>
            </a:r>
            <a:r>
              <a:rPr lang="es-ES" sz="2000" dirty="0"/>
              <a:t>datos desde un terminal (teclado</a:t>
            </a:r>
            <a:r>
              <a:rPr lang="es-ES" sz="2000" dirty="0" smtClean="0"/>
              <a:t>)</a:t>
            </a:r>
            <a:endParaRPr lang="es-ES" sz="2000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4572000" y="1025117"/>
            <a:ext cx="0" cy="5572235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243414" y="1025117"/>
            <a:ext cx="2821606" cy="5232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800" dirty="0" smtClean="0">
                <a:solidFill>
                  <a:srgbClr val="FF6600"/>
                </a:solidFill>
              </a:rPr>
              <a:t>Salida de datos</a:t>
            </a:r>
            <a:endParaRPr lang="es-ES" altLang="es-ES" sz="2800" dirty="0">
              <a:solidFill>
                <a:srgbClr val="FF6600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5061103" y="1558330"/>
            <a:ext cx="30657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dirty="0" smtClean="0"/>
              <a:t>Sacar datos en un </a:t>
            </a:r>
            <a:r>
              <a:rPr lang="es-ES" sz="2000" dirty="0"/>
              <a:t>terminal </a:t>
            </a:r>
            <a:r>
              <a:rPr lang="es-ES" sz="2000" dirty="0" smtClean="0"/>
              <a:t>(pantalla)</a:t>
            </a:r>
            <a:endParaRPr lang="es-ES" sz="2000" dirty="0"/>
          </a:p>
        </p:txBody>
      </p:sp>
      <p:sp>
        <p:nvSpPr>
          <p:cNvPr id="20" name="Rectángulo 19"/>
          <p:cNvSpPr/>
          <p:nvPr/>
        </p:nvSpPr>
        <p:spPr>
          <a:xfrm>
            <a:off x="4769540" y="2852936"/>
            <a:ext cx="419494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Sintaxis : </a:t>
            </a:r>
            <a:r>
              <a:rPr lang="es-ES" dirty="0" smtClean="0">
                <a:solidFill>
                  <a:srgbClr val="FFFF00"/>
                </a:solidFill>
              </a:rPr>
              <a:t>Escribir (lista </a:t>
            </a:r>
            <a:r>
              <a:rPr lang="es-ES" dirty="0">
                <a:solidFill>
                  <a:srgbClr val="FFFF00"/>
                </a:solidFill>
              </a:rPr>
              <a:t>de </a:t>
            </a:r>
            <a:r>
              <a:rPr lang="es-ES" dirty="0" smtClean="0">
                <a:solidFill>
                  <a:srgbClr val="FFFF00"/>
                </a:solidFill>
              </a:rPr>
              <a:t>expresiones)</a:t>
            </a:r>
            <a:endParaRPr lang="es-ES" dirty="0">
              <a:solidFill>
                <a:srgbClr val="FFFF00"/>
              </a:solidFill>
            </a:endParaRPr>
          </a:p>
          <a:p>
            <a:endParaRPr lang="es-ES" dirty="0" smtClean="0"/>
          </a:p>
          <a:p>
            <a:r>
              <a:rPr lang="es-ES" sz="1600" spc="-1" dirty="0" smtClean="0">
                <a:latin typeface="Verdana"/>
              </a:rPr>
              <a:t>Saca por pantalla los </a:t>
            </a:r>
            <a:r>
              <a:rPr lang="es-ES" sz="1600" spc="-1" dirty="0">
                <a:latin typeface="Verdana"/>
              </a:rPr>
              <a:t>valores obtenidos como resultado de evaluar l</a:t>
            </a:r>
            <a:r>
              <a:rPr lang="es-ES" sz="1600" spc="-1" dirty="0" smtClean="0">
                <a:latin typeface="Verdana"/>
              </a:rPr>
              <a:t>a </a:t>
            </a:r>
            <a:r>
              <a:rPr lang="es-ES" sz="1600" spc="-1" dirty="0">
                <a:latin typeface="Verdana"/>
              </a:rPr>
              <a:t>lista de </a:t>
            </a:r>
            <a:r>
              <a:rPr lang="es-ES" sz="1600" spc="-1" dirty="0" smtClean="0">
                <a:latin typeface="Verdana"/>
              </a:rPr>
              <a:t>expresiones</a:t>
            </a:r>
          </a:p>
          <a:p>
            <a:endParaRPr lang="es-ES" dirty="0" smtClean="0"/>
          </a:p>
          <a:p>
            <a:r>
              <a:rPr lang="es-ES" dirty="0" smtClean="0"/>
              <a:t>Ejemplos:</a:t>
            </a:r>
            <a:endParaRPr lang="es-ES" dirty="0"/>
          </a:p>
          <a:p>
            <a:pPr defTabSz="355600"/>
            <a:r>
              <a:rPr lang="es-ES" dirty="0" smtClean="0"/>
              <a:t>	</a:t>
            </a:r>
            <a:r>
              <a:rPr lang="es-ES" dirty="0" smtClean="0">
                <a:solidFill>
                  <a:srgbClr val="FFFF00"/>
                </a:solidFill>
              </a:rPr>
              <a:t>Escribir </a:t>
            </a:r>
            <a:r>
              <a:rPr lang="es-ES" dirty="0">
                <a:solidFill>
                  <a:srgbClr val="FFFF00"/>
                </a:solidFill>
              </a:rPr>
              <a:t>(</a:t>
            </a:r>
            <a:r>
              <a:rPr lang="es-ES" dirty="0" smtClean="0">
                <a:solidFill>
                  <a:srgbClr val="FFFF00"/>
                </a:solidFill>
              </a:rPr>
              <a:t>radio, edad x 2);</a:t>
            </a:r>
            <a:endParaRPr lang="es-ES" dirty="0">
              <a:solidFill>
                <a:srgbClr val="FFFF00"/>
              </a:solidFill>
            </a:endParaRPr>
          </a:p>
          <a:p>
            <a:pPr defTabSz="355600"/>
            <a:r>
              <a:rPr lang="es-ES" dirty="0" smtClean="0">
                <a:solidFill>
                  <a:srgbClr val="FFFF00"/>
                </a:solidFill>
              </a:rPr>
              <a:t>	</a:t>
            </a:r>
            <a:r>
              <a:rPr lang="es-ES" dirty="0" smtClean="0"/>
              <a:t>Escribir (a </a:t>
            </a:r>
            <a:r>
              <a:rPr lang="es-ES" sz="1400" dirty="0" smtClean="0"/>
              <a:t>x</a:t>
            </a:r>
            <a:r>
              <a:rPr lang="es-ES" dirty="0" smtClean="0"/>
              <a:t> (b/c </a:t>
            </a:r>
            <a:r>
              <a:rPr lang="es-ES" sz="1400" dirty="0" smtClean="0"/>
              <a:t>x</a:t>
            </a:r>
            <a:r>
              <a:rPr lang="es-ES" dirty="0" smtClean="0"/>
              <a:t> 5.0), número);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28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95536" y="2204864"/>
            <a:ext cx="81369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30338" indent="-1344613" algn="just"/>
            <a:r>
              <a:rPr lang="es-ES" sz="2000" b="1" dirty="0" smtClean="0"/>
              <a:t>Problema</a:t>
            </a:r>
            <a:r>
              <a:rPr lang="es-ES" sz="2000" dirty="0" smtClean="0"/>
              <a:t>:	Una tienda vende teclados y ratones. Por ser época de rebajas se aplica un porcentaje de descuento en sobre el precio inicial. Escribir </a:t>
            </a:r>
            <a:r>
              <a:rPr lang="es-ES" sz="2000" dirty="0"/>
              <a:t>un </a:t>
            </a:r>
            <a:r>
              <a:rPr lang="es-ES" sz="2000" b="1" i="1" dirty="0" smtClean="0">
                <a:solidFill>
                  <a:srgbClr val="FF6600"/>
                </a:solidFill>
              </a:rPr>
              <a:t>algoritmo</a:t>
            </a:r>
            <a:r>
              <a:rPr lang="es-ES" sz="2000" dirty="0">
                <a:solidFill>
                  <a:srgbClr val="FF6600"/>
                </a:solidFill>
              </a:rPr>
              <a:t> </a:t>
            </a:r>
            <a:r>
              <a:rPr lang="es-ES" sz="2000" dirty="0" smtClean="0"/>
              <a:t>que solicita el precio inicial de cada artículo, el porcentaje de descuento, y el número de unidades de cada artículo que quiere comprar un cliente, e imprime el coste de todos los teclados que compra el cliente, de todos los ratones, y el coste final de la compra.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94842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83568" y="1844824"/>
            <a:ext cx="79208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indent="3175" algn="just" defTabSz="179388"/>
            <a:r>
              <a:rPr lang="es-ES" sz="2000" b="1" dirty="0" smtClean="0"/>
              <a:t>Entrada</a:t>
            </a:r>
          </a:p>
          <a:p>
            <a:pPr marL="87313" indent="3175" algn="just" defTabSz="179388"/>
            <a:r>
              <a:rPr lang="es-ES" sz="2000" dirty="0" smtClean="0"/>
              <a:t>		</a:t>
            </a:r>
          </a:p>
          <a:p>
            <a:pPr marL="87313" indent="3175" algn="just" defTabSz="179388"/>
            <a:endParaRPr lang="es-ES" sz="2000" dirty="0"/>
          </a:p>
          <a:p>
            <a:pPr marL="87313" indent="3175" algn="just" defTabSz="179388"/>
            <a:endParaRPr lang="es-ES" sz="2000" dirty="0" smtClean="0"/>
          </a:p>
          <a:p>
            <a:pPr marL="87313" indent="3175" algn="just" defTabSz="179388"/>
            <a:endParaRPr lang="es-ES" sz="2000" dirty="0"/>
          </a:p>
          <a:p>
            <a:pPr marL="87313" indent="3175" algn="just" defTabSz="179388"/>
            <a:endParaRPr lang="es-ES" sz="2000" dirty="0" smtClean="0"/>
          </a:p>
          <a:p>
            <a:pPr marL="87313" indent="3175" algn="just" defTabSz="179388"/>
            <a:endParaRPr lang="es-ES" sz="2000" dirty="0"/>
          </a:p>
          <a:p>
            <a:pPr marL="87313" indent="3175" algn="just" defTabSz="179388"/>
            <a:endParaRPr lang="es-ES" sz="2000" dirty="0"/>
          </a:p>
          <a:p>
            <a:pPr marL="87313" indent="3175" algn="just" defTabSz="179388"/>
            <a:r>
              <a:rPr lang="es-ES" sz="2000" dirty="0" smtClean="0"/>
              <a:t>Salida</a:t>
            </a:r>
          </a:p>
          <a:p>
            <a:pPr marL="87313" indent="3175" algn="just" defTabSz="179388"/>
            <a:r>
              <a:rPr lang="es-ES" sz="2000" dirty="0" smtClean="0"/>
              <a:t>	</a:t>
            </a:r>
            <a:endParaRPr lang="es-ES" sz="2000" dirty="0"/>
          </a:p>
        </p:txBody>
      </p:sp>
      <p:sp>
        <p:nvSpPr>
          <p:cNvPr id="24" name="Rectángulo 23"/>
          <p:cNvSpPr/>
          <p:nvPr/>
        </p:nvSpPr>
        <p:spPr>
          <a:xfrm>
            <a:off x="3710977" y="190715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Análisis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29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3102</TotalTime>
  <Words>544</Words>
  <Application>Microsoft Office PowerPoint</Application>
  <PresentationFormat>Presentación en pantalla (4:3)</PresentationFormat>
  <Paragraphs>232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Courier New</vt:lpstr>
      <vt:lpstr>Symbol</vt:lpstr>
      <vt:lpstr>Verdana</vt:lpstr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Siracusa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235048</cp:lastModifiedBy>
  <cp:revision>454</cp:revision>
  <dcterms:created xsi:type="dcterms:W3CDTF">2009-03-01T01:28:01Z</dcterms:created>
  <dcterms:modified xsi:type="dcterms:W3CDTF">2020-10-03T09:22:11Z</dcterms:modified>
</cp:coreProperties>
</file>