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8"/>
  </p:notesMasterIdLst>
  <p:handoutMasterIdLst>
    <p:handoutMasterId r:id="rId29"/>
  </p:handoutMasterIdLst>
  <p:sldIdLst>
    <p:sldId id="321" r:id="rId3"/>
    <p:sldId id="304" r:id="rId4"/>
    <p:sldId id="278" r:id="rId5"/>
    <p:sldId id="319" r:id="rId6"/>
    <p:sldId id="314" r:id="rId7"/>
    <p:sldId id="274" r:id="rId8"/>
    <p:sldId id="323" r:id="rId9"/>
    <p:sldId id="275" r:id="rId10"/>
    <p:sldId id="276" r:id="rId11"/>
    <p:sldId id="277" r:id="rId12"/>
    <p:sldId id="280" r:id="rId13"/>
    <p:sldId id="281" r:id="rId14"/>
    <p:sldId id="273" r:id="rId15"/>
    <p:sldId id="282" r:id="rId16"/>
    <p:sldId id="283" r:id="rId17"/>
    <p:sldId id="322" r:id="rId18"/>
    <p:sldId id="284" r:id="rId19"/>
    <p:sldId id="305" r:id="rId20"/>
    <p:sldId id="289" r:id="rId21"/>
    <p:sldId id="268" r:id="rId22"/>
    <p:sldId id="285" r:id="rId23"/>
    <p:sldId id="286" r:id="rId24"/>
    <p:sldId id="312" r:id="rId25"/>
    <p:sldId id="313" r:id="rId26"/>
    <p:sldId id="303" r:id="rId27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33CC33"/>
    <a:srgbClr val="FF00FF"/>
    <a:srgbClr val="FF0000"/>
    <a:srgbClr val="66CCFF"/>
    <a:srgbClr val="800000"/>
    <a:srgbClr val="292929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1" autoAdjust="0"/>
  </p:normalViewPr>
  <p:slideViewPr>
    <p:cSldViewPr>
      <p:cViewPr varScale="1">
        <p:scale>
          <a:sx n="108" d="100"/>
          <a:sy n="108" d="100"/>
        </p:scale>
        <p:origin x="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7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743A005-14D2-47A0-A311-7F311BAC329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9572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smtClean="0"/>
              <a:t>Haga clic para modificar el estilo de texto del patrón</a:t>
            </a:r>
          </a:p>
          <a:p>
            <a:pPr lvl="1"/>
            <a:r>
              <a:rPr lang="es-ES" altLang="es-ES" noProof="0" smtClean="0"/>
              <a:t>Segundo nivel</a:t>
            </a:r>
          </a:p>
          <a:p>
            <a:pPr lvl="2"/>
            <a:r>
              <a:rPr lang="es-ES" altLang="es-ES" noProof="0" smtClean="0"/>
              <a:t>Tercer nivel</a:t>
            </a:r>
          </a:p>
          <a:p>
            <a:pPr lvl="3"/>
            <a:r>
              <a:rPr lang="es-ES" altLang="es-ES" noProof="0" smtClean="0"/>
              <a:t>Cuarto nivel</a:t>
            </a:r>
          </a:p>
          <a:p>
            <a:pPr lvl="4"/>
            <a:r>
              <a:rPr lang="es-ES" altLang="es-ES" noProof="0" smtClean="0"/>
              <a:t>Quinto nivel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3C7D606E-DE5F-4944-9CFC-F4D4384FC2A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587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58926-DE40-40FC-AF62-EC12528309B4}" type="slidenum">
              <a:rPr lang="es-ES" altLang="es-ES" b="0" smtClean="0"/>
              <a:pPr/>
              <a:t>2</a:t>
            </a:fld>
            <a:endParaRPr lang="es-ES" altLang="es-ES" b="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88354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9188A-2CB7-4C05-AC4F-89B6733C2F80}" type="slidenum">
              <a:rPr lang="es-ES" altLang="es-ES" b="0" smtClean="0"/>
              <a:pPr/>
              <a:t>3</a:t>
            </a:fld>
            <a:endParaRPr lang="es-ES" altLang="es-ES" b="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79140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BFE720-E1FE-46A0-9F21-66956FD04A13}" type="slidenum">
              <a:rPr lang="es-ES" altLang="es-ES" b="0" smtClean="0"/>
              <a:pPr/>
              <a:t>4</a:t>
            </a:fld>
            <a:endParaRPr lang="es-ES" altLang="es-ES" b="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9680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CA72EF-83E5-43E5-8569-C28A88F580C7}" type="slidenum">
              <a:rPr lang="es-ES" altLang="es-ES" b="0" smtClean="0"/>
              <a:pPr/>
              <a:t>5</a:t>
            </a:fld>
            <a:endParaRPr lang="es-ES" altLang="es-ES" b="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3520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BA222-68DE-4068-BB67-1F73139B312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6334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DD995-B8C6-483C-A154-BB6B6035E0E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042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5C76-0B27-42FB-89E6-8E99BEDDE43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382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57A2A-14D5-46A1-9DF2-113BD5810D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330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6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95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6156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29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38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83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6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7532D-719E-4C03-83A4-25194ACA7C3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77054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346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472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90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59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311150" cy="212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57A2A-14D5-46A1-9DF2-113BD5810D81}" type="slidenum">
              <a:rPr lang="es-ES" altLang="es-ES" b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 altLang="es-E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90434-579F-4804-866A-7EF50B721C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9368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10051-C208-4EBE-9355-6E59D2C652B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3698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B1FE-C076-4736-9E51-4D97C36911F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69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E4C7-8938-4460-B4C6-3E1B3FED350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95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5FA6-F75B-44E3-8CEC-52D86A8301F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30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2ACE8-D3D2-44D8-8FD2-8F2B54C845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3637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9514-3CCD-4B7E-BABD-493B983D744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066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311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400" b="0" i="1">
                <a:solidFill>
                  <a:srgbClr val="FFCC00"/>
                </a:solidFill>
              </a:defRPr>
            </a:lvl1pPr>
          </a:lstStyle>
          <a:p>
            <a:pPr>
              <a:defRPr/>
            </a:pPr>
            <a:fld id="{D7551910-F8C2-4B74-836F-0EE3FB0E400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b="0">
              <a:solidFill>
                <a:prstClr val="white"/>
              </a:solidFill>
            </a:endParaRP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b="0" smtClean="0">
                <a:solidFill>
                  <a:prstClr val="white"/>
                </a:solidFill>
              </a:rPr>
              <a:pPr algn="ctr" eaLnBrk="1" hangingPunct="1">
                <a:defRPr/>
              </a:pPr>
              <a:t>‹Nº›</a:t>
            </a:fld>
            <a:endParaRPr lang="es-ES" altLang="es-ES" sz="1000" b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584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-32233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 b="0">
              <a:solidFill>
                <a:prstClr val="white"/>
              </a:solidFill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99592" y="2204864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>
                <a:solidFill>
                  <a:prstClr val="white"/>
                </a:solidFill>
              </a:rPr>
              <a:t>Introducción a </a:t>
            </a:r>
            <a:r>
              <a:rPr lang="es-ES" altLang="es-ES" sz="4000" smtClean="0">
                <a:solidFill>
                  <a:prstClr val="white"/>
                </a:solidFill>
              </a:rPr>
              <a:t>la Programación</a:t>
            </a:r>
            <a:endParaRPr lang="es-ES" altLang="es-ES" sz="2800">
              <a:solidFill>
                <a:prstClr val="white"/>
              </a:solidFill>
            </a:endParaRPr>
          </a:p>
          <a:p>
            <a:pPr algn="ctr" eaLnBrk="1" hangingPunct="1"/>
            <a:r>
              <a:rPr lang="es-ES" altLang="es-ES" sz="2000">
                <a:solidFill>
                  <a:prstClr val="white"/>
                </a:solidFill>
              </a:rPr>
              <a:t>Grado en Ingeniería Informática</a:t>
            </a:r>
            <a:endParaRPr lang="es-ES" altLang="es-ES" sz="2800">
              <a:solidFill>
                <a:prstClr val="white"/>
              </a:solidFill>
            </a:endParaRPr>
          </a:p>
          <a:p>
            <a:pPr algn="ctr" eaLnBrk="1" hangingPunct="1"/>
            <a:endParaRPr lang="es-ES" altLang="es-ES" sz="3200">
              <a:solidFill>
                <a:prstClr val="white"/>
              </a:solidFill>
            </a:endParaRPr>
          </a:p>
          <a:p>
            <a:pPr algn="ctr" eaLnBrk="1" hangingPunct="1"/>
            <a:r>
              <a:rPr lang="es-ES" altLang="es-ES" sz="3200" smtClean="0">
                <a:solidFill>
                  <a:prstClr val="white"/>
                </a:solidFill>
              </a:rPr>
              <a:t>4. Empezando con C</a:t>
            </a:r>
            <a:endParaRPr lang="es-ES" altLang="es-ES" sz="3200">
              <a:solidFill>
                <a:prstClr val="white"/>
              </a:solidFill>
            </a:endParaRPr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b="0">
              <a:solidFill>
                <a:srgbClr val="00206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66295" y="5767504"/>
            <a:ext cx="545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smtClean="0"/>
              <a:t>Bloque </a:t>
            </a:r>
            <a:r>
              <a:rPr lang="es-ES" altLang="es-ES" b="1"/>
              <a:t>1. Léxico y organización de un </a:t>
            </a:r>
            <a:r>
              <a:rPr lang="es-ES" altLang="es-ES" b="1" smtClean="0"/>
              <a:t>algoritmo</a:t>
            </a:r>
          </a:p>
          <a:p>
            <a:pPr algn="r"/>
            <a:r>
              <a:rPr lang="es-ES"/>
              <a:t>4</a:t>
            </a:r>
            <a:r>
              <a:rPr lang="es-ES" b="1" smtClean="0"/>
              <a:t>. Empezando con C</a:t>
            </a:r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549286" y="6342801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  <p:extLst>
      <p:ext uri="{BB962C8B-B14F-4D97-AF65-F5344CB8AC3E}">
        <p14:creationId xmlns:p14="http://schemas.microsoft.com/office/powerpoint/2010/main" val="15810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475656" y="3741540"/>
            <a:ext cx="6856334" cy="2246769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2000" b="0" i="1" smtClean="0">
                <a:solidFill>
                  <a:srgbClr val="FFCC00"/>
                </a:solidFill>
              </a:rPr>
              <a:t>…</a:t>
            </a:r>
          </a:p>
          <a:p>
            <a:pPr eaLnBrk="1" hangingPunct="1"/>
            <a:endParaRPr lang="en-US" altLang="es-ES" sz="2000" b="0" i="1">
              <a:solidFill>
                <a:srgbClr val="FFCC00"/>
              </a:solidFill>
            </a:endParaRPr>
          </a:p>
          <a:p>
            <a:pPr eaLnBrk="1" hangingPunct="1"/>
            <a:r>
              <a:rPr lang="en-US" altLang="es-ES" sz="2000" b="0" i="1" smtClean="0">
                <a:solidFill>
                  <a:srgbClr val="FFCC00"/>
                </a:solidFill>
              </a:rPr>
              <a:t>main</a:t>
            </a:r>
            <a:r>
              <a:rPr lang="en-US" altLang="es-ES" sz="20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    </a:t>
            </a:r>
            <a:r>
              <a:rPr lang="en-US" altLang="es-ES" sz="2000" b="0" err="1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("</a:t>
            </a:r>
            <a:r>
              <a:rPr lang="en-US" altLang="es-ES" sz="2000" b="0" err="1">
                <a:solidFill>
                  <a:schemeClr val="bg1"/>
                </a:solidFill>
              </a:rPr>
              <a:t>Hola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Mundo</a:t>
            </a:r>
            <a:r>
              <a:rPr lang="en-US" altLang="es-ES" sz="2000" b="0">
                <a:solidFill>
                  <a:schemeClr val="bg1"/>
                </a:solidFill>
              </a:rPr>
              <a:t>\n"); </a:t>
            </a:r>
            <a:r>
              <a:rPr lang="en-US" altLang="es-ES" sz="2000" b="0" err="1" smtClean="0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(“¿</a:t>
            </a:r>
            <a:r>
              <a:rPr lang="en-US" altLang="es-ES" sz="2000" b="0" err="1">
                <a:solidFill>
                  <a:schemeClr val="bg1"/>
                </a:solidFill>
              </a:rPr>
              <a:t>Qué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tal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smtClean="0">
                <a:solidFill>
                  <a:schemeClr val="bg1"/>
                </a:solidFill>
              </a:rPr>
              <a:t>");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smtClean="0">
                <a:solidFill>
                  <a:schemeClr val="bg1"/>
                </a:solidFill>
              </a:rPr>
              <a:t>    </a:t>
            </a:r>
            <a:r>
              <a:rPr lang="en-US" altLang="es-ES" sz="2000" b="0" err="1" smtClean="0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(“</a:t>
            </a:r>
            <a:r>
              <a:rPr lang="en-US" altLang="es-ES" sz="2000" b="0" err="1">
                <a:solidFill>
                  <a:schemeClr val="bg1"/>
                </a:solidFill>
              </a:rPr>
              <a:t>os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va</a:t>
            </a:r>
            <a:r>
              <a:rPr lang="en-US" altLang="es-ES" sz="2000" b="0">
                <a:solidFill>
                  <a:schemeClr val="bg1"/>
                </a:solidFill>
              </a:rPr>
              <a:t>?\n</a:t>
            </a:r>
            <a:r>
              <a:rPr lang="en-US" altLang="es-ES" sz="2000" b="0" smtClean="0">
                <a:solidFill>
                  <a:schemeClr val="bg1"/>
                </a:solidFill>
              </a:rPr>
              <a:t>");</a:t>
            </a:r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}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611560" y="1955424"/>
            <a:ext cx="6768752" cy="1052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s-ES" sz="2000" b="0">
                <a:solidFill>
                  <a:schemeClr val="bg1"/>
                </a:solidFill>
              </a:rPr>
              <a:t> Todas las </a:t>
            </a:r>
            <a:r>
              <a:rPr lang="en-US" altLang="es-ES" sz="2000" b="0">
                <a:solidFill>
                  <a:srgbClr val="FFCC00"/>
                </a:solidFill>
              </a:rPr>
              <a:t>sentencias</a:t>
            </a:r>
            <a:r>
              <a:rPr lang="en-US" altLang="es-ES" sz="2000" b="0">
                <a:solidFill>
                  <a:schemeClr val="bg1"/>
                </a:solidFill>
              </a:rPr>
              <a:t> C acaban en </a:t>
            </a:r>
            <a:r>
              <a:rPr lang="en-US" altLang="es-ES" sz="280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s-ES" sz="2000" b="0">
                <a:solidFill>
                  <a:schemeClr val="bg1"/>
                </a:solidFill>
              </a:rPr>
              <a:t> Se pueden poner varias sentencias en la misma línea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43608" y="94624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Terminador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87624" y="2127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 smtClean="0">
                <a:solidFill>
                  <a:srgbClr val="FFCC00"/>
                </a:solidFill>
              </a:rPr>
              <a:t>(terminador)</a:t>
            </a:r>
            <a:endParaRPr lang="es-ES" altLang="es-ES" b="0">
              <a:solidFill>
                <a:srgbClr val="FFCC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95288" y="1700213"/>
            <a:ext cx="4608512" cy="1815882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#</a:t>
            </a:r>
            <a:r>
              <a:rPr lang="en-US" altLang="es-ES" sz="1600" b="0">
                <a:solidFill>
                  <a:srgbClr val="FFCC00"/>
                </a:solidFill>
              </a:rPr>
              <a:t>include</a:t>
            </a:r>
            <a:r>
              <a:rPr lang="en-US" altLang="es-ES" sz="1600" b="0">
                <a:solidFill>
                  <a:schemeClr val="bg1"/>
                </a:solidFill>
              </a:rPr>
              <a:t> &lt;</a:t>
            </a:r>
            <a:r>
              <a:rPr lang="en-US" altLang="es-ES" sz="1600" b="0" err="1">
                <a:solidFill>
                  <a:schemeClr val="bg1"/>
                </a:solidFill>
              </a:rPr>
              <a:t>stdio.h</a:t>
            </a:r>
            <a:r>
              <a:rPr lang="en-US" altLang="es-ES" sz="1600" b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#</a:t>
            </a:r>
            <a:r>
              <a:rPr lang="en-US" altLang="es-ES" sz="1600" b="0">
                <a:solidFill>
                  <a:srgbClr val="FFCC00"/>
                </a:solidFill>
              </a:rPr>
              <a:t>define</a:t>
            </a:r>
            <a:r>
              <a:rPr lang="en-US" altLang="es-ES" sz="1600" b="0">
                <a:solidFill>
                  <a:schemeClr val="bg1"/>
                </a:solidFill>
              </a:rPr>
              <a:t> COLOR 13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#</a:t>
            </a:r>
            <a:r>
              <a:rPr lang="en-US" altLang="es-ES" sz="1600" b="0">
                <a:solidFill>
                  <a:srgbClr val="FFCC00"/>
                </a:solidFill>
              </a:rPr>
              <a:t>define</a:t>
            </a:r>
            <a:r>
              <a:rPr lang="en-US" altLang="es-ES" sz="1600" b="0">
                <a:solidFill>
                  <a:schemeClr val="bg1"/>
                </a:solidFill>
              </a:rPr>
              <a:t> PI 3.1416</a:t>
            </a:r>
          </a:p>
          <a:p>
            <a:pPr eaLnBrk="1" hangingPunct="1"/>
            <a:r>
              <a:rPr lang="en-US" altLang="es-ES" sz="1600" b="0">
                <a:solidFill>
                  <a:srgbClr val="FFCC00"/>
                </a:solidFill>
              </a:rPr>
              <a:t>main</a:t>
            </a:r>
            <a:r>
              <a:rPr lang="en-US" altLang="es-ES" sz="16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   </a:t>
            </a:r>
            <a:r>
              <a:rPr lang="en-US" altLang="es-ES" sz="1600" b="0" err="1">
                <a:solidFill>
                  <a:schemeClr val="bg1"/>
                </a:solidFill>
              </a:rPr>
              <a:t>printf</a:t>
            </a:r>
            <a:r>
              <a:rPr lang="en-US" altLang="es-ES" sz="1600" b="0">
                <a:solidFill>
                  <a:schemeClr val="bg1"/>
                </a:solidFill>
              </a:rPr>
              <a:t>(“</a:t>
            </a:r>
            <a:r>
              <a:rPr lang="en-US" altLang="es-ES" sz="1600" b="0" err="1">
                <a:solidFill>
                  <a:schemeClr val="bg1"/>
                </a:solidFill>
              </a:rPr>
              <a:t>Constante</a:t>
            </a:r>
            <a:r>
              <a:rPr lang="en-US" altLang="es-ES" sz="1600" b="0">
                <a:solidFill>
                  <a:schemeClr val="bg1"/>
                </a:solidFill>
              </a:rPr>
              <a:t> %d. Pi %f \n“, COLOR,PI </a:t>
            </a:r>
            <a:r>
              <a:rPr lang="en-US" altLang="es-ES" sz="1600" b="0" smtClean="0">
                <a:solidFill>
                  <a:schemeClr val="bg1"/>
                </a:solidFill>
              </a:rPr>
              <a:t>);</a:t>
            </a: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}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5219700" y="1700213"/>
            <a:ext cx="3529013" cy="2457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La </a:t>
            </a:r>
            <a:r>
              <a:rPr lang="en-US" altLang="es-ES" sz="1400" b="0">
                <a:solidFill>
                  <a:srgbClr val="FFCC00"/>
                </a:solidFill>
              </a:rPr>
              <a:t>directiva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600" i="1">
                <a:solidFill>
                  <a:schemeClr val="bg1"/>
                </a:solidFill>
              </a:rPr>
              <a:t>#define</a:t>
            </a:r>
            <a:r>
              <a:rPr lang="en-US" altLang="es-ES" sz="1400" b="0">
                <a:solidFill>
                  <a:schemeClr val="bg1"/>
                </a:solidFill>
              </a:rPr>
              <a:t> sustituye cada vez que aparece en el programa el nombre por el valor</a:t>
            </a:r>
            <a:endParaRPr lang="en-US" altLang="es-ES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Es una operación del preprocesador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Se usa para definir </a:t>
            </a:r>
            <a:r>
              <a:rPr lang="en-US" altLang="es-ES" sz="1400" b="0" i="1">
                <a:solidFill>
                  <a:srgbClr val="FFCC00"/>
                </a:solidFill>
              </a:rPr>
              <a:t>constantes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Las constantes en C se suelen escribir en mayúsculas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2627313" y="4292600"/>
            <a:ext cx="4826000" cy="22844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es-ES" sz="1600" i="1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printf</a:t>
            </a:r>
            <a:r>
              <a:rPr lang="en-US" altLang="es-ES" sz="1600" i="1">
                <a:solidFill>
                  <a:schemeClr val="bg1"/>
                </a:solidFill>
              </a:rPr>
              <a:t>()</a:t>
            </a:r>
          </a:p>
          <a:p>
            <a:pPr eaLnBrk="1" hangingPunct="1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Su primer </a:t>
            </a:r>
            <a:r>
              <a:rPr lang="en-US" altLang="es-ES" sz="1400" b="0" i="1" err="1">
                <a:solidFill>
                  <a:srgbClr val="FFCC00"/>
                </a:solidFill>
              </a:rPr>
              <a:t>argumento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es</a:t>
            </a:r>
            <a:r>
              <a:rPr lang="en-US" altLang="es-ES" sz="1400" b="0">
                <a:solidFill>
                  <a:schemeClr val="bg1"/>
                </a:solidFill>
              </a:rPr>
              <a:t> el </a:t>
            </a:r>
            <a:r>
              <a:rPr lang="en-US" altLang="es-ES" sz="1400" b="0" err="1">
                <a:solidFill>
                  <a:schemeClr val="bg1"/>
                </a:solidFill>
              </a:rPr>
              <a:t>texto</a:t>
            </a:r>
            <a:r>
              <a:rPr lang="en-US" altLang="es-ES" sz="1400" b="0">
                <a:solidFill>
                  <a:schemeClr val="bg1"/>
                </a:solidFill>
              </a:rPr>
              <a:t> a </a:t>
            </a:r>
            <a:r>
              <a:rPr lang="en-US" altLang="es-ES" sz="1400" b="0" err="1">
                <a:solidFill>
                  <a:schemeClr val="bg1"/>
                </a:solidFill>
              </a:rPr>
              <a:t>sacar</a:t>
            </a:r>
            <a:r>
              <a:rPr lang="en-US" altLang="es-ES" sz="1400" b="0">
                <a:solidFill>
                  <a:schemeClr val="bg1"/>
                </a:solidFill>
              </a:rPr>
              <a:t>, entre </a:t>
            </a:r>
            <a:r>
              <a:rPr lang="en-US" altLang="es-ES" sz="1400" b="0" err="1">
                <a:solidFill>
                  <a:schemeClr val="bg1"/>
                </a:solidFill>
              </a:rPr>
              <a:t>comillas</a:t>
            </a:r>
            <a:endParaRPr lang="en-US" altLang="es-ES" sz="1400" b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Dentro</a:t>
            </a:r>
            <a:r>
              <a:rPr lang="en-US" altLang="es-ES" sz="1400" b="0">
                <a:solidFill>
                  <a:schemeClr val="bg1"/>
                </a:solidFill>
              </a:rPr>
              <a:t> del primer </a:t>
            </a:r>
            <a:r>
              <a:rPr lang="en-US" altLang="es-ES" sz="1400" b="0" err="1">
                <a:solidFill>
                  <a:schemeClr val="bg1"/>
                </a:solidFill>
              </a:rPr>
              <a:t>argumento</a:t>
            </a:r>
            <a:r>
              <a:rPr lang="en-US" altLang="es-ES" sz="1400" b="0">
                <a:solidFill>
                  <a:schemeClr val="bg1"/>
                </a:solidFill>
              </a:rPr>
              <a:t>, se </a:t>
            </a:r>
            <a:r>
              <a:rPr lang="en-US" altLang="es-ES" sz="1400" b="0" err="1">
                <a:solidFill>
                  <a:schemeClr val="bg1"/>
                </a:solidFill>
              </a:rPr>
              <a:t>indica</a:t>
            </a:r>
            <a:r>
              <a:rPr lang="en-US" altLang="es-ES" sz="1400" b="0">
                <a:solidFill>
                  <a:schemeClr val="bg1"/>
                </a:solidFill>
              </a:rPr>
              <a:t> con % el </a:t>
            </a:r>
            <a:r>
              <a:rPr lang="en-US" altLang="es-ES" sz="1400" b="0" err="1">
                <a:solidFill>
                  <a:schemeClr val="bg1"/>
                </a:solidFill>
              </a:rPr>
              <a:t>formato</a:t>
            </a:r>
            <a:r>
              <a:rPr lang="en-US" altLang="es-ES" sz="1400" b="0">
                <a:solidFill>
                  <a:schemeClr val="bg1"/>
                </a:solidFill>
              </a:rPr>
              <a:t> de </a:t>
            </a:r>
            <a:r>
              <a:rPr lang="en-US" altLang="es-ES" sz="1400" b="0" err="1">
                <a:solidFill>
                  <a:schemeClr val="bg1"/>
                </a:solidFill>
              </a:rPr>
              <a:t>los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datos</a:t>
            </a:r>
            <a:r>
              <a:rPr lang="en-US" altLang="es-ES" sz="1400" b="0">
                <a:solidFill>
                  <a:schemeClr val="bg1"/>
                </a:solidFill>
              </a:rPr>
              <a:t> que se </a:t>
            </a:r>
            <a:r>
              <a:rPr lang="en-US" altLang="es-ES" sz="1400" b="0" err="1">
                <a:solidFill>
                  <a:schemeClr val="bg1"/>
                </a:solidFill>
              </a:rPr>
              <a:t>quieran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sacar</a:t>
            </a:r>
            <a:r>
              <a:rPr lang="en-US" altLang="es-ES" sz="1400" b="0">
                <a:solidFill>
                  <a:schemeClr val="bg1"/>
                </a:solidFill>
              </a:rPr>
              <a:t> (</a:t>
            </a:r>
            <a:r>
              <a:rPr lang="en-US" altLang="es-ES" sz="1400" b="0" err="1">
                <a:solidFill>
                  <a:schemeClr val="bg1"/>
                </a:solidFill>
              </a:rPr>
              <a:t>Ej</a:t>
            </a:r>
            <a:r>
              <a:rPr lang="en-US" altLang="es-ES" sz="1400" b="0">
                <a:solidFill>
                  <a:schemeClr val="bg1"/>
                </a:solidFill>
              </a:rPr>
              <a:t>: %d para un valor </a:t>
            </a:r>
            <a:r>
              <a:rPr lang="en-US" altLang="es-ES" sz="1400" b="0" err="1">
                <a:solidFill>
                  <a:schemeClr val="bg1"/>
                </a:solidFill>
              </a:rPr>
              <a:t>entero</a:t>
            </a:r>
            <a:r>
              <a:rPr lang="en-US" altLang="es-ES" sz="1400" b="0">
                <a:solidFill>
                  <a:schemeClr val="bg1"/>
                </a:solidFill>
              </a:rPr>
              <a:t>, o %f para un real)</a:t>
            </a:r>
          </a:p>
          <a:p>
            <a:pPr eaLnBrk="1" hangingPunct="1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El resto de </a:t>
            </a:r>
            <a:r>
              <a:rPr lang="en-US" altLang="es-ES" sz="1400" b="0" err="1">
                <a:solidFill>
                  <a:schemeClr val="bg1"/>
                </a:solidFill>
              </a:rPr>
              <a:t>argumentos</a:t>
            </a:r>
            <a:r>
              <a:rPr lang="en-US" altLang="es-ES" sz="1400" b="0">
                <a:solidFill>
                  <a:schemeClr val="bg1"/>
                </a:solidFill>
              </a:rPr>
              <a:t> son </a:t>
            </a:r>
            <a:r>
              <a:rPr lang="en-US" altLang="es-ES" sz="1400" b="0" err="1">
                <a:solidFill>
                  <a:schemeClr val="bg1"/>
                </a:solidFill>
              </a:rPr>
              <a:t>los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valores</a:t>
            </a:r>
            <a:r>
              <a:rPr lang="en-US" altLang="es-ES" sz="1400" b="0">
                <a:solidFill>
                  <a:schemeClr val="bg1"/>
                </a:solidFill>
              </a:rPr>
              <a:t> a </a:t>
            </a:r>
            <a:r>
              <a:rPr lang="en-US" altLang="es-ES" sz="1400" b="0" err="1">
                <a:solidFill>
                  <a:schemeClr val="bg1"/>
                </a:solidFill>
              </a:rPr>
              <a:t>sacar</a:t>
            </a:r>
            <a:endParaRPr lang="en-US" altLang="es-ES" sz="1400" b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ct val="40000"/>
              </a:spcAft>
              <a:buFontTx/>
              <a:buChar char="•"/>
            </a:pPr>
            <a:r>
              <a:rPr lang="en-US" altLang="es-ES" sz="1400" b="0">
                <a:solidFill>
                  <a:schemeClr val="bg1"/>
                </a:solidFill>
              </a:rPr>
              <a:t> Los </a:t>
            </a:r>
            <a:r>
              <a:rPr lang="en-US" altLang="es-ES" sz="1400" b="0" err="1">
                <a:solidFill>
                  <a:schemeClr val="bg1"/>
                </a:solidFill>
              </a:rPr>
              <a:t>argumentos</a:t>
            </a:r>
            <a:r>
              <a:rPr lang="en-US" altLang="es-ES" sz="1400" b="0">
                <a:solidFill>
                  <a:schemeClr val="bg1"/>
                </a:solidFill>
              </a:rPr>
              <a:t> se </a:t>
            </a:r>
            <a:r>
              <a:rPr lang="en-US" altLang="es-ES" sz="1400" b="0" err="1">
                <a:solidFill>
                  <a:schemeClr val="bg1"/>
                </a:solidFill>
              </a:rPr>
              <a:t>separan</a:t>
            </a:r>
            <a:r>
              <a:rPr lang="en-US" altLang="es-ES" sz="1400" b="0">
                <a:solidFill>
                  <a:schemeClr val="bg1"/>
                </a:solidFill>
              </a:rPr>
              <a:t> </a:t>
            </a:r>
            <a:r>
              <a:rPr lang="en-US" altLang="es-ES" sz="1400" b="0" err="1">
                <a:solidFill>
                  <a:schemeClr val="bg1"/>
                </a:solidFill>
              </a:rPr>
              <a:t>por</a:t>
            </a:r>
            <a:r>
              <a:rPr lang="en-US" altLang="es-ES" sz="1400" b="0">
                <a:solidFill>
                  <a:schemeClr val="bg1"/>
                </a:solidFill>
              </a:rPr>
              <a:t> comas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1331640" y="157709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 smtClean="0">
                <a:solidFill>
                  <a:srgbClr val="FFCC00"/>
                </a:solidFill>
              </a:rPr>
              <a:t>(constantes con define </a:t>
            </a:r>
            <a:r>
              <a:rPr lang="es-ES" altLang="es-ES" b="0">
                <a:solidFill>
                  <a:srgbClr val="FFCC00"/>
                </a:solidFill>
              </a:rPr>
              <a:t>y </a:t>
            </a:r>
            <a:r>
              <a:rPr lang="es-ES" altLang="es-ES" b="0" err="1">
                <a:solidFill>
                  <a:srgbClr val="FFCC00"/>
                </a:solidFill>
              </a:rPr>
              <a:t>printf</a:t>
            </a:r>
            <a:r>
              <a:rPr lang="es-ES" altLang="es-ES" b="0">
                <a:solidFill>
                  <a:srgbClr val="FFCC00"/>
                </a:solidFill>
              </a:rPr>
              <a:t>)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762919" y="5445224"/>
            <a:ext cx="6265862" cy="707886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BR" altLang="es-ES" sz="2000" b="0" smtClean="0">
                <a:solidFill>
                  <a:schemeClr val="bg1"/>
                </a:solidFill>
              </a:rPr>
              <a:t>a=3;</a:t>
            </a:r>
          </a:p>
          <a:p>
            <a:pPr eaLnBrk="1" hangingPunct="1">
              <a:spcAft>
                <a:spcPts val="0"/>
              </a:spcAft>
            </a:pPr>
            <a:r>
              <a:rPr lang="pt-BR" altLang="es-ES" sz="2000" b="0" err="1" smtClean="0">
                <a:solidFill>
                  <a:schemeClr val="bg1"/>
                </a:solidFill>
              </a:rPr>
              <a:t>printf</a:t>
            </a:r>
            <a:r>
              <a:rPr lang="pt-BR" altLang="es-ES" sz="2000" b="0">
                <a:solidFill>
                  <a:schemeClr val="bg1"/>
                </a:solidFill>
              </a:rPr>
              <a:t>(“</a:t>
            </a:r>
            <a:r>
              <a:rPr lang="pt-BR" altLang="es-ES" sz="2000" b="0" err="1">
                <a:solidFill>
                  <a:schemeClr val="bg1"/>
                </a:solidFill>
              </a:rPr>
              <a:t>Voy</a:t>
            </a:r>
            <a:r>
              <a:rPr lang="pt-BR" altLang="es-ES" sz="2000" b="0">
                <a:solidFill>
                  <a:schemeClr val="bg1"/>
                </a:solidFill>
              </a:rPr>
              <a:t> </a:t>
            </a:r>
            <a:r>
              <a:rPr lang="pt-BR" altLang="es-ES" sz="2000" b="0" smtClean="0">
                <a:solidFill>
                  <a:schemeClr val="bg1"/>
                </a:solidFill>
              </a:rPr>
              <a:t>%c </a:t>
            </a:r>
            <a:r>
              <a:rPr lang="pt-BR" altLang="es-ES" sz="2000" b="0">
                <a:solidFill>
                  <a:schemeClr val="bg1"/>
                </a:solidFill>
              </a:rPr>
              <a:t>comer </a:t>
            </a:r>
            <a:r>
              <a:rPr lang="pt-BR" altLang="es-ES" sz="2000" b="0" smtClean="0">
                <a:solidFill>
                  <a:schemeClr val="bg1"/>
                </a:solidFill>
              </a:rPr>
              <a:t>%d bocadillos\n", 'a' ,a);</a:t>
            </a:r>
            <a:endParaRPr lang="pt-BR" altLang="es-ES" sz="2000" b="0">
              <a:solidFill>
                <a:schemeClr val="bg1"/>
              </a:solidFill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331913" y="1628775"/>
            <a:ext cx="7127875" cy="34901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smtClean="0">
                <a:solidFill>
                  <a:schemeClr val="bg1"/>
                </a:solidFill>
              </a:rPr>
              <a:t>%</a:t>
            </a:r>
            <a:r>
              <a:rPr lang="en-US" altLang="es-ES" sz="1600" b="0">
                <a:solidFill>
                  <a:schemeClr val="bg1"/>
                </a:solidFill>
              </a:rPr>
              <a:t>d	</a:t>
            </a:r>
            <a:r>
              <a:rPr lang="en-US" altLang="es-ES" sz="1600" b="0" err="1">
                <a:solidFill>
                  <a:schemeClr val="bg1"/>
                </a:solidFill>
              </a:rPr>
              <a:t>entero</a:t>
            </a:r>
            <a:r>
              <a:rPr lang="en-US" altLang="es-ES" sz="1600" b="0">
                <a:solidFill>
                  <a:schemeClr val="bg1"/>
                </a:solidFill>
              </a:rPr>
              <a:t>				:13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%4d	al </a:t>
            </a:r>
            <a:r>
              <a:rPr lang="en-US" altLang="es-ES" sz="1600" b="0" err="1">
                <a:solidFill>
                  <a:schemeClr val="bg1"/>
                </a:solidFill>
              </a:rPr>
              <a:t>menos</a:t>
            </a:r>
            <a:r>
              <a:rPr lang="en-US" altLang="es-ES" sz="1600" b="0">
                <a:solidFill>
                  <a:schemeClr val="bg1"/>
                </a:solidFill>
              </a:rPr>
              <a:t> 4 </a:t>
            </a:r>
            <a:r>
              <a:rPr lang="en-US" altLang="es-ES" sz="1600" b="0" err="1">
                <a:solidFill>
                  <a:schemeClr val="bg1"/>
                </a:solidFill>
              </a:rPr>
              <a:t>espacios</a:t>
            </a:r>
            <a:r>
              <a:rPr lang="en-US" altLang="es-ES" sz="1600" b="0">
                <a:solidFill>
                  <a:schemeClr val="bg1"/>
                </a:solidFill>
              </a:rPr>
              <a:t>		:    13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%f	float (real)			:3.1416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%5.2f	</a:t>
            </a:r>
            <a:r>
              <a:rPr lang="en-US" altLang="es-ES" sz="1600" b="0" err="1">
                <a:solidFill>
                  <a:schemeClr val="bg1"/>
                </a:solidFill>
              </a:rPr>
              <a:t>en</a:t>
            </a:r>
            <a:r>
              <a:rPr lang="en-US" altLang="es-ES" sz="1600" b="0">
                <a:solidFill>
                  <a:schemeClr val="bg1"/>
                </a:solidFill>
              </a:rPr>
              <a:t> total 5 </a:t>
            </a:r>
            <a:r>
              <a:rPr lang="en-US" altLang="es-ES" sz="1600" b="0" err="1">
                <a:solidFill>
                  <a:schemeClr val="bg1"/>
                </a:solidFill>
              </a:rPr>
              <a:t>espacios</a:t>
            </a:r>
            <a:r>
              <a:rPr lang="en-US" altLang="es-ES" sz="1600" b="0">
                <a:solidFill>
                  <a:schemeClr val="bg1"/>
                </a:solidFill>
              </a:rPr>
              <a:t>, 2 </a:t>
            </a:r>
            <a:r>
              <a:rPr lang="en-US" altLang="es-ES" sz="1600" b="0" err="1">
                <a:solidFill>
                  <a:schemeClr val="bg1"/>
                </a:solidFill>
              </a:rPr>
              <a:t>decimales</a:t>
            </a:r>
            <a:r>
              <a:rPr lang="en-US" altLang="es-ES" sz="1600" b="0">
                <a:solidFill>
                  <a:schemeClr val="bg1"/>
                </a:solidFill>
              </a:rPr>
              <a:t>	: 3.14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%5.3f	total 5 </a:t>
            </a:r>
            <a:r>
              <a:rPr lang="en-US" altLang="es-ES" sz="1600" b="0" err="1">
                <a:solidFill>
                  <a:schemeClr val="bg1"/>
                </a:solidFill>
              </a:rPr>
              <a:t>espacios</a:t>
            </a:r>
            <a:r>
              <a:rPr lang="en-US" altLang="es-ES" sz="1600" b="0">
                <a:solidFill>
                  <a:schemeClr val="bg1"/>
                </a:solidFill>
              </a:rPr>
              <a:t>, 3 </a:t>
            </a:r>
            <a:r>
              <a:rPr lang="en-US" altLang="es-ES" sz="1600" b="0" err="1">
                <a:solidFill>
                  <a:schemeClr val="bg1"/>
                </a:solidFill>
              </a:rPr>
              <a:t>decimales</a:t>
            </a:r>
            <a:r>
              <a:rPr lang="en-US" altLang="es-ES" sz="1600" b="0">
                <a:solidFill>
                  <a:schemeClr val="bg1"/>
                </a:solidFill>
              </a:rPr>
              <a:t>		:3.142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%.3f	3 </a:t>
            </a:r>
            <a:r>
              <a:rPr lang="en-US" altLang="es-ES" sz="1600" b="0" err="1">
                <a:solidFill>
                  <a:schemeClr val="bg1"/>
                </a:solidFill>
              </a:rPr>
              <a:t>decimales</a:t>
            </a:r>
            <a:r>
              <a:rPr lang="en-US" altLang="es-ES" sz="1600" b="0">
                <a:solidFill>
                  <a:schemeClr val="bg1"/>
                </a:solidFill>
              </a:rPr>
              <a:t>			:3.142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%e	</a:t>
            </a:r>
            <a:r>
              <a:rPr lang="en-US" altLang="es-ES" sz="1600" b="0" err="1">
                <a:solidFill>
                  <a:schemeClr val="bg1"/>
                </a:solidFill>
              </a:rPr>
              <a:t>notación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científica</a:t>
            </a:r>
            <a:r>
              <a:rPr lang="en-US" altLang="es-ES" sz="1600" b="0">
                <a:solidFill>
                  <a:schemeClr val="bg1"/>
                </a:solidFill>
              </a:rPr>
              <a:t>			:-</a:t>
            </a:r>
            <a:r>
              <a:rPr lang="en-US" altLang="es-ES" sz="1600" b="0" smtClean="0">
                <a:solidFill>
                  <a:schemeClr val="bg1"/>
                </a:solidFill>
              </a:rPr>
              <a:t>6.25000e-23</a:t>
            </a: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smtClean="0">
                <a:solidFill>
                  <a:schemeClr val="bg1"/>
                </a:solidFill>
              </a:rPr>
              <a:t>%.2e</a:t>
            </a:r>
            <a:r>
              <a:rPr lang="en-US" altLang="es-ES" sz="1600" b="0">
                <a:solidFill>
                  <a:schemeClr val="bg1"/>
                </a:solidFill>
              </a:rPr>
              <a:t>	</a:t>
            </a:r>
            <a:r>
              <a:rPr lang="en-US" altLang="es-ES" sz="1600" b="0" err="1">
                <a:solidFill>
                  <a:schemeClr val="bg1"/>
                </a:solidFill>
              </a:rPr>
              <a:t>notación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científica</a:t>
            </a:r>
            <a:r>
              <a:rPr lang="en-US" altLang="es-ES" sz="1600" b="0">
                <a:solidFill>
                  <a:schemeClr val="bg1"/>
                </a:solidFill>
              </a:rPr>
              <a:t>			:-</a:t>
            </a:r>
            <a:r>
              <a:rPr lang="en-US" altLang="es-ES" sz="1600" b="0" smtClean="0">
                <a:solidFill>
                  <a:schemeClr val="bg1"/>
                </a:solidFill>
              </a:rPr>
              <a:t>6.25e-23</a:t>
            </a: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%c	un </a:t>
            </a:r>
            <a:r>
              <a:rPr lang="en-US" altLang="es-ES" sz="1600" b="0" err="1">
                <a:solidFill>
                  <a:schemeClr val="bg1"/>
                </a:solidFill>
              </a:rPr>
              <a:t>caracter</a:t>
            </a:r>
            <a:r>
              <a:rPr lang="en-US" altLang="es-ES" sz="1600" b="0">
                <a:solidFill>
                  <a:schemeClr val="bg1"/>
                </a:solidFill>
              </a:rPr>
              <a:t>			:</a:t>
            </a:r>
            <a:r>
              <a:rPr lang="en-US" altLang="es-ES" sz="1600" b="0" smtClean="0">
                <a:solidFill>
                  <a:schemeClr val="bg1"/>
                </a:solidFill>
              </a:rPr>
              <a:t>a</a:t>
            </a:r>
            <a:endParaRPr lang="en-US" altLang="es-ES" sz="1600" b="0">
              <a:solidFill>
                <a:schemeClr val="bg1"/>
              </a:solidFill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331913" y="7236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(formateo de </a:t>
            </a:r>
            <a:r>
              <a:rPr lang="es-ES" altLang="es-ES" b="0" err="1">
                <a:solidFill>
                  <a:srgbClr val="FFCC00"/>
                </a:solidFill>
              </a:rPr>
              <a:t>printf</a:t>
            </a:r>
            <a:r>
              <a:rPr lang="es-ES" altLang="es-ES" b="0">
                <a:solidFill>
                  <a:srgbClr val="FFCC00"/>
                </a:solidFill>
              </a:rPr>
              <a:t>)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87624" y="3212976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2. </a:t>
            </a:r>
            <a:r>
              <a:rPr lang="es-ES" altLang="es-ES" sz="2800" smtClean="0">
                <a:solidFill>
                  <a:srgbClr val="FFCC00"/>
                </a:solidFill>
              </a:rPr>
              <a:t>Tipos de datos y Variables</a:t>
            </a:r>
            <a:endParaRPr lang="es-ES" altLang="es-ES" sz="28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830704" y="135634"/>
            <a:ext cx="5482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Tipos de datos primitivos básicos</a:t>
            </a:r>
            <a:endParaRPr kumimoji="0" lang="es-ES" sz="2800" b="0" i="0" u="none" strike="noStrike" kern="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411760" y="2636912"/>
            <a:ext cx="4732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</a:t>
            </a:r>
            <a:r>
              <a:rPr kumimoji="0" lang="es-ES" altLang="es-E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	Enteros	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float</a:t>
            </a:r>
            <a:r>
              <a:rPr kumimoji="0" lang="es-ES" altLang="es-E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	Reales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char</a:t>
            </a:r>
            <a:r>
              <a:rPr kumimoji="0" lang="es-ES" altLang="es-E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	Caracteres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400" b="0" i="0" u="none" strike="noStrike" kern="0" cap="none" spc="0" normalizeH="0" baseline="0" noProof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bool</a:t>
            </a:r>
            <a:r>
              <a:rPr kumimoji="0" lang="es-ES" altLang="es-E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	Booleanos  </a:t>
            </a:r>
            <a:r>
              <a:rPr kumimoji="0" lang="es-ES" altLang="es-ES" b="0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</a:rPr>
              <a:t>(&lt;</a:t>
            </a:r>
            <a:r>
              <a:rPr kumimoji="0" lang="es-ES" altLang="es-ES" b="0" i="0" u="none" strike="noStrike" kern="0" cap="none" spc="0" normalizeH="0" baseline="0" noProof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</a:rPr>
              <a:t>stdbool.h</a:t>
            </a:r>
            <a:r>
              <a:rPr kumimoji="0" lang="es-ES" altLang="es-ES" b="0" i="0" u="none" strike="noStrike" kern="0" cap="none" spc="0" normalizeH="0" baseline="0" noProof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</a:rPr>
              <a:t>&gt; en c)</a:t>
            </a:r>
            <a:endParaRPr kumimoji="0" lang="es-ES" altLang="es-ES" sz="2400" b="0" i="0" u="none" strike="noStrike" kern="0" cap="none" spc="0" normalizeH="0" baseline="0" noProof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" name="Conector recto 3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15616" y="106362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Variables </a:t>
            </a:r>
            <a:r>
              <a:rPr lang="es-ES" altLang="es-ES" b="0">
                <a:solidFill>
                  <a:srgbClr val="FFCC00"/>
                </a:solidFill>
              </a:rPr>
              <a:t>(características)</a:t>
            </a:r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4137616" y="4296267"/>
            <a:ext cx="4321175" cy="4587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/>
              <a:t> </a:t>
            </a:r>
            <a:r>
              <a:rPr lang="en-US" altLang="es-ES">
                <a:solidFill>
                  <a:schemeClr val="bg1"/>
                </a:solidFill>
              </a:rPr>
              <a:t>C distingue </a:t>
            </a:r>
            <a:r>
              <a:rPr lang="en-US" altLang="es-ES" err="1">
                <a:solidFill>
                  <a:schemeClr val="bg1"/>
                </a:solidFill>
              </a:rPr>
              <a:t>mayúsculas</a:t>
            </a:r>
            <a:r>
              <a:rPr lang="en-US" altLang="es-ES">
                <a:solidFill>
                  <a:schemeClr val="bg1"/>
                </a:solidFill>
              </a:rPr>
              <a:t> / </a:t>
            </a:r>
            <a:r>
              <a:rPr lang="en-US" altLang="es-ES" err="1">
                <a:solidFill>
                  <a:schemeClr val="bg1"/>
                </a:solidFill>
              </a:rPr>
              <a:t>minúsculas</a:t>
            </a:r>
            <a:endParaRPr lang="en-US" altLang="es-ES">
              <a:solidFill>
                <a:schemeClr val="bg1"/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411760" y="1205131"/>
            <a:ext cx="4476874" cy="26284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La variables </a:t>
            </a:r>
            <a:r>
              <a:rPr lang="en-US" altLang="es-ES" sz="1600" b="0" err="1">
                <a:solidFill>
                  <a:schemeClr val="bg1"/>
                </a:solidFill>
              </a:rPr>
              <a:t>en</a:t>
            </a:r>
            <a:r>
              <a:rPr lang="en-US" altLang="es-ES" sz="1600" b="0">
                <a:solidFill>
                  <a:schemeClr val="bg1"/>
                </a:solidFill>
              </a:rPr>
              <a:t> C se </a:t>
            </a:r>
            <a:r>
              <a:rPr lang="en-US" altLang="es-ES" sz="1600" b="0" err="1">
                <a:solidFill>
                  <a:schemeClr val="bg1"/>
                </a:solidFill>
              </a:rPr>
              <a:t>suelen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escribir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minúsculas</a:t>
            </a:r>
            <a:r>
              <a:rPr lang="en-US" altLang="es-ES" sz="1600" b="0">
                <a:solidFill>
                  <a:schemeClr val="bg1"/>
                </a:solidFill>
              </a:rPr>
              <a:t>, salvo la </a:t>
            </a:r>
            <a:r>
              <a:rPr lang="en-US" altLang="es-ES" sz="1600" b="0" err="1">
                <a:solidFill>
                  <a:schemeClr val="bg1"/>
                </a:solidFill>
              </a:rPr>
              <a:t>primera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letra</a:t>
            </a:r>
            <a:r>
              <a:rPr lang="en-US" altLang="es-ES" sz="1600" b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Empiezan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por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una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letra</a:t>
            </a:r>
            <a:r>
              <a:rPr lang="en-US" altLang="es-ES" sz="1600" b="0">
                <a:solidFill>
                  <a:schemeClr val="bg1"/>
                </a:solidFill>
              </a:rPr>
              <a:t>, y </a:t>
            </a:r>
            <a:r>
              <a:rPr lang="en-US" altLang="es-ES" sz="1600" b="0" err="1">
                <a:solidFill>
                  <a:schemeClr val="bg1"/>
                </a:solidFill>
              </a:rPr>
              <a:t>pueden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llevar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letras</a:t>
            </a:r>
            <a:r>
              <a:rPr lang="en-US" altLang="es-ES" sz="1600" b="0">
                <a:solidFill>
                  <a:schemeClr val="bg1"/>
                </a:solidFill>
              </a:rPr>
              <a:t>, </a:t>
            </a:r>
            <a:r>
              <a:rPr lang="en-US" altLang="es-ES" sz="1600" b="0" err="1">
                <a:solidFill>
                  <a:schemeClr val="bg1"/>
                </a:solidFill>
              </a:rPr>
              <a:t>numeros</a:t>
            </a:r>
            <a:r>
              <a:rPr lang="en-US" altLang="es-ES" sz="1600" b="0">
                <a:solidFill>
                  <a:schemeClr val="bg1"/>
                </a:solidFill>
              </a:rPr>
              <a:t> y “_”, hasta 32 </a:t>
            </a:r>
            <a:r>
              <a:rPr lang="en-US" altLang="es-ES" sz="1600" b="0" err="1">
                <a:solidFill>
                  <a:schemeClr val="bg1"/>
                </a:solidFill>
              </a:rPr>
              <a:t>caracteres</a:t>
            </a:r>
            <a:r>
              <a:rPr lang="en-US" altLang="es-ES" sz="1600" b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30000"/>
              </a:lnSpc>
            </a:pPr>
            <a:r>
              <a:rPr lang="es-ES" altLang="es-ES" sz="1600" b="0">
                <a:solidFill>
                  <a:schemeClr val="bg1"/>
                </a:solidFill>
              </a:rPr>
              <a:t>contador, </a:t>
            </a:r>
            <a:r>
              <a:rPr lang="es-ES" altLang="es-ES" sz="1600" b="0" err="1">
                <a:solidFill>
                  <a:schemeClr val="bg1"/>
                </a:solidFill>
              </a:rPr>
              <a:t>contadorSegundos</a:t>
            </a:r>
            <a:endParaRPr lang="es-ES" altLang="es-ES" sz="1600" b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s-ES" altLang="es-ES" sz="1600" b="0">
                <a:solidFill>
                  <a:schemeClr val="bg1"/>
                </a:solidFill>
              </a:rPr>
              <a:t>Contador2, </a:t>
            </a:r>
            <a:r>
              <a:rPr lang="es-ES" altLang="es-ES" sz="1600" b="0" err="1" smtClean="0">
                <a:solidFill>
                  <a:schemeClr val="bg1"/>
                </a:solidFill>
              </a:rPr>
              <a:t>contador_segundos</a:t>
            </a:r>
            <a:endParaRPr lang="es-ES" altLang="es-ES" sz="1600" b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s-ES" altLang="es-ES" sz="1600" b="0" smtClean="0">
                <a:solidFill>
                  <a:schemeClr val="bg1"/>
                </a:solidFill>
              </a:rPr>
              <a:t>a, A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19257" y="4280661"/>
            <a:ext cx="3311996" cy="135421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5725" lvl="1" eaLnBrk="1" hangingPunct="1"/>
            <a:r>
              <a:rPr lang="es-ES" altLang="es-ES" sz="1600" i="1" err="1" smtClean="0">
                <a:solidFill>
                  <a:srgbClr val="FF6600"/>
                </a:solidFill>
              </a:rPr>
              <a:t>int</a:t>
            </a:r>
            <a:r>
              <a:rPr lang="es-ES" altLang="es-ES" sz="1600" b="0" smtClean="0">
                <a:solidFill>
                  <a:srgbClr val="FF6600"/>
                </a:solidFill>
              </a:rPr>
              <a:t> </a:t>
            </a:r>
            <a:r>
              <a:rPr lang="es-ES" altLang="es-ES" sz="1600" b="0">
                <a:solidFill>
                  <a:schemeClr val="bg1"/>
                </a:solidFill>
              </a:rPr>
              <a:t>v, pasos, contador;</a:t>
            </a:r>
          </a:p>
          <a:p>
            <a:pPr marL="85725" lvl="1" eaLnBrk="1" hangingPunct="1"/>
            <a:r>
              <a:rPr lang="es-ES" altLang="es-ES" sz="1600" i="1" err="1">
                <a:solidFill>
                  <a:srgbClr val="FF6600"/>
                </a:solidFill>
              </a:rPr>
              <a:t>int</a:t>
            </a:r>
            <a:r>
              <a:rPr lang="es-ES" altLang="es-ES" sz="1600" b="0">
                <a:solidFill>
                  <a:srgbClr val="FF6600"/>
                </a:solidFill>
              </a:rPr>
              <a:t> </a:t>
            </a:r>
            <a:r>
              <a:rPr lang="es-ES" altLang="es-ES" sz="1600" b="0">
                <a:solidFill>
                  <a:schemeClr val="bg1"/>
                </a:solidFill>
              </a:rPr>
              <a:t>casas, coches, motos;</a:t>
            </a:r>
          </a:p>
          <a:p>
            <a:pPr marL="85725" lvl="1" eaLnBrk="1" hangingPunct="1"/>
            <a:r>
              <a:rPr lang="es-ES" altLang="es-ES" sz="1600" i="1" err="1">
                <a:solidFill>
                  <a:srgbClr val="FF6600"/>
                </a:solidFill>
              </a:rPr>
              <a:t>float</a:t>
            </a:r>
            <a:r>
              <a:rPr lang="es-ES" altLang="es-ES" sz="1600" b="0">
                <a:solidFill>
                  <a:srgbClr val="FF6600"/>
                </a:solidFill>
              </a:rPr>
              <a:t> </a:t>
            </a:r>
            <a:r>
              <a:rPr lang="es-ES" altLang="es-ES" sz="1600" b="0">
                <a:solidFill>
                  <a:schemeClr val="bg1"/>
                </a:solidFill>
              </a:rPr>
              <a:t>media, ratio:</a:t>
            </a:r>
          </a:p>
          <a:p>
            <a:pPr marL="85725" lvl="1" eaLnBrk="1" hangingPunct="1"/>
            <a:r>
              <a:rPr lang="es-ES" altLang="es-ES" sz="1600" i="1" err="1" smtClean="0">
                <a:solidFill>
                  <a:srgbClr val="FF6600"/>
                </a:solidFill>
              </a:rPr>
              <a:t>bool</a:t>
            </a:r>
            <a:r>
              <a:rPr lang="es-ES" altLang="es-ES" sz="1600" b="0" smtClean="0">
                <a:solidFill>
                  <a:srgbClr val="FF6600"/>
                </a:solidFill>
              </a:rPr>
              <a:t> </a:t>
            </a:r>
            <a:r>
              <a:rPr lang="es-ES" altLang="es-ES" sz="1600" b="0" smtClean="0">
                <a:solidFill>
                  <a:schemeClr val="bg1"/>
                </a:solidFill>
              </a:rPr>
              <a:t>completo;</a:t>
            </a:r>
            <a:endParaRPr lang="es-ES" altLang="es-ES" sz="1600" b="0">
              <a:solidFill>
                <a:schemeClr val="bg1"/>
              </a:solidFill>
            </a:endParaRPr>
          </a:p>
          <a:p>
            <a:pPr marL="85725" lvl="1" eaLnBrk="1" hangingPunct="1"/>
            <a:r>
              <a:rPr lang="es-ES" altLang="es-ES" sz="1600" i="1" err="1">
                <a:solidFill>
                  <a:srgbClr val="FF6600"/>
                </a:solidFill>
              </a:rPr>
              <a:t>char</a:t>
            </a:r>
            <a:r>
              <a:rPr lang="es-ES" altLang="es-ES" sz="1600" b="0">
                <a:solidFill>
                  <a:srgbClr val="FF6600"/>
                </a:solidFill>
              </a:rPr>
              <a:t> </a:t>
            </a:r>
            <a:r>
              <a:rPr lang="es-ES" altLang="es-ES" sz="1600" b="0">
                <a:solidFill>
                  <a:schemeClr val="bg1"/>
                </a:solidFill>
              </a:rPr>
              <a:t>c, salto</a:t>
            </a:r>
            <a:r>
              <a:rPr lang="es-ES" altLang="es-ES" sz="1600" b="0" smtClean="0">
                <a:solidFill>
                  <a:schemeClr val="bg1"/>
                </a:solidFill>
              </a:rPr>
              <a:t>;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39890" y="5085184"/>
            <a:ext cx="4680260" cy="89255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sz="2000" b="0" err="1" smtClean="0">
                <a:solidFill>
                  <a:schemeClr val="bg1"/>
                </a:solidFill>
              </a:rPr>
              <a:t>Es</a:t>
            </a:r>
            <a:r>
              <a:rPr lang="en-US" altLang="es-ES" sz="2000" b="0" smtClean="0">
                <a:solidFill>
                  <a:schemeClr val="bg1"/>
                </a:solidFill>
              </a:rPr>
              <a:t> </a:t>
            </a:r>
            <a:r>
              <a:rPr lang="en-US" altLang="es-ES" sz="2000" b="0" err="1" smtClean="0">
                <a:solidFill>
                  <a:schemeClr val="bg1"/>
                </a:solidFill>
              </a:rPr>
              <a:t>importante</a:t>
            </a:r>
            <a:r>
              <a:rPr lang="en-US" altLang="es-ES" sz="2000" b="0" smtClean="0">
                <a:solidFill>
                  <a:schemeClr val="bg1"/>
                </a:solidFill>
              </a:rPr>
              <a:t> </a:t>
            </a:r>
            <a:r>
              <a:rPr lang="en-US" altLang="es-ES" sz="2000" b="0" err="1" smtClean="0">
                <a:solidFill>
                  <a:schemeClr val="bg1"/>
                </a:solidFill>
              </a:rPr>
              <a:t>poner</a:t>
            </a:r>
            <a:r>
              <a:rPr lang="en-US" altLang="es-ES" sz="2000" b="0" smtClean="0">
                <a:solidFill>
                  <a:schemeClr val="bg1"/>
                </a:solidFill>
              </a:rPr>
              <a:t> a las variables </a:t>
            </a:r>
            <a:r>
              <a:rPr lang="en-US" altLang="es-ES" sz="2000" b="0" err="1" smtClean="0">
                <a:solidFill>
                  <a:schemeClr val="bg1"/>
                </a:solidFill>
              </a:rPr>
              <a:t>nombres</a:t>
            </a:r>
            <a:r>
              <a:rPr lang="en-US" altLang="es-ES" sz="2000" b="0" smtClean="0">
                <a:solidFill>
                  <a:schemeClr val="bg1"/>
                </a:solidFill>
              </a:rPr>
              <a:t> </a:t>
            </a:r>
            <a:r>
              <a:rPr lang="en-US" altLang="es-ES" sz="2000" b="0" err="1" smtClean="0">
                <a:solidFill>
                  <a:schemeClr val="bg1"/>
                </a:solidFill>
              </a:rPr>
              <a:t>significativos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15616" y="106362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Variables </a:t>
            </a:r>
            <a:r>
              <a:rPr lang="es-ES" altLang="es-ES" b="0">
                <a:solidFill>
                  <a:srgbClr val="FFCC00"/>
                </a:solidFill>
              </a:rPr>
              <a:t>(características)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7544" y="852843"/>
            <a:ext cx="7704856" cy="65248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sz="2800" b="0" smtClean="0">
                <a:solidFill>
                  <a:schemeClr val="bg1"/>
                </a:solidFill>
              </a:rPr>
              <a:t>La </a:t>
            </a:r>
            <a:r>
              <a:rPr lang="en-US" altLang="es-ES" sz="2800" b="0" err="1" smtClean="0">
                <a:solidFill>
                  <a:schemeClr val="bg1"/>
                </a:solidFill>
              </a:rPr>
              <a:t>asignación</a:t>
            </a:r>
            <a:r>
              <a:rPr lang="en-US" altLang="es-ES" sz="2800" b="0" smtClean="0">
                <a:solidFill>
                  <a:schemeClr val="bg1"/>
                </a:solidFill>
              </a:rPr>
              <a:t> “</a:t>
            </a:r>
            <a:r>
              <a:rPr lang="en-US" altLang="es-ES" sz="2800" b="0" smtClean="0">
                <a:solidFill>
                  <a:schemeClr val="bg1"/>
                </a:solidFill>
                <a:sym typeface="Symbol" panose="05050102010706020507" pitchFamily="18" charset="2"/>
              </a:rPr>
              <a:t>”</a:t>
            </a:r>
            <a:r>
              <a:rPr lang="en-US" altLang="es-ES" sz="2800" b="0" smtClean="0">
                <a:solidFill>
                  <a:schemeClr val="bg1"/>
                </a:solidFill>
              </a:rPr>
              <a:t> </a:t>
            </a:r>
            <a:r>
              <a:rPr lang="en-US" altLang="es-ES" sz="2800" b="0" err="1" smtClean="0">
                <a:solidFill>
                  <a:schemeClr val="bg1"/>
                </a:solidFill>
              </a:rPr>
              <a:t>en</a:t>
            </a:r>
            <a:r>
              <a:rPr lang="en-US" altLang="es-ES" sz="2800" b="0" smtClean="0">
                <a:solidFill>
                  <a:schemeClr val="bg1"/>
                </a:solidFill>
              </a:rPr>
              <a:t> C se </a:t>
            </a:r>
            <a:r>
              <a:rPr lang="en-US" altLang="es-ES" sz="2800" b="0" err="1" smtClean="0">
                <a:solidFill>
                  <a:schemeClr val="bg1"/>
                </a:solidFill>
              </a:rPr>
              <a:t>hace</a:t>
            </a:r>
            <a:r>
              <a:rPr lang="en-US" altLang="es-ES" sz="2800" b="0" smtClean="0">
                <a:solidFill>
                  <a:schemeClr val="bg1"/>
                </a:solidFill>
              </a:rPr>
              <a:t> con “ = “</a:t>
            </a:r>
            <a:endParaRPr lang="es-ES" altLang="es-ES" sz="2800" b="0">
              <a:solidFill>
                <a:schemeClr val="bg1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64478" y="5499720"/>
            <a:ext cx="1857307" cy="1015663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00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:= x+1;</a:t>
            </a:r>
          </a:p>
          <a:p>
            <a:pPr eaLnBrk="1" hangingPunct="1"/>
            <a:r>
              <a:rPr lang="es-ES" altLang="es-ES" sz="200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altLang="es-ES" sz="200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x+1;</a:t>
            </a:r>
          </a:p>
          <a:p>
            <a:pPr eaLnBrk="1" hangingPunct="1"/>
            <a:r>
              <a:rPr lang="es-ES" altLang="es-ES" sz="200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x+1;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4478" y="1794364"/>
            <a:ext cx="4572000" cy="3139321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i="1" err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i="1" err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v;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v = 1;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("El valor de v es %d \</a:t>
            </a:r>
            <a:r>
              <a:rPr lang="es-ES" altLang="es-ES" b="0" err="1">
                <a:solidFill>
                  <a:schemeClr val="bg1"/>
                </a:solidFill>
              </a:rPr>
              <a:t>n",v</a:t>
            </a:r>
            <a:r>
              <a:rPr lang="es-ES" altLang="es-ES" b="0">
                <a:solidFill>
                  <a:schemeClr val="bg1"/>
                </a:solidFill>
              </a:rPr>
              <a:t>);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v = 2;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("El valor de v es %d \</a:t>
            </a:r>
            <a:r>
              <a:rPr lang="es-ES" altLang="es-ES" b="0" err="1">
                <a:solidFill>
                  <a:schemeClr val="bg1"/>
                </a:solidFill>
              </a:rPr>
              <a:t>n",v</a:t>
            </a:r>
            <a:r>
              <a:rPr lang="es-ES" altLang="es-ES" b="0">
                <a:solidFill>
                  <a:schemeClr val="bg1"/>
                </a:solidFill>
              </a:rPr>
              <a:t>);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 v = v + 4;</a:t>
            </a:r>
          </a:p>
          <a:p>
            <a:pPr lvl="1" eaLnBrk="1" hangingPunct="1"/>
            <a:r>
              <a:rPr lang="es-ES" altLang="es-ES" b="0"/>
              <a:t>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("El valor de v es %d \</a:t>
            </a:r>
            <a:r>
              <a:rPr lang="es-ES" altLang="es-ES" b="0" err="1">
                <a:solidFill>
                  <a:schemeClr val="bg1"/>
                </a:solidFill>
              </a:rPr>
              <a:t>n",v</a:t>
            </a:r>
            <a:r>
              <a:rPr lang="es-ES" altLang="es-ES" b="0" smtClean="0">
                <a:solidFill>
                  <a:schemeClr val="bg1"/>
                </a:solidFill>
              </a:rPr>
              <a:t>);</a:t>
            </a:r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220072" y="3365538"/>
            <a:ext cx="3671887" cy="198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int</a:t>
            </a:r>
            <a:r>
              <a:rPr lang="en-US" altLang="es-ES" sz="1600" i="1">
                <a:solidFill>
                  <a:schemeClr val="bg1"/>
                </a:solidFill>
              </a:rPr>
              <a:t> v;</a:t>
            </a:r>
            <a:r>
              <a:rPr lang="en-US" altLang="es-ES" sz="1600" b="0">
                <a:solidFill>
                  <a:schemeClr val="bg1"/>
                </a:solidFill>
              </a:rPr>
              <a:t> define </a:t>
            </a:r>
            <a:r>
              <a:rPr lang="en-US" altLang="es-ES" sz="1600" i="1">
                <a:solidFill>
                  <a:schemeClr val="bg1"/>
                </a:solidFill>
              </a:rPr>
              <a:t>v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como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una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rgbClr val="FFCC00"/>
                </a:solidFill>
              </a:rPr>
              <a:t>variable </a:t>
            </a:r>
            <a:r>
              <a:rPr lang="en-US" altLang="es-ES" sz="1600" b="0">
                <a:solidFill>
                  <a:schemeClr val="bg1"/>
                </a:solidFill>
              </a:rPr>
              <a:t>de </a:t>
            </a:r>
            <a:r>
              <a:rPr lang="en-US" altLang="es-ES" sz="1600" b="0" err="1">
                <a:solidFill>
                  <a:schemeClr val="bg1"/>
                </a:solidFill>
              </a:rPr>
              <a:t>tipo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entero</a:t>
            </a: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obligatorio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declarar</a:t>
            </a:r>
            <a:r>
              <a:rPr lang="en-US" altLang="es-ES" sz="1600" b="0">
                <a:solidFill>
                  <a:schemeClr val="bg1"/>
                </a:solidFill>
              </a:rPr>
              <a:t> las variables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rgbClr val="FFCC00"/>
                </a:solidFill>
              </a:rPr>
              <a:t>Las variables se </a:t>
            </a:r>
            <a:r>
              <a:rPr lang="en-US" altLang="es-ES" sz="1600" b="0" err="1">
                <a:solidFill>
                  <a:srgbClr val="FFCC00"/>
                </a:solidFill>
              </a:rPr>
              <a:t>declaran</a:t>
            </a:r>
            <a:r>
              <a:rPr lang="en-US" altLang="es-ES" sz="1600" b="0">
                <a:solidFill>
                  <a:srgbClr val="FFCC00"/>
                </a:solidFill>
              </a:rPr>
              <a:t> al principio de la </a:t>
            </a:r>
            <a:r>
              <a:rPr lang="en-US" altLang="es-ES" sz="1600" b="0" err="1">
                <a:solidFill>
                  <a:srgbClr val="FFCC00"/>
                </a:solidFill>
              </a:rPr>
              <a:t>función</a:t>
            </a:r>
            <a:endParaRPr lang="es-ES" altLang="es-ES" sz="1600" b="0">
              <a:solidFill>
                <a:srgbClr val="FFCC0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32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51731" y="86992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Variables </a:t>
            </a:r>
            <a:r>
              <a:rPr lang="es-ES" altLang="es-ES" sz="1600" b="0">
                <a:solidFill>
                  <a:srgbClr val="FFCC00"/>
                </a:solidFill>
              </a:rPr>
              <a:t>(principales tipos de datos y orden de ejecución)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284663" y="1916113"/>
            <a:ext cx="4572000" cy="424731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 i="1" err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lvl="1" eaLnBrk="1" hangingPunct="1"/>
            <a:r>
              <a:rPr lang="es-ES" altLang="es-ES" i="1" err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v, pasos, contador;</a:t>
            </a:r>
          </a:p>
          <a:p>
            <a:pPr lvl="1" eaLnBrk="1" hangingPunct="1"/>
            <a:r>
              <a:rPr lang="es-ES" altLang="es-ES" i="1" err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casas, coches, motos;</a:t>
            </a:r>
          </a:p>
          <a:p>
            <a:pPr lvl="1" eaLnBrk="1" hangingPunct="1"/>
            <a:r>
              <a:rPr lang="es-ES" altLang="es-ES" i="1" err="1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media, ratio:</a:t>
            </a:r>
          </a:p>
          <a:p>
            <a:pPr lvl="1" eaLnBrk="1" hangingPunct="1"/>
            <a:r>
              <a:rPr lang="es-ES" altLang="es-ES" i="1" err="1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total;</a:t>
            </a:r>
          </a:p>
          <a:p>
            <a:pPr lvl="1" eaLnBrk="1" hangingPunct="1"/>
            <a:r>
              <a:rPr lang="es-ES" altLang="es-ES" i="1" err="1">
                <a:solidFill>
                  <a:srgbClr val="FFCC00"/>
                </a:solidFill>
              </a:rPr>
              <a:t>char</a:t>
            </a:r>
            <a:r>
              <a:rPr lang="es-ES" altLang="es-ES" b="0">
                <a:solidFill>
                  <a:schemeClr val="bg1"/>
                </a:solidFill>
              </a:rPr>
              <a:t> c, salto;</a:t>
            </a:r>
          </a:p>
          <a:p>
            <a:pPr lvl="1" eaLnBrk="1" hangingPunct="1"/>
            <a:endParaRPr lang="es-ES" altLang="es-ES" b="0">
              <a:solidFill>
                <a:schemeClr val="bg1"/>
              </a:solidFill>
            </a:endParaRP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v=1;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salto=‘z</a:t>
            </a:r>
            <a:r>
              <a:rPr lang="es-ES" altLang="es-ES" b="0" smtClean="0">
                <a:solidFill>
                  <a:schemeClr val="bg1"/>
                </a:solidFill>
              </a:rPr>
              <a:t>’; pasos=v+3</a:t>
            </a:r>
            <a:r>
              <a:rPr lang="es-ES" altLang="es-ES" b="0">
                <a:solidFill>
                  <a:schemeClr val="bg1"/>
                </a:solidFill>
              </a:rPr>
              <a:t>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contador=0;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media=3.2;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ratio = media * 2.0;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</a:t>
            </a:r>
            <a:r>
              <a:rPr lang="es-ES" altLang="es-ES" b="0" smtClean="0">
                <a:solidFill>
                  <a:schemeClr val="bg1"/>
                </a:solidFill>
              </a:rPr>
              <a:t>=‘A’;</a:t>
            </a:r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335622" y="1896370"/>
            <a:ext cx="3671888" cy="1292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sz="2000" b="0">
                <a:solidFill>
                  <a:schemeClr val="bg1"/>
                </a:solidFill>
              </a:rPr>
              <a:t>Dentro de una función, las instrucciones se ejecutan por orden, de arriba a abajo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71550" y="3213100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3. Entrada de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51731" y="100442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Entrada de datos </a:t>
            </a:r>
            <a:r>
              <a:rPr lang="es-ES" altLang="es-ES" b="0">
                <a:solidFill>
                  <a:srgbClr val="FFCC00"/>
                </a:solidFill>
              </a:rPr>
              <a:t>(</a:t>
            </a:r>
            <a:r>
              <a:rPr lang="es-ES" altLang="es-ES" b="0" err="1">
                <a:solidFill>
                  <a:srgbClr val="FFCC00"/>
                </a:solidFill>
              </a:rPr>
              <a:t>scanf</a:t>
            </a:r>
            <a:r>
              <a:rPr lang="es-ES" altLang="es-ES" b="0">
                <a:solidFill>
                  <a:srgbClr val="FFCC00"/>
                </a:solidFill>
              </a:rPr>
              <a:t>)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23850" y="1268760"/>
            <a:ext cx="5040313" cy="480131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#</a:t>
            </a:r>
            <a:r>
              <a:rPr lang="es-ES" altLang="es-ES" i="1" err="1">
                <a:solidFill>
                  <a:srgbClr val="FFCC00"/>
                </a:solidFill>
              </a:rPr>
              <a:t>include</a:t>
            </a:r>
            <a:r>
              <a:rPr lang="es-ES" altLang="es-ES" b="0">
                <a:solidFill>
                  <a:schemeClr val="bg1"/>
                </a:solidFill>
              </a:rPr>
              <a:t> &lt;</a:t>
            </a:r>
            <a:r>
              <a:rPr lang="es-ES" altLang="es-ES" b="0" err="1">
                <a:solidFill>
                  <a:schemeClr val="bg1"/>
                </a:solidFill>
              </a:rPr>
              <a:t>stdio.h</a:t>
            </a:r>
            <a:r>
              <a:rPr lang="es-ES" altLang="es-ES" b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s-ES" altLang="es-ES" i="1" err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s-ES" altLang="es-ES" i="1">
                <a:solidFill>
                  <a:srgbClr val="FFCC00"/>
                </a:solidFill>
              </a:rPr>
              <a:t>   </a:t>
            </a:r>
            <a:r>
              <a:rPr lang="es-ES" altLang="es-ES" i="1" err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 err="1">
                <a:solidFill>
                  <a:schemeClr val="bg1"/>
                </a:solidFill>
              </a:rPr>
              <a:t>edad,a,b</a:t>
            </a:r>
            <a:r>
              <a:rPr lang="es-ES" altLang="es-ES" b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s-ES" altLang="es-ES" i="1">
                <a:solidFill>
                  <a:srgbClr val="FFCC00"/>
                </a:solidFill>
              </a:rPr>
              <a:t>   </a:t>
            </a:r>
            <a:r>
              <a:rPr lang="es-ES" altLang="es-ES" i="1" err="1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 err="1">
                <a:solidFill>
                  <a:schemeClr val="bg1"/>
                </a:solidFill>
              </a:rPr>
              <a:t>x,y</a:t>
            </a:r>
            <a:r>
              <a:rPr lang="es-ES" altLang="es-ES" b="0">
                <a:solidFill>
                  <a:schemeClr val="bg1"/>
                </a:solidFill>
              </a:rPr>
              <a:t>;</a:t>
            </a:r>
          </a:p>
          <a:p>
            <a:pPr eaLnBrk="1" hangingPunct="1"/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(“introduce tu edad:”);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scanf</a:t>
            </a:r>
            <a:r>
              <a:rPr lang="es-ES" altLang="es-ES" b="0">
                <a:solidFill>
                  <a:schemeClr val="bg1"/>
                </a:solidFill>
              </a:rPr>
              <a:t>(“%</a:t>
            </a:r>
            <a:r>
              <a:rPr lang="es-ES" altLang="es-ES" b="0" err="1">
                <a:solidFill>
                  <a:schemeClr val="bg1"/>
                </a:solidFill>
              </a:rPr>
              <a:t>d”,&amp;edad</a:t>
            </a:r>
            <a:r>
              <a:rPr lang="es-ES" altLang="es-ES" b="0" smtClean="0">
                <a:solidFill>
                  <a:schemeClr val="bg1"/>
                </a:solidFill>
              </a:rPr>
              <a:t>);</a:t>
            </a:r>
          </a:p>
          <a:p>
            <a:pPr eaLnBrk="1" hangingPunct="1"/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(“Dos reales separados por espacio:”);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scanf</a:t>
            </a:r>
            <a:r>
              <a:rPr lang="es-ES" altLang="es-ES" b="0">
                <a:solidFill>
                  <a:schemeClr val="bg1"/>
                </a:solidFill>
              </a:rPr>
              <a:t>(“%f %</a:t>
            </a:r>
            <a:r>
              <a:rPr lang="es-ES" altLang="es-ES" b="0" err="1">
                <a:solidFill>
                  <a:schemeClr val="bg1"/>
                </a:solidFill>
              </a:rPr>
              <a:t>f”,&amp;x,&amp;y</a:t>
            </a:r>
            <a:r>
              <a:rPr lang="es-ES" altLang="es-ES" b="0">
                <a:solidFill>
                  <a:schemeClr val="bg1"/>
                </a:solidFill>
              </a:rPr>
              <a:t>);</a:t>
            </a:r>
          </a:p>
          <a:p>
            <a:pPr eaLnBrk="1" hangingPunct="1"/>
            <a:endParaRPr lang="es-ES" altLang="es-ES" b="0" smtClean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 smtClean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(“Dos enteros separados por coma:”);</a:t>
            </a:r>
          </a:p>
          <a:p>
            <a:pPr eaLnBrk="1" hangingPunct="1"/>
            <a:r>
              <a:rPr lang="es-ES" altLang="es-ES"/>
              <a:t>   </a:t>
            </a:r>
            <a:r>
              <a:rPr lang="es-ES" altLang="es-ES" b="0" err="1">
                <a:solidFill>
                  <a:schemeClr val="bg1"/>
                </a:solidFill>
              </a:rPr>
              <a:t>scanf</a:t>
            </a:r>
            <a:r>
              <a:rPr lang="es-ES" altLang="es-ES" b="0">
                <a:solidFill>
                  <a:schemeClr val="bg1"/>
                </a:solidFill>
              </a:rPr>
              <a:t>(“%</a:t>
            </a:r>
            <a:r>
              <a:rPr lang="es-ES" altLang="es-ES" b="0" err="1">
                <a:solidFill>
                  <a:schemeClr val="bg1"/>
                </a:solidFill>
              </a:rPr>
              <a:t>d,%d”,&amp;a,&amp;b</a:t>
            </a:r>
            <a:r>
              <a:rPr lang="es-ES" altLang="es-ES" b="0">
                <a:solidFill>
                  <a:schemeClr val="bg1"/>
                </a:solidFill>
              </a:rPr>
              <a:t>);</a:t>
            </a:r>
          </a:p>
          <a:p>
            <a:pPr eaLnBrk="1" hangingPunct="1"/>
            <a:endParaRPr lang="es-ES" altLang="es-ES" b="0" smtClean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 smtClean="0">
                <a:solidFill>
                  <a:schemeClr val="bg1"/>
                </a:solidFill>
              </a:rPr>
              <a:t>   </a:t>
            </a:r>
            <a:r>
              <a:rPr lang="es-ES" altLang="es-ES" b="0" err="1">
                <a:solidFill>
                  <a:schemeClr val="bg1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(“%</a:t>
            </a:r>
            <a:r>
              <a:rPr lang="es-ES" altLang="es-ES" b="0" err="1">
                <a:solidFill>
                  <a:schemeClr val="bg1"/>
                </a:solidFill>
              </a:rPr>
              <a:t>d,%f,%f,%d,%d</a:t>
            </a:r>
            <a:r>
              <a:rPr lang="es-ES" altLang="es-ES" b="0">
                <a:solidFill>
                  <a:schemeClr val="bg1"/>
                </a:solidFill>
              </a:rPr>
              <a:t>\n”,</a:t>
            </a:r>
            <a:r>
              <a:rPr lang="es-ES" altLang="es-ES" b="0" err="1">
                <a:solidFill>
                  <a:schemeClr val="bg1"/>
                </a:solidFill>
              </a:rPr>
              <a:t>edad,x,y,a,b</a:t>
            </a:r>
            <a:r>
              <a:rPr lang="es-ES" altLang="es-ES" b="0" smtClean="0">
                <a:solidFill>
                  <a:schemeClr val="bg1"/>
                </a:solidFill>
              </a:rPr>
              <a:t>);   </a:t>
            </a:r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508625" y="1268760"/>
            <a:ext cx="3455988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scanf</a:t>
            </a:r>
            <a:r>
              <a:rPr lang="en-US" altLang="es-ES" sz="1600" i="1">
                <a:solidFill>
                  <a:schemeClr val="bg1"/>
                </a:solidFill>
              </a:rPr>
              <a:t>()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una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función</a:t>
            </a:r>
            <a:r>
              <a:rPr lang="en-US" altLang="es-ES" sz="1600" b="0">
                <a:solidFill>
                  <a:schemeClr val="bg1"/>
                </a:solidFill>
              </a:rPr>
              <a:t> de </a:t>
            </a:r>
            <a:r>
              <a:rPr lang="en-US" altLang="es-ES" sz="1600" i="1" err="1">
                <a:solidFill>
                  <a:schemeClr val="bg1"/>
                </a:solidFill>
              </a:rPr>
              <a:t>stdio.h</a:t>
            </a:r>
            <a:r>
              <a:rPr lang="en-US" altLang="es-ES" sz="1600" b="0">
                <a:solidFill>
                  <a:schemeClr val="bg1"/>
                </a:solidFill>
              </a:rPr>
              <a:t> para leer </a:t>
            </a:r>
            <a:r>
              <a:rPr lang="en-US" altLang="es-ES" sz="1600" b="0" err="1">
                <a:solidFill>
                  <a:schemeClr val="bg1"/>
                </a:solidFill>
              </a:rPr>
              <a:t>datos</a:t>
            </a:r>
            <a:r>
              <a:rPr lang="en-US" altLang="es-ES" sz="1600" b="0">
                <a:solidFill>
                  <a:schemeClr val="bg1"/>
                </a:solidFill>
              </a:rPr>
              <a:t> del </a:t>
            </a:r>
            <a:r>
              <a:rPr lang="en-US" altLang="es-ES" sz="1600" b="0" err="1">
                <a:solidFill>
                  <a:schemeClr val="bg1"/>
                </a:solidFill>
              </a:rPr>
              <a:t>dispositivo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estándar</a:t>
            </a:r>
            <a:r>
              <a:rPr lang="en-US" altLang="es-ES" sz="1600" b="0">
                <a:solidFill>
                  <a:schemeClr val="bg1"/>
                </a:solidFill>
              </a:rPr>
              <a:t> (</a:t>
            </a:r>
            <a:r>
              <a:rPr lang="en-US" altLang="es-ES" sz="1600" b="0" err="1">
                <a:solidFill>
                  <a:schemeClr val="bg1"/>
                </a:solidFill>
              </a:rPr>
              <a:t>normalmente</a:t>
            </a:r>
            <a:r>
              <a:rPr lang="en-US" altLang="es-ES" sz="1600" b="0">
                <a:solidFill>
                  <a:schemeClr val="bg1"/>
                </a:solidFill>
              </a:rPr>
              <a:t> el </a:t>
            </a:r>
            <a:r>
              <a:rPr lang="en-US" altLang="es-ES" sz="1600" b="0" err="1">
                <a:solidFill>
                  <a:schemeClr val="bg1"/>
                </a:solidFill>
              </a:rPr>
              <a:t>teclado</a:t>
            </a:r>
            <a:r>
              <a:rPr lang="en-US" altLang="es-ES" sz="1600" b="0">
                <a:solidFill>
                  <a:schemeClr val="bg1"/>
                </a:solidFill>
              </a:rPr>
              <a:t>).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La variable a leer </a:t>
            </a:r>
            <a:r>
              <a:rPr lang="en-US" altLang="es-ES" sz="1600" b="0" err="1">
                <a:solidFill>
                  <a:schemeClr val="bg1"/>
                </a:solidFill>
              </a:rPr>
              <a:t>debe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llevar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delante</a:t>
            </a:r>
            <a:r>
              <a:rPr lang="en-US" altLang="es-ES" sz="1600" b="0">
                <a:solidFill>
                  <a:schemeClr val="bg1"/>
                </a:solidFill>
              </a:rPr>
              <a:t> el </a:t>
            </a:r>
            <a:r>
              <a:rPr lang="en-US" altLang="es-ES" sz="1600" b="0" err="1">
                <a:solidFill>
                  <a:schemeClr val="bg1"/>
                </a:solidFill>
              </a:rPr>
              <a:t>símbolo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i="1">
                <a:solidFill>
                  <a:schemeClr val="bg1"/>
                </a:solidFill>
              </a:rPr>
              <a:t>&amp;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i="1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chemeClr val="bg1"/>
                </a:solidFill>
              </a:rPr>
              <a:t>El </a:t>
            </a:r>
            <a:r>
              <a:rPr lang="en-US" altLang="es-ES" sz="1600" b="0" err="1">
                <a:solidFill>
                  <a:schemeClr val="bg1"/>
                </a:solidFill>
              </a:rPr>
              <a:t>formato</a:t>
            </a:r>
            <a:r>
              <a:rPr lang="en-US" altLang="es-ES" sz="1600" b="0">
                <a:solidFill>
                  <a:schemeClr val="bg1"/>
                </a:solidFill>
              </a:rPr>
              <a:t> de </a:t>
            </a:r>
            <a:r>
              <a:rPr lang="en-US" altLang="es-ES" sz="1600" i="1" err="1">
                <a:solidFill>
                  <a:schemeClr val="bg1"/>
                </a:solidFill>
              </a:rPr>
              <a:t>scanf</a:t>
            </a:r>
            <a:r>
              <a:rPr lang="en-US" altLang="es-ES" sz="1600" i="1">
                <a:solidFill>
                  <a:schemeClr val="bg1"/>
                </a:solidFill>
              </a:rPr>
              <a:t>()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como</a:t>
            </a:r>
            <a:r>
              <a:rPr lang="en-US" altLang="es-ES" sz="1600" b="0">
                <a:solidFill>
                  <a:schemeClr val="bg1"/>
                </a:solidFill>
              </a:rPr>
              <a:t> el de </a:t>
            </a:r>
            <a:r>
              <a:rPr lang="en-US" altLang="es-ES" sz="1600" i="1" err="1">
                <a:solidFill>
                  <a:schemeClr val="bg1"/>
                </a:solidFill>
              </a:rPr>
              <a:t>printf</a:t>
            </a:r>
            <a:r>
              <a:rPr lang="en-US" altLang="es-ES" sz="1600" i="1">
                <a:solidFill>
                  <a:schemeClr val="bg1"/>
                </a:solidFill>
              </a:rPr>
              <a:t>()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Normalmente</a:t>
            </a:r>
            <a:r>
              <a:rPr lang="en-US" altLang="es-ES" sz="1600" b="0">
                <a:solidFill>
                  <a:schemeClr val="bg1"/>
                </a:solidFill>
              </a:rPr>
              <a:t> se lee un </a:t>
            </a:r>
            <a:r>
              <a:rPr lang="en-US" altLang="es-ES" sz="1600" b="0" err="1">
                <a:solidFill>
                  <a:schemeClr val="bg1"/>
                </a:solidFill>
              </a:rPr>
              <a:t>dato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por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cada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scanf</a:t>
            </a:r>
            <a:r>
              <a:rPr lang="en-US" altLang="es-ES" sz="1600" i="1">
                <a:solidFill>
                  <a:schemeClr val="bg1"/>
                </a:solidFill>
              </a:rPr>
              <a:t>()</a:t>
            </a:r>
            <a:endParaRPr lang="es-ES" altLang="es-ES" sz="1600" i="1">
              <a:solidFill>
                <a:schemeClr val="bg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58888" y="3213100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 1. Empezando con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número de diapositiva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BA885A-06B6-4185-A01F-58417A48C7DA}" type="slidenum">
              <a:rPr lang="es-ES" altLang="es-ES" b="0" smtClean="0">
                <a:solidFill>
                  <a:srgbClr val="FFCC00"/>
                </a:solidFill>
              </a:rPr>
              <a:pPr/>
              <a:t>20</a:t>
            </a:fld>
            <a:endParaRPr lang="es-ES" altLang="es-ES" b="0" smtClean="0">
              <a:solidFill>
                <a:srgbClr val="FFCC00"/>
              </a:solidFill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684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4. 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número de diapositiva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3BE53-6EDC-4AF2-9284-9D407F40038E}" type="slidenum">
              <a:rPr lang="es-ES" altLang="es-ES" b="0" smtClean="0">
                <a:solidFill>
                  <a:srgbClr val="FFCC00"/>
                </a:solidFill>
              </a:rPr>
              <a:pPr/>
              <a:t>21</a:t>
            </a:fld>
            <a:endParaRPr lang="es-ES" altLang="es-ES" b="0" smtClean="0">
              <a:solidFill>
                <a:srgbClr val="FFCC0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59632" y="79949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Operadores </a:t>
            </a:r>
            <a:r>
              <a:rPr lang="es-ES" altLang="es-ES" b="0">
                <a:solidFill>
                  <a:srgbClr val="FFCC00"/>
                </a:solidFill>
              </a:rPr>
              <a:t>(de enteros)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23850" y="1628775"/>
            <a:ext cx="4572000" cy="312261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i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lvl="1" eaLnBrk="1" hangingPunct="1"/>
            <a:r>
              <a:rPr lang="es-ES" altLang="es-ES" i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a,b,c;</a:t>
            </a:r>
          </a:p>
          <a:p>
            <a:pPr lvl="1" eaLnBrk="1" hangingPunct="1"/>
            <a:endParaRPr lang="es-ES" altLang="es-ES" b="0">
              <a:solidFill>
                <a:schemeClr val="bg1"/>
              </a:solidFill>
            </a:endParaRP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a=1;b=2;c=4;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c=a+b;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c=c+3;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a=(b * c) - a;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b=a/2;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c=a%2;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148263" y="1628775"/>
            <a:ext cx="3671887" cy="23828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i="1">
                <a:solidFill>
                  <a:schemeClr val="bg1"/>
                </a:solidFill>
              </a:rPr>
              <a:t>+, - , *, /,% </a:t>
            </a:r>
            <a:r>
              <a:rPr lang="en-US" altLang="es-ES" b="0">
                <a:solidFill>
                  <a:schemeClr val="bg1"/>
                </a:solidFill>
              </a:rPr>
              <a:t>son operadores para números enteros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s-ES" altLang="es-ES">
                <a:solidFill>
                  <a:schemeClr val="bg1"/>
                </a:solidFill>
              </a:rPr>
              <a:t>/</a:t>
            </a:r>
            <a:r>
              <a:rPr lang="es-ES" altLang="es-ES" b="0">
                <a:solidFill>
                  <a:schemeClr val="bg1"/>
                </a:solidFill>
              </a:rPr>
              <a:t> calcula el cociente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s-ES" altLang="es-ES">
                <a:solidFill>
                  <a:schemeClr val="bg1"/>
                </a:solidFill>
              </a:rPr>
              <a:t>%</a:t>
            </a:r>
            <a:r>
              <a:rPr lang="es-ES" altLang="es-ES" b="0">
                <a:solidFill>
                  <a:schemeClr val="bg1"/>
                </a:solidFill>
              </a:rPr>
              <a:t> el resto (módulo)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s-ES" altLang="es-ES" b="0">
                <a:solidFill>
                  <a:schemeClr val="bg1"/>
                </a:solidFill>
              </a:rPr>
              <a:t>Ojo a los paréntesis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59632" y="7770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3200">
                <a:solidFill>
                  <a:srgbClr val="FFCC00"/>
                </a:solidFill>
              </a:rPr>
              <a:t>Operadores </a:t>
            </a:r>
            <a:r>
              <a:rPr lang="es-ES" altLang="es-ES" b="0">
                <a:solidFill>
                  <a:srgbClr val="FFCC00"/>
                </a:solidFill>
              </a:rPr>
              <a:t>(de reales)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23850" y="1628775"/>
            <a:ext cx="4572000" cy="28479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lvl="1" eaLnBrk="1" hangingPunct="1"/>
            <a:r>
              <a:rPr lang="es-ES" altLang="es-ES" b="0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a,b,c;</a:t>
            </a:r>
          </a:p>
          <a:p>
            <a:pPr lvl="1" eaLnBrk="1" hangingPunct="1"/>
            <a:endParaRPr lang="es-ES" altLang="es-ES" b="0">
              <a:solidFill>
                <a:schemeClr val="bg1"/>
              </a:solidFill>
            </a:endParaRP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a=1.2;b=2.0;c=4.53;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c=a+b;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c=c+3.15;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a=(b * c) - a;</a:t>
            </a:r>
          </a:p>
          <a:p>
            <a:pPr lvl="1" eaLnBrk="1" hangingPunct="1"/>
            <a:r>
              <a:rPr lang="es-ES" altLang="es-ES" b="0">
                <a:solidFill>
                  <a:schemeClr val="bg1"/>
                </a:solidFill>
              </a:rPr>
              <a:t>b=a/2;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148263" y="1628775"/>
            <a:ext cx="3671887" cy="13382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i="1">
                <a:solidFill>
                  <a:schemeClr val="bg1"/>
                </a:solidFill>
              </a:rPr>
              <a:t>+, - , *, / </a:t>
            </a:r>
            <a:r>
              <a:rPr lang="en-US" altLang="es-ES" b="0">
                <a:solidFill>
                  <a:schemeClr val="bg1"/>
                </a:solidFill>
              </a:rPr>
              <a:t>son operadores para números reales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s-ES" altLang="es-ES" b="0">
                <a:solidFill>
                  <a:schemeClr val="bg1"/>
                </a:solidFill>
              </a:rPr>
              <a:t>Ojo a los paréntesis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651500" y="4076700"/>
            <a:ext cx="2951163" cy="22987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/* se pueden hacer conversiones entre int y float */</a:t>
            </a:r>
          </a:p>
          <a:p>
            <a:pPr eaLnBrk="1" hangingPunct="1"/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a,b; </a:t>
            </a:r>
            <a:r>
              <a:rPr lang="es-ES" altLang="es-ES" b="0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x,y;</a:t>
            </a:r>
          </a:p>
          <a:p>
            <a:pPr eaLnBrk="1" hangingPunct="1"/>
            <a:endParaRPr lang="es-ES" altLang="es-ES" b="0">
              <a:solidFill>
                <a:schemeClr val="bg1"/>
              </a:solidFill>
            </a:endParaRP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a=53; x=32.56;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b=x; y=a;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4284663" y="1628775"/>
            <a:ext cx="4537075" cy="422116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 i="1">
                <a:solidFill>
                  <a:srgbClr val="FFCC00"/>
                </a:solidFill>
              </a:rPr>
              <a:t>#include</a:t>
            </a:r>
            <a:r>
              <a:rPr lang="es-ES" altLang="es-ES" i="1">
                <a:solidFill>
                  <a:srgbClr val="FFCC00"/>
                </a:solidFill>
              </a:rPr>
              <a:t> </a:t>
            </a:r>
            <a:r>
              <a:rPr lang="es-ES" altLang="es-ES" b="0">
                <a:solidFill>
                  <a:schemeClr val="bg1"/>
                </a:solidFill>
              </a:rPr>
              <a:t>&lt;stdio.h&gt;</a:t>
            </a:r>
          </a:p>
          <a:p>
            <a:pPr eaLnBrk="1" hangingPunct="1"/>
            <a:r>
              <a:rPr lang="es-ES" altLang="es-ES" b="0" i="1">
                <a:solidFill>
                  <a:srgbClr val="FFCC00"/>
                </a:solidFill>
              </a:rPr>
              <a:t>#define</a:t>
            </a:r>
            <a:r>
              <a:rPr lang="es-ES" altLang="es-ES" i="1">
                <a:solidFill>
                  <a:srgbClr val="FFCC00"/>
                </a:solidFill>
              </a:rPr>
              <a:t> </a:t>
            </a:r>
            <a:r>
              <a:rPr lang="es-ES" altLang="es-ES" b="0">
                <a:solidFill>
                  <a:srgbClr val="33CC33"/>
                </a:solidFill>
              </a:rPr>
              <a:t>CO 7</a:t>
            </a:r>
          </a:p>
          <a:p>
            <a:pPr eaLnBrk="1" hangingPunct="1"/>
            <a:endParaRPr lang="es-ES" altLang="es-ES" i="1">
              <a:solidFill>
                <a:srgbClr val="FFCC00"/>
              </a:solidFill>
            </a:endParaRPr>
          </a:p>
          <a:p>
            <a:pPr eaLnBrk="1" hangingPunct="1"/>
            <a:r>
              <a:rPr lang="es-ES" altLang="es-ES" b="0" i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 i="1">
                <a:solidFill>
                  <a:srgbClr val="FFCC00"/>
                </a:solidFill>
              </a:rPr>
              <a:t>int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00"/>
                </a:solidFill>
              </a:rPr>
              <a:t>casas,b,c</a:t>
            </a:r>
            <a:r>
              <a:rPr lang="es-ES" altLang="es-ES" b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 i="1">
                <a:solidFill>
                  <a:srgbClr val="FFCC00"/>
                </a:solidFill>
              </a:rPr>
              <a:t>float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00"/>
                </a:solidFill>
              </a:rPr>
              <a:t>media</a:t>
            </a:r>
            <a:r>
              <a:rPr lang="es-ES" altLang="es-ES" b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 i="1">
                <a:solidFill>
                  <a:srgbClr val="FFCC00"/>
                </a:solidFill>
              </a:rPr>
              <a:t>char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00"/>
                </a:solidFill>
              </a:rPr>
              <a:t>car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FF"/>
                </a:solidFill>
              </a:rPr>
              <a:t>=</a:t>
            </a:r>
            <a:r>
              <a:rPr lang="es-ES" altLang="es-ES" b="0">
                <a:solidFill>
                  <a:schemeClr val="bg1"/>
                </a:solidFill>
              </a:rPr>
              <a:t> ‘y’;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>
                <a:solidFill>
                  <a:srgbClr val="FF0000"/>
                </a:solidFill>
              </a:rPr>
              <a:t>casas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FF"/>
                </a:solidFill>
              </a:rPr>
              <a:t>=</a:t>
            </a:r>
            <a:r>
              <a:rPr lang="es-ES" altLang="es-ES" b="0">
                <a:solidFill>
                  <a:schemeClr val="bg1"/>
                </a:solidFill>
              </a:rPr>
              <a:t> 10;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>
                <a:solidFill>
                  <a:srgbClr val="66CCFF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(“Total: %d y %d \n",</a:t>
            </a:r>
            <a:r>
              <a:rPr lang="es-ES" altLang="es-ES" b="0">
                <a:solidFill>
                  <a:srgbClr val="FF0000"/>
                </a:solidFill>
              </a:rPr>
              <a:t>casas</a:t>
            </a:r>
            <a:r>
              <a:rPr lang="es-ES" altLang="es-ES" b="0">
                <a:solidFill>
                  <a:schemeClr val="bg1"/>
                </a:solidFill>
              </a:rPr>
              <a:t>, </a:t>
            </a:r>
            <a:r>
              <a:rPr lang="es-ES" altLang="es-ES" b="0">
                <a:solidFill>
                  <a:srgbClr val="33CC33"/>
                </a:solidFill>
              </a:rPr>
              <a:t>CO</a:t>
            </a:r>
            <a:r>
              <a:rPr lang="es-ES" altLang="es-ES" b="0">
                <a:solidFill>
                  <a:schemeClr val="bg1"/>
                </a:solidFill>
              </a:rPr>
              <a:t>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>
                <a:solidFill>
                  <a:srgbClr val="FF0000"/>
                </a:solidFill>
              </a:rPr>
              <a:t>media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FF"/>
                </a:solidFill>
              </a:rPr>
              <a:t>=</a:t>
            </a:r>
            <a:r>
              <a:rPr lang="es-ES" altLang="es-ES" b="0">
                <a:solidFill>
                  <a:schemeClr val="bg1"/>
                </a:solidFill>
              </a:rPr>
              <a:t> (</a:t>
            </a:r>
            <a:r>
              <a:rPr lang="es-ES" altLang="es-ES" b="0">
                <a:solidFill>
                  <a:srgbClr val="FF0000"/>
                </a:solidFill>
              </a:rPr>
              <a:t>casas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FF00FF"/>
                </a:solidFill>
              </a:rPr>
              <a:t>+</a:t>
            </a:r>
            <a:r>
              <a:rPr lang="es-ES" altLang="es-ES" b="0">
                <a:solidFill>
                  <a:schemeClr val="bg1"/>
                </a:solidFill>
              </a:rPr>
              <a:t> </a:t>
            </a:r>
            <a:r>
              <a:rPr lang="es-ES" altLang="es-ES" b="0">
                <a:solidFill>
                  <a:srgbClr val="33CC33"/>
                </a:solidFill>
              </a:rPr>
              <a:t>CO</a:t>
            </a:r>
            <a:r>
              <a:rPr lang="es-ES" altLang="es-ES" b="0">
                <a:solidFill>
                  <a:schemeClr val="bg1"/>
                </a:solidFill>
              </a:rPr>
              <a:t> ) </a:t>
            </a:r>
            <a:r>
              <a:rPr lang="es-ES" altLang="es-ES" b="0">
                <a:solidFill>
                  <a:srgbClr val="FF00FF"/>
                </a:solidFill>
              </a:rPr>
              <a:t>/</a:t>
            </a:r>
            <a:r>
              <a:rPr lang="es-ES" altLang="es-ES" b="0">
                <a:solidFill>
                  <a:schemeClr val="bg1"/>
                </a:solidFill>
              </a:rPr>
              <a:t> 2.0;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>
                <a:solidFill>
                  <a:srgbClr val="66CCFF"/>
                </a:solidFill>
              </a:rPr>
              <a:t>printf</a:t>
            </a:r>
            <a:r>
              <a:rPr lang="es-ES" altLang="es-ES" b="0">
                <a:solidFill>
                  <a:schemeClr val="bg1"/>
                </a:solidFill>
              </a:rPr>
              <a:t>(“ %c su media es %f“,car,media);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>
                <a:solidFill>
                  <a:srgbClr val="66CCFF"/>
                </a:solidFill>
              </a:rPr>
              <a:t>getchar</a:t>
            </a:r>
            <a:r>
              <a:rPr lang="es-ES" altLang="es-ES" b="0">
                <a:solidFill>
                  <a:schemeClr val="bg1"/>
                </a:solidFill>
              </a:rPr>
              <a:t>();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No olvidemos …</a:t>
            </a:r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323850" y="1628775"/>
            <a:ext cx="3671888" cy="36083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Un programa C tiene </a:t>
            </a:r>
            <a:r>
              <a:rPr lang="en-US" altLang="es-ES" sz="1600" i="1">
                <a:solidFill>
                  <a:srgbClr val="FFCC00"/>
                </a:solidFill>
              </a:rPr>
              <a:t>palabras reservadas</a:t>
            </a:r>
            <a:r>
              <a:rPr lang="en-US" altLang="es-ES" sz="1600" b="0">
                <a:solidFill>
                  <a:schemeClr val="bg1"/>
                </a:solidFill>
              </a:rPr>
              <a:t>,</a:t>
            </a:r>
            <a:r>
              <a:rPr lang="en-US" altLang="es-ES">
                <a:solidFill>
                  <a:srgbClr val="66CCFF"/>
                </a:solidFill>
              </a:rPr>
              <a:t> </a:t>
            </a:r>
            <a:r>
              <a:rPr lang="en-US" altLang="es-ES" sz="1600" i="1">
                <a:solidFill>
                  <a:srgbClr val="66CCFF"/>
                </a:solidFill>
              </a:rPr>
              <a:t>funciones</a:t>
            </a:r>
            <a:r>
              <a:rPr lang="en-US" altLang="es-ES" sz="1600" b="0">
                <a:solidFill>
                  <a:schemeClr val="bg1"/>
                </a:solidFill>
              </a:rPr>
              <a:t>, </a:t>
            </a:r>
            <a:r>
              <a:rPr lang="en-US" altLang="es-ES" sz="1600" b="0">
                <a:solidFill>
                  <a:srgbClr val="33CC33"/>
                </a:solidFill>
              </a:rPr>
              <a:t>constantes</a:t>
            </a:r>
            <a:r>
              <a:rPr lang="en-US" altLang="es-ES" sz="1600" b="0">
                <a:solidFill>
                  <a:schemeClr val="bg1"/>
                </a:solidFill>
              </a:rPr>
              <a:t>, </a:t>
            </a:r>
            <a:r>
              <a:rPr lang="en-US" altLang="es-ES" sz="1600" b="0">
                <a:solidFill>
                  <a:srgbClr val="FF0000"/>
                </a:solidFill>
              </a:rPr>
              <a:t>variables</a:t>
            </a:r>
            <a:r>
              <a:rPr lang="en-US" altLang="es-ES" sz="1600" b="0">
                <a:solidFill>
                  <a:schemeClr val="bg1"/>
                </a:solidFill>
              </a:rPr>
              <a:t>, </a:t>
            </a:r>
            <a:r>
              <a:rPr lang="en-US" altLang="es-ES" sz="1600" b="0">
                <a:solidFill>
                  <a:srgbClr val="FF00FF"/>
                </a:solidFill>
              </a:rPr>
              <a:t>operadores</a:t>
            </a:r>
            <a:r>
              <a:rPr lang="en-US" altLang="es-ES" sz="1600" b="0">
                <a:solidFill>
                  <a:schemeClr val="bg1"/>
                </a:solidFill>
              </a:rPr>
              <a:t> y algunos otros elementos (separadores, cadenas, formateo, etc.)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Un programa se ejecuta linealmente, empezando en la primera instrucción de </a:t>
            </a:r>
            <a:r>
              <a:rPr lang="en-US" altLang="es-ES" sz="1600" b="0" i="1">
                <a:solidFill>
                  <a:schemeClr val="bg1"/>
                </a:solidFill>
              </a:rPr>
              <a:t>main()</a:t>
            </a:r>
            <a:r>
              <a:rPr lang="en-US" altLang="es-ES" sz="1600" b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Cada función tiene sus propios parámetros.</a:t>
            </a:r>
            <a:endParaRPr lang="es-ES" altLang="es-ES" sz="1600" i="1">
              <a:solidFill>
                <a:srgbClr val="FF0000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00563" y="1628775"/>
            <a:ext cx="4248150" cy="44656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b="0" i="1">
                <a:solidFill>
                  <a:srgbClr val="66CCFF"/>
                </a:solidFill>
              </a:rPr>
              <a:t>#include</a:t>
            </a:r>
            <a:r>
              <a:rPr lang="es-ES" altLang="es-ES" i="1">
                <a:solidFill>
                  <a:srgbClr val="66CCFF"/>
                </a:solidFill>
              </a:rPr>
              <a:t> </a:t>
            </a:r>
            <a:r>
              <a:rPr lang="es-ES" altLang="es-ES" b="0">
                <a:solidFill>
                  <a:srgbClr val="66CCFF"/>
                </a:solidFill>
              </a:rPr>
              <a:t>&lt;stdio.h&gt;</a:t>
            </a:r>
          </a:p>
          <a:p>
            <a:pPr eaLnBrk="1" hangingPunct="1"/>
            <a:r>
              <a:rPr lang="es-ES" altLang="es-ES" b="0" i="1">
                <a:solidFill>
                  <a:srgbClr val="66CCFF"/>
                </a:solidFill>
              </a:rPr>
              <a:t>#define</a:t>
            </a:r>
            <a:r>
              <a:rPr lang="es-ES" altLang="es-ES" i="1">
                <a:solidFill>
                  <a:srgbClr val="66CCFF"/>
                </a:solidFill>
              </a:rPr>
              <a:t> </a:t>
            </a:r>
            <a:r>
              <a:rPr lang="es-ES" altLang="es-ES" b="0">
                <a:solidFill>
                  <a:srgbClr val="66CCFF"/>
                </a:solidFill>
              </a:rPr>
              <a:t>CO 7</a:t>
            </a:r>
          </a:p>
          <a:p>
            <a:pPr eaLnBrk="1" hangingPunct="1"/>
            <a:endParaRPr lang="es-ES" altLang="es-ES" i="1">
              <a:solidFill>
                <a:srgbClr val="66CCFF"/>
              </a:solidFill>
            </a:endParaRPr>
          </a:p>
          <a:p>
            <a:pPr eaLnBrk="1" hangingPunct="1"/>
            <a:r>
              <a:rPr lang="es-ES" altLang="es-ES" b="0" i="1">
                <a:solidFill>
                  <a:srgbClr val="FFCC00"/>
                </a:solidFill>
              </a:rPr>
              <a:t>main</a:t>
            </a:r>
            <a:r>
              <a:rPr lang="es-ES" altLang="es-ES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</a:t>
            </a:r>
            <a:r>
              <a:rPr lang="es-ES" altLang="es-ES" b="0" i="1">
                <a:solidFill>
                  <a:srgbClr val="33CC33"/>
                </a:solidFill>
              </a:rPr>
              <a:t>int</a:t>
            </a:r>
            <a:r>
              <a:rPr lang="es-ES" altLang="es-ES" b="0">
                <a:solidFill>
                  <a:srgbClr val="33CC33"/>
                </a:solidFill>
              </a:rPr>
              <a:t> casas,b,c;</a:t>
            </a:r>
          </a:p>
          <a:p>
            <a:pPr eaLnBrk="1" hangingPunct="1"/>
            <a:r>
              <a:rPr lang="es-ES" altLang="es-ES" b="0">
                <a:solidFill>
                  <a:srgbClr val="33CC33"/>
                </a:solidFill>
              </a:rPr>
              <a:t>  </a:t>
            </a:r>
            <a:r>
              <a:rPr lang="es-ES" altLang="es-ES" b="0" i="1">
                <a:solidFill>
                  <a:srgbClr val="33CC33"/>
                </a:solidFill>
              </a:rPr>
              <a:t>float</a:t>
            </a:r>
            <a:r>
              <a:rPr lang="es-ES" altLang="es-ES" b="0">
                <a:solidFill>
                  <a:srgbClr val="33CC33"/>
                </a:solidFill>
              </a:rPr>
              <a:t> media;</a:t>
            </a:r>
          </a:p>
          <a:p>
            <a:pPr eaLnBrk="1" hangingPunct="1"/>
            <a:r>
              <a:rPr lang="es-ES" altLang="es-ES" b="0">
                <a:solidFill>
                  <a:srgbClr val="33CC33"/>
                </a:solidFill>
              </a:rPr>
              <a:t>  </a:t>
            </a:r>
            <a:r>
              <a:rPr lang="es-ES" altLang="es-ES" b="0" i="1">
                <a:solidFill>
                  <a:srgbClr val="33CC33"/>
                </a:solidFill>
              </a:rPr>
              <a:t>char</a:t>
            </a:r>
            <a:r>
              <a:rPr lang="es-ES" altLang="es-ES" b="0">
                <a:solidFill>
                  <a:srgbClr val="33CC33"/>
                </a:solidFill>
              </a:rPr>
              <a:t> car</a:t>
            </a:r>
            <a:r>
              <a:rPr lang="es-ES" altLang="es-ES" b="0">
                <a:solidFill>
                  <a:srgbClr val="FF00FF"/>
                </a:solidFill>
              </a:rPr>
              <a:t>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car = ‘y’;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casas = 10;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printf(“Total: %d y %d \n",casas, CO);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media = (casas + CO ) / 2.0;</a:t>
            </a:r>
          </a:p>
          <a:p>
            <a:pPr eaLnBrk="1" hangingPunct="1"/>
            <a:r>
              <a:rPr lang="es-ES" altLang="es-ES" sz="1600" b="0">
                <a:solidFill>
                  <a:schemeClr val="bg1"/>
                </a:solidFill>
              </a:rPr>
              <a:t>  printf(“ %c su media es %f“,car,media);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  getchar();</a:t>
            </a:r>
          </a:p>
          <a:p>
            <a:pPr eaLnBrk="1" hangingPunct="1"/>
            <a:r>
              <a:rPr lang="es-ES" altLang="es-ES" b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50825" y="1628775"/>
            <a:ext cx="3671888" cy="2736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También : </a:t>
            </a:r>
          </a:p>
          <a:p>
            <a:pPr lvl="1"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rgbClr val="66CCFF"/>
                </a:solidFill>
              </a:rPr>
              <a:t>Directivas del preprocesador</a:t>
            </a:r>
            <a:endParaRPr lang="en-US" altLang="es-ES" sz="1600" b="0">
              <a:solidFill>
                <a:schemeClr val="bg1"/>
              </a:solidFill>
            </a:endParaRPr>
          </a:p>
          <a:p>
            <a:pPr lvl="1"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rgbClr val="FFCC00"/>
                </a:solidFill>
              </a:rPr>
              <a:t>Una función </a:t>
            </a:r>
            <a:r>
              <a:rPr lang="en-US" altLang="es-ES" sz="1600" b="0" i="1">
                <a:solidFill>
                  <a:srgbClr val="FFCC00"/>
                </a:solidFill>
              </a:rPr>
              <a:t>main</a:t>
            </a:r>
            <a:r>
              <a:rPr lang="en-US" altLang="es-ES" sz="1600" b="0">
                <a:solidFill>
                  <a:srgbClr val="FFCC00"/>
                </a:solidFill>
              </a:rPr>
              <a:t> obligatoria</a:t>
            </a:r>
          </a:p>
          <a:p>
            <a:pPr lvl="1"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>
                <a:solidFill>
                  <a:srgbClr val="33CC33"/>
                </a:solidFill>
              </a:rPr>
              <a:t>Declaraciones</a:t>
            </a:r>
          </a:p>
          <a:p>
            <a:pPr lvl="1"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Sentencias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  <a:buFontTx/>
              <a:buChar char="•"/>
            </a:pPr>
            <a:endParaRPr lang="en-US" altLang="es-ES" sz="1600" b="0">
              <a:solidFill>
                <a:schemeClr val="bg1"/>
              </a:solidFill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51731" y="116632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rgbClr val="FFCC00"/>
                </a:solidFill>
              </a:rPr>
              <a:t>No olvidemos …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2843213" y="3500438"/>
            <a:ext cx="35274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>
                <a:solidFill>
                  <a:schemeClr val="bg1"/>
                </a:solidFill>
              </a:rPr>
              <a:t>- - - - -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59632" y="11663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sz="1600" b="0">
                <a:solidFill>
                  <a:srgbClr val="FFCC00"/>
                </a:solidFill>
              </a:rPr>
              <a:t>(estructura general)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395288" y="1628775"/>
            <a:ext cx="5905500" cy="4362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Un programa en C está formado por una o más funciones que se llaman entre si, más una cabecera al principio del archivo.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</a:t>
            </a:r>
            <a:r>
              <a:rPr lang="en-US" altLang="es-ES" i="1">
                <a:solidFill>
                  <a:srgbClr val="FFCC00"/>
                </a:solidFill>
              </a:rPr>
              <a:t>main</a:t>
            </a:r>
            <a:r>
              <a:rPr lang="en-US" altLang="es-ES" i="1">
                <a:solidFill>
                  <a:schemeClr val="bg1"/>
                </a:solidFill>
              </a:rPr>
              <a:t>()</a:t>
            </a:r>
            <a:r>
              <a:rPr lang="en-US" altLang="es-ES" b="0">
                <a:solidFill>
                  <a:schemeClr val="bg1"/>
                </a:solidFill>
              </a:rPr>
              <a:t> es una función obligatoria en todo programa C, y es la primera función que se ejecuta al comenzar el programa.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Una función es un grupo de instrucciones que realizan una o más acciones.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Las funciones requieren los paréntesis porque pueden llevar cosas (parámetros) dentro de ellos.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Las llaves </a:t>
            </a:r>
            <a:r>
              <a:rPr lang="en-US" altLang="es-ES">
                <a:solidFill>
                  <a:schemeClr val="bg1"/>
                </a:solidFill>
              </a:rPr>
              <a:t>{ }</a:t>
            </a:r>
            <a:r>
              <a:rPr lang="en-US" altLang="es-ES" b="0">
                <a:solidFill>
                  <a:schemeClr val="bg1"/>
                </a:solidFill>
              </a:rPr>
              <a:t> encierran el cuerpo de las funciones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b="0">
                <a:solidFill>
                  <a:schemeClr val="bg1"/>
                </a:solidFill>
              </a:rPr>
              <a:t> Las funciones ayudan a modularizar el programa, dividiéndolo en partes pequeñas.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6516688" y="1628775"/>
            <a:ext cx="2160587" cy="4530725"/>
          </a:xfrm>
          <a:prstGeom prst="rect">
            <a:avLst/>
          </a:prstGeom>
          <a:noFill/>
          <a:ln w="38100" cmpd="dbl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cabecera…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funcion1( … )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. . .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}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funcion2( … )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. . .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}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. . .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i="1">
                <a:solidFill>
                  <a:srgbClr val="FFCC00"/>
                </a:solidFill>
              </a:rPr>
              <a:t>main</a:t>
            </a:r>
            <a:r>
              <a:rPr lang="en-US" altLang="es-ES" sz="16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. . .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}</a:t>
            </a:r>
            <a:endParaRPr lang="es-ES" altLang="es-ES" sz="1600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288" y="2133600"/>
            <a:ext cx="4681537" cy="1320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chemeClr val="bg1"/>
                </a:solidFill>
              </a:rPr>
              <a:t>De momento construiremos programas escribiendo instrucciones solo en la función </a:t>
            </a:r>
            <a:r>
              <a:rPr lang="en-US" altLang="es-ES" sz="2000" i="1">
                <a:solidFill>
                  <a:srgbClr val="FFCC00"/>
                </a:solidFill>
              </a:rPr>
              <a:t>main</a:t>
            </a:r>
            <a:r>
              <a:rPr lang="en-US" altLang="es-ES" sz="2000" i="1">
                <a:solidFill>
                  <a:schemeClr val="bg1"/>
                </a:solidFill>
              </a:rPr>
              <a:t>()</a:t>
            </a:r>
            <a:r>
              <a:rPr lang="en-US" altLang="es-ES" sz="2000" b="0">
                <a:solidFill>
                  <a:schemeClr val="bg1"/>
                </a:solidFill>
              </a:rPr>
              <a:t>, pero más adelante crearemos otras funciones.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435600" y="2133600"/>
            <a:ext cx="3313113" cy="2320925"/>
          </a:xfrm>
          <a:prstGeom prst="rect">
            <a:avLst/>
          </a:prstGeom>
          <a:noFill/>
          <a:ln w="38100" cmpd="dbl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2400" b="0">
                <a:solidFill>
                  <a:schemeClr val="bg1"/>
                </a:solidFill>
              </a:rPr>
              <a:t>cabecera…</a:t>
            </a:r>
          </a:p>
          <a:p>
            <a:pPr eaLnBrk="1" hangingPunct="1"/>
            <a:endParaRPr lang="en-US" altLang="es-ES" sz="24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400" i="1">
                <a:solidFill>
                  <a:srgbClr val="FFCC00"/>
                </a:solidFill>
              </a:rPr>
              <a:t>main</a:t>
            </a:r>
            <a:r>
              <a:rPr lang="en-US" altLang="es-ES" sz="24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24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2400" b="0">
                <a:solidFill>
                  <a:schemeClr val="bg1"/>
                </a:solidFill>
              </a:rPr>
              <a:t>  . . .</a:t>
            </a:r>
          </a:p>
          <a:p>
            <a:pPr eaLnBrk="1" hangingPunct="1"/>
            <a:r>
              <a:rPr lang="en-US" altLang="es-ES" sz="2400" b="0">
                <a:solidFill>
                  <a:schemeClr val="bg1"/>
                </a:solidFill>
              </a:rPr>
              <a:t>}</a:t>
            </a:r>
            <a:endParaRPr lang="es-ES" altLang="es-ES" sz="2400" b="0">
              <a:solidFill>
                <a:schemeClr val="bg1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484438" y="5084763"/>
            <a:ext cx="6337300" cy="1168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chemeClr val="bg1"/>
                </a:solidFill>
              </a:rPr>
              <a:t>La palabra </a:t>
            </a:r>
            <a:r>
              <a:rPr lang="en-US" altLang="es-ES" sz="2000" i="1">
                <a:solidFill>
                  <a:srgbClr val="FFCC00"/>
                </a:solidFill>
              </a:rPr>
              <a:t>main</a:t>
            </a:r>
            <a:r>
              <a:rPr lang="en-US" altLang="es-ES" sz="2000" b="0">
                <a:solidFill>
                  <a:schemeClr val="bg1"/>
                </a:solidFill>
              </a:rPr>
              <a:t>, es una </a:t>
            </a:r>
            <a:r>
              <a:rPr lang="en-US" altLang="es-ES" sz="2000" b="0">
                <a:solidFill>
                  <a:srgbClr val="FFCC00"/>
                </a:solidFill>
              </a:rPr>
              <a:t>palabra reservada</a:t>
            </a:r>
            <a:r>
              <a:rPr lang="en-US" altLang="es-ES" sz="2000" b="0">
                <a:solidFill>
                  <a:schemeClr val="bg1"/>
                </a:solidFill>
              </a:rPr>
              <a:t>. </a:t>
            </a:r>
          </a:p>
          <a:p>
            <a:pPr algn="just" eaLnBrk="1" hangingPunct="1">
              <a:spcAft>
                <a:spcPct val="50000"/>
              </a:spcAft>
            </a:pPr>
            <a:r>
              <a:rPr lang="en-US" altLang="es-ES" sz="2000" b="0">
                <a:solidFill>
                  <a:schemeClr val="bg1"/>
                </a:solidFill>
              </a:rPr>
              <a:t>C tiene otras </a:t>
            </a:r>
            <a:r>
              <a:rPr lang="en-US" altLang="es-ES" sz="2000" b="0">
                <a:solidFill>
                  <a:srgbClr val="FFCC00"/>
                </a:solidFill>
              </a:rPr>
              <a:t>palabras reservadas</a:t>
            </a:r>
            <a:r>
              <a:rPr lang="en-US" altLang="es-ES" sz="2000" b="0">
                <a:solidFill>
                  <a:schemeClr val="bg1"/>
                </a:solidFill>
              </a:rPr>
              <a:t>, que usa para fines específicos (ej: </a:t>
            </a:r>
            <a:r>
              <a:rPr lang="en-US" altLang="es-ES" sz="2000" b="0" i="1">
                <a:solidFill>
                  <a:schemeClr val="bg1"/>
                </a:solidFill>
              </a:rPr>
              <a:t>float</a:t>
            </a:r>
            <a:r>
              <a:rPr lang="en-US" altLang="es-ES" sz="2000" b="0">
                <a:solidFill>
                  <a:schemeClr val="bg1"/>
                </a:solidFill>
              </a:rPr>
              <a:t>, </a:t>
            </a:r>
            <a:r>
              <a:rPr lang="en-US" altLang="es-ES" sz="2000" b="0" i="1">
                <a:solidFill>
                  <a:schemeClr val="bg1"/>
                </a:solidFill>
              </a:rPr>
              <a:t>while</a:t>
            </a:r>
            <a:r>
              <a:rPr lang="en-US" altLang="es-ES" sz="2000" b="0">
                <a:solidFill>
                  <a:schemeClr val="bg1"/>
                </a:solidFill>
              </a:rPr>
              <a:t>, </a:t>
            </a:r>
            <a:r>
              <a:rPr lang="en-US" altLang="es-ES" sz="2000" b="0" i="1">
                <a:solidFill>
                  <a:schemeClr val="bg1"/>
                </a:solidFill>
              </a:rPr>
              <a:t>if</a:t>
            </a:r>
            <a:r>
              <a:rPr lang="en-US" altLang="es-ES" sz="2000" b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59632" y="2127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sz="1600" b="0">
                <a:solidFill>
                  <a:srgbClr val="FFCC00"/>
                </a:solidFill>
              </a:rPr>
              <a:t>(estructura general)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87624" y="248030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</a:t>
            </a:r>
            <a:r>
              <a:rPr lang="es-ES" altLang="es-ES" b="0" err="1">
                <a:solidFill>
                  <a:srgbClr val="FFCC00"/>
                </a:solidFill>
              </a:rPr>
              <a:t>include</a:t>
            </a:r>
            <a:r>
              <a:rPr lang="es-ES" altLang="es-ES" b="0">
                <a:solidFill>
                  <a:srgbClr val="FFCC00"/>
                </a:solidFill>
              </a:rPr>
              <a:t>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95536" y="1268760"/>
            <a:ext cx="3311525" cy="283154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>
                <a:solidFill>
                  <a:schemeClr val="bg1"/>
                </a:solidFill>
              </a:rPr>
              <a:t>/* mi primer </a:t>
            </a:r>
            <a:r>
              <a:rPr lang="en-US" altLang="es-ES" err="1">
                <a:solidFill>
                  <a:schemeClr val="bg1"/>
                </a:solidFill>
              </a:rPr>
              <a:t>programa</a:t>
            </a:r>
            <a:r>
              <a:rPr lang="en-US" altLang="es-ES">
                <a:solidFill>
                  <a:schemeClr val="bg1"/>
                </a:solidFill>
              </a:rPr>
              <a:t> */</a:t>
            </a:r>
          </a:p>
          <a:p>
            <a:pPr eaLnBrk="1" hangingPunct="1"/>
            <a:endParaRPr lang="en-US" altLang="es-ES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#</a:t>
            </a:r>
            <a:r>
              <a:rPr lang="en-US" altLang="es-ES" sz="2000" i="1">
                <a:solidFill>
                  <a:srgbClr val="FFCC00"/>
                </a:solidFill>
              </a:rPr>
              <a:t>include</a:t>
            </a:r>
            <a:r>
              <a:rPr lang="en-US" altLang="es-ES" sz="2000" b="0">
                <a:solidFill>
                  <a:schemeClr val="bg1"/>
                </a:solidFill>
              </a:rPr>
              <a:t> &lt;</a:t>
            </a:r>
            <a:r>
              <a:rPr lang="en-US" altLang="es-ES" sz="2000" b="0" err="1">
                <a:solidFill>
                  <a:schemeClr val="bg1"/>
                </a:solidFill>
              </a:rPr>
              <a:t>stdio.h</a:t>
            </a:r>
            <a:r>
              <a:rPr lang="en-US" altLang="es-ES" sz="2000" b="0" smtClean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altLang="es-ES" sz="2000" b="0" smtClean="0">
                <a:solidFill>
                  <a:schemeClr val="bg1"/>
                </a:solidFill>
              </a:rPr>
              <a:t>#</a:t>
            </a:r>
            <a:r>
              <a:rPr lang="en-US" altLang="es-ES" sz="2000" i="1" smtClean="0">
                <a:solidFill>
                  <a:srgbClr val="FFC000"/>
                </a:solidFill>
              </a:rPr>
              <a:t>include</a:t>
            </a:r>
            <a:r>
              <a:rPr lang="en-US" altLang="es-ES" sz="2000" b="0" smtClean="0">
                <a:solidFill>
                  <a:schemeClr val="bg1"/>
                </a:solidFill>
              </a:rPr>
              <a:t> &lt;</a:t>
            </a:r>
            <a:r>
              <a:rPr lang="en-US" altLang="es-ES" sz="2000" b="0" err="1" smtClean="0">
                <a:solidFill>
                  <a:schemeClr val="bg1"/>
                </a:solidFill>
              </a:rPr>
              <a:t>stdlib.h</a:t>
            </a:r>
            <a:r>
              <a:rPr lang="en-US" altLang="es-ES" sz="2000" b="0" smtClean="0">
                <a:solidFill>
                  <a:schemeClr val="bg1"/>
                </a:solidFill>
              </a:rPr>
              <a:t>&gt;</a:t>
            </a:r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i="1">
                <a:solidFill>
                  <a:srgbClr val="FFCC00"/>
                </a:solidFill>
              </a:rPr>
              <a:t>main</a:t>
            </a:r>
            <a:r>
              <a:rPr lang="en-US" altLang="es-ES" sz="20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     </a:t>
            </a:r>
            <a:r>
              <a:rPr lang="en-US" altLang="es-ES" sz="2000" b="0" err="1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("</a:t>
            </a:r>
            <a:r>
              <a:rPr lang="en-US" altLang="es-ES" sz="2000" b="0" err="1">
                <a:solidFill>
                  <a:schemeClr val="bg1"/>
                </a:solidFill>
              </a:rPr>
              <a:t>Hola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Mundo</a:t>
            </a:r>
            <a:r>
              <a:rPr lang="en-US" altLang="es-ES" sz="2000" b="0">
                <a:solidFill>
                  <a:schemeClr val="bg1"/>
                </a:solidFill>
              </a:rPr>
              <a:t>\n</a:t>
            </a:r>
            <a:r>
              <a:rPr lang="en-US" altLang="es-ES" sz="2000" b="0" smtClean="0">
                <a:solidFill>
                  <a:schemeClr val="bg1"/>
                </a:solidFill>
              </a:rPr>
              <a:t>");</a:t>
            </a:r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}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84911" y="1268760"/>
            <a:ext cx="4391025" cy="50475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>
                <a:solidFill>
                  <a:schemeClr val="bg1"/>
                </a:solidFill>
              </a:rPr>
              <a:t>#include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una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i="1" err="1">
                <a:solidFill>
                  <a:srgbClr val="FFCC00"/>
                </a:solidFill>
              </a:rPr>
              <a:t>directiva</a:t>
            </a:r>
            <a:r>
              <a:rPr lang="en-US" altLang="es-ES" sz="1600" b="0" i="1">
                <a:solidFill>
                  <a:srgbClr val="FFCC00"/>
                </a:solidFill>
              </a:rPr>
              <a:t> del </a:t>
            </a:r>
            <a:r>
              <a:rPr lang="en-US" altLang="es-ES" sz="1600" b="0" i="1" err="1">
                <a:solidFill>
                  <a:srgbClr val="FFCC00"/>
                </a:solidFill>
              </a:rPr>
              <a:t>preprocesador</a:t>
            </a:r>
            <a:r>
              <a:rPr lang="en-US" altLang="es-ES" sz="1600" b="0">
                <a:solidFill>
                  <a:schemeClr val="bg1"/>
                </a:solidFill>
              </a:rPr>
              <a:t> que </a:t>
            </a:r>
            <a:r>
              <a:rPr lang="en-US" altLang="es-ES" sz="1600" b="0" err="1">
                <a:solidFill>
                  <a:schemeClr val="bg1"/>
                </a:solidFill>
              </a:rPr>
              <a:t>incluye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archivos</a:t>
            </a:r>
            <a:r>
              <a:rPr lang="en-US" altLang="es-ES" sz="1600" b="0">
                <a:solidFill>
                  <a:schemeClr val="bg1"/>
                </a:solidFill>
              </a:rPr>
              <a:t> de </a:t>
            </a:r>
            <a:r>
              <a:rPr lang="en-US" altLang="es-ES" sz="1600" b="0" err="1">
                <a:solidFill>
                  <a:schemeClr val="bg1"/>
                </a:solidFill>
              </a:rPr>
              <a:t>cabecera</a:t>
            </a:r>
            <a:r>
              <a:rPr lang="en-US" altLang="es-ES" sz="1600" b="0">
                <a:solidFill>
                  <a:schemeClr val="bg1"/>
                </a:solidFill>
              </a:rPr>
              <a:t> que </a:t>
            </a:r>
            <a:r>
              <a:rPr lang="en-US" altLang="es-ES" sz="1600" b="0" err="1">
                <a:solidFill>
                  <a:schemeClr val="bg1"/>
                </a:solidFill>
              </a:rPr>
              <a:t>contienen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funciones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predefinidas</a:t>
            </a: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</a:pP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stdio.h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la “</a:t>
            </a:r>
            <a:r>
              <a:rPr lang="en-US" altLang="es-ES" sz="1600" b="0" err="1">
                <a:solidFill>
                  <a:schemeClr val="bg1"/>
                </a:solidFill>
              </a:rPr>
              <a:t>standar</a:t>
            </a:r>
            <a:r>
              <a:rPr lang="en-US" altLang="es-ES" sz="1600" b="0">
                <a:solidFill>
                  <a:schemeClr val="bg1"/>
                </a:solidFill>
              </a:rPr>
              <a:t> input output”, </a:t>
            </a:r>
            <a:r>
              <a:rPr lang="en-US" altLang="es-ES" sz="1600" b="0" err="1">
                <a:solidFill>
                  <a:schemeClr val="bg1"/>
                </a:solidFill>
              </a:rPr>
              <a:t>librería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estandar</a:t>
            </a:r>
            <a:r>
              <a:rPr lang="en-US" altLang="es-ES" sz="1600" b="0">
                <a:solidFill>
                  <a:schemeClr val="bg1"/>
                </a:solidFill>
              </a:rPr>
              <a:t> de entrada y </a:t>
            </a:r>
            <a:r>
              <a:rPr lang="en-US" altLang="es-ES" sz="1600" b="0" err="1">
                <a:solidFill>
                  <a:schemeClr val="bg1"/>
                </a:solidFill>
              </a:rPr>
              <a:t>salida</a:t>
            </a:r>
            <a:r>
              <a:rPr lang="en-US" altLang="es-ES" sz="1600" b="0">
                <a:solidFill>
                  <a:schemeClr val="bg1"/>
                </a:solidFill>
              </a:rPr>
              <a:t>, y </a:t>
            </a:r>
            <a:r>
              <a:rPr lang="en-US" altLang="es-ES" sz="1600" b="0" err="1">
                <a:solidFill>
                  <a:schemeClr val="bg1"/>
                </a:solidFill>
              </a:rPr>
              <a:t>contiene</a:t>
            </a:r>
            <a:r>
              <a:rPr lang="en-US" altLang="es-ES" sz="1600" b="0">
                <a:solidFill>
                  <a:schemeClr val="bg1"/>
                </a:solidFill>
              </a:rPr>
              <a:t> las </a:t>
            </a:r>
            <a:r>
              <a:rPr lang="en-US" altLang="es-ES" sz="1600" b="0" i="1" err="1">
                <a:solidFill>
                  <a:srgbClr val="FFCC00"/>
                </a:solidFill>
              </a:rPr>
              <a:t>funciones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 err="1">
                <a:solidFill>
                  <a:schemeClr val="bg1"/>
                </a:solidFill>
              </a:rPr>
              <a:t>printf</a:t>
            </a:r>
            <a:r>
              <a:rPr lang="en-US" altLang="es-ES" sz="1600" b="0">
                <a:solidFill>
                  <a:schemeClr val="bg1"/>
                </a:solidFill>
              </a:rPr>
              <a:t>, </a:t>
            </a:r>
            <a:r>
              <a:rPr lang="en-US" altLang="es-ES" sz="1600" i="1" err="1">
                <a:solidFill>
                  <a:schemeClr val="bg1"/>
                </a:solidFill>
              </a:rPr>
              <a:t>getchar</a:t>
            </a:r>
            <a:r>
              <a:rPr lang="en-US" altLang="es-ES" sz="1600" i="1">
                <a:solidFill>
                  <a:schemeClr val="bg1"/>
                </a:solidFill>
              </a:rPr>
              <a:t>, </a:t>
            </a:r>
            <a:r>
              <a:rPr lang="en-US" altLang="es-ES" sz="1600" b="0">
                <a:solidFill>
                  <a:schemeClr val="bg1"/>
                </a:solidFill>
              </a:rPr>
              <a:t>y </a:t>
            </a:r>
            <a:r>
              <a:rPr lang="en-US" altLang="es-ES" sz="1600" b="0" err="1">
                <a:solidFill>
                  <a:schemeClr val="bg1"/>
                </a:solidFill>
              </a:rPr>
              <a:t>otras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muchas</a:t>
            </a:r>
            <a:r>
              <a:rPr lang="en-US" altLang="es-ES" sz="1600" b="0" smtClean="0">
                <a:solidFill>
                  <a:schemeClr val="bg1"/>
                </a:solidFill>
              </a:rPr>
              <a:t>. </a:t>
            </a:r>
            <a:r>
              <a:rPr lang="en-US" altLang="es-ES" sz="1600" i="1" err="1" smtClean="0">
                <a:solidFill>
                  <a:schemeClr val="bg1"/>
                </a:solidFill>
              </a:rPr>
              <a:t>stdlib.h</a:t>
            </a:r>
            <a:r>
              <a:rPr lang="en-US" altLang="es-ES" sz="1600" b="0" smtClean="0">
                <a:solidFill>
                  <a:schemeClr val="bg1"/>
                </a:solidFill>
              </a:rPr>
              <a:t> </a:t>
            </a:r>
            <a:r>
              <a:rPr lang="en-US" altLang="es-ES" sz="1600" b="0" err="1" smtClean="0">
                <a:solidFill>
                  <a:schemeClr val="bg1"/>
                </a:solidFill>
              </a:rPr>
              <a:t>es</a:t>
            </a:r>
            <a:r>
              <a:rPr lang="en-US" altLang="es-ES" sz="1600" b="0" smtClean="0">
                <a:solidFill>
                  <a:schemeClr val="bg1"/>
                </a:solidFill>
              </a:rPr>
              <a:t> similar.</a:t>
            </a: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>
                <a:solidFill>
                  <a:schemeClr val="bg1"/>
                </a:solidFill>
              </a:rPr>
              <a:t>&lt; &gt;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indica</a:t>
            </a:r>
            <a:r>
              <a:rPr lang="en-US" altLang="es-ES" sz="1600" b="0">
                <a:solidFill>
                  <a:schemeClr val="bg1"/>
                </a:solidFill>
              </a:rPr>
              <a:t> que </a:t>
            </a:r>
            <a:r>
              <a:rPr lang="en-US" altLang="es-ES" sz="1600" b="0" err="1">
                <a:solidFill>
                  <a:schemeClr val="bg1"/>
                </a:solidFill>
              </a:rPr>
              <a:t>es</a:t>
            </a:r>
            <a:r>
              <a:rPr lang="en-US" altLang="es-ES" sz="1600" b="0">
                <a:solidFill>
                  <a:schemeClr val="bg1"/>
                </a:solidFill>
              </a:rPr>
              <a:t> un </a:t>
            </a:r>
            <a:r>
              <a:rPr lang="en-US" altLang="es-ES" sz="1600" b="0" err="1">
                <a:solidFill>
                  <a:schemeClr val="bg1"/>
                </a:solidFill>
              </a:rPr>
              <a:t>archivo</a:t>
            </a:r>
            <a:r>
              <a:rPr lang="en-US" altLang="es-ES" sz="1600" b="0">
                <a:solidFill>
                  <a:schemeClr val="bg1"/>
                </a:solidFill>
              </a:rPr>
              <a:t> de la </a:t>
            </a:r>
            <a:r>
              <a:rPr lang="en-US" altLang="es-ES" sz="1600" b="0" err="1">
                <a:solidFill>
                  <a:schemeClr val="bg1"/>
                </a:solidFill>
              </a:rPr>
              <a:t>biblioteca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estándar</a:t>
            </a:r>
            <a:r>
              <a:rPr lang="en-US" altLang="es-ES" sz="1600" b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i="1">
                <a:solidFill>
                  <a:schemeClr val="bg1"/>
                </a:solidFill>
              </a:rPr>
              <a:t> #include “hola.txt”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leería</a:t>
            </a:r>
            <a:r>
              <a:rPr lang="en-US" altLang="es-ES" sz="1600" b="0">
                <a:solidFill>
                  <a:schemeClr val="bg1"/>
                </a:solidFill>
              </a:rPr>
              <a:t> hola.txt de la </a:t>
            </a:r>
            <a:r>
              <a:rPr lang="en-US" altLang="es-ES" sz="1600" b="0" err="1">
                <a:solidFill>
                  <a:schemeClr val="bg1"/>
                </a:solidFill>
              </a:rPr>
              <a:t>carpeta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en</a:t>
            </a:r>
            <a:r>
              <a:rPr lang="en-US" altLang="es-ES" sz="1600" b="0">
                <a:solidFill>
                  <a:schemeClr val="bg1"/>
                </a:solidFill>
              </a:rPr>
              <a:t> la que se </a:t>
            </a:r>
            <a:r>
              <a:rPr lang="en-US" altLang="es-ES" sz="1600" b="0" err="1">
                <a:solidFill>
                  <a:schemeClr val="bg1"/>
                </a:solidFill>
              </a:rPr>
              <a:t>está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trabajando</a:t>
            </a:r>
            <a:r>
              <a:rPr lang="en-US" altLang="es-ES" sz="1600" b="0">
                <a:solidFill>
                  <a:schemeClr val="bg1"/>
                </a:solidFill>
              </a:rPr>
              <a:t> (actual).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También </a:t>
            </a:r>
            <a:r>
              <a:rPr lang="en-US" altLang="es-ES" i="1">
                <a:solidFill>
                  <a:schemeClr val="bg1"/>
                </a:solidFill>
              </a:rPr>
              <a:t>#include “c:/data/hola.txt”</a:t>
            </a:r>
            <a:endParaRPr lang="es-ES" altLang="es-ES" b="0">
              <a:solidFill>
                <a:schemeClr val="bg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95288" y="1700213"/>
            <a:ext cx="3311525" cy="344709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>
                <a:solidFill>
                  <a:schemeClr val="bg1"/>
                </a:solidFill>
              </a:rPr>
              <a:t>/* mi primer </a:t>
            </a:r>
            <a:r>
              <a:rPr lang="en-US" altLang="es-ES" err="1">
                <a:solidFill>
                  <a:schemeClr val="bg1"/>
                </a:solidFill>
              </a:rPr>
              <a:t>programa</a:t>
            </a:r>
            <a:r>
              <a:rPr lang="en-US" altLang="es-ES">
                <a:solidFill>
                  <a:schemeClr val="bg1"/>
                </a:solidFill>
              </a:rPr>
              <a:t> */</a:t>
            </a:r>
          </a:p>
          <a:p>
            <a:pPr eaLnBrk="1" hangingPunct="1"/>
            <a:endParaRPr lang="en-US" altLang="es-ES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#</a:t>
            </a:r>
            <a:r>
              <a:rPr lang="en-US" altLang="es-ES" sz="2000" i="1">
                <a:solidFill>
                  <a:srgbClr val="FFCC00"/>
                </a:solidFill>
              </a:rPr>
              <a:t>include</a:t>
            </a:r>
            <a:r>
              <a:rPr lang="en-US" altLang="es-ES" sz="2000" b="0">
                <a:solidFill>
                  <a:schemeClr val="bg1"/>
                </a:solidFill>
              </a:rPr>
              <a:t> &lt;</a:t>
            </a:r>
            <a:r>
              <a:rPr lang="en-US" altLang="es-ES" sz="2000" b="0" err="1">
                <a:solidFill>
                  <a:schemeClr val="bg1"/>
                </a:solidFill>
              </a:rPr>
              <a:t>stdio.h</a:t>
            </a:r>
            <a:r>
              <a:rPr lang="en-US" altLang="es-ES" sz="2000" b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#</a:t>
            </a:r>
            <a:r>
              <a:rPr lang="en-US" altLang="es-ES" sz="2000" i="1">
                <a:solidFill>
                  <a:srgbClr val="FFC000"/>
                </a:solidFill>
              </a:rPr>
              <a:t>include</a:t>
            </a:r>
            <a:r>
              <a:rPr lang="en-US" altLang="es-ES" sz="2000" b="0">
                <a:solidFill>
                  <a:schemeClr val="bg1"/>
                </a:solidFill>
              </a:rPr>
              <a:t> &lt;</a:t>
            </a:r>
            <a:r>
              <a:rPr lang="en-US" altLang="es-ES" sz="2000" b="0" err="1">
                <a:solidFill>
                  <a:schemeClr val="bg1"/>
                </a:solidFill>
              </a:rPr>
              <a:t>stdlib.h</a:t>
            </a:r>
            <a:r>
              <a:rPr lang="en-US" altLang="es-ES" sz="2000" b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i="1">
                <a:solidFill>
                  <a:srgbClr val="FFCC00"/>
                </a:solidFill>
              </a:rPr>
              <a:t>main</a:t>
            </a:r>
            <a:r>
              <a:rPr lang="en-US" altLang="es-ES" sz="20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    </a:t>
            </a:r>
            <a:r>
              <a:rPr lang="en-US" altLang="es-ES" sz="2000" b="0" err="1" smtClean="0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("</a:t>
            </a:r>
            <a:r>
              <a:rPr lang="en-US" altLang="es-ES" sz="2000" b="0" err="1">
                <a:solidFill>
                  <a:schemeClr val="bg1"/>
                </a:solidFill>
              </a:rPr>
              <a:t>Hola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Mundo</a:t>
            </a:r>
            <a:r>
              <a:rPr lang="en-US" altLang="es-ES" sz="2000" b="0">
                <a:solidFill>
                  <a:schemeClr val="bg1"/>
                </a:solidFill>
              </a:rPr>
              <a:t>\n");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     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smtClean="0">
                <a:solidFill>
                  <a:schemeClr val="bg1"/>
                </a:solidFill>
              </a:rPr>
              <a:t>    </a:t>
            </a:r>
            <a:r>
              <a:rPr lang="en-US" altLang="es-ES" sz="1600" b="0" smtClean="0">
                <a:solidFill>
                  <a:schemeClr val="bg1"/>
                </a:solidFill>
              </a:rPr>
              <a:t>system(“pause”);</a:t>
            </a:r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}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067175" y="1700213"/>
            <a:ext cx="4391025" cy="1689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s-ES" sz="1600" i="1">
                <a:solidFill>
                  <a:schemeClr val="bg1"/>
                </a:solidFill>
              </a:rPr>
              <a:t> /* mi primer programa */</a:t>
            </a:r>
            <a:r>
              <a:rPr lang="en-US" altLang="es-ES" sz="1600" b="0">
                <a:solidFill>
                  <a:schemeClr val="bg1"/>
                </a:solidFill>
              </a:rPr>
              <a:t> es un </a:t>
            </a:r>
            <a:r>
              <a:rPr lang="en-US" altLang="es-ES" sz="1600" b="0">
                <a:solidFill>
                  <a:srgbClr val="FFCC00"/>
                </a:solidFill>
              </a:rPr>
              <a:t>comentario</a:t>
            </a:r>
            <a:r>
              <a:rPr lang="en-US" altLang="es-ES" sz="1600" b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Es información útil para el programador.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El compilador ignora los comentarios.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Los comentarios se pueden poner </a:t>
            </a:r>
            <a:r>
              <a:rPr lang="es-ES" altLang="es-ES" sz="1400" b="0" i="1">
                <a:solidFill>
                  <a:schemeClr val="bg1"/>
                </a:solidFill>
              </a:rPr>
              <a:t>casi</a:t>
            </a:r>
            <a:r>
              <a:rPr lang="es-ES" altLang="es-ES" sz="1600" b="0">
                <a:solidFill>
                  <a:schemeClr val="bg1"/>
                </a:solidFill>
              </a:rPr>
              <a:t> en cualquier sitio. 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148263" y="3860800"/>
            <a:ext cx="3311525" cy="22701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400" b="0">
                <a:solidFill>
                  <a:schemeClr val="bg1"/>
                </a:solidFill>
              </a:rPr>
              <a:t>/* mi primer programa */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#</a:t>
            </a:r>
            <a:r>
              <a:rPr lang="en-US" altLang="es-ES" sz="1600" b="0" i="1">
                <a:solidFill>
                  <a:srgbClr val="FFCC00"/>
                </a:solidFill>
              </a:rPr>
              <a:t>include</a:t>
            </a:r>
            <a:r>
              <a:rPr lang="en-US" altLang="es-ES" sz="1600" b="0">
                <a:solidFill>
                  <a:schemeClr val="bg1"/>
                </a:solidFill>
              </a:rPr>
              <a:t> &lt;stdio.h&gt;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empiezo */</a:t>
            </a:r>
          </a:p>
          <a:p>
            <a:pPr eaLnBrk="1" hangingPunct="1"/>
            <a:r>
              <a:rPr lang="en-US" altLang="es-ES" sz="1600" b="0" i="1">
                <a:solidFill>
                  <a:srgbClr val="FFCC00"/>
                </a:solidFill>
              </a:rPr>
              <a:t>main</a:t>
            </a:r>
            <a:r>
              <a:rPr lang="en-US" altLang="es-ES" sz="16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   /* voy a escribir en pantalla */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   printf("Hola Mundo\n");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   getchar();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}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187624" y="209393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(comentarios)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288" y="5401968"/>
            <a:ext cx="4391025" cy="7325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s-ES" sz="1600" b="0" i="1">
                <a:solidFill>
                  <a:schemeClr val="bg1"/>
                </a:solidFill>
              </a:rPr>
              <a:t>system(“pause</a:t>
            </a:r>
            <a:r>
              <a:rPr lang="en-US" altLang="es-ES" sz="1600" b="0" i="1" smtClean="0">
                <a:solidFill>
                  <a:schemeClr val="bg1"/>
                </a:solidFill>
              </a:rPr>
              <a:t>”)</a:t>
            </a:r>
            <a:r>
              <a:rPr lang="en-US" altLang="es-ES" sz="1600" b="0" smtClean="0">
                <a:solidFill>
                  <a:schemeClr val="bg1"/>
                </a:solidFill>
              </a:rPr>
              <a:t> </a:t>
            </a:r>
            <a:r>
              <a:rPr lang="en-US" altLang="es-ES" sz="1600" b="0" err="1" smtClean="0">
                <a:solidFill>
                  <a:schemeClr val="bg1"/>
                </a:solidFill>
              </a:rPr>
              <a:t>espera</a:t>
            </a:r>
            <a:r>
              <a:rPr lang="en-US" altLang="es-ES" sz="1600" b="0" smtClean="0">
                <a:solidFill>
                  <a:schemeClr val="bg1"/>
                </a:solidFill>
              </a:rPr>
              <a:t> a pulsar </a:t>
            </a:r>
            <a:r>
              <a:rPr lang="en-US" altLang="es-ES" sz="1600" b="0" err="1" smtClean="0">
                <a:solidFill>
                  <a:schemeClr val="bg1"/>
                </a:solidFill>
              </a:rPr>
              <a:t>una</a:t>
            </a: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b="0" err="1">
                <a:solidFill>
                  <a:schemeClr val="bg1"/>
                </a:solidFill>
              </a:rPr>
              <a:t>t</a:t>
            </a:r>
            <a:r>
              <a:rPr lang="en-US" altLang="es-ES" sz="1600" b="0" err="1" smtClean="0">
                <a:solidFill>
                  <a:schemeClr val="bg1"/>
                </a:solidFill>
              </a:rPr>
              <a:t>ecla</a:t>
            </a:r>
            <a:r>
              <a:rPr lang="en-US" altLang="es-ES" sz="1600" b="0" smtClean="0">
                <a:solidFill>
                  <a:schemeClr val="bg1"/>
                </a:solidFill>
              </a:rPr>
              <a:t> para </a:t>
            </a:r>
            <a:r>
              <a:rPr lang="en-US" altLang="es-ES" sz="1600" b="0" err="1" smtClean="0">
                <a:solidFill>
                  <a:schemeClr val="bg1"/>
                </a:solidFill>
              </a:rPr>
              <a:t>continuar</a:t>
            </a:r>
            <a:r>
              <a:rPr lang="en-US" altLang="es-ES" sz="1600" b="0" smtClean="0">
                <a:solidFill>
                  <a:schemeClr val="bg1"/>
                </a:solidFill>
              </a:rPr>
              <a:t>. No </a:t>
            </a:r>
            <a:r>
              <a:rPr lang="en-US" altLang="es-ES" sz="1600" b="0" err="1" smtClean="0">
                <a:solidFill>
                  <a:schemeClr val="bg1"/>
                </a:solidFill>
              </a:rPr>
              <a:t>es</a:t>
            </a:r>
            <a:r>
              <a:rPr lang="en-US" altLang="es-ES" sz="1600" b="0" smtClean="0">
                <a:solidFill>
                  <a:schemeClr val="bg1"/>
                </a:solidFill>
              </a:rPr>
              <a:t> </a:t>
            </a:r>
            <a:r>
              <a:rPr lang="en-US" altLang="es-ES" sz="1600" b="0" err="1" smtClean="0">
                <a:solidFill>
                  <a:schemeClr val="bg1"/>
                </a:solidFill>
              </a:rPr>
              <a:t>una</a:t>
            </a:r>
            <a:r>
              <a:rPr lang="en-US" altLang="es-ES" sz="1600" b="0" smtClean="0">
                <a:solidFill>
                  <a:schemeClr val="bg1"/>
                </a:solidFill>
              </a:rPr>
              <a:t> </a:t>
            </a:r>
            <a:r>
              <a:rPr lang="en-US" altLang="es-ES" sz="1600" b="0" err="1" smtClean="0">
                <a:solidFill>
                  <a:schemeClr val="bg1"/>
                </a:solidFill>
              </a:rPr>
              <a:t>función</a:t>
            </a:r>
            <a:r>
              <a:rPr lang="en-US" altLang="es-ES" sz="1600" b="0" smtClean="0">
                <a:solidFill>
                  <a:schemeClr val="bg1"/>
                </a:solidFill>
              </a:rPr>
              <a:t> </a:t>
            </a:r>
            <a:r>
              <a:rPr lang="en-US" altLang="es-ES" sz="1600" b="0" err="1" smtClean="0">
                <a:solidFill>
                  <a:schemeClr val="bg1"/>
                </a:solidFill>
              </a:rPr>
              <a:t>estándar</a:t>
            </a:r>
            <a:r>
              <a:rPr lang="en-US" altLang="es-ES" sz="1600" b="0" smtClean="0">
                <a:solidFill>
                  <a:schemeClr val="bg1"/>
                </a:solidFill>
              </a:rPr>
              <a:t>.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1187624" y="209393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(comentarios)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536" y="1268760"/>
            <a:ext cx="4391025" cy="3790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s-ES" sz="1600" b="0" i="1" smtClean="0">
                <a:solidFill>
                  <a:schemeClr val="bg1"/>
                </a:solidFill>
              </a:rPr>
              <a:t>Aquí se ve mejor la utilidad de los comentarios</a:t>
            </a:r>
            <a:endParaRPr lang="es-ES" altLang="es-ES" sz="1600" b="0">
              <a:solidFill>
                <a:schemeClr val="bg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370703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64088" y="1268760"/>
            <a:ext cx="3311525" cy="52355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// mi primer programa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este comentario 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 es correcto */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// y este comentario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   no lo es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este tambien           */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es un comentario    */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usual		   */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/* 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y este tambien          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es un comentario  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usual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*/</a:t>
            </a:r>
          </a:p>
          <a:p>
            <a:pPr eaLnBrk="1" hangingPunct="1"/>
            <a:endParaRPr lang="en-US" altLang="es-ES" sz="16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// A algunos programadores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// les gusta poner asi</a:t>
            </a:r>
          </a:p>
          <a:p>
            <a:pPr eaLnBrk="1" hangingPunct="1"/>
            <a:r>
              <a:rPr lang="en-US" altLang="es-ES" sz="1600" b="0">
                <a:solidFill>
                  <a:schemeClr val="bg1"/>
                </a:solidFill>
              </a:rPr>
              <a:t>// los comentarios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323528" y="1268760"/>
            <a:ext cx="4391025" cy="7762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Se pueden poner comentarios con </a:t>
            </a:r>
            <a:r>
              <a:rPr lang="en-US" altLang="es-ES">
                <a:solidFill>
                  <a:schemeClr val="bg1"/>
                </a:solidFill>
              </a:rPr>
              <a:t>//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Significa que toda la línea es un comentario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250825" y="3573463"/>
            <a:ext cx="4391025" cy="784225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s-ES" altLang="es-ES" sz="1600">
                <a:solidFill>
                  <a:schemeClr val="bg1"/>
                </a:solidFill>
              </a:rPr>
              <a:t>Es importante poner comentarios en los programas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221581" y="22227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(comentarios)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5288" y="1700213"/>
            <a:ext cx="3311525" cy="252376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>
                <a:solidFill>
                  <a:schemeClr val="bg1"/>
                </a:solidFill>
              </a:rPr>
              <a:t>/* mi primer </a:t>
            </a:r>
            <a:r>
              <a:rPr lang="en-US" altLang="es-ES" err="1">
                <a:solidFill>
                  <a:schemeClr val="bg1"/>
                </a:solidFill>
              </a:rPr>
              <a:t>programa</a:t>
            </a:r>
            <a:r>
              <a:rPr lang="en-US" altLang="es-ES">
                <a:solidFill>
                  <a:schemeClr val="bg1"/>
                </a:solidFill>
              </a:rPr>
              <a:t> */</a:t>
            </a:r>
          </a:p>
          <a:p>
            <a:pPr eaLnBrk="1" hangingPunct="1"/>
            <a:endParaRPr lang="en-US" altLang="es-ES" sz="200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#</a:t>
            </a:r>
            <a:r>
              <a:rPr lang="en-US" altLang="es-ES" sz="2000" i="1">
                <a:solidFill>
                  <a:srgbClr val="FFCC00"/>
                </a:solidFill>
              </a:rPr>
              <a:t>include</a:t>
            </a:r>
            <a:r>
              <a:rPr lang="en-US" altLang="es-ES" sz="2000" b="0">
                <a:solidFill>
                  <a:schemeClr val="bg1"/>
                </a:solidFill>
              </a:rPr>
              <a:t> &lt;</a:t>
            </a:r>
            <a:r>
              <a:rPr lang="en-US" altLang="es-ES" sz="2000" b="0" err="1">
                <a:solidFill>
                  <a:schemeClr val="bg1"/>
                </a:solidFill>
              </a:rPr>
              <a:t>stdio.h</a:t>
            </a:r>
            <a:r>
              <a:rPr lang="en-US" altLang="es-ES" sz="2000" b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i="1">
                <a:solidFill>
                  <a:srgbClr val="FFCC00"/>
                </a:solidFill>
              </a:rPr>
              <a:t>main</a:t>
            </a:r>
            <a:r>
              <a:rPr lang="en-US" altLang="es-ES" sz="2000" b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es-ES" sz="2000" b="0" smtClean="0">
                <a:solidFill>
                  <a:schemeClr val="bg1"/>
                </a:solidFill>
              </a:rPr>
              <a:t>   </a:t>
            </a:r>
            <a:r>
              <a:rPr lang="en-US" altLang="es-ES" sz="2000" b="0" err="1">
                <a:solidFill>
                  <a:schemeClr val="bg1"/>
                </a:solidFill>
              </a:rPr>
              <a:t>printf</a:t>
            </a:r>
            <a:r>
              <a:rPr lang="en-US" altLang="es-ES" sz="2000" b="0">
                <a:solidFill>
                  <a:schemeClr val="bg1"/>
                </a:solidFill>
              </a:rPr>
              <a:t>("</a:t>
            </a:r>
            <a:r>
              <a:rPr lang="en-US" altLang="es-ES" sz="2000" b="0" err="1">
                <a:solidFill>
                  <a:schemeClr val="bg1"/>
                </a:solidFill>
              </a:rPr>
              <a:t>Hola</a:t>
            </a:r>
            <a:r>
              <a:rPr lang="en-US" altLang="es-ES" sz="2000" b="0">
                <a:solidFill>
                  <a:schemeClr val="bg1"/>
                </a:solidFill>
              </a:rPr>
              <a:t> </a:t>
            </a:r>
            <a:r>
              <a:rPr lang="en-US" altLang="es-ES" sz="2000" b="0" err="1">
                <a:solidFill>
                  <a:schemeClr val="bg1"/>
                </a:solidFill>
              </a:rPr>
              <a:t>Mundo</a:t>
            </a:r>
            <a:r>
              <a:rPr lang="en-US" altLang="es-ES" sz="2000" b="0">
                <a:solidFill>
                  <a:schemeClr val="bg1"/>
                </a:solidFill>
              </a:rPr>
              <a:t>\n</a:t>
            </a:r>
            <a:r>
              <a:rPr lang="en-US" altLang="es-ES" sz="2000" b="0" smtClean="0">
                <a:solidFill>
                  <a:schemeClr val="bg1"/>
                </a:solidFill>
              </a:rPr>
              <a:t>");</a:t>
            </a:r>
            <a:endParaRPr lang="en-US" altLang="es-ES" sz="2000" b="0">
              <a:solidFill>
                <a:schemeClr val="bg1"/>
              </a:solidFill>
            </a:endParaRPr>
          </a:p>
          <a:p>
            <a:pPr eaLnBrk="1" hangingPunct="1"/>
            <a:r>
              <a:rPr lang="en-US" altLang="es-ES" sz="2000" b="0">
                <a:solidFill>
                  <a:schemeClr val="bg1"/>
                </a:solidFill>
              </a:rPr>
              <a:t>}</a:t>
            </a:r>
            <a:endParaRPr lang="es-ES" altLang="es-ES" sz="2000" b="0">
              <a:solidFill>
                <a:schemeClr val="bg1"/>
              </a:solidFill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4211638" y="1700213"/>
            <a:ext cx="4391025" cy="2698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i="1">
                <a:solidFill>
                  <a:schemeClr val="bg1"/>
                </a:solidFill>
              </a:rPr>
              <a:t> printf() </a:t>
            </a:r>
            <a:r>
              <a:rPr lang="en-US" altLang="es-ES" sz="1600" b="0">
                <a:solidFill>
                  <a:schemeClr val="bg1"/>
                </a:solidFill>
              </a:rPr>
              <a:t>es una </a:t>
            </a:r>
            <a:r>
              <a:rPr lang="en-US" altLang="es-ES" sz="1600" b="0">
                <a:solidFill>
                  <a:srgbClr val="FFCC00"/>
                </a:solidFill>
              </a:rPr>
              <a:t>función</a:t>
            </a:r>
            <a:r>
              <a:rPr lang="en-US" altLang="es-ES" sz="1600" b="0">
                <a:solidFill>
                  <a:schemeClr val="bg1"/>
                </a:solidFill>
              </a:rPr>
              <a:t> predefinida de C, que está en stdio.h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s-ES" sz="1600" b="0">
                <a:solidFill>
                  <a:schemeClr val="bg1"/>
                </a:solidFill>
              </a:rPr>
              <a:t> </a:t>
            </a:r>
            <a:r>
              <a:rPr lang="en-US" altLang="es-ES" sz="1600" i="1">
                <a:solidFill>
                  <a:schemeClr val="bg1"/>
                </a:solidFill>
              </a:rPr>
              <a:t>printf()</a:t>
            </a:r>
            <a:r>
              <a:rPr lang="en-US" altLang="es-ES" sz="1600" b="0">
                <a:solidFill>
                  <a:schemeClr val="bg1"/>
                </a:solidFill>
              </a:rPr>
              <a:t> produce una salida en el dispositivo de salida estándar (normalmente la pantalla).</a:t>
            </a:r>
          </a:p>
          <a:p>
            <a:pPr algn="ctr" eaLnBrk="1" hangingPunct="1">
              <a:spcAft>
                <a:spcPct val="50000"/>
              </a:spcAft>
            </a:pPr>
            <a:r>
              <a:rPr lang="en-US" altLang="es-ES" sz="1600" b="0">
                <a:solidFill>
                  <a:schemeClr val="bg1"/>
                </a:solidFill>
              </a:rPr>
              <a:t>Hola Mundo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s-ES" altLang="es-ES" sz="1600" b="0">
                <a:solidFill>
                  <a:schemeClr val="bg1"/>
                </a:solidFill>
              </a:rPr>
              <a:t> </a:t>
            </a:r>
            <a:r>
              <a:rPr lang="es-ES" altLang="es-ES">
                <a:solidFill>
                  <a:schemeClr val="bg1"/>
                </a:solidFill>
              </a:rPr>
              <a:t>\n</a:t>
            </a:r>
            <a:r>
              <a:rPr lang="es-ES" altLang="es-ES" sz="1600" b="0">
                <a:solidFill>
                  <a:schemeClr val="bg1"/>
                </a:solidFill>
              </a:rPr>
              <a:t> es el carácter de control “nueva línea”, que índica al sistema que termine la línea (lo siguiente que se escriba aparecerá en otra línea)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1187624" y="2127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CC00"/>
                </a:solidFill>
              </a:rPr>
              <a:t>Empezando con C </a:t>
            </a:r>
            <a:r>
              <a:rPr lang="es-ES" altLang="es-ES" b="0">
                <a:solidFill>
                  <a:srgbClr val="FFCC00"/>
                </a:solidFill>
              </a:rPr>
              <a:t>(</a:t>
            </a:r>
            <a:r>
              <a:rPr lang="es-ES" altLang="es-ES" b="0" err="1">
                <a:solidFill>
                  <a:srgbClr val="FFCC00"/>
                </a:solidFill>
              </a:rPr>
              <a:t>printf</a:t>
            </a:r>
            <a:r>
              <a:rPr lang="es-ES" altLang="es-ES" b="0">
                <a:solidFill>
                  <a:srgbClr val="FFCC00"/>
                </a:solidFill>
              </a:rPr>
              <a:t>)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0" y="692696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1717</Words>
  <Application>Microsoft Office PowerPoint</Application>
  <PresentationFormat>Presentación en pantalla (4:3)</PresentationFormat>
  <Paragraphs>330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Symbol</vt:lpstr>
      <vt:lpstr>Diseño predeterminado</vt:lpstr>
      <vt:lpstr>2_Diseño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Aunlargo</dc:creator>
  <cp:lastModifiedBy>235048</cp:lastModifiedBy>
  <cp:revision>410</cp:revision>
  <cp:lastPrinted>2019-09-11T09:04:07Z</cp:lastPrinted>
  <dcterms:created xsi:type="dcterms:W3CDTF">2009-03-01T01:28:01Z</dcterms:created>
  <dcterms:modified xsi:type="dcterms:W3CDTF">2020-10-03T18:53:57Z</dcterms:modified>
</cp:coreProperties>
</file>