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837E-3369-428F-88EB-F10A6E5F4FC1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C862-E7E8-4164-8709-881E7A5BA3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898F7-A67D-E3B6-C975-891165D5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3FC076-31B4-990E-8B7E-0FDB9960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654CD-A25A-7B6E-493D-48BAE075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C9862-4271-4067-0862-E2F4E8B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9A297-84A7-E7F1-7CF6-EEDE0676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CD3C-F0BD-A4A2-403A-7CA010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210F85-CB67-E083-A9F5-AFE6DCD9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4CFA7-F28D-312C-833A-6079B7E9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A2FF8-643E-D090-5BA6-645779B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DE66B-74F6-8BEC-A799-A6AE6F07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CA9E5C-9702-C2AC-436F-02AA950A0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381B4A-6224-0977-AEBC-842C17BB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EA539-5DE6-541C-38E3-30EAA5F0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979B5-20DF-C69E-082F-66625F40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AADD6-0050-02F7-20CF-1B1D7A0D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2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3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67C5-3916-82E8-884B-EFA1446E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E6084-4CAE-8C68-5C36-6748C6C2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3EED4-6A38-020D-7ED4-971A528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FFE0D-A405-01C9-9B5E-2E145BF0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E17E0-610E-0328-C602-F05C2150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1757-E71D-D882-AA45-E9DE3B0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DA990-CACD-E2B4-D358-91462D07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AF6B1-6AC9-53B0-7AE5-91756CDB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42FA2-5FBE-CB0B-A324-50BBA6DC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C2AA3-9773-5DAC-D6CC-7F5FBF6A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B49E-090C-7D48-2E92-44013D7A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4EA64-39EE-6C9C-719D-4ABC49855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A72DB2-F00C-356D-0E98-528BA146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FC8F3C-D32F-0848-6E87-A00A4338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F3446C-D3F0-8E86-8E55-9B2BF0D1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BC5B6-7E19-E22A-713D-7AF02863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2B577-A204-DBD4-4176-EDDE908E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3F4C9-C1EA-B334-F3B7-072F1B01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F0099-A78B-D62D-DF1E-39E662B2D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1B9F45-F45D-FA79-6095-861F290BA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543753-A49B-E558-F98E-FC809BC28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57DABF-96CC-01C3-940C-78D4828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B8417-523B-6A4B-BBAB-4633E694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3DA8C8-8DA7-6A23-F827-5892B368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B2973-1FEC-3FEF-E24C-1A390E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3D2DD2-05ED-A390-7C92-93921C11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2D420-D33A-F763-D310-7BF5BB7C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19F1-14E0-9B34-4A12-6910C20F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6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112159-6CED-509E-FB68-32010BAA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E7CF48-E58A-8AA4-F939-4A04651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DFC345-F96D-ECD0-28AC-58C550D4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999C-D90C-4473-8CED-F8389F56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D2DC0-AF85-7238-2D65-48CD91B0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2435B4-1880-3D2B-EC94-D457DF81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F67CA-E145-C3B5-1063-5A801E36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AC71B-366F-5FB7-B809-A2589286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BE71B-73F2-E36F-49B9-8D5B40A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CEC7-A059-265C-1FFF-68B94E7F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56701F-2FE4-F989-CADC-8B6C5062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0BA029-B253-5235-6599-38EFE72E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9C69CB-89B7-A7DD-EECA-C1EF205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9AAE8-DF27-C55D-6C3E-D7553A18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9FF6D7-FE33-162C-8C20-EF1782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BC89E8-041E-F288-AD55-4763E47A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4B709B-6CB2-D5E4-0CC3-169056E4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FC36C-4C16-506F-6CCB-AF0976FFD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11B63-76BF-4BB3-9843-29909E3C6DA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2AD20-953F-E0E2-B3B2-FD333EA47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85451-B2C0-6045-C35F-F13ECAF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78707-18F5-4741-BF1E-32490DA9D9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6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031" y="1521619"/>
            <a:ext cx="6179939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583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KeyCrypt: Practical RSA cryptosystem for secure communication</a:t>
            </a:r>
            <a:endParaRPr lang="en-US" sz="3583" dirty="0"/>
          </a:p>
        </p:txBody>
      </p:sp>
      <p:sp>
        <p:nvSpPr>
          <p:cNvPr id="4" name="Shape 1"/>
          <p:cNvSpPr/>
          <p:nvPr/>
        </p:nvSpPr>
        <p:spPr>
          <a:xfrm>
            <a:off x="720031" y="3544689"/>
            <a:ext cx="6179939" cy="1791693"/>
          </a:xfrm>
          <a:prstGeom prst="roundRect">
            <a:avLst>
              <a:gd name="adj" fmla="val 17224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5" name="Shape 2"/>
          <p:cNvSpPr/>
          <p:nvPr/>
        </p:nvSpPr>
        <p:spPr>
          <a:xfrm>
            <a:off x="732731" y="3557390"/>
            <a:ext cx="6154539" cy="5887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6" name="Text 3"/>
          <p:cNvSpPr/>
          <p:nvPr/>
        </p:nvSpPr>
        <p:spPr>
          <a:xfrm>
            <a:off x="938411" y="3687168"/>
            <a:ext cx="57431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Jorge Vinuela Perez</a:t>
            </a:r>
            <a:endParaRPr lang="en-US" sz="1583" dirty="0"/>
          </a:p>
        </p:txBody>
      </p:sp>
      <p:sp>
        <p:nvSpPr>
          <p:cNvPr id="7" name="Shape 4"/>
          <p:cNvSpPr/>
          <p:nvPr/>
        </p:nvSpPr>
        <p:spPr>
          <a:xfrm>
            <a:off x="732731" y="4146154"/>
            <a:ext cx="6154539" cy="5887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8" name="Text 5"/>
          <p:cNvSpPr/>
          <p:nvPr/>
        </p:nvSpPr>
        <p:spPr>
          <a:xfrm>
            <a:off x="938411" y="4275932"/>
            <a:ext cx="57431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Manahil Khan</a:t>
            </a:r>
            <a:endParaRPr lang="en-US" sz="1583" dirty="0"/>
          </a:p>
        </p:txBody>
      </p:sp>
      <p:sp>
        <p:nvSpPr>
          <p:cNvPr id="9" name="Shape 6"/>
          <p:cNvSpPr/>
          <p:nvPr/>
        </p:nvSpPr>
        <p:spPr>
          <a:xfrm>
            <a:off x="732731" y="4734918"/>
            <a:ext cx="6154539" cy="5887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10" name="Text 7"/>
          <p:cNvSpPr/>
          <p:nvPr/>
        </p:nvSpPr>
        <p:spPr>
          <a:xfrm>
            <a:off x="938411" y="4864695"/>
            <a:ext cx="57431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Ayodeji Durojaiye</a:t>
            </a:r>
            <a:endParaRPr lang="en-US" sz="1583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32F7CD-CD47-E7CB-1E8C-C9E9D7936142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031" y="2239268"/>
            <a:ext cx="7651948" cy="571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583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Understanding Encryption Methods</a:t>
            </a:r>
            <a:endParaRPr lang="en-US" sz="3583" dirty="0"/>
          </a:p>
        </p:txBody>
      </p:sp>
      <p:sp>
        <p:nvSpPr>
          <p:cNvPr id="3" name="Text 1"/>
          <p:cNvSpPr/>
          <p:nvPr/>
        </p:nvSpPr>
        <p:spPr>
          <a:xfrm>
            <a:off x="720031" y="3325019"/>
            <a:ext cx="240218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Symmetric Encryption</a:t>
            </a:r>
            <a:endParaRPr lang="en-US" sz="1792" dirty="0"/>
          </a:p>
        </p:txBody>
      </p:sp>
      <p:sp>
        <p:nvSpPr>
          <p:cNvPr id="4" name="Text 2"/>
          <p:cNvSpPr/>
          <p:nvPr/>
        </p:nvSpPr>
        <p:spPr>
          <a:xfrm>
            <a:off x="720031" y="3816449"/>
            <a:ext cx="512504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Uses a single key for both encryption and decryption.</a:t>
            </a:r>
            <a:endParaRPr lang="en-US" sz="1583" dirty="0"/>
          </a:p>
        </p:txBody>
      </p:sp>
      <p:sp>
        <p:nvSpPr>
          <p:cNvPr id="5" name="Text 3"/>
          <p:cNvSpPr/>
          <p:nvPr/>
        </p:nvSpPr>
        <p:spPr>
          <a:xfrm>
            <a:off x="720031" y="4217591"/>
            <a:ext cx="512504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Fast and efficient but requires secure key sharing.</a:t>
            </a:r>
            <a:endParaRPr lang="en-US" sz="1583" dirty="0"/>
          </a:p>
        </p:txBody>
      </p:sp>
      <p:sp>
        <p:nvSpPr>
          <p:cNvPr id="6" name="Text 4"/>
          <p:cNvSpPr/>
          <p:nvPr/>
        </p:nvSpPr>
        <p:spPr>
          <a:xfrm>
            <a:off x="6353275" y="3325019"/>
            <a:ext cx="2537519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Asymmetric Encryption</a:t>
            </a:r>
            <a:endParaRPr lang="en-US" sz="1792" dirty="0"/>
          </a:p>
        </p:txBody>
      </p:sp>
      <p:sp>
        <p:nvSpPr>
          <p:cNvPr id="7" name="Text 5"/>
          <p:cNvSpPr/>
          <p:nvPr/>
        </p:nvSpPr>
        <p:spPr>
          <a:xfrm>
            <a:off x="6353274" y="3816449"/>
            <a:ext cx="512504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Uses public key to encrypt and private key to decrypt.</a:t>
            </a:r>
            <a:endParaRPr lang="en-US" sz="1583" dirty="0"/>
          </a:p>
        </p:txBody>
      </p:sp>
      <p:sp>
        <p:nvSpPr>
          <p:cNvPr id="8" name="Text 6"/>
          <p:cNvSpPr/>
          <p:nvPr/>
        </p:nvSpPr>
        <p:spPr>
          <a:xfrm>
            <a:off x="6353274" y="4217591"/>
            <a:ext cx="512504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Eliminates need to share private key.</a:t>
            </a:r>
            <a:endParaRPr lang="en-US" sz="1583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D52DB6-CE4A-3F3A-D5DC-39B5569C99DC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031" y="1161455"/>
            <a:ext cx="4608413" cy="571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583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Why RSA Encryption?</a:t>
            </a:r>
            <a:endParaRPr lang="en-US" sz="3583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2144415"/>
            <a:ext cx="1774032" cy="114974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05" y="2679998"/>
            <a:ext cx="289322" cy="3616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00662" y="2350095"/>
            <a:ext cx="22860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Trusted Security</a:t>
            </a:r>
            <a:endParaRPr lang="en-US" sz="1792" dirty="0"/>
          </a:p>
        </p:txBody>
      </p:sp>
      <p:sp>
        <p:nvSpPr>
          <p:cNvPr id="6" name="Text 2"/>
          <p:cNvSpPr/>
          <p:nvPr/>
        </p:nvSpPr>
        <p:spPr>
          <a:xfrm>
            <a:off x="4500662" y="2759274"/>
            <a:ext cx="387975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Based on difficulty of factoring large primes</a:t>
            </a:r>
            <a:endParaRPr lang="en-US" sz="1583" dirty="0"/>
          </a:p>
        </p:txBody>
      </p:sp>
      <p:sp>
        <p:nvSpPr>
          <p:cNvPr id="7" name="Shape 3"/>
          <p:cNvSpPr/>
          <p:nvPr/>
        </p:nvSpPr>
        <p:spPr>
          <a:xfrm>
            <a:off x="4346377" y="3307159"/>
            <a:ext cx="7074198" cy="12700"/>
          </a:xfrm>
          <a:prstGeom prst="roundRect">
            <a:avLst>
              <a:gd name="adj" fmla="val 2430000"/>
            </a:avLst>
          </a:prstGeom>
          <a:solidFill>
            <a:srgbClr val="16FFBB"/>
          </a:solidFill>
          <a:ln/>
        </p:spPr>
        <p:txBody>
          <a:bodyPr/>
          <a:lstStyle/>
          <a:p>
            <a:endParaRPr lang="en-GB" sz="15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934" y="3345557"/>
            <a:ext cx="3548063" cy="114974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305" y="3739555"/>
            <a:ext cx="289322" cy="36165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87678" y="3551238"/>
            <a:ext cx="280769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Public-Private Key System</a:t>
            </a:r>
            <a:endParaRPr lang="en-US" sz="1792" dirty="0"/>
          </a:p>
        </p:txBody>
      </p:sp>
      <p:sp>
        <p:nvSpPr>
          <p:cNvPr id="11" name="Text 5"/>
          <p:cNvSpPr/>
          <p:nvPr/>
        </p:nvSpPr>
        <p:spPr>
          <a:xfrm>
            <a:off x="5387678" y="3960416"/>
            <a:ext cx="280769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 pre-shared secrets needed</a:t>
            </a:r>
            <a:endParaRPr lang="en-US" sz="1583" dirty="0"/>
          </a:p>
        </p:txBody>
      </p:sp>
      <p:sp>
        <p:nvSpPr>
          <p:cNvPr id="12" name="Shape 6"/>
          <p:cNvSpPr/>
          <p:nvPr/>
        </p:nvSpPr>
        <p:spPr>
          <a:xfrm>
            <a:off x="5233392" y="4508302"/>
            <a:ext cx="6187182" cy="12700"/>
          </a:xfrm>
          <a:prstGeom prst="roundRect">
            <a:avLst>
              <a:gd name="adj" fmla="val 2430000"/>
            </a:avLst>
          </a:prstGeom>
          <a:solidFill>
            <a:srgbClr val="29DDDA"/>
          </a:solidFill>
          <a:ln/>
        </p:spPr>
        <p:txBody>
          <a:bodyPr/>
          <a:lstStyle/>
          <a:p>
            <a:endParaRPr lang="en-GB" sz="150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19" y="4546699"/>
            <a:ext cx="5322193" cy="114974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206" y="4940697"/>
            <a:ext cx="289322" cy="36165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274694" y="4752380"/>
            <a:ext cx="3079254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Widespread Implementation</a:t>
            </a:r>
            <a:endParaRPr lang="en-US" sz="1792" dirty="0"/>
          </a:p>
        </p:txBody>
      </p:sp>
      <p:sp>
        <p:nvSpPr>
          <p:cNvPr id="16" name="Text 8"/>
          <p:cNvSpPr/>
          <p:nvPr/>
        </p:nvSpPr>
        <p:spPr>
          <a:xfrm>
            <a:off x="6274693" y="5161558"/>
            <a:ext cx="308401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Used in HTTPS, SSL/TLS protocols</a:t>
            </a:r>
            <a:endParaRPr lang="en-US" sz="1583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ED3D7C6-DE93-7E51-9C07-CFD9C1284E10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175" y="706041"/>
            <a:ext cx="6343650" cy="1013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58"/>
              </a:lnSpc>
            </a:pPr>
            <a:r>
              <a:rPr lang="en-US" sz="3167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Technical Implementation Details</a:t>
            </a:r>
            <a:endParaRPr lang="en-US" sz="3167" dirty="0"/>
          </a:p>
        </p:txBody>
      </p:sp>
      <p:sp>
        <p:nvSpPr>
          <p:cNvPr id="4" name="Shape 1"/>
          <p:cNvSpPr/>
          <p:nvPr/>
        </p:nvSpPr>
        <p:spPr>
          <a:xfrm>
            <a:off x="638175" y="1992511"/>
            <a:ext cx="136723" cy="1301453"/>
          </a:xfrm>
          <a:prstGeom prst="roundRect">
            <a:avLst>
              <a:gd name="adj" fmla="val 200061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5" name="Text 2"/>
          <p:cNvSpPr/>
          <p:nvPr/>
        </p:nvSpPr>
        <p:spPr>
          <a:xfrm>
            <a:off x="1048345" y="1992511"/>
            <a:ext cx="2026146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83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Generation</a:t>
            </a:r>
            <a:endParaRPr lang="en-US" sz="1583" dirty="0"/>
          </a:p>
        </p:txBody>
      </p:sp>
      <p:sp>
        <p:nvSpPr>
          <p:cNvPr id="6" name="Text 3"/>
          <p:cNvSpPr/>
          <p:nvPr/>
        </p:nvSpPr>
        <p:spPr>
          <a:xfrm>
            <a:off x="1048345" y="2355057"/>
            <a:ext cx="5933480" cy="583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Generate primes using is_prime() function. Public exponent fixed at 65537.</a:t>
            </a:r>
            <a:endParaRPr lang="en-US" sz="1417" dirty="0"/>
          </a:p>
        </p:txBody>
      </p:sp>
      <p:sp>
        <p:nvSpPr>
          <p:cNvPr id="7" name="Text 4"/>
          <p:cNvSpPr/>
          <p:nvPr/>
        </p:nvSpPr>
        <p:spPr>
          <a:xfrm>
            <a:off x="1048345" y="3002260"/>
            <a:ext cx="5933480" cy="291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 algn="just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Calculate modulus n and private key d using mod_inverse() function.</a:t>
            </a:r>
            <a:endParaRPr lang="en-US" sz="1417" dirty="0"/>
          </a:p>
        </p:txBody>
      </p:sp>
      <p:sp>
        <p:nvSpPr>
          <p:cNvPr id="8" name="Shape 5"/>
          <p:cNvSpPr/>
          <p:nvPr/>
        </p:nvSpPr>
        <p:spPr>
          <a:xfrm>
            <a:off x="911622" y="3476229"/>
            <a:ext cx="136723" cy="1301453"/>
          </a:xfrm>
          <a:prstGeom prst="roundRect">
            <a:avLst>
              <a:gd name="adj" fmla="val 200061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9" name="Text 6"/>
          <p:cNvSpPr/>
          <p:nvPr/>
        </p:nvSpPr>
        <p:spPr>
          <a:xfrm>
            <a:off x="1321793" y="3476228"/>
            <a:ext cx="2084883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83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Encryption Procedure</a:t>
            </a:r>
            <a:endParaRPr lang="en-US" sz="1583" dirty="0"/>
          </a:p>
        </p:txBody>
      </p:sp>
      <p:sp>
        <p:nvSpPr>
          <p:cNvPr id="10" name="Text 7"/>
          <p:cNvSpPr/>
          <p:nvPr/>
        </p:nvSpPr>
        <p:spPr>
          <a:xfrm>
            <a:off x="1321793" y="3838774"/>
            <a:ext cx="5660033" cy="291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Process plaintext with Encryption_Preparation() function.</a:t>
            </a:r>
            <a:endParaRPr lang="en-US" sz="1417" dirty="0"/>
          </a:p>
        </p:txBody>
      </p:sp>
      <p:sp>
        <p:nvSpPr>
          <p:cNvPr id="11" name="Text 8"/>
          <p:cNvSpPr/>
          <p:nvPr/>
        </p:nvSpPr>
        <p:spPr>
          <a:xfrm>
            <a:off x="1321793" y="4194274"/>
            <a:ext cx="5660033" cy="583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Convert characters to ASCII, group into blocks, encrypt with RSA_Encrypt().</a:t>
            </a:r>
            <a:endParaRPr lang="en-US" sz="1417" dirty="0"/>
          </a:p>
        </p:txBody>
      </p:sp>
      <p:sp>
        <p:nvSpPr>
          <p:cNvPr id="12" name="Shape 9"/>
          <p:cNvSpPr/>
          <p:nvPr/>
        </p:nvSpPr>
        <p:spPr>
          <a:xfrm>
            <a:off x="1185169" y="4959946"/>
            <a:ext cx="136723" cy="1009749"/>
          </a:xfrm>
          <a:prstGeom prst="roundRect">
            <a:avLst>
              <a:gd name="adj" fmla="val 200061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13" name="Text 10"/>
          <p:cNvSpPr/>
          <p:nvPr/>
        </p:nvSpPr>
        <p:spPr>
          <a:xfrm>
            <a:off x="1595339" y="4959945"/>
            <a:ext cx="2108696" cy="25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583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Decryption Procedure</a:t>
            </a:r>
            <a:endParaRPr lang="en-US" sz="1583" dirty="0"/>
          </a:p>
        </p:txBody>
      </p:sp>
      <p:sp>
        <p:nvSpPr>
          <p:cNvPr id="14" name="Text 11"/>
          <p:cNvSpPr/>
          <p:nvPr/>
        </p:nvSpPr>
        <p:spPr>
          <a:xfrm>
            <a:off x="1595338" y="5322491"/>
            <a:ext cx="5386487" cy="291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Decrypt ciphertext with RSA_Decrypt() using private key.</a:t>
            </a:r>
            <a:endParaRPr lang="en-US" sz="1417" dirty="0"/>
          </a:p>
        </p:txBody>
      </p:sp>
      <p:sp>
        <p:nvSpPr>
          <p:cNvPr id="15" name="Text 12"/>
          <p:cNvSpPr/>
          <p:nvPr/>
        </p:nvSpPr>
        <p:spPr>
          <a:xfrm>
            <a:off x="1595338" y="5677992"/>
            <a:ext cx="5386487" cy="291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292"/>
              </a:lnSpc>
              <a:buSzPct val="100000"/>
              <a:buChar char="•"/>
            </a:pPr>
            <a:r>
              <a:rPr lang="en-US" sz="141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Convert blocks back to characters, verify integrity.</a:t>
            </a:r>
            <a:endParaRPr lang="en-US" sz="1417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28875F6-09D2-FCAD-748C-6DE754DDDBA8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1853" y="700782"/>
            <a:ext cx="4393009" cy="549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91"/>
              </a:lnSpc>
            </a:pPr>
            <a:r>
              <a:rPr lang="en-US" sz="3458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Program Advantages</a:t>
            </a:r>
            <a:endParaRPr lang="en-US" sz="3458" dirty="0"/>
          </a:p>
        </p:txBody>
      </p:sp>
      <p:sp>
        <p:nvSpPr>
          <p:cNvPr id="4" name="Shape 1"/>
          <p:cNvSpPr/>
          <p:nvPr/>
        </p:nvSpPr>
        <p:spPr>
          <a:xfrm>
            <a:off x="691853" y="1546424"/>
            <a:ext cx="444698" cy="444698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9" y="1604069"/>
            <a:ext cx="263525" cy="3294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34195" y="1614289"/>
            <a:ext cx="2382044" cy="274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User-Friendly Interface</a:t>
            </a:r>
            <a:endParaRPr lang="en-US" sz="1708" dirty="0"/>
          </a:p>
        </p:txBody>
      </p:sp>
      <p:sp>
        <p:nvSpPr>
          <p:cNvPr id="7" name="Text 3"/>
          <p:cNvSpPr/>
          <p:nvPr/>
        </p:nvSpPr>
        <p:spPr>
          <a:xfrm>
            <a:off x="1334194" y="2007394"/>
            <a:ext cx="5593953" cy="316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542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Simple GUI with intuitive buttons for encryption and decryption.</a:t>
            </a:r>
            <a:endParaRPr lang="en-US" sz="1542" dirty="0"/>
          </a:p>
        </p:txBody>
      </p:sp>
      <p:sp>
        <p:nvSpPr>
          <p:cNvPr id="8" name="Shape 4"/>
          <p:cNvSpPr/>
          <p:nvPr/>
        </p:nvSpPr>
        <p:spPr>
          <a:xfrm>
            <a:off x="691853" y="2718892"/>
            <a:ext cx="444698" cy="444698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9" y="2776537"/>
            <a:ext cx="263525" cy="3294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34194" y="2786757"/>
            <a:ext cx="2196505" cy="274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Management</a:t>
            </a:r>
            <a:endParaRPr lang="en-US" sz="1708" dirty="0"/>
          </a:p>
        </p:txBody>
      </p:sp>
      <p:sp>
        <p:nvSpPr>
          <p:cNvPr id="11" name="Text 6"/>
          <p:cNvSpPr/>
          <p:nvPr/>
        </p:nvSpPr>
        <p:spPr>
          <a:xfrm>
            <a:off x="1334194" y="3179862"/>
            <a:ext cx="5593953" cy="632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542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On-demand regeneration of RSA key pairs with private key backup.</a:t>
            </a:r>
            <a:endParaRPr lang="en-US" sz="1542" dirty="0"/>
          </a:p>
        </p:txBody>
      </p:sp>
      <p:sp>
        <p:nvSpPr>
          <p:cNvPr id="12" name="Shape 7"/>
          <p:cNvSpPr/>
          <p:nvPr/>
        </p:nvSpPr>
        <p:spPr>
          <a:xfrm>
            <a:off x="691853" y="4207569"/>
            <a:ext cx="444698" cy="444698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39" y="4265216"/>
            <a:ext cx="263525" cy="32940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34194" y="4275435"/>
            <a:ext cx="2196505" cy="274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Error Handling</a:t>
            </a:r>
            <a:endParaRPr lang="en-US" sz="1708" dirty="0"/>
          </a:p>
        </p:txBody>
      </p:sp>
      <p:sp>
        <p:nvSpPr>
          <p:cNvPr id="15" name="Text 9"/>
          <p:cNvSpPr/>
          <p:nvPr/>
        </p:nvSpPr>
        <p:spPr>
          <a:xfrm>
            <a:off x="1334194" y="4668540"/>
            <a:ext cx="5593953" cy="316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542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Alerts for empty fields and non-conforming ciphertext.</a:t>
            </a:r>
            <a:endParaRPr lang="en-US" sz="1542" dirty="0"/>
          </a:p>
        </p:txBody>
      </p:sp>
      <p:sp>
        <p:nvSpPr>
          <p:cNvPr id="16" name="Shape 10"/>
          <p:cNvSpPr/>
          <p:nvPr/>
        </p:nvSpPr>
        <p:spPr>
          <a:xfrm>
            <a:off x="691853" y="5380038"/>
            <a:ext cx="444698" cy="444698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39" y="5437683"/>
            <a:ext cx="263525" cy="32940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34194" y="5447904"/>
            <a:ext cx="2230140" cy="274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Modular Architecture</a:t>
            </a:r>
            <a:endParaRPr lang="en-US" sz="1708" dirty="0"/>
          </a:p>
        </p:txBody>
      </p:sp>
      <p:sp>
        <p:nvSpPr>
          <p:cNvPr id="19" name="Text 12"/>
          <p:cNvSpPr/>
          <p:nvPr/>
        </p:nvSpPr>
        <p:spPr>
          <a:xfrm>
            <a:off x="1334194" y="5841008"/>
            <a:ext cx="5593953" cy="316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8"/>
              </a:lnSpc>
            </a:pPr>
            <a:r>
              <a:rPr lang="en-US" sz="1542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Separate functions improve clarity and reusability.</a:t>
            </a:r>
            <a:endParaRPr lang="en-US" sz="1542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5B0946-DBDF-7F85-3F39-B11904D10519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031" y="661988"/>
            <a:ext cx="4572000" cy="571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583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Program Limitations</a:t>
            </a:r>
            <a:endParaRPr lang="en-US" sz="3583" dirty="0"/>
          </a:p>
        </p:txBody>
      </p:sp>
      <p:sp>
        <p:nvSpPr>
          <p:cNvPr id="4" name="Shape 1"/>
          <p:cNvSpPr/>
          <p:nvPr/>
        </p:nvSpPr>
        <p:spPr>
          <a:xfrm>
            <a:off x="720031" y="1542058"/>
            <a:ext cx="2987179" cy="2918519"/>
          </a:xfrm>
          <a:prstGeom prst="roundRect">
            <a:avLst>
              <a:gd name="adj" fmla="val 10574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5" name="Text 2"/>
          <p:cNvSpPr/>
          <p:nvPr/>
        </p:nvSpPr>
        <p:spPr>
          <a:xfrm>
            <a:off x="951111" y="1773138"/>
            <a:ext cx="22860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Security Issues</a:t>
            </a:r>
            <a:endParaRPr lang="en-US" sz="1792" dirty="0"/>
          </a:p>
        </p:txBody>
      </p:sp>
      <p:sp>
        <p:nvSpPr>
          <p:cNvPr id="6" name="Text 3"/>
          <p:cNvSpPr/>
          <p:nvPr/>
        </p:nvSpPr>
        <p:spPr>
          <a:xfrm>
            <a:off x="951111" y="2182317"/>
            <a:ext cx="2525018" cy="1316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Memory-resident plaintext and keys vulnerable to malicious programs.</a:t>
            </a:r>
            <a:endParaRPr lang="en-US" sz="1583" dirty="0"/>
          </a:p>
        </p:txBody>
      </p:sp>
      <p:sp>
        <p:nvSpPr>
          <p:cNvPr id="7" name="Text 4"/>
          <p:cNvSpPr/>
          <p:nvPr/>
        </p:nvSpPr>
        <p:spPr>
          <a:xfrm>
            <a:off x="951111" y="3571082"/>
            <a:ext cx="2525018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Lacks secure memory for storing keys.</a:t>
            </a:r>
            <a:endParaRPr lang="en-US" sz="1583" dirty="0"/>
          </a:p>
        </p:txBody>
      </p:sp>
      <p:sp>
        <p:nvSpPr>
          <p:cNvPr id="8" name="Shape 5"/>
          <p:cNvSpPr/>
          <p:nvPr/>
        </p:nvSpPr>
        <p:spPr>
          <a:xfrm>
            <a:off x="3912891" y="1542058"/>
            <a:ext cx="2987179" cy="2918519"/>
          </a:xfrm>
          <a:prstGeom prst="roundRect">
            <a:avLst>
              <a:gd name="adj" fmla="val 10574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9" name="Text 6"/>
          <p:cNvSpPr/>
          <p:nvPr/>
        </p:nvSpPr>
        <p:spPr>
          <a:xfrm>
            <a:off x="4143970" y="1773138"/>
            <a:ext cx="22860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GUI Limitations</a:t>
            </a:r>
            <a:endParaRPr lang="en-US" sz="1792" dirty="0"/>
          </a:p>
        </p:txBody>
      </p:sp>
      <p:sp>
        <p:nvSpPr>
          <p:cNvPr id="10" name="Text 7"/>
          <p:cNvSpPr/>
          <p:nvPr/>
        </p:nvSpPr>
        <p:spPr>
          <a:xfrm>
            <a:off x="4143970" y="2182317"/>
            <a:ext cx="2525018" cy="987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Basic interface not suitable for production settings.</a:t>
            </a:r>
            <a:endParaRPr lang="en-US" sz="1583" dirty="0"/>
          </a:p>
        </p:txBody>
      </p:sp>
      <p:sp>
        <p:nvSpPr>
          <p:cNvPr id="11" name="Text 8"/>
          <p:cNvSpPr/>
          <p:nvPr/>
        </p:nvSpPr>
        <p:spPr>
          <a:xfrm>
            <a:off x="4143970" y="3241874"/>
            <a:ext cx="2525018" cy="987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 support for dynamic resizing or customization.</a:t>
            </a:r>
            <a:endParaRPr lang="en-US" sz="1583" dirty="0"/>
          </a:p>
        </p:txBody>
      </p:sp>
      <p:sp>
        <p:nvSpPr>
          <p:cNvPr id="12" name="Shape 9"/>
          <p:cNvSpPr/>
          <p:nvPr/>
        </p:nvSpPr>
        <p:spPr>
          <a:xfrm>
            <a:off x="720031" y="4666258"/>
            <a:ext cx="6179939" cy="1529755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  <p:txBody>
          <a:bodyPr/>
          <a:lstStyle/>
          <a:p>
            <a:endParaRPr lang="en-GB" sz="1500"/>
          </a:p>
        </p:txBody>
      </p:sp>
      <p:sp>
        <p:nvSpPr>
          <p:cNvPr id="13" name="Text 10"/>
          <p:cNvSpPr/>
          <p:nvPr/>
        </p:nvSpPr>
        <p:spPr>
          <a:xfrm>
            <a:off x="951111" y="4897338"/>
            <a:ext cx="231705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Static Key Generation</a:t>
            </a:r>
            <a:endParaRPr lang="en-US" sz="1792" dirty="0"/>
          </a:p>
        </p:txBody>
      </p:sp>
      <p:sp>
        <p:nvSpPr>
          <p:cNvPr id="14" name="Text 11"/>
          <p:cNvSpPr/>
          <p:nvPr/>
        </p:nvSpPr>
        <p:spPr>
          <a:xfrm>
            <a:off x="951111" y="5306517"/>
            <a:ext cx="5717778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583"/>
              </a:lnSpc>
              <a:buSzPct val="100000"/>
              <a:buChar char="•"/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 customizable parameters for key sizes or cryptographic properties.</a:t>
            </a:r>
            <a:endParaRPr lang="en-US" sz="1583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B4269F-A609-097F-6E79-5622240338E6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031" y="1055886"/>
            <a:ext cx="8033743" cy="571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583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Conclusion and Future Improvements</a:t>
            </a:r>
            <a:endParaRPr lang="en-US" sz="3583" dirty="0"/>
          </a:p>
        </p:txBody>
      </p:sp>
      <p:sp>
        <p:nvSpPr>
          <p:cNvPr id="3" name="Text 1"/>
          <p:cNvSpPr/>
          <p:nvPr/>
        </p:nvSpPr>
        <p:spPr>
          <a:xfrm>
            <a:off x="1180704" y="2368649"/>
            <a:ext cx="272514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Effective Implementation</a:t>
            </a:r>
            <a:endParaRPr lang="en-US" sz="1792" dirty="0"/>
          </a:p>
        </p:txBody>
      </p:sp>
      <p:sp>
        <p:nvSpPr>
          <p:cNvPr id="4" name="Text 2"/>
          <p:cNvSpPr/>
          <p:nvPr/>
        </p:nvSpPr>
        <p:spPr>
          <a:xfrm>
            <a:off x="720031" y="2777828"/>
            <a:ext cx="3185815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Demonstrates RSA's suitability for secure communication</a:t>
            </a:r>
            <a:endParaRPr lang="en-US" sz="158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16" y="2038846"/>
            <a:ext cx="3763169" cy="3763169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76" y="2650431"/>
            <a:ext cx="307777" cy="3847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86155" y="2368649"/>
            <a:ext cx="22860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Educational Value</a:t>
            </a:r>
            <a:endParaRPr lang="en-US" sz="1792" dirty="0"/>
          </a:p>
        </p:txBody>
      </p:sp>
      <p:sp>
        <p:nvSpPr>
          <p:cNvPr id="8" name="Text 4"/>
          <p:cNvSpPr/>
          <p:nvPr/>
        </p:nvSpPr>
        <p:spPr>
          <a:xfrm>
            <a:off x="8286155" y="2777828"/>
            <a:ext cx="3185815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Clear explanation of cryptographic processes</a:t>
            </a:r>
            <a:endParaRPr lang="en-US" sz="158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416" y="2038846"/>
            <a:ext cx="3763169" cy="3763169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627" y="2970609"/>
            <a:ext cx="307777" cy="3847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86155" y="4404519"/>
            <a:ext cx="2348111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Future Enhancements</a:t>
            </a:r>
            <a:endParaRPr lang="en-US" sz="1792" dirty="0"/>
          </a:p>
        </p:txBody>
      </p:sp>
      <p:sp>
        <p:nvSpPr>
          <p:cNvPr id="12" name="Text 6"/>
          <p:cNvSpPr/>
          <p:nvPr/>
        </p:nvSpPr>
        <p:spPr>
          <a:xfrm>
            <a:off x="8286155" y="4813697"/>
            <a:ext cx="3185815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 secure key input and memory protection</a:t>
            </a:r>
            <a:endParaRPr lang="en-US" sz="1583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416" y="2038846"/>
            <a:ext cx="3763169" cy="376316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448" y="4805561"/>
            <a:ext cx="307777" cy="3847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619845" y="4569123"/>
            <a:ext cx="22860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792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Balanced Approach</a:t>
            </a:r>
            <a:endParaRPr lang="en-US" sz="1792" dirty="0"/>
          </a:p>
        </p:txBody>
      </p:sp>
      <p:sp>
        <p:nvSpPr>
          <p:cNvPr id="16" name="Text 8"/>
          <p:cNvSpPr/>
          <p:nvPr/>
        </p:nvSpPr>
        <p:spPr>
          <a:xfrm>
            <a:off x="720031" y="4978301"/>
            <a:ext cx="318581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583"/>
              </a:lnSpc>
            </a:pPr>
            <a:r>
              <a:rPr lang="en-US" sz="158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Good mix of usability and security</a:t>
            </a:r>
            <a:endParaRPr lang="en-US" sz="1583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4416" y="2038846"/>
            <a:ext cx="3763169" cy="3763169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4497" y="4485382"/>
            <a:ext cx="307777" cy="38477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C78747A2-C19B-D1B2-948F-64CA8CAE6A6B}"/>
              </a:ext>
            </a:extLst>
          </p:cNvPr>
          <p:cNvSpPr/>
          <p:nvPr/>
        </p:nvSpPr>
        <p:spPr>
          <a:xfrm>
            <a:off x="10658168" y="6400800"/>
            <a:ext cx="1533832" cy="457200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311</Words>
  <Application>Microsoft Office PowerPoint</Application>
  <PresentationFormat>Panorámica</PresentationFormat>
  <Paragraphs>62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Barlow</vt:lpstr>
      <vt:lpstr>Spline Sans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Vinuela Perez</dc:creator>
  <cp:lastModifiedBy>Jorge Vinuela Perez</cp:lastModifiedBy>
  <cp:revision>3</cp:revision>
  <dcterms:created xsi:type="dcterms:W3CDTF">2025-05-04T19:08:10Z</dcterms:created>
  <dcterms:modified xsi:type="dcterms:W3CDTF">2025-05-04T19:14:24Z</dcterms:modified>
</cp:coreProperties>
</file>