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89" r:id="rId5"/>
    <p:sldId id="273" r:id="rId6"/>
    <p:sldId id="274" r:id="rId7"/>
    <p:sldId id="275" r:id="rId8"/>
    <p:sldId id="276" r:id="rId9"/>
    <p:sldId id="298" r:id="rId10"/>
    <p:sldId id="277" r:id="rId11"/>
    <p:sldId id="301" r:id="rId12"/>
    <p:sldId id="280" r:id="rId13"/>
    <p:sldId id="290" r:id="rId14"/>
    <p:sldId id="291" r:id="rId15"/>
    <p:sldId id="292" r:id="rId16"/>
    <p:sldId id="293" r:id="rId17"/>
    <p:sldId id="281" r:id="rId18"/>
    <p:sldId id="282" r:id="rId19"/>
    <p:sldId id="283" r:id="rId20"/>
    <p:sldId id="284" r:id="rId21"/>
    <p:sldId id="295" r:id="rId22"/>
    <p:sldId id="297" r:id="rId23"/>
    <p:sldId id="304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8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3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1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6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38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90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18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7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88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ACB193-1A9F-44F2-A381-E7E1CDF45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B357F-F854-49D7-B953-62BD9ED594BE}" type="datetime1">
              <a:rPr lang="es-ES_tradnl"/>
              <a:pPr>
                <a:defRPr/>
              </a:pPr>
              <a:t>26/02/2019</a:t>
            </a:fld>
            <a:endParaRPr lang="es-CO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B4C6ED-60CC-48B6-B1E5-C8D786480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Curso Bases de Datos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4977529-B074-4DE7-8751-ACAA8348DB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BEB99-15CF-48C1-9F28-E3506DE1D858}" type="slidenum">
              <a:rPr lang="es-CO" altLang="es-AR"/>
              <a:pPr/>
              <a:t>‹Nº›</a:t>
            </a:fld>
            <a:endParaRPr lang="es-CO" altLang="es-AR"/>
          </a:p>
        </p:txBody>
      </p:sp>
    </p:spTree>
    <p:extLst>
      <p:ext uri="{BB962C8B-B14F-4D97-AF65-F5344CB8AC3E}">
        <p14:creationId xmlns:p14="http://schemas.microsoft.com/office/powerpoint/2010/main" val="4224932745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A6761-9A97-47B5-AB7D-971D7AED9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028E0-47AC-43C2-BF93-8B71A8239E96}" type="datetime1">
              <a:rPr lang="es-ES_tradnl"/>
              <a:pPr>
                <a:defRPr/>
              </a:pPr>
              <a:t>26/02/2019</a:t>
            </a:fld>
            <a:endParaRPr lang="es-CO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CD5995-43FE-4544-B226-3AFCB9414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Curso Bases de Datos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197BBE0-77C4-4F05-83C1-16036E272C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3F20C-0226-4D17-8DE8-6C72E10EBCFA}" type="slidenum">
              <a:rPr lang="es-CO" altLang="es-AR"/>
              <a:pPr/>
              <a:t>‹Nº›</a:t>
            </a:fld>
            <a:endParaRPr lang="es-CO" altLang="es-AR"/>
          </a:p>
        </p:txBody>
      </p:sp>
    </p:spTree>
    <p:extLst>
      <p:ext uri="{BB962C8B-B14F-4D97-AF65-F5344CB8AC3E}">
        <p14:creationId xmlns:p14="http://schemas.microsoft.com/office/powerpoint/2010/main" val="3628261056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3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0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7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9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7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9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FFE6-35ED-44EA-8B97-0818B3961DD0}" type="datetimeFigureOut">
              <a:rPr lang="es-AR" smtClean="0"/>
              <a:t>26/02/2019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73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quote.org/wiki/Pregunta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2" y="3248167"/>
            <a:ext cx="5963479" cy="3073235"/>
          </a:xfrm>
        </p:spPr>
        <p:txBody>
          <a:bodyPr>
            <a:normAutofit/>
          </a:bodyPr>
          <a:lstStyle/>
          <a:p>
            <a:r>
              <a:rPr lang="es-AR" dirty="0"/>
              <a:t>ADMINISTRACIÓN DE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7"/>
            <a:ext cx="6228522" cy="68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>
            <a:extLst>
              <a:ext uri="{FF2B5EF4-FFF2-40B4-BE49-F238E27FC236}">
                <a16:creationId xmlns:a16="http://schemas.microsoft.com/office/drawing/2014/main" id="{6023351E-60A8-48E8-A6B1-88B6DF5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60AB233-E1D3-4CAE-BC9C-1BFA2ECC6FE3}" type="slidenum">
              <a:rPr lang="es-CO" altLang="es-AR"/>
              <a:pPr eaLnBrk="1" hangingPunct="1"/>
              <a:t>10</a:t>
            </a:fld>
            <a:endParaRPr lang="es-CO" altLang="es-AR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427454FE-D0B9-4C57-B155-97601B1AE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620714"/>
            <a:ext cx="7772400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/>
              <a:t>Producto Cartesiano: R1 </a:t>
            </a:r>
            <a:r>
              <a:rPr lang="es-E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s-ES"/>
              <a:t>  R2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A5F543C-D82C-4040-8AC7-7DB3CA842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700214"/>
            <a:ext cx="9144000" cy="4752975"/>
          </a:xfrm>
        </p:spPr>
        <p:txBody>
          <a:bodyPr/>
          <a:lstStyle/>
          <a:p>
            <a:pPr lvl="1" eaLnBrk="1" hangingPunct="1"/>
            <a:r>
              <a:rPr lang="es-ES" altLang="es-AR" sz="2200"/>
              <a:t>Toma como argumentos dos relaciones R1 y R2</a:t>
            </a:r>
          </a:p>
          <a:p>
            <a:pPr lvl="1" eaLnBrk="1" hangingPunct="1"/>
            <a:r>
              <a:rPr lang="es-ES" altLang="es-AR" sz="2200"/>
              <a:t>Da como resultado una relación R3 cuyo esquema consta tanto de los atributos de R1 como de los atributos de R2</a:t>
            </a:r>
          </a:p>
          <a:p>
            <a:pPr lvl="1" eaLnBrk="1" hangingPunct="1"/>
            <a:r>
              <a:rPr lang="es-ES" altLang="es-AR" sz="2200"/>
              <a:t>Los esquemas de R1 y R2 deben ser disjuntos, es decir l</a:t>
            </a:r>
            <a:r>
              <a:rPr lang="es-MX" altLang="es-AR" sz="2200"/>
              <a:t>os esquemas de </a:t>
            </a:r>
            <a:r>
              <a:rPr lang="es-ES" altLang="es-AR" sz="2200"/>
              <a:t>R1</a:t>
            </a:r>
            <a:r>
              <a:rPr lang="es-MX" altLang="es-AR" sz="2200"/>
              <a:t> y </a:t>
            </a:r>
            <a:r>
              <a:rPr lang="es-ES" altLang="es-AR" sz="2200"/>
              <a:t>R2</a:t>
            </a:r>
            <a:r>
              <a:rPr lang="es-MX" altLang="es-AR" sz="2200"/>
              <a:t> </a:t>
            </a:r>
            <a:r>
              <a:rPr lang="es-MX" altLang="es-AR" sz="2200" b="1"/>
              <a:t>no pueden</a:t>
            </a:r>
            <a:r>
              <a:rPr lang="es-MX" altLang="es-AR" sz="2200"/>
              <a:t> tener nombres de atributos en común ¿por qué?</a:t>
            </a:r>
          </a:p>
          <a:p>
            <a:pPr lvl="1" eaLnBrk="1" hangingPunct="1"/>
            <a:r>
              <a:rPr lang="es-MX" altLang="es-AR" sz="2200"/>
              <a:t>Se debe usar un alias (mediante el operador </a:t>
            </a:r>
            <a:r>
              <a:rPr lang="es-ES_tradnl" altLang="es-AR" sz="2800" b="1" i="1">
                <a:latin typeface="Symbol" panose="05050102010706020507" pitchFamily="18" charset="2"/>
              </a:rPr>
              <a:t>r</a:t>
            </a:r>
            <a:r>
              <a:rPr lang="es-MX" altLang="es-AR" sz="2200"/>
              <a:t>) si los esquemas no son disjuntos</a:t>
            </a:r>
            <a:endParaRPr lang="es-ES" altLang="es-AR" sz="2200"/>
          </a:p>
          <a:p>
            <a:pPr lvl="1" eaLnBrk="1" hangingPunct="1"/>
            <a:r>
              <a:rPr lang="es-ES" altLang="es-AR" sz="2200"/>
              <a:t>R3 contiene todas las tuplas resultantes de la concatenación de cada tupla de R1</a:t>
            </a:r>
            <a:r>
              <a:rPr lang="es-ES" altLang="es-AR" sz="2200" baseline="-25000"/>
              <a:t> </a:t>
            </a:r>
            <a:r>
              <a:rPr lang="es-ES" altLang="es-AR" sz="2200"/>
              <a:t>con cada una de las tuplas de R2</a:t>
            </a:r>
            <a:endParaRPr lang="es-ES" altLang="es-AR" sz="2200" baseline="-25000"/>
          </a:p>
        </p:txBody>
      </p:sp>
      <p:sp>
        <p:nvSpPr>
          <p:cNvPr id="26632" name="AutoShape 8">
            <a:extLst>
              <a:ext uri="{FF2B5EF4-FFF2-40B4-BE49-F238E27FC236}">
                <a16:creationId xmlns:a16="http://schemas.microsoft.com/office/drawing/2014/main" id="{772BA2C6-1EB8-47FE-82AB-CEFDADE2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036" y="4496904"/>
            <a:ext cx="2952750" cy="431800"/>
          </a:xfrm>
          <a:prstGeom prst="wedgeRectCallout">
            <a:avLst>
              <a:gd name="adj1" fmla="val -36305"/>
              <a:gd name="adj2" fmla="val -82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s-MX" altLang="es-AR" sz="1400" b="1"/>
              <a:t>Renombrado de atributos</a:t>
            </a:r>
            <a:r>
              <a:rPr lang="es-MX" altLang="es-AR" b="1"/>
              <a:t> </a:t>
            </a:r>
            <a:endParaRPr lang="es-CO" altLang="es-A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>
            <a:extLst>
              <a:ext uri="{FF2B5EF4-FFF2-40B4-BE49-F238E27FC236}">
                <a16:creationId xmlns:a16="http://schemas.microsoft.com/office/drawing/2014/main" id="{BCF9EEAD-4F07-4B54-B36A-53AE6A42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4F21EDE-0E8E-4886-92B0-4FD42DFFD0D3}" type="slidenum">
              <a:rPr lang="es-CO" altLang="es-AR"/>
              <a:pPr eaLnBrk="1" hangingPunct="1"/>
              <a:t>11</a:t>
            </a:fld>
            <a:endParaRPr lang="es-CO" altLang="es-A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3217F76-CDA0-4DFB-ABDA-7550DC02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116138"/>
            <a:ext cx="2057400" cy="2362200"/>
          </a:xfrm>
          <a:prstGeom prst="rect">
            <a:avLst/>
          </a:prstGeom>
          <a:solidFill>
            <a:srgbClr val="008080"/>
          </a:solidFill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69454E2-C561-4533-9B83-273161384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Unión: R1</a:t>
            </a:r>
            <a:r>
              <a:rPr lang="es-ES_tradnl" altLang="es-AR" baseline="-25000"/>
              <a:t> </a:t>
            </a:r>
            <a:r>
              <a:rPr lang="es-ES_tradnl" altLang="es-AR" b="1">
                <a:latin typeface="Symbol" panose="05050102010706020507" pitchFamily="18" charset="2"/>
              </a:rPr>
              <a:t>È</a:t>
            </a:r>
            <a:r>
              <a:rPr lang="es-ES_tradnl" altLang="es-AR"/>
              <a:t> R2</a:t>
            </a:r>
            <a:endParaRPr lang="es-ES" altLang="es-AR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166E0990-4CB1-4D8A-BE69-7483DF11D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3475" y="1700214"/>
            <a:ext cx="5651500" cy="4465637"/>
          </a:xfrm>
        </p:spPr>
        <p:txBody>
          <a:bodyPr/>
          <a:lstStyle/>
          <a:p>
            <a:pPr eaLnBrk="1" hangingPunct="1"/>
            <a:r>
              <a:rPr lang="es-ES" altLang="es-AR" sz="2800"/>
              <a:t>Toma como argumentos dos relaciones R1 y R2 con esquemas idénticos</a:t>
            </a:r>
          </a:p>
          <a:p>
            <a:pPr eaLnBrk="1" hangingPunct="1"/>
            <a:r>
              <a:rPr lang="es-ES" altLang="es-AR" sz="2800"/>
              <a:t>Retorna una relación R3 con el mismo esquema de R1 y R2 que contiene todas la tuplas de R1 y todas las de R2, eliminando tuplas repetidas</a:t>
            </a:r>
            <a:r>
              <a:rPr lang="es-ES" altLang="es-AR"/>
              <a:t> 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7FA669C4-1A9B-440C-8592-50996E49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3659188"/>
            <a:ext cx="2057400" cy="2362200"/>
          </a:xfrm>
          <a:prstGeom prst="rect">
            <a:avLst/>
          </a:prstGeom>
          <a:solidFill>
            <a:srgbClr val="008080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80AE2F05-B205-4F93-9E28-6F21C4F2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7208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D43338C0-0CD8-4F9A-AFBC-FCEF631B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34766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59C02E89-2A4C-40CF-8761-EABD400E0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7901" y="4356100"/>
            <a:ext cx="201612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5 Marcador de número de diapositiva">
            <a:extLst>
              <a:ext uri="{FF2B5EF4-FFF2-40B4-BE49-F238E27FC236}">
                <a16:creationId xmlns:a16="http://schemas.microsoft.com/office/drawing/2014/main" id="{B749E980-8FBA-41A1-9BA7-C0C2BF3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C7050CA-B521-48B0-BEEB-EE1047E16F16}" type="slidenum">
              <a:rPr lang="es-CO" altLang="es-AR"/>
              <a:pPr eaLnBrk="1" hangingPunct="1"/>
              <a:t>12</a:t>
            </a:fld>
            <a:endParaRPr lang="es-CO" altLang="es-AR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7CD4674-0923-42FE-B2C7-E8A1FBC2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Ejemplo:</a:t>
            </a:r>
            <a:endParaRPr lang="es-ES" altLang="es-AR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07AC3C3E-A850-4239-834F-774DA37E5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Administrador </a:t>
            </a:r>
            <a:r>
              <a:rPr lang="es-ES_tradnl" altLang="es-AR" b="1">
                <a:latin typeface="Symbol" panose="05050102010706020507" pitchFamily="18" charset="2"/>
              </a:rPr>
              <a:t>È</a:t>
            </a:r>
            <a:r>
              <a:rPr lang="es-ES_tradnl" altLang="es-AR"/>
              <a:t> Productor:</a:t>
            </a:r>
          </a:p>
          <a:p>
            <a:pPr eaLnBrk="1" hangingPunct="1"/>
            <a:endParaRPr lang="es-ES" altLang="es-AR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F4F5F182-18E6-4F50-AE57-217EF9E5D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72017"/>
              </p:ext>
            </p:extLst>
          </p:nvPr>
        </p:nvGraphicFramePr>
        <p:xfrm>
          <a:off x="3732766" y="3002723"/>
          <a:ext cx="4357687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Hoja de cálculo" r:id="rId3" imgW="3562502" imgH="1981200" progId="Excel.Sheet.8">
                  <p:embed/>
                </p:oleObj>
              </mc:Choice>
              <mc:Fallback>
                <p:oleObj name="Hoja de cálculo" r:id="rId3" imgW="3562502" imgH="1981200" progId="Excel.Sheet.8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F4F5F182-18E6-4F50-AE57-217EF9E5D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766" y="3002723"/>
                        <a:ext cx="4357687" cy="2417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CCA175D2-AC16-4619-801A-C73F1D3F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E397201-71CB-44F4-BF02-AE28407A4716}" type="slidenum">
              <a:rPr lang="es-CO" altLang="es-AR"/>
              <a:pPr eaLnBrk="1" hangingPunct="1"/>
              <a:t>13</a:t>
            </a:fld>
            <a:endParaRPr lang="es-CO" altLang="es-A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D40C90-2387-4562-8EC8-A714008C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Intersección: R1 </a:t>
            </a:r>
            <a:r>
              <a:rPr lang="es-ES_tradnl" altLang="es-AR" sz="4300" b="1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s-ES_tradnl" altLang="es-AR"/>
              <a:t> R2</a:t>
            </a:r>
            <a:endParaRPr lang="es-ES" altLang="es-AR" baseline="-250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4D44302-EA9D-4AC1-9092-2381737E5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7014" y="1752600"/>
            <a:ext cx="4784725" cy="4267200"/>
          </a:xfrm>
        </p:spPr>
        <p:txBody>
          <a:bodyPr>
            <a:normAutofit lnSpcReduction="10000"/>
          </a:bodyPr>
          <a:lstStyle/>
          <a:p>
            <a:pPr lvl="1" eaLnBrk="1" hangingPunct="1"/>
            <a:endParaRPr lang="es-ES" altLang="es-AR" sz="2200"/>
          </a:p>
          <a:p>
            <a:pPr eaLnBrk="1" hangingPunct="1"/>
            <a:r>
              <a:rPr lang="es-ES" altLang="es-AR" sz="2600"/>
              <a:t>Toma como argumentos dos relaciones R1 y R2 con esquemas idénticos</a:t>
            </a:r>
          </a:p>
          <a:p>
            <a:pPr eaLnBrk="1" hangingPunct="1"/>
            <a:r>
              <a:rPr lang="es-ES" altLang="es-AR" sz="2600"/>
              <a:t>Retorna una relación R3 con el mismo esquema de R1 y R2 que contiene todas las tuplas que aparecen tanto en R1 como en R2</a:t>
            </a:r>
          </a:p>
        </p:txBody>
      </p:sp>
      <p:sp>
        <p:nvSpPr>
          <p:cNvPr id="20485" name="Rectangle 10">
            <a:extLst>
              <a:ext uri="{FF2B5EF4-FFF2-40B4-BE49-F238E27FC236}">
                <a16:creationId xmlns:a16="http://schemas.microsoft.com/office/drawing/2014/main" id="{E2A255DB-5067-431C-9671-33F6AD5F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116138"/>
            <a:ext cx="2057400" cy="2362200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20486" name="Rectangle 11">
            <a:extLst>
              <a:ext uri="{FF2B5EF4-FFF2-40B4-BE49-F238E27FC236}">
                <a16:creationId xmlns:a16="http://schemas.microsoft.com/office/drawing/2014/main" id="{778F786D-D329-44D4-8728-C5FBE643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9188"/>
            <a:ext cx="2057400" cy="2362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20487" name="Text Box 12">
            <a:extLst>
              <a:ext uri="{FF2B5EF4-FFF2-40B4-BE49-F238E27FC236}">
                <a16:creationId xmlns:a16="http://schemas.microsoft.com/office/drawing/2014/main" id="{C8700405-B19D-4524-8760-BC72C2A0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7208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20488" name="Text Box 13">
            <a:extLst>
              <a:ext uri="{FF2B5EF4-FFF2-40B4-BE49-F238E27FC236}">
                <a16:creationId xmlns:a16="http://schemas.microsoft.com/office/drawing/2014/main" id="{BF2AE500-BADE-4208-9F46-214F981A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34766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20489" name="Rectangle 14">
            <a:extLst>
              <a:ext uri="{FF2B5EF4-FFF2-40B4-BE49-F238E27FC236}">
                <a16:creationId xmlns:a16="http://schemas.microsoft.com/office/drawing/2014/main" id="{6C6B7652-293F-4F94-AD1E-7B54182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9" y="3700463"/>
            <a:ext cx="2016125" cy="7366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5 Marcador de número de diapositiva">
            <a:extLst>
              <a:ext uri="{FF2B5EF4-FFF2-40B4-BE49-F238E27FC236}">
                <a16:creationId xmlns:a16="http://schemas.microsoft.com/office/drawing/2014/main" id="{CB27B881-37D9-43BB-9996-562AFF8A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D3EEF7D-C4B5-4C77-9695-32E0636614F6}" type="slidenum">
              <a:rPr lang="es-CO" altLang="es-AR"/>
              <a:pPr eaLnBrk="1" hangingPunct="1"/>
              <a:t>14</a:t>
            </a:fld>
            <a:endParaRPr lang="es-CO" altLang="es-AR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C29C1A0-9FFC-4DCD-9342-570D9490F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Ejemplo</a:t>
            </a:r>
            <a:endParaRPr lang="es-ES" altLang="es-AR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3FECA9DF-1094-424B-B0F8-2455D223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Administrador </a:t>
            </a:r>
            <a:r>
              <a:rPr lang="es-ES_tradnl" altLang="es-AR" b="1">
                <a:latin typeface="Symbol" panose="05050102010706020507" pitchFamily="18" charset="2"/>
              </a:rPr>
              <a:t>Ç</a:t>
            </a:r>
            <a:r>
              <a:rPr lang="es-ES_tradnl" altLang="es-AR"/>
              <a:t> Productor</a:t>
            </a:r>
          </a:p>
          <a:p>
            <a:pPr eaLnBrk="1" hangingPunct="1"/>
            <a:endParaRPr lang="es-ES" altLang="es-AR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7B23C0E8-7ACB-47FF-952E-58A10DB42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2636838"/>
          <a:ext cx="43576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Hoja de cálculo" r:id="rId3" imgW="3562502" imgH="676351" progId="Excel.Sheet.8">
                  <p:embed/>
                </p:oleObj>
              </mc:Choice>
              <mc:Fallback>
                <p:oleObj name="Hoja de cálculo" r:id="rId3" imgW="3562502" imgH="676351" progId="Excel.Sheet.8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7B23C0E8-7ACB-47FF-952E-58A10DB42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36838"/>
                        <a:ext cx="4357688" cy="830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fecha">
            <a:extLst>
              <a:ext uri="{FF2B5EF4-FFF2-40B4-BE49-F238E27FC236}">
                <a16:creationId xmlns:a16="http://schemas.microsoft.com/office/drawing/2014/main" id="{F071B9A8-B5C0-4CE2-8747-BFBCD61443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3C003C-13DA-41D3-8160-94239A482A17}" type="datetime1">
              <a:rPr lang="es-ES_tradnl" altLang="es-AR" smtClean="0"/>
              <a:pPr eaLnBrk="1" hangingPunct="1"/>
              <a:t>26/02/2019</a:t>
            </a:fld>
            <a:endParaRPr lang="es-CO" altLang="es-AR"/>
          </a:p>
        </p:txBody>
      </p:sp>
      <p:sp>
        <p:nvSpPr>
          <p:cNvPr id="21507" name="5 Marcador de número de diapositiva">
            <a:extLst>
              <a:ext uri="{FF2B5EF4-FFF2-40B4-BE49-F238E27FC236}">
                <a16:creationId xmlns:a16="http://schemas.microsoft.com/office/drawing/2014/main" id="{97D77EF2-D4D5-4E6E-80FC-8486E45C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789A698-5EE1-45C4-B600-01D7335436A7}" type="slidenum">
              <a:rPr lang="es-CO" altLang="es-AR"/>
              <a:pPr eaLnBrk="1" hangingPunct="1"/>
              <a:t>15</a:t>
            </a:fld>
            <a:endParaRPr lang="es-CO" altLang="es-AR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9342306-D65E-4EE3-AB62-A7831166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z="4200"/>
              <a:t>Diferencia: </a:t>
            </a:r>
            <a:r>
              <a:rPr lang="es-ES_tradnl" altLang="es-AR"/>
              <a:t>R</a:t>
            </a:r>
            <a:r>
              <a:rPr lang="es-ES_tradnl" altLang="es-AR" baseline="-25000"/>
              <a:t>1 </a:t>
            </a:r>
            <a:r>
              <a:rPr lang="es-ES_tradnl" altLang="es-AR">
                <a:latin typeface="Symbol" panose="05050102010706020507" pitchFamily="18" charset="2"/>
              </a:rPr>
              <a:t>-</a:t>
            </a:r>
            <a:r>
              <a:rPr lang="es-ES_tradnl" altLang="es-AR"/>
              <a:t> R</a:t>
            </a:r>
            <a:r>
              <a:rPr lang="es-ES_tradnl" altLang="es-AR" baseline="-25000"/>
              <a:t>2</a:t>
            </a:r>
            <a:endParaRPr lang="es-ES" altLang="es-AR" sz="42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554994C6-3F3D-4937-A7F8-5A1547406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7013" y="1752600"/>
            <a:ext cx="4965700" cy="426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altLang="es-AR" sz="2800"/>
              <a:t>Toma como argumento dos relaciones R1 y R2 con esquemas idénticos</a:t>
            </a:r>
            <a:endParaRPr lang="es-ES" altLang="es-AR" sz="3200"/>
          </a:p>
          <a:p>
            <a:pPr eaLnBrk="1" hangingPunct="1"/>
            <a:r>
              <a:rPr lang="es-ES" altLang="es-AR" sz="2800"/>
              <a:t>Retorna una relación R3 con el mismo esquema de R1 y R2  que contiene todas las tuplas que aparecen en R1 pero no en R2</a:t>
            </a:r>
          </a:p>
        </p:txBody>
      </p:sp>
      <p:sp>
        <p:nvSpPr>
          <p:cNvPr id="21510" name="Rectangle 10">
            <a:extLst>
              <a:ext uri="{FF2B5EF4-FFF2-40B4-BE49-F238E27FC236}">
                <a16:creationId xmlns:a16="http://schemas.microsoft.com/office/drawing/2014/main" id="{E1E6C1D7-672A-4E7D-83BE-E48FC0E1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116138"/>
            <a:ext cx="2057400" cy="2362200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21511" name="Rectangle 11">
            <a:extLst>
              <a:ext uri="{FF2B5EF4-FFF2-40B4-BE49-F238E27FC236}">
                <a16:creationId xmlns:a16="http://schemas.microsoft.com/office/drawing/2014/main" id="{71BC8DCF-56A1-41A4-B8D4-DC4E9C33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9188"/>
            <a:ext cx="2057400" cy="2362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21512" name="Text Box 12">
            <a:extLst>
              <a:ext uri="{FF2B5EF4-FFF2-40B4-BE49-F238E27FC236}">
                <a16:creationId xmlns:a16="http://schemas.microsoft.com/office/drawing/2014/main" id="{8767D3A8-1F33-436D-B3D6-72ADEA3E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7208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R1</a:t>
            </a:r>
          </a:p>
        </p:txBody>
      </p:sp>
      <p:sp>
        <p:nvSpPr>
          <p:cNvPr id="21513" name="Text Box 13">
            <a:extLst>
              <a:ext uri="{FF2B5EF4-FFF2-40B4-BE49-F238E27FC236}">
                <a16:creationId xmlns:a16="http://schemas.microsoft.com/office/drawing/2014/main" id="{43673E5E-C682-4609-94BF-0FA8F5D61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34766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CO" altLang="es-AR" sz="2400">
                <a:latin typeface="Times New Roman" panose="02020603050405020304" pitchFamily="18" charset="0"/>
              </a:rPr>
              <a:t>R2</a:t>
            </a:r>
          </a:p>
        </p:txBody>
      </p:sp>
      <p:sp>
        <p:nvSpPr>
          <p:cNvPr id="21514" name="Rectangle 14">
            <a:extLst>
              <a:ext uri="{FF2B5EF4-FFF2-40B4-BE49-F238E27FC236}">
                <a16:creationId xmlns:a16="http://schemas.microsoft.com/office/drawing/2014/main" id="{1F9E4166-1EDF-4858-8A6C-A207EF58C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9" y="2133600"/>
            <a:ext cx="2016125" cy="15113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5 Marcador de número de diapositiva">
            <a:extLst>
              <a:ext uri="{FF2B5EF4-FFF2-40B4-BE49-F238E27FC236}">
                <a16:creationId xmlns:a16="http://schemas.microsoft.com/office/drawing/2014/main" id="{3E43D4E0-B103-4241-BF97-6CF4369E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26D856-360E-44F5-8A21-2B00BF68C5A7}" type="slidenum">
              <a:rPr lang="es-CO" altLang="es-AR"/>
              <a:pPr eaLnBrk="1" hangingPunct="1"/>
              <a:t>16</a:t>
            </a:fld>
            <a:endParaRPr lang="es-CO" altLang="es-AR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202ABB32-CBB0-4936-A1FA-074F58501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953" y="512552"/>
            <a:ext cx="9905998" cy="1478570"/>
          </a:xfrm>
        </p:spPr>
        <p:txBody>
          <a:bodyPr/>
          <a:lstStyle/>
          <a:p>
            <a:pPr eaLnBrk="1" hangingPunct="1"/>
            <a:r>
              <a:rPr lang="es-ES_tradnl" altLang="es-AR"/>
              <a:t>Ejemplo</a:t>
            </a:r>
            <a:endParaRPr lang="es-ES" altLang="es-AR"/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9F056BA8-BD73-460C-BF59-413E48DF9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866" y="1705768"/>
            <a:ext cx="9905999" cy="3541714"/>
          </a:xfrm>
        </p:spPr>
        <p:txBody>
          <a:bodyPr/>
          <a:lstStyle/>
          <a:p>
            <a:pPr eaLnBrk="1" hangingPunct="1"/>
            <a:r>
              <a:rPr lang="es-ES_tradnl" altLang="es-AR" dirty="0"/>
              <a:t>Administrador </a:t>
            </a:r>
            <a:r>
              <a:rPr lang="es-ES_tradnl" altLang="es-AR" dirty="0">
                <a:latin typeface="Symbol" panose="05050102010706020507" pitchFamily="18" charset="2"/>
              </a:rPr>
              <a:t>-</a:t>
            </a:r>
            <a:r>
              <a:rPr lang="es-ES_tradnl" altLang="es-AR" dirty="0"/>
              <a:t> Productor:</a:t>
            </a:r>
          </a:p>
          <a:p>
            <a:pPr eaLnBrk="1" hangingPunct="1"/>
            <a:endParaRPr lang="es-ES_tradnl" altLang="es-AR" dirty="0"/>
          </a:p>
          <a:p>
            <a:pPr eaLnBrk="1" hangingPunct="1"/>
            <a:endParaRPr lang="es-ES_tradnl" altLang="es-AR" dirty="0"/>
          </a:p>
          <a:p>
            <a:pPr eaLnBrk="1" hangingPunct="1"/>
            <a:endParaRPr lang="es-ES_tradnl" altLang="es-AR" dirty="0"/>
          </a:p>
          <a:p>
            <a:pPr eaLnBrk="1" hangingPunct="1"/>
            <a:r>
              <a:rPr lang="es-ES_tradnl" altLang="es-AR" dirty="0"/>
              <a:t>Productor </a:t>
            </a:r>
            <a:r>
              <a:rPr lang="es-ES_tradnl" altLang="es-AR" dirty="0">
                <a:latin typeface="Symbol" panose="05050102010706020507" pitchFamily="18" charset="2"/>
              </a:rPr>
              <a:t>-</a:t>
            </a:r>
            <a:r>
              <a:rPr lang="es-ES_tradnl" altLang="es-AR" dirty="0"/>
              <a:t> Administrador:</a:t>
            </a:r>
          </a:p>
          <a:p>
            <a:pPr eaLnBrk="1" hangingPunct="1"/>
            <a:endParaRPr lang="es-ES" altLang="es-AR" dirty="0"/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12487F4C-BA79-4C78-94EE-00E635C77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62330"/>
              </p:ext>
            </p:extLst>
          </p:nvPr>
        </p:nvGraphicFramePr>
        <p:xfrm>
          <a:off x="4134351" y="2276475"/>
          <a:ext cx="43576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Hoja de cálculo" r:id="rId3" imgW="3562502" imgH="981151" progId="Excel.Sheet.8">
                  <p:embed/>
                </p:oleObj>
              </mc:Choice>
              <mc:Fallback>
                <p:oleObj name="Hoja de cálculo" r:id="rId3" imgW="3562502" imgH="981151" progId="Excel.Sheet.8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12487F4C-BA79-4C78-94EE-00E635C77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351" y="2276475"/>
                        <a:ext cx="4357687" cy="1200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EE7EA237-5EAA-4EAC-BA22-A52D0F4B1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508501"/>
          <a:ext cx="43576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Hoja de cálculo" r:id="rId5" imgW="3562502" imgH="1009802" progId="Excel.Sheet.8">
                  <p:embed/>
                </p:oleObj>
              </mc:Choice>
              <mc:Fallback>
                <p:oleObj name="Hoja de cálculo" r:id="rId5" imgW="3562502" imgH="1009802" progId="Excel.Sheet.8">
                  <p:embed/>
                  <p:pic>
                    <p:nvPicPr>
                      <p:cNvPr id="7171" name="Object 5">
                        <a:extLst>
                          <a:ext uri="{FF2B5EF4-FFF2-40B4-BE49-F238E27FC236}">
                            <a16:creationId xmlns:a16="http://schemas.microsoft.com/office/drawing/2014/main" id="{EE7EA237-5EAA-4EAC-BA22-A52D0F4B1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08501"/>
                        <a:ext cx="4357688" cy="1235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>
            <a:extLst>
              <a:ext uri="{FF2B5EF4-FFF2-40B4-BE49-F238E27FC236}">
                <a16:creationId xmlns:a16="http://schemas.microsoft.com/office/drawing/2014/main" id="{129D9B33-8BC3-422A-B338-1D3B17EF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14FE974-D3D1-4FBD-8FB5-88E43530B012}" type="slidenum">
              <a:rPr lang="es-CO" altLang="es-AR"/>
              <a:pPr eaLnBrk="1" hangingPunct="1"/>
              <a:t>17</a:t>
            </a:fld>
            <a:endParaRPr lang="es-CO" altLang="es-A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3F70489-F8CA-4B30-8A3F-042BC171F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z="3900"/>
              <a:t>Reunión (JOIN)</a:t>
            </a:r>
            <a:endParaRPr lang="es-ES" altLang="es-AR" sz="39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AE310E7-7E69-457C-A480-A45F37563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5688" y="1773238"/>
            <a:ext cx="7766050" cy="393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AR" sz="2700"/>
              <a:t>NATURAL JOIN: R1 </a:t>
            </a:r>
            <a:r>
              <a:rPr lang="en-US" altLang="es-AR" sz="4700"/>
              <a:t>⋈</a:t>
            </a:r>
            <a:r>
              <a:rPr lang="es-ES" altLang="es-AR" sz="2700"/>
              <a:t> R2</a:t>
            </a:r>
            <a:endParaRPr lang="es-ES" altLang="es-AR" sz="2700" baseline="-25000"/>
          </a:p>
          <a:p>
            <a:pPr marL="649288" lvl="1" indent="0">
              <a:lnSpc>
                <a:spcPct val="90000"/>
              </a:lnSpc>
              <a:buNone/>
            </a:pPr>
            <a:r>
              <a:rPr lang="es-MX" altLang="es-AR" sz="2300"/>
              <a:t>Si R1(A,B) y R2(B,C) el resultado de </a:t>
            </a:r>
            <a:r>
              <a:rPr lang="es-ES" altLang="es-AR" sz="2300"/>
              <a:t>R1 </a:t>
            </a:r>
            <a:r>
              <a:rPr lang="en-US" altLang="es-AR" sz="3500"/>
              <a:t>⋈</a:t>
            </a:r>
            <a:r>
              <a:rPr lang="es-ES" altLang="es-AR" sz="2300"/>
              <a:t> R2 </a:t>
            </a:r>
          </a:p>
          <a:p>
            <a:pPr marL="649288" lvl="1" indent="0">
              <a:lnSpc>
                <a:spcPct val="90000"/>
              </a:lnSpc>
              <a:buNone/>
            </a:pPr>
            <a:r>
              <a:rPr lang="es-ES" altLang="es-AR" sz="2300"/>
              <a:t>es una relación R3 con esquema R3(A,B,C) donde cada tupla de R1 se concatena con cada tupla de R2 </a:t>
            </a:r>
            <a:r>
              <a:rPr lang="es-ES" altLang="es-AR" sz="2300">
                <a:solidFill>
                  <a:schemeClr val="accent2"/>
                </a:solidFill>
              </a:rPr>
              <a:t>SIEMPRE Y CUANDO</a:t>
            </a:r>
            <a:r>
              <a:rPr lang="es-ES" altLang="es-AR" sz="2300"/>
              <a:t> tengan el mismo valor del atributo en común (B). </a:t>
            </a:r>
          </a:p>
          <a:p>
            <a:pPr marL="649288" lvl="1" indent="0">
              <a:lnSpc>
                <a:spcPct val="90000"/>
              </a:lnSpc>
              <a:buNone/>
            </a:pPr>
            <a:r>
              <a:rPr lang="es-ES" altLang="es-AR" sz="2300"/>
              <a:t>El atributo B puede ser compuesto.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5 Marcador de número de diapositiva">
            <a:extLst>
              <a:ext uri="{FF2B5EF4-FFF2-40B4-BE49-F238E27FC236}">
                <a16:creationId xmlns:a16="http://schemas.microsoft.com/office/drawing/2014/main" id="{F14A583F-8FCB-44D3-AE27-A4C6A260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CD3187F-0ECE-47B6-AD07-DC8B3796646C}" type="slidenum">
              <a:rPr lang="es-CO" altLang="es-AR"/>
              <a:pPr eaLnBrk="1" hangingPunct="1"/>
              <a:t>18</a:t>
            </a:fld>
            <a:endParaRPr lang="es-CO" altLang="es-AR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E65CF6F0-2109-4AB5-A971-FAFFDF984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Ejemplo</a:t>
            </a:r>
            <a:endParaRPr lang="es-ES" altLang="es-AR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2325BB5C-C04B-413B-A736-098AE3F83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2349500"/>
          <a:ext cx="441007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Hoja de cálculo" r:id="rId3" imgW="4324502" imgH="2314651" progId="Excel.Sheet.8">
                  <p:embed/>
                </p:oleObj>
              </mc:Choice>
              <mc:Fallback>
                <p:oleObj name="Hoja de cálculo" r:id="rId3" imgW="4324502" imgH="2314651" progId="Excel.Sheet.8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2325BB5C-C04B-413B-A736-098AE3F83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349500"/>
                        <a:ext cx="4410075" cy="2363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BC612AD0-7DF9-462D-8901-2503457FE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3" y="2997200"/>
          <a:ext cx="26987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Hoja de cálculo" r:id="rId5" imgW="2648102" imgH="1647749" progId="Excel.Sheet.8">
                  <p:embed/>
                </p:oleObj>
              </mc:Choice>
              <mc:Fallback>
                <p:oleObj name="Hoja de cálculo" r:id="rId5" imgW="2648102" imgH="1647749" progId="Excel.Sheet.8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BC612AD0-7DF9-462D-8901-2503457FE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997200"/>
                        <a:ext cx="2698750" cy="1676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11">
            <a:extLst>
              <a:ext uri="{FF2B5EF4-FFF2-40B4-BE49-F238E27FC236}">
                <a16:creationId xmlns:a16="http://schemas.microsoft.com/office/drawing/2014/main" id="{454252EF-2A95-4FC0-914D-E3CB6B8ADBFD}"/>
              </a:ext>
            </a:extLst>
          </p:cNvPr>
          <p:cNvSpPr>
            <a:spLocks/>
          </p:cNvSpPr>
          <p:nvPr/>
        </p:nvSpPr>
        <p:spPr bwMode="auto">
          <a:xfrm rot="16200000">
            <a:off x="6924676" y="4400551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8199" name="Text Box 12">
            <a:extLst>
              <a:ext uri="{FF2B5EF4-FFF2-40B4-BE49-F238E27FC236}">
                <a16:creationId xmlns:a16="http://schemas.microsoft.com/office/drawing/2014/main" id="{FFBCC146-E251-4EB6-8229-270ACF09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19275"/>
            <a:ext cx="168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/>
              <a:t>Empleado</a:t>
            </a:r>
            <a:endParaRPr lang="es-ES" altLang="es-AR" sz="2400"/>
          </a:p>
        </p:txBody>
      </p:sp>
      <p:sp>
        <p:nvSpPr>
          <p:cNvPr id="8200" name="Text Box 13">
            <a:extLst>
              <a:ext uri="{FF2B5EF4-FFF2-40B4-BE49-F238E27FC236}">
                <a16:creationId xmlns:a16="http://schemas.microsoft.com/office/drawing/2014/main" id="{10A0CC7C-CC11-48F2-92D3-571D5484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2466975"/>
            <a:ext cx="238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_tradnl" altLang="es-AR" sz="2400"/>
              <a:t>Departamento</a:t>
            </a:r>
            <a:endParaRPr lang="es-ES" altLang="es-AR" sz="2400"/>
          </a:p>
        </p:txBody>
      </p:sp>
      <p:sp>
        <p:nvSpPr>
          <p:cNvPr id="8201" name="Text Box 14">
            <a:extLst>
              <a:ext uri="{FF2B5EF4-FFF2-40B4-BE49-F238E27FC236}">
                <a16:creationId xmlns:a16="http://schemas.microsoft.com/office/drawing/2014/main" id="{53F51268-B2B2-441B-B311-E767095A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844" y="5249864"/>
            <a:ext cx="167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MX" altLang="es-AR" sz="2400">
                <a:latin typeface="Times New Roman" panose="02020603050405020304" pitchFamily="18" charset="0"/>
              </a:rPr>
              <a:t>Atributo de </a:t>
            </a:r>
          </a:p>
          <a:p>
            <a:pPr algn="ctr"/>
            <a:r>
              <a:rPr lang="es-MX" altLang="es-AR" sz="2400">
                <a:latin typeface="Times New Roman" panose="02020603050405020304" pitchFamily="18" charset="0"/>
              </a:rPr>
              <a:t>Join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946C4391-9CE9-4448-A1C2-219969DF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5151438"/>
            <a:ext cx="37126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s-MX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</a:t>
            </a:r>
            <a:r>
              <a:rPr lang="es-MX" dirty="0"/>
              <a:t>: En este ejemplo, el campo</a:t>
            </a:r>
          </a:p>
          <a:p>
            <a:pPr eaLnBrk="0" hangingPunct="0">
              <a:defRPr/>
            </a:pPr>
            <a:r>
              <a:rPr lang="es-MX" dirty="0" err="1"/>
              <a:t>Depto</a:t>
            </a:r>
            <a:r>
              <a:rPr lang="es-MX" dirty="0"/>
              <a:t> en Empleado</a:t>
            </a:r>
            <a:r>
              <a:rPr lang="es-MX" b="1" dirty="0"/>
              <a:t> ES</a:t>
            </a:r>
            <a:r>
              <a:rPr lang="es-MX" dirty="0"/>
              <a:t> CF </a:t>
            </a:r>
          </a:p>
          <a:p>
            <a:pPr eaLnBrk="0" hangingPunct="0">
              <a:defRPr/>
            </a:pPr>
            <a:r>
              <a:rPr lang="es-MX" dirty="0"/>
              <a:t>con respecto a la tabla Departamento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5 Marcador de número de diapositiva">
            <a:extLst>
              <a:ext uri="{FF2B5EF4-FFF2-40B4-BE49-F238E27FC236}">
                <a16:creationId xmlns:a16="http://schemas.microsoft.com/office/drawing/2014/main" id="{65DB546D-DF27-450A-9704-85F90BAD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E6E2171-956E-4748-B530-3546D74DFB00}" type="slidenum">
              <a:rPr lang="es-CO" altLang="es-AR"/>
              <a:pPr eaLnBrk="1" hangingPunct="1"/>
              <a:t>19</a:t>
            </a:fld>
            <a:endParaRPr lang="es-CO" altLang="es-AR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A354DCA-4443-4C26-AA12-7B5862966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z="4400"/>
              <a:t>Ejemplo</a:t>
            </a:r>
            <a:endParaRPr lang="es-ES" altLang="es-AR" sz="440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13162853-4C36-4912-A5C0-E8E71633F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676400"/>
            <a:ext cx="7543800" cy="6731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4000"/>
              <a:t>Empleado </a:t>
            </a:r>
            <a:r>
              <a:rPr lang="en-US" altLang="es-AR" sz="6000" b="1"/>
              <a:t>⋈</a:t>
            </a:r>
            <a:r>
              <a:rPr lang="es-ES" altLang="es-AR" sz="4000"/>
              <a:t> Departamento</a:t>
            </a:r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id="{5C3B2EE9-9317-44B0-BC09-E87B7D813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708276"/>
          <a:ext cx="7561262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Hoja de cálculo" r:id="rId3" imgW="6039002" imgH="1981200" progId="Excel.Sheet.8">
                  <p:embed/>
                </p:oleObj>
              </mc:Choice>
              <mc:Fallback>
                <p:oleObj name="Hoja de cálculo" r:id="rId3" imgW="6039002" imgH="1981200" progId="Excel.Sheet.8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id="{5C3B2EE9-9317-44B0-BC09-E87B7D813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708276"/>
                        <a:ext cx="7561262" cy="2747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16EC1770-783D-49DB-8025-B7FCE9E0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061705F-322C-4464-8280-8ACC5DE0CA7B}" type="slidenum">
              <a:rPr lang="es-CO" altLang="es-AR"/>
              <a:pPr eaLnBrk="1" hangingPunct="1"/>
              <a:t>2</a:t>
            </a:fld>
            <a:endParaRPr lang="es-CO" altLang="es-A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2F46041-A2B7-425F-9140-D637B48DA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Álgebra Relacional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0C43D37-C666-4BF0-B1C6-CF482E75F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Permite operar con el Modelo Relacional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Conjunto de </a:t>
            </a:r>
            <a:r>
              <a:rPr lang="es-ES_tradnl" altLang="es-AR" sz="2300" b="1"/>
              <a:t>operadores</a:t>
            </a:r>
            <a:r>
              <a:rPr lang="es-ES_tradnl" altLang="es-AR" sz="2300"/>
              <a:t> que toman relaciones como sus </a:t>
            </a:r>
            <a:r>
              <a:rPr lang="es-ES_tradnl" altLang="es-AR" sz="2300" b="1"/>
              <a:t>operandos</a:t>
            </a:r>
            <a:r>
              <a:rPr lang="es-ES_tradnl" altLang="es-AR" sz="2300"/>
              <a:t> y regresan una relación como resultado </a:t>
            </a:r>
            <a:r>
              <a:rPr lang="es-ES_tradnl" altLang="es-AR" sz="2300">
                <a:sym typeface="Wingdings" panose="05000000000000000000" pitchFamily="2" charset="2"/>
              </a:rPr>
              <a:t> El álgebra es </a:t>
            </a:r>
            <a:r>
              <a:rPr lang="es-ES_tradnl" altLang="es-AR" sz="2300" b="1">
                <a:sym typeface="Wingdings" panose="05000000000000000000" pitchFamily="2" charset="2"/>
              </a:rPr>
              <a:t>cerrada</a:t>
            </a:r>
            <a:endParaRPr lang="es-ES_tradnl" altLang="es-AR" sz="2300" b="1"/>
          </a:p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Es un formalismo que permite solicitar información a las Bases de Datos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Es un lenguaje puro (en general no se implementa directamente)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Propuesta por </a:t>
            </a:r>
            <a:r>
              <a:rPr lang="es-AR" altLang="es-AR" b="1"/>
              <a:t>Edgar Frank Codd</a:t>
            </a:r>
            <a:r>
              <a:rPr lang="es-AR" altLang="es-AR"/>
              <a:t> </a:t>
            </a:r>
            <a:endParaRPr lang="es-ES_tradnl" altLang="es-AR" sz="2300"/>
          </a:p>
          <a:p>
            <a:pPr eaLnBrk="1" hangingPunct="1">
              <a:lnSpc>
                <a:spcPct val="80000"/>
              </a:lnSpc>
            </a:pPr>
            <a:r>
              <a:rPr lang="es-ES_tradnl" altLang="es-AR" sz="2300"/>
              <a:t>Se usa para la traducción de una consulta SQL y para optimización de consultas</a:t>
            </a:r>
            <a:endParaRPr lang="es-ES_tradnl" alt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>
            <a:extLst>
              <a:ext uri="{FF2B5EF4-FFF2-40B4-BE49-F238E27FC236}">
                <a16:creationId xmlns:a16="http://schemas.microsoft.com/office/drawing/2014/main" id="{5F07E867-776E-45B3-B6EE-20605FE3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D04220E-EB54-4D22-8FB0-D7C9661F4709}" type="slidenum">
              <a:rPr lang="es-CO" altLang="es-AR"/>
              <a:pPr eaLnBrk="1" hangingPunct="1"/>
              <a:t>20</a:t>
            </a:fld>
            <a:endParaRPr lang="es-CO" altLang="es-A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0C7DB09-B943-4C58-9F13-BB5C7CDD7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SEMI JOIN ( </a:t>
            </a:r>
            <a:r>
              <a:rPr lang="es-ES" altLang="es-AR" sz="4700" b="1"/>
              <a:t>⊳</a:t>
            </a:r>
            <a:r>
              <a:rPr lang="es-ES" altLang="es-AR"/>
              <a:t>)</a:t>
            </a:r>
            <a:endParaRPr lang="es-ES" altLang="es-AR" sz="34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158087B-9B10-4D08-AA79-56452CC05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73238"/>
            <a:ext cx="7772400" cy="4322762"/>
          </a:xfrm>
        </p:spPr>
        <p:txBody>
          <a:bodyPr/>
          <a:lstStyle/>
          <a:p>
            <a:pPr lvl="1" eaLnBrk="1" hangingPunct="1"/>
            <a:r>
              <a:rPr lang="es-ES" altLang="es-AR" sz="2800"/>
              <a:t>Idéntico al NATURAL JOIN pero la relación resultante tiene el esquema de la relación izquierda </a:t>
            </a:r>
            <a:r>
              <a:rPr lang="es-ES" altLang="es-AR" sz="2800">
                <a:sym typeface="Wingdings" panose="05000000000000000000" pitchFamily="2" charset="2"/>
              </a:rPr>
              <a:t>¿Utilidad?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>
            <a:extLst>
              <a:ext uri="{FF2B5EF4-FFF2-40B4-BE49-F238E27FC236}">
                <a16:creationId xmlns:a16="http://schemas.microsoft.com/office/drawing/2014/main" id="{D3CF19E8-567A-47CD-B140-E689CB6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76FFC38-3603-42FE-AE6C-9A1D9AAA7463}" type="slidenum">
              <a:rPr lang="es-CO" altLang="es-AR"/>
              <a:pPr eaLnBrk="1" hangingPunct="1"/>
              <a:t>21</a:t>
            </a:fld>
            <a:endParaRPr lang="es-CO" altLang="es-AR"/>
          </a:p>
        </p:txBody>
      </p:sp>
      <p:sp>
        <p:nvSpPr>
          <p:cNvPr id="27651" name="Rectangle 1026">
            <a:extLst>
              <a:ext uri="{FF2B5EF4-FFF2-40B4-BE49-F238E27FC236}">
                <a16:creationId xmlns:a16="http://schemas.microsoft.com/office/drawing/2014/main" id="{C9C4360F-3630-4ABE-B2F9-93452CB8A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Ademas ..</a:t>
            </a:r>
          </a:p>
        </p:txBody>
      </p:sp>
      <p:sp>
        <p:nvSpPr>
          <p:cNvPr id="27652" name="Rectangle 1027">
            <a:extLst>
              <a:ext uri="{FF2B5EF4-FFF2-40B4-BE49-F238E27FC236}">
                <a16:creationId xmlns:a16="http://schemas.microsoft.com/office/drawing/2014/main" id="{A10D3D1B-4029-4C8F-BE64-C1C7FAA8A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752601"/>
            <a:ext cx="8758237" cy="4556125"/>
          </a:xfrm>
        </p:spPr>
        <p:txBody>
          <a:bodyPr/>
          <a:lstStyle/>
          <a:p>
            <a:pPr marL="533400" indent="-533400">
              <a:buNone/>
            </a:pPr>
            <a:r>
              <a:rPr lang="es-ES_tradnl" altLang="es-AR" sz="2800"/>
              <a:t>Se permite también el siguiente operador:</a:t>
            </a:r>
          </a:p>
          <a:p>
            <a:pPr marL="533400" indent="-533400">
              <a:buNone/>
            </a:pPr>
            <a:r>
              <a:rPr lang="es-ES_tradnl" altLang="es-AR" sz="3400">
                <a:solidFill>
                  <a:schemeClr val="accent2"/>
                </a:solidFill>
              </a:rPr>
              <a:t>Asignación</a:t>
            </a:r>
            <a:r>
              <a:rPr lang="es-ES_tradnl" altLang="es-AR" sz="3400"/>
              <a:t>: VbleRelacion ← Relación</a:t>
            </a:r>
          </a:p>
          <a:p>
            <a:pPr marL="533400" indent="-533400">
              <a:buNone/>
            </a:pPr>
            <a:endParaRPr lang="es-ES_tradnl" altLang="es-AR" sz="3400"/>
          </a:p>
          <a:p>
            <a:pPr marL="533400" indent="-533400">
              <a:buNone/>
            </a:pPr>
            <a:r>
              <a:rPr lang="es-ES_tradnl" altLang="es-AR" sz="3400"/>
              <a:t>Otra forma de renombrar atributos y el nombre de la relación</a:t>
            </a:r>
          </a:p>
          <a:p>
            <a:pPr marL="533400" indent="-533400">
              <a:buNone/>
            </a:pPr>
            <a:r>
              <a:rPr lang="es-ES_tradnl" altLang="es-AR" sz="2600">
                <a:latin typeface="Symbol" panose="05050102010706020507" pitchFamily="18" charset="2"/>
              </a:rPr>
              <a:t>r</a:t>
            </a:r>
            <a:r>
              <a:rPr lang="es-ES_tradnl" altLang="es-AR" sz="2600"/>
              <a:t> </a:t>
            </a:r>
            <a:r>
              <a:rPr lang="es-ES_tradnl" altLang="es-AR" sz="2600" baseline="-25000"/>
              <a:t>NuevoNombreRelación(Atributos Renombrados) </a:t>
            </a:r>
            <a:r>
              <a:rPr lang="es-ES_tradnl" altLang="es-AR" sz="2600"/>
              <a:t>(</a:t>
            </a:r>
            <a:r>
              <a:rPr lang="es-ES_tradnl" altLang="es-AR" sz="2600" baseline="-25000"/>
              <a:t> </a:t>
            </a:r>
            <a:r>
              <a:rPr lang="es-ES_tradnl" altLang="es-AR" sz="2600">
                <a:latin typeface="Symbol" panose="05050102010706020507" pitchFamily="18" charset="2"/>
              </a:rPr>
              <a:t>p</a:t>
            </a:r>
            <a:r>
              <a:rPr lang="es-ES_tradnl" altLang="es-AR" sz="2600" baseline="-25000"/>
              <a:t>(Lista Atributos)</a:t>
            </a:r>
            <a:r>
              <a:rPr lang="es-ES_tradnl" altLang="es-AR" sz="2600"/>
              <a:t>(R))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6 Marcador de número de diapositiva">
            <a:extLst>
              <a:ext uri="{FF2B5EF4-FFF2-40B4-BE49-F238E27FC236}">
                <a16:creationId xmlns:a16="http://schemas.microsoft.com/office/drawing/2014/main" id="{D53F17EA-6E17-47F0-87E2-3655E942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F457FAE-9294-4924-B5E6-98E970EF592A}" type="slidenum">
              <a:rPr lang="es-CO" altLang="es-AR"/>
              <a:pPr eaLnBrk="1" hangingPunct="1"/>
              <a:t>22</a:t>
            </a:fld>
            <a:endParaRPr lang="es-CO" altLang="es-AR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FC578AD-6EE7-4038-85A9-B3CB5FCD0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z="4700" dirty="0"/>
              <a:t>Agrupar con funciones</a:t>
            </a:r>
            <a:endParaRPr lang="es-ES" altLang="es-AR" sz="4700" dirty="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8CE41755-5131-49B5-9E68-08DE0FE360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5696" y="1261268"/>
            <a:ext cx="9301713" cy="3603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_tradnl" altLang="es-AR" sz="2800" dirty="0">
                <a:solidFill>
                  <a:schemeClr val="accent2"/>
                </a:solidFill>
              </a:rPr>
              <a:t>Ģ</a:t>
            </a:r>
            <a:r>
              <a:rPr lang="es-ES_tradnl" altLang="es-AR" sz="2800" dirty="0"/>
              <a:t> : Agrupar con funciones Sum(), </a:t>
            </a:r>
            <a:r>
              <a:rPr lang="es-ES_tradnl" altLang="es-AR" sz="2800" dirty="0" err="1"/>
              <a:t>Avg</a:t>
            </a:r>
            <a:r>
              <a:rPr lang="es-ES_tradnl" altLang="es-AR" sz="2800" dirty="0"/>
              <a:t>(), Max(), Min(), </a:t>
            </a:r>
            <a:r>
              <a:rPr lang="es-ES_tradnl" altLang="es-AR" sz="2800" dirty="0" err="1"/>
              <a:t>Count</a:t>
            </a:r>
            <a:r>
              <a:rPr lang="es-ES_tradnl" altLang="es-AR" sz="2800" dirty="0"/>
              <a:t>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_tradnl" altLang="es-AR" sz="2800" dirty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AR" sz="400" dirty="0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37063E58-B899-4FFF-AF64-0D392A274F7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935413" y="2565400"/>
          <a:ext cx="38100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Hoja de cálculo" r:id="rId3" imgW="4324502" imgH="2314651" progId="Excel.Sheet.8">
                  <p:embed/>
                </p:oleObj>
              </mc:Choice>
              <mc:Fallback>
                <p:oleObj name="Hoja de cálculo" r:id="rId3" imgW="4324502" imgH="2314651" progId="Excel.Shee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37063E58-B899-4FFF-AF64-0D392A274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565400"/>
                        <a:ext cx="3810000" cy="2039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D1F90419-A49F-498B-B55B-A7CC4256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32314"/>
            <a:ext cx="6338888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>
                <a:latin typeface="Times New Roman" panose="02020603050405020304" pitchFamily="18" charset="0"/>
              </a:rPr>
              <a:t>¿Qué hace la siguiente consulta?</a:t>
            </a:r>
          </a:p>
          <a:p>
            <a:r>
              <a:rPr lang="es-MX" altLang="es-AR" sz="2800" baseline="-25000"/>
              <a:t>Depto</a:t>
            </a:r>
            <a:r>
              <a:rPr lang="es-MX" altLang="es-AR" sz="2800">
                <a:latin typeface="Times New Roman" panose="02020603050405020304" pitchFamily="18" charset="0"/>
              </a:rPr>
              <a:t> </a:t>
            </a:r>
            <a:r>
              <a:rPr lang="es-ES_tradnl" altLang="es-AR" sz="2800">
                <a:latin typeface="Times New Roman" panose="02020603050405020304" pitchFamily="18" charset="0"/>
              </a:rPr>
              <a:t>Ģ</a:t>
            </a:r>
            <a:r>
              <a:rPr lang="es-MX" altLang="es-AR" sz="2800">
                <a:latin typeface="Times New Roman" panose="02020603050405020304" pitchFamily="18" charset="0"/>
              </a:rPr>
              <a:t> </a:t>
            </a:r>
            <a:r>
              <a:rPr lang="es-MX" altLang="es-AR" sz="2800" baseline="-25000"/>
              <a:t>Count(Código) </a:t>
            </a:r>
            <a:r>
              <a:rPr lang="es-MX" altLang="es-AR" sz="2800" b="1" baseline="-25000"/>
              <a:t>AS conteo</a:t>
            </a:r>
            <a:r>
              <a:rPr lang="es-MX" altLang="es-AR" sz="2800"/>
              <a:t> (Emp)</a:t>
            </a:r>
            <a:endParaRPr lang="es-ES" altLang="es-AR" sz="2800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5115FCC2-B293-4E0A-B397-44A4BA4A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5294314"/>
            <a:ext cx="2101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/>
              <a:t>Renombrado</a:t>
            </a:r>
          </a:p>
          <a:p>
            <a:r>
              <a:rPr lang="es-MX" altLang="es-AR"/>
              <a:t>de la función de </a:t>
            </a:r>
          </a:p>
          <a:p>
            <a:r>
              <a:rPr lang="es-MX" altLang="es-AR"/>
              <a:t>Grupo</a:t>
            </a:r>
            <a:endParaRPr lang="es-ES" altLang="es-AR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ADFD0793-B946-4590-974D-1FF894238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5445126"/>
            <a:ext cx="19446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EE3DE1C4-FC0A-477F-983C-6116E8EB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2565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>
                <a:latin typeface="Times New Roman" panose="02020603050405020304" pitchFamily="18" charset="0"/>
              </a:rPr>
              <a:t>Emp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836E13A8-DA0F-4F94-AEB2-10C9D7BB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2133600"/>
            <a:ext cx="702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_tradnl" altLang="es-AR" sz="2000"/>
              <a:t>Atributos de Agrupamiento </a:t>
            </a:r>
            <a:r>
              <a:rPr lang="es-ES_tradnl" altLang="es-AR" sz="2000">
                <a:solidFill>
                  <a:schemeClr val="accent2"/>
                </a:solidFill>
              </a:rPr>
              <a:t>Ģ</a:t>
            </a:r>
            <a:r>
              <a:rPr lang="es-ES_tradnl" altLang="es-AR" sz="2000"/>
              <a:t> Funciones de Grupo (R)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B8260349-C035-4245-BDB7-A65D2643B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2630488"/>
            <a:ext cx="1103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_tradnl" altLang="es-AR"/>
              <a:t>Ej. Sea:</a:t>
            </a:r>
            <a:endParaRPr lang="es-CO" altLang="es-AR"/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118BA381-6803-4D4B-9060-89C97E6D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60576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CO" altLang="es-AR"/>
              <a:t>SINTAXIS:</a:t>
            </a:r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Marcador de fecha">
            <a:extLst>
              <a:ext uri="{FF2B5EF4-FFF2-40B4-BE49-F238E27FC236}">
                <a16:creationId xmlns:a16="http://schemas.microsoft.com/office/drawing/2014/main" id="{5D9F4DE2-5464-42CF-9FCA-4EFD999AB1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D9A5C1F-6EC1-4A88-B2A4-24BB2C535731}" type="datetime1">
              <a:rPr lang="es-ES_tradnl" altLang="es-AR" smtClean="0"/>
              <a:pPr eaLnBrk="1" hangingPunct="1"/>
              <a:t>26/02/2019</a:t>
            </a:fld>
            <a:endParaRPr lang="es-CO" altLang="es-AR"/>
          </a:p>
        </p:txBody>
      </p:sp>
      <p:sp>
        <p:nvSpPr>
          <p:cNvPr id="28675" name="5 Marcador de número de diapositiva">
            <a:extLst>
              <a:ext uri="{FF2B5EF4-FFF2-40B4-BE49-F238E27FC236}">
                <a16:creationId xmlns:a16="http://schemas.microsoft.com/office/drawing/2014/main" id="{7E59EFFA-8402-471E-864A-4AD19B51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93CFD3-4BF2-4EF1-BD6C-6892A0F5944D}" type="slidenum">
              <a:rPr lang="es-CO" altLang="es-AR"/>
              <a:pPr eaLnBrk="1" hangingPunct="1"/>
              <a:t>23</a:t>
            </a:fld>
            <a:endParaRPr lang="es-CO" altLang="es-AR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E76E115-3B3A-4AEE-A229-2298385C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2" t="68890" r="52238" b="12839"/>
          <a:stretch>
            <a:fillRect/>
          </a:stretch>
        </p:blipFill>
        <p:spPr bwMode="auto">
          <a:xfrm>
            <a:off x="1524000" y="0"/>
            <a:ext cx="48577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7 Rectángulo">
            <a:extLst>
              <a:ext uri="{FF2B5EF4-FFF2-40B4-BE49-F238E27FC236}">
                <a16:creationId xmlns:a16="http://schemas.microsoft.com/office/drawing/2014/main" id="{9AB2505B-FF39-4828-9ECD-DE6C6D18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6" y="3071811"/>
            <a:ext cx="52863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" altLang="es-AR" b="1" i="1">
                <a:solidFill>
                  <a:schemeClr val="bg1"/>
                </a:solidFill>
              </a:rPr>
              <a:t>Ģ</a:t>
            </a:r>
            <a:r>
              <a:rPr lang="es-ES" altLang="es-AR" b="1" baseline="-25000">
                <a:solidFill>
                  <a:schemeClr val="bg1"/>
                </a:solidFill>
              </a:rPr>
              <a:t>sum(</a:t>
            </a:r>
            <a:r>
              <a:rPr lang="es-ES" altLang="es-AR" b="1" i="1" baseline="-25000">
                <a:solidFill>
                  <a:schemeClr val="bg1"/>
                </a:solidFill>
              </a:rPr>
              <a:t>sueldo</a:t>
            </a:r>
            <a:r>
              <a:rPr lang="es-ES" altLang="es-AR" baseline="-25000">
                <a:solidFill>
                  <a:schemeClr val="bg1"/>
                </a:solidFill>
              </a:rPr>
              <a:t>)</a:t>
            </a:r>
            <a:r>
              <a:rPr lang="es-ES" altLang="es-AR">
                <a:solidFill>
                  <a:schemeClr val="bg1"/>
                </a:solidFill>
              </a:rPr>
              <a:t> (</a:t>
            </a:r>
            <a:r>
              <a:rPr lang="es-ES" altLang="es-AR" i="1">
                <a:solidFill>
                  <a:schemeClr val="bg1"/>
                </a:solidFill>
              </a:rPr>
              <a:t>trabajo-por-horas</a:t>
            </a:r>
            <a:r>
              <a:rPr lang="es-ES" altLang="es-AR">
                <a:solidFill>
                  <a:schemeClr val="bg1"/>
                </a:solidFill>
              </a:rPr>
              <a:t>) </a:t>
            </a:r>
            <a:endParaRPr lang="es-AR" altLang="es-AR">
              <a:solidFill>
                <a:schemeClr val="bg1"/>
              </a:solidFill>
            </a:endParaRPr>
          </a:p>
        </p:txBody>
      </p:sp>
      <p:sp>
        <p:nvSpPr>
          <p:cNvPr id="28678" name="9 Rectángulo">
            <a:extLst>
              <a:ext uri="{FF2B5EF4-FFF2-40B4-BE49-F238E27FC236}">
                <a16:creationId xmlns:a16="http://schemas.microsoft.com/office/drawing/2014/main" id="{2C0C9058-4DF0-4FCF-9D5B-D50E9A18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9" y="5000625"/>
            <a:ext cx="5214937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" altLang="es-AR" i="1" baseline="-25000">
                <a:solidFill>
                  <a:schemeClr val="bg1"/>
                </a:solidFill>
              </a:rPr>
              <a:t>nombre-sucursal</a:t>
            </a:r>
            <a:r>
              <a:rPr lang="es-ES" altLang="es-AR" i="1">
                <a:solidFill>
                  <a:schemeClr val="bg1"/>
                </a:solidFill>
              </a:rPr>
              <a:t> Ģ</a:t>
            </a:r>
            <a:r>
              <a:rPr lang="es-ES" altLang="es-AR" b="1" baseline="-25000">
                <a:solidFill>
                  <a:schemeClr val="bg1"/>
                </a:solidFill>
              </a:rPr>
              <a:t>sum</a:t>
            </a:r>
            <a:r>
              <a:rPr lang="es-ES" altLang="es-AR" baseline="-25000">
                <a:solidFill>
                  <a:schemeClr val="bg1"/>
                </a:solidFill>
              </a:rPr>
              <a:t>(</a:t>
            </a:r>
            <a:r>
              <a:rPr lang="es-ES" altLang="es-AR" i="1" baseline="-25000">
                <a:solidFill>
                  <a:schemeClr val="bg1"/>
                </a:solidFill>
              </a:rPr>
              <a:t>sueldo</a:t>
            </a:r>
            <a:r>
              <a:rPr lang="es-ES" altLang="es-AR" baseline="-25000">
                <a:solidFill>
                  <a:schemeClr val="bg1"/>
                </a:solidFill>
              </a:rPr>
              <a:t>)</a:t>
            </a:r>
            <a:r>
              <a:rPr lang="es-ES" altLang="es-AR">
                <a:solidFill>
                  <a:schemeClr val="bg1"/>
                </a:solidFill>
              </a:rPr>
              <a:t> (</a:t>
            </a:r>
            <a:r>
              <a:rPr lang="es-ES" altLang="es-AR" i="1">
                <a:solidFill>
                  <a:schemeClr val="bg1"/>
                </a:solidFill>
              </a:rPr>
              <a:t>trabajo-por-horas</a:t>
            </a:r>
            <a:r>
              <a:rPr lang="es-ES" altLang="es-AR">
                <a:solidFill>
                  <a:schemeClr val="bg1"/>
                </a:solidFill>
              </a:rPr>
              <a:t>) </a:t>
            </a:r>
            <a:endParaRPr lang="es-AR" altLang="es-AR">
              <a:solidFill>
                <a:schemeClr val="bg1"/>
              </a:solidFill>
            </a:endParaRP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4BC3DD90-07A0-4640-A704-E7870E6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6" y="3786189"/>
            <a:ext cx="5286375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s-ES" altLang="es-AR" i="1">
                <a:solidFill>
                  <a:schemeClr val="bg1"/>
                </a:solidFill>
                <a:latin typeface="Adobe Caslon Pro"/>
                <a:ea typeface="Calibri" panose="020F0502020204030204" pitchFamily="34" charset="0"/>
                <a:cs typeface="ZapfChancery-Italic"/>
              </a:rPr>
              <a:t>Ģ</a:t>
            </a:r>
            <a:r>
              <a:rPr lang="es-ES" altLang="es-AR" b="1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</a:t>
            </a:r>
            <a:r>
              <a:rPr lang="es-ES" altLang="es-AR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(nombre</a:t>
            </a:r>
            <a:r>
              <a:rPr lang="es-ES" altLang="es-AR" i="1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-sucursal</a:t>
            </a:r>
            <a:r>
              <a:rPr lang="es-ES" altLang="es-AR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s-ES" altLang="es-AR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ES" altLang="es-AR" i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trabajo-por-horas</a:t>
            </a:r>
            <a:r>
              <a:rPr lang="es-ES" altLang="es-AR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s-ES" altLang="es-AR">
              <a:solidFill>
                <a:schemeClr val="bg1"/>
              </a:solidFill>
            </a:endParaRPr>
          </a:p>
        </p:txBody>
      </p:sp>
      <p:sp>
        <p:nvSpPr>
          <p:cNvPr id="28680" name="Rectangle 3">
            <a:extLst>
              <a:ext uri="{FF2B5EF4-FFF2-40B4-BE49-F238E27FC236}">
                <a16:creationId xmlns:a16="http://schemas.microsoft.com/office/drawing/2014/main" id="{13807DFF-416A-4449-BF81-A62FA04F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9" y="4429125"/>
            <a:ext cx="5214937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" altLang="es-AR" i="1">
                <a:solidFill>
                  <a:schemeClr val="bg1"/>
                </a:solidFill>
                <a:latin typeface="Adobe Caslon Pro"/>
                <a:ea typeface="Calibri" panose="020F0502020204030204" pitchFamily="34" charset="0"/>
                <a:cs typeface="ZapfChancery-Italic"/>
              </a:rPr>
              <a:t>Ģ</a:t>
            </a:r>
            <a:r>
              <a:rPr lang="es-ES" altLang="es-AR" b="1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count-distinct</a:t>
            </a:r>
            <a:r>
              <a:rPr lang="es-ES" altLang="es-AR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(nombre</a:t>
            </a:r>
            <a:r>
              <a:rPr lang="es-ES" altLang="es-AR" i="1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-sucursal</a:t>
            </a:r>
            <a:r>
              <a:rPr lang="es-ES" altLang="es-AR" baseline="-30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s-ES" altLang="es-AR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ES" altLang="es-AR" i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trabajo-por-horas</a:t>
            </a:r>
            <a:r>
              <a:rPr lang="es-ES" altLang="es-AR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s-ES" altLang="es-AR">
              <a:solidFill>
                <a:schemeClr val="bg1"/>
              </a:solidFill>
            </a:endParaRPr>
          </a:p>
        </p:txBody>
      </p:sp>
      <p:sp>
        <p:nvSpPr>
          <p:cNvPr id="14" name="13 Abrir llave">
            <a:extLst>
              <a:ext uri="{FF2B5EF4-FFF2-40B4-BE49-F238E27FC236}">
                <a16:creationId xmlns:a16="http://schemas.microsoft.com/office/drawing/2014/main" id="{3B5962BA-3E89-4EDE-B85D-2768CC4471F8}"/>
              </a:ext>
            </a:extLst>
          </p:cNvPr>
          <p:cNvSpPr/>
          <p:nvPr/>
        </p:nvSpPr>
        <p:spPr>
          <a:xfrm>
            <a:off x="3738564" y="2928938"/>
            <a:ext cx="357187" cy="2571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8682" name="14 CuadroTexto">
            <a:extLst>
              <a:ext uri="{FF2B5EF4-FFF2-40B4-BE49-F238E27FC236}">
                <a16:creationId xmlns:a16="http://schemas.microsoft.com/office/drawing/2014/main" id="{6F687B28-65A5-4ED9-9B22-E5901C1A4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714751"/>
            <a:ext cx="200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s-AR" altLang="es-AR" b="1"/>
              <a:t>Que devuelven??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A2E7BB-99E6-479E-B1D0-A619907B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466154-5DA0-4D0D-8EC8-0BD173BED50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>
                <a:hlinkClick r:id="rId3" tooltip="https://es.wikiquote.org/wiki/Pregunta"/>
              </a:rPr>
              <a:t>Esta foto</a:t>
            </a:r>
            <a:r>
              <a:rPr lang="es-AR" sz="900"/>
              <a:t> de Autor desconocido está bajo licencia </a:t>
            </a:r>
            <a:r>
              <a:rPr lang="es-AR" sz="900">
                <a:hlinkClick r:id="rId4" tooltip="https://creativecommons.org/licenses/by-sa/3.0/"/>
              </a:rPr>
              <a:t>CC BY-SA</a:t>
            </a:r>
            <a:endParaRPr lang="es-AR" sz="900"/>
          </a:p>
        </p:txBody>
      </p:sp>
    </p:spTree>
    <p:extLst>
      <p:ext uri="{BB962C8B-B14F-4D97-AF65-F5344CB8AC3E}">
        <p14:creationId xmlns:p14="http://schemas.microsoft.com/office/powerpoint/2010/main" val="9734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>
            <a:extLst>
              <a:ext uri="{FF2B5EF4-FFF2-40B4-BE49-F238E27FC236}">
                <a16:creationId xmlns:a16="http://schemas.microsoft.com/office/drawing/2014/main" id="{84C5CC74-5D88-4013-8E30-406801A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A958EB0-C05B-4E4F-A434-6E26F2CF2B07}" type="slidenum">
              <a:rPr lang="es-CO" altLang="es-AR"/>
              <a:pPr eaLnBrk="1" hangingPunct="1"/>
              <a:t>3</a:t>
            </a:fld>
            <a:endParaRPr lang="es-CO" altLang="es-A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60CF6BE-9A4D-4097-901F-16A20347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Álgebra Relacional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927DC81-FFEB-4930-A828-25B854320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8 operadores iniciales clasificados en 2 grupos:</a:t>
            </a:r>
          </a:p>
          <a:p>
            <a:pPr lvl="1" eaLnBrk="1" hangingPunct="1"/>
            <a:r>
              <a:rPr lang="es-ES_tradnl" altLang="es-AR"/>
              <a:t>Tradicionales de la teoría de conjuntos: Unión, Intersección, Diferencia y Producto Cartesiano</a:t>
            </a:r>
          </a:p>
          <a:p>
            <a:pPr lvl="1" eaLnBrk="1" hangingPunct="1"/>
            <a:r>
              <a:rPr lang="es-ES_tradnl" altLang="es-AR"/>
              <a:t>Especiales: Restricción (o Selección), Proyección, Reunión (join) y División</a:t>
            </a:r>
          </a:p>
          <a:p>
            <a:pPr eaLnBrk="1" hangingPunct="1"/>
            <a:r>
              <a:rPr lang="es-ES_tradnl" altLang="es-AR"/>
              <a:t>Operadores adicionales: </a:t>
            </a:r>
            <a:r>
              <a:rPr lang="es-ES_tradnl" altLang="es-AR" sz="2600"/>
              <a:t>Renombrado, Agrupamiento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s-ES_tradnl" alt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5 Marcador de número de diapositiva">
            <a:extLst>
              <a:ext uri="{FF2B5EF4-FFF2-40B4-BE49-F238E27FC236}">
                <a16:creationId xmlns:a16="http://schemas.microsoft.com/office/drawing/2014/main" id="{2613AD9C-2E29-48D1-8659-FB281D77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EAAB5EA-7BD6-4FBF-BAFA-3982F48A2D4F}" type="slidenum">
              <a:rPr lang="es-CO" altLang="es-AR"/>
              <a:pPr eaLnBrk="1" hangingPunct="1"/>
              <a:t>4</a:t>
            </a:fld>
            <a:endParaRPr lang="es-CO" altLang="es-AR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E955256C-F9CF-497D-A264-6FA293CB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260350"/>
            <a:ext cx="7772400" cy="1143000"/>
          </a:xfrm>
        </p:spPr>
        <p:txBody>
          <a:bodyPr/>
          <a:lstStyle/>
          <a:p>
            <a:pPr eaLnBrk="1" hangingPunct="1"/>
            <a:r>
              <a:rPr lang="es-ES_tradnl" altLang="es-AR"/>
              <a:t>Álgebra Relacional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5996720-8531-44D5-B24D-643B3913D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2349501"/>
          <a:ext cx="43561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Hoja de cálculo" r:id="rId3" imgW="3562621" imgH="1314812" progId="Excel.Sheet.8">
                  <p:embed/>
                </p:oleObj>
              </mc:Choice>
              <mc:Fallback>
                <p:oleObj name="Hoja de cálculo" r:id="rId3" imgW="3562621" imgH="1314812" progId="Excel.Shee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5996720-8531-44D5-B24D-643B3913D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349501"/>
                        <a:ext cx="4356100" cy="1604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:a16="http://schemas.microsoft.com/office/drawing/2014/main" id="{46F3CB7F-E4B1-4D37-A006-AF576EC2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6075" y="4433888"/>
          <a:ext cx="4364038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Hoja de cálculo" r:id="rId5" imgW="3562502" imgH="1314602" progId="Excel.Sheet.8">
                  <p:embed/>
                </p:oleObj>
              </mc:Choice>
              <mc:Fallback>
                <p:oleObj name="Hoja de cálculo" r:id="rId5" imgW="3562502" imgH="1314602" progId="Excel.Sheet.8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46F3CB7F-E4B1-4D37-A006-AF576EC2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433888"/>
                        <a:ext cx="4364038" cy="1592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>
            <a:extLst>
              <a:ext uri="{FF2B5EF4-FFF2-40B4-BE49-F238E27FC236}">
                <a16:creationId xmlns:a16="http://schemas.microsoft.com/office/drawing/2014/main" id="{2587B18A-202E-4563-8BC3-7B219923B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349501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ctr">
              <a:spcBef>
                <a:spcPct val="20000"/>
              </a:spcBef>
            </a:pPr>
            <a:r>
              <a:rPr lang="es-ES_tradnl" altLang="es-AR" sz="2000" b="1"/>
              <a:t>ADMINISTRADOR</a:t>
            </a:r>
            <a:endParaRPr lang="es-ES" altLang="es-AR" sz="2000" b="1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630BA573-DCFC-45B2-8B70-1D270B256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4487864"/>
            <a:ext cx="197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s-ES_tradnl" altLang="es-AR" sz="2000" b="1"/>
              <a:t>PRODUCTOR</a:t>
            </a:r>
            <a:endParaRPr lang="es-ES" altLang="es-AR" sz="2000" b="1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79A59856-E2DD-48F5-9AAD-B5E3B0DA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700213"/>
            <a:ext cx="326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/>
              <a:t>Sean las relaciones:</a:t>
            </a:r>
            <a:endParaRPr lang="es-ES" altLang="es-AR" sz="2400"/>
          </a:p>
        </p:txBody>
      </p:sp>
      <p:sp>
        <p:nvSpPr>
          <p:cNvPr id="1033" name="AutoShape 11">
            <a:extLst>
              <a:ext uri="{FF2B5EF4-FFF2-40B4-BE49-F238E27FC236}">
                <a16:creationId xmlns:a16="http://schemas.microsoft.com/office/drawing/2014/main" id="{01BB3D56-C25A-4758-BF72-324010C4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260351"/>
            <a:ext cx="3024188" cy="1655763"/>
          </a:xfrm>
          <a:prstGeom prst="wedgeRectCallout">
            <a:avLst>
              <a:gd name="adj1" fmla="val -69370"/>
              <a:gd name="adj2" fmla="val 71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s-CO" altLang="es-AR"/>
              <a:t>¡¡REPASO!!</a:t>
            </a:r>
          </a:p>
          <a:p>
            <a:pPr algn="ctr" eaLnBrk="1" hangingPunct="1"/>
            <a:r>
              <a:rPr lang="es-CO" altLang="es-AR"/>
              <a:t>¿Cuál es el esquema de la relación ADMINISTRADOR?</a:t>
            </a:r>
          </a:p>
          <a:p>
            <a:pPr algn="ctr" eaLnBrk="1" hangingPunct="1"/>
            <a:r>
              <a:rPr lang="es-CO" altLang="es-AR"/>
              <a:t>(Código,Nombre,Edad)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FDA6B20D-5C00-4924-8DAA-7859C3E7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663A4A-6746-4685-9B5F-8D0CD12CB203}" type="slidenum">
              <a:rPr lang="es-CO" altLang="es-AR"/>
              <a:pPr eaLnBrk="1" hangingPunct="1"/>
              <a:t>5</a:t>
            </a:fld>
            <a:endParaRPr lang="es-CO" altLang="es-A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4E5A9A9-B68B-4A94-B0A1-491D38799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5" y="260351"/>
            <a:ext cx="8001000" cy="1071563"/>
          </a:xfrm>
        </p:spPr>
        <p:txBody>
          <a:bodyPr/>
          <a:lstStyle/>
          <a:p>
            <a:pPr eaLnBrk="1" hangingPunct="1"/>
            <a:r>
              <a:rPr lang="es-ES_tradnl" altLang="es-AR"/>
              <a:t>Restricción o Selección (</a:t>
            </a:r>
            <a:r>
              <a:rPr lang="es-ES_tradnl" altLang="es-AR" sz="5600" b="1">
                <a:latin typeface="Symbol" panose="05050102010706020507" pitchFamily="18" charset="2"/>
              </a:rPr>
              <a:t>s</a:t>
            </a:r>
            <a:r>
              <a:rPr lang="es-ES_tradnl" altLang="es-AR"/>
              <a:t>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EDC7176-59E3-4049-BB15-399E33DC8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7576" y="1628776"/>
            <a:ext cx="5795963" cy="4608513"/>
          </a:xfrm>
        </p:spPr>
        <p:txBody>
          <a:bodyPr/>
          <a:lstStyle/>
          <a:p>
            <a:pPr lvl="1" eaLnBrk="1" hangingPunct="1"/>
            <a:r>
              <a:rPr lang="es-ES_tradnl" altLang="es-AR" sz="2200"/>
              <a:t>El argumento es una relación y una condición</a:t>
            </a:r>
          </a:p>
          <a:p>
            <a:pPr lvl="1" eaLnBrk="1" hangingPunct="1"/>
            <a:r>
              <a:rPr lang="es-ES_tradnl" altLang="es-AR" sz="2200"/>
              <a:t>Produce una relación R1 que contiene todas las tuplas de R que cumplen una condición específica</a:t>
            </a:r>
          </a:p>
          <a:p>
            <a:pPr lvl="1" eaLnBrk="1" hangingPunct="1"/>
            <a:r>
              <a:rPr lang="es-ES_tradnl" altLang="es-AR" sz="2200"/>
              <a:t>La condición se construye mediante operadores de comparación (=,&lt;,&gt; etc.) y booleanos (AND, OR etc.)</a:t>
            </a:r>
          </a:p>
          <a:p>
            <a:pPr lvl="1" eaLnBrk="1" hangingPunct="1"/>
            <a:r>
              <a:rPr lang="es-ES_tradnl" altLang="es-AR" sz="2200"/>
              <a:t>El resultado es una nueva relación cuyo esquema es idéntico al esquema de R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592D10B2-4DA1-4E06-8B52-08534103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286000"/>
            <a:ext cx="22098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20C09803-37B0-420F-8702-9A2589B3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743200"/>
            <a:ext cx="2209800" cy="228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C77178B6-44D9-4650-AF36-A31068B9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276600"/>
            <a:ext cx="2209800" cy="228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1ED78193-B414-4CDC-A7CF-708DD52D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505200"/>
            <a:ext cx="2209800" cy="228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5ACFA305-9CCD-4778-AEA1-75F5E82A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114800"/>
            <a:ext cx="2209800" cy="2286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sp>
        <p:nvSpPr>
          <p:cNvPr id="16394" name="Text Box 12">
            <a:extLst>
              <a:ext uri="{FF2B5EF4-FFF2-40B4-BE49-F238E27FC236}">
                <a16:creationId xmlns:a16="http://schemas.microsoft.com/office/drawing/2014/main" id="{ABC40915-8C3A-41A6-9E47-D962A671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570038"/>
            <a:ext cx="2447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_tradnl" altLang="es-AR" sz="4400" b="1">
                <a:latin typeface="Symbol" panose="05050102010706020507" pitchFamily="18" charset="2"/>
              </a:rPr>
              <a:t>s</a:t>
            </a:r>
            <a:r>
              <a:rPr lang="es-MX" altLang="es-AR" sz="3200" baseline="-25000"/>
              <a:t>condición</a:t>
            </a:r>
            <a:r>
              <a:rPr lang="es-MX" altLang="es-AR" sz="3200"/>
              <a:t>(R)</a:t>
            </a:r>
            <a:endParaRPr lang="es-ES" altLang="es-AR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7 Marcador de número de diapositiva">
            <a:extLst>
              <a:ext uri="{FF2B5EF4-FFF2-40B4-BE49-F238E27FC236}">
                <a16:creationId xmlns:a16="http://schemas.microsoft.com/office/drawing/2014/main" id="{9248441E-E4EA-47C1-B817-30FBB9CB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C215FF5-802C-45E4-9EF1-DE78090B43EB}" type="slidenum">
              <a:rPr lang="es-CO" altLang="es-AR"/>
              <a:pPr eaLnBrk="1" hangingPunct="1"/>
              <a:t>6</a:t>
            </a:fld>
            <a:endParaRPr lang="es-CO" altLang="es-AR"/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8E7D687B-F460-4D24-942C-7FB2F559D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_tradnl" altLang="es-AR"/>
              <a:t>Restricción o Selección (</a:t>
            </a:r>
            <a:r>
              <a:rPr lang="es-ES_tradnl" altLang="es-AR" sz="5600" b="1">
                <a:latin typeface="Symbol" panose="05050102010706020507" pitchFamily="18" charset="2"/>
              </a:rPr>
              <a:t>s</a:t>
            </a:r>
            <a:r>
              <a:rPr lang="es-ES_tradnl" altLang="es-AR"/>
              <a:t>)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C502D7A8-0ACF-4B77-B63D-45F88CC177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/>
              <a:t> </a:t>
            </a:r>
            <a:r>
              <a:rPr lang="es-ES_tradnl" altLang="es-AR" sz="2800">
                <a:latin typeface="Symbol" panose="05050102010706020507" pitchFamily="18" charset="2"/>
              </a:rPr>
              <a:t>s</a:t>
            </a:r>
            <a:r>
              <a:rPr lang="es-ES_tradnl" altLang="es-AR" sz="2800" baseline="-25000"/>
              <a:t>Edad &gt;= 25</a:t>
            </a:r>
            <a:r>
              <a:rPr lang="es-ES_tradnl" altLang="es-AR" baseline="-25000"/>
              <a:t> </a:t>
            </a:r>
            <a:r>
              <a:rPr lang="es-ES_tradnl" altLang="es-AR"/>
              <a:t>(Administrador):</a:t>
            </a:r>
          </a:p>
          <a:p>
            <a:pPr eaLnBrk="1" hangingPunct="1"/>
            <a:endParaRPr lang="es-ES_tradnl" altLang="es-AR"/>
          </a:p>
          <a:p>
            <a:pPr eaLnBrk="1" hangingPunct="1"/>
            <a:endParaRPr lang="es-ES_tradnl" altLang="es-AR"/>
          </a:p>
          <a:p>
            <a:pPr eaLnBrk="1" hangingPunct="1"/>
            <a:endParaRPr lang="es-ES_tradnl" altLang="es-AR" sz="2600">
              <a:latin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SzPct val="60000"/>
              <a:buFontTx/>
              <a:buNone/>
            </a:pPr>
            <a:endParaRPr lang="es-ES_tradnl" altLang="es-AR" sz="2800">
              <a:latin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SzPct val="60000"/>
              <a:buFontTx/>
              <a:buNone/>
            </a:pPr>
            <a:r>
              <a:rPr lang="es-ES_tradnl" altLang="es-AR" sz="2800">
                <a:latin typeface="Symbol" panose="05050102010706020507" pitchFamily="18" charset="2"/>
              </a:rPr>
              <a:t>s</a:t>
            </a:r>
            <a:r>
              <a:rPr lang="es-ES_tradnl" altLang="es-AR" sz="2800" baseline="-25000"/>
              <a:t>Código &lt; 5</a:t>
            </a:r>
            <a:r>
              <a:rPr lang="es-ES_tradnl" altLang="es-AR" baseline="-25000"/>
              <a:t> </a:t>
            </a:r>
            <a:r>
              <a:rPr lang="es-ES_tradnl" altLang="es-AR"/>
              <a:t>(Productor):</a:t>
            </a:r>
          </a:p>
          <a:p>
            <a:pPr eaLnBrk="1" hangingPunct="1"/>
            <a:endParaRPr lang="es-ES_tradnl" altLang="es-AR"/>
          </a:p>
          <a:p>
            <a:pPr eaLnBrk="1" hangingPunct="1"/>
            <a:endParaRPr lang="es-ES_tradnl" altLang="es-AR"/>
          </a:p>
        </p:txBody>
      </p:sp>
      <p:graphicFrame>
        <p:nvGraphicFramePr>
          <p:cNvPr id="2050" name="Object 12">
            <a:extLst>
              <a:ext uri="{FF2B5EF4-FFF2-40B4-BE49-F238E27FC236}">
                <a16:creationId xmlns:a16="http://schemas.microsoft.com/office/drawing/2014/main" id="{C114B6C9-B072-4513-975C-7EFB4CB3AAA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175501" y="1700214"/>
          <a:ext cx="29511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Hoja de cálculo" r:id="rId3" imgW="3562502" imgH="1314602" progId="Excel.Sheet.8">
                  <p:embed/>
                </p:oleObj>
              </mc:Choice>
              <mc:Fallback>
                <p:oleObj name="Hoja de cálculo" r:id="rId3" imgW="3562502" imgH="1314602" progId="Excel.Sheet.8">
                  <p:embed/>
                  <p:pic>
                    <p:nvPicPr>
                      <p:cNvPr id="2050" name="Object 12">
                        <a:extLst>
                          <a:ext uri="{FF2B5EF4-FFF2-40B4-BE49-F238E27FC236}">
                            <a16:creationId xmlns:a16="http://schemas.microsoft.com/office/drawing/2014/main" id="{C114B6C9-B072-4513-975C-7EFB4CB3A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1700214"/>
                        <a:ext cx="2951163" cy="1089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728A237A-E9E3-42CB-9F4F-A40714A01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708275"/>
          <a:ext cx="43561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Hoja de cálculo" r:id="rId5" imgW="3562621" imgH="1009891" progId="Excel.Sheet.8">
                  <p:embed/>
                </p:oleObj>
              </mc:Choice>
              <mc:Fallback>
                <p:oleObj name="Hoja de cálculo" r:id="rId5" imgW="3562621" imgH="1009891" progId="Excel.Sheet.8">
                  <p:embed/>
                  <p:pic>
                    <p:nvPicPr>
                      <p:cNvPr id="2051" name="Object 4">
                        <a:extLst>
                          <a:ext uri="{FF2B5EF4-FFF2-40B4-BE49-F238E27FC236}">
                            <a16:creationId xmlns:a16="http://schemas.microsoft.com/office/drawing/2014/main" id="{728A237A-E9E3-42CB-9F4F-A40714A01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708275"/>
                        <a:ext cx="4356100" cy="1233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D6B802CE-9756-448A-A1EC-68AC1CCF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08735"/>
              </p:ext>
            </p:extLst>
          </p:nvPr>
        </p:nvGraphicFramePr>
        <p:xfrm>
          <a:off x="2081263" y="5418137"/>
          <a:ext cx="4356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Hoja de cálculo" r:id="rId7" imgW="3562621" imgH="676757" progId="Excel.Sheet.8">
                  <p:embed/>
                </p:oleObj>
              </mc:Choice>
              <mc:Fallback>
                <p:oleObj name="Hoja de cálculo" r:id="rId7" imgW="3562621" imgH="676757" progId="Excel.Sheet.8">
                  <p:embed/>
                  <p:pic>
                    <p:nvPicPr>
                      <p:cNvPr id="2052" name="Object 5">
                        <a:extLst>
                          <a:ext uri="{FF2B5EF4-FFF2-40B4-BE49-F238E27FC236}">
                            <a16:creationId xmlns:a16="http://schemas.microsoft.com/office/drawing/2014/main" id="{D6B802CE-9756-448A-A1EC-68AC1CCF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63" y="5418137"/>
                        <a:ext cx="4356100" cy="830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AutoShape 11">
            <a:extLst>
              <a:ext uri="{FF2B5EF4-FFF2-40B4-BE49-F238E27FC236}">
                <a16:creationId xmlns:a16="http://schemas.microsoft.com/office/drawing/2014/main" id="{AC8010CF-08E7-4927-8C0A-B76E6E5F9171}"/>
              </a:ext>
            </a:extLst>
          </p:cNvPr>
          <p:cNvSpPr>
            <a:spLocks noChangeArrowheads="1"/>
          </p:cNvSpPr>
          <p:nvPr/>
        </p:nvSpPr>
        <p:spPr bwMode="auto">
          <a:xfrm rot="4437795">
            <a:off x="7283451" y="2817814"/>
            <a:ext cx="720725" cy="1368425"/>
          </a:xfrm>
          <a:prstGeom prst="curvedLeftArrow">
            <a:avLst>
              <a:gd name="adj1" fmla="val 37974"/>
              <a:gd name="adj2" fmla="val 759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graphicFrame>
        <p:nvGraphicFramePr>
          <p:cNvPr id="2053" name="Object 15">
            <a:extLst>
              <a:ext uri="{FF2B5EF4-FFF2-40B4-BE49-F238E27FC236}">
                <a16:creationId xmlns:a16="http://schemas.microsoft.com/office/drawing/2014/main" id="{F27B3843-D463-4786-A21C-44DB3F9E4B4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88164" y="4437064"/>
          <a:ext cx="29860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Hoja de cálculo" r:id="rId9" imgW="3562502" imgH="1314602" progId="Excel.Sheet.8">
                  <p:embed/>
                </p:oleObj>
              </mc:Choice>
              <mc:Fallback>
                <p:oleObj name="Hoja de cálculo" r:id="rId9" imgW="3562502" imgH="1314602" progId="Excel.Sheet.8">
                  <p:embed/>
                  <p:pic>
                    <p:nvPicPr>
                      <p:cNvPr id="2053" name="Object 15">
                        <a:extLst>
                          <a:ext uri="{FF2B5EF4-FFF2-40B4-BE49-F238E27FC236}">
                            <a16:creationId xmlns:a16="http://schemas.microsoft.com/office/drawing/2014/main" id="{F27B3843-D463-4786-A21C-44DB3F9E4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4437064"/>
                        <a:ext cx="2986087" cy="1101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AutoShape 17">
            <a:extLst>
              <a:ext uri="{FF2B5EF4-FFF2-40B4-BE49-F238E27FC236}">
                <a16:creationId xmlns:a16="http://schemas.microsoft.com/office/drawing/2014/main" id="{14297B9B-E2D6-408E-B17D-1A3DCCBB6E97}"/>
              </a:ext>
            </a:extLst>
          </p:cNvPr>
          <p:cNvSpPr>
            <a:spLocks noChangeArrowheads="1"/>
          </p:cNvSpPr>
          <p:nvPr/>
        </p:nvSpPr>
        <p:spPr bwMode="auto">
          <a:xfrm rot="4437795">
            <a:off x="7010773" y="5302044"/>
            <a:ext cx="496263" cy="1284547"/>
          </a:xfrm>
          <a:prstGeom prst="curvedLeftArrow">
            <a:avLst>
              <a:gd name="adj1" fmla="val 42902"/>
              <a:gd name="adj2" fmla="val 85804"/>
              <a:gd name="adj3" fmla="val 390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>
            <a:extLst>
              <a:ext uri="{FF2B5EF4-FFF2-40B4-BE49-F238E27FC236}">
                <a16:creationId xmlns:a16="http://schemas.microsoft.com/office/drawing/2014/main" id="{50D932A9-8C0C-49E9-817A-2309F069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6A7CD25-35A4-4F32-B4E2-2DBE47646E66}" type="slidenum">
              <a:rPr lang="es-CO" altLang="es-AR"/>
              <a:pPr eaLnBrk="1" hangingPunct="1"/>
              <a:t>7</a:t>
            </a:fld>
            <a:endParaRPr lang="es-CO" altLang="es-A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AC77E94-76B3-4BB8-B8C7-0F80CF4F5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620713"/>
            <a:ext cx="8001000" cy="792162"/>
          </a:xfrm>
        </p:spPr>
        <p:txBody>
          <a:bodyPr/>
          <a:lstStyle/>
          <a:p>
            <a:pPr eaLnBrk="1" hangingPunct="1"/>
            <a:r>
              <a:rPr lang="es-ES" altLang="es-AR" sz="4400"/>
              <a:t>Proyección (</a:t>
            </a:r>
            <a:r>
              <a:rPr lang="es-ES_tradnl" altLang="es-AR" sz="4400" b="1">
                <a:latin typeface="Symbol" panose="05050102010706020507" pitchFamily="18" charset="2"/>
              </a:rPr>
              <a:t>p</a:t>
            </a:r>
            <a:r>
              <a:rPr lang="es-ES" altLang="es-AR" sz="4400"/>
              <a:t>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FAE4CE-4B56-40EB-8C87-1D51F9CC4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3838" y="1844675"/>
            <a:ext cx="4627562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s-ES" altLang="es-AR"/>
              <a:t>Toma como argumento una relación </a:t>
            </a:r>
            <a:r>
              <a:rPr lang="es-ES" altLang="es-AR" b="1"/>
              <a:t>R</a:t>
            </a:r>
            <a:r>
              <a:rPr lang="es-ES" altLang="es-AR"/>
              <a:t> y una lista de atributos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/>
              <a:t>Se utiliza para extraer atributos (columnas) de una relación </a:t>
            </a:r>
            <a:r>
              <a:rPr lang="es-ES" altLang="es-AR" b="1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/>
              <a:t>El resultado es una nueva relación </a:t>
            </a:r>
            <a:r>
              <a:rPr lang="es-ES" altLang="es-AR" b="1"/>
              <a:t>R1</a:t>
            </a:r>
            <a:r>
              <a:rPr lang="es-ES" altLang="es-AR"/>
              <a:t> cuyo esquema corresponde a la lista de atributos proyectados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/>
              <a:t>En </a:t>
            </a:r>
            <a:r>
              <a:rPr lang="es-ES" altLang="es-AR" b="1"/>
              <a:t>R1</a:t>
            </a:r>
            <a:r>
              <a:rPr lang="es-ES" altLang="es-AR"/>
              <a:t> </a:t>
            </a:r>
            <a:r>
              <a:rPr lang="es-ES" altLang="es-AR" b="1"/>
              <a:t>se eliminan las tuplas duplicadas</a:t>
            </a:r>
            <a:endParaRPr lang="es-ES" altLang="es-AR"/>
          </a:p>
          <a:p>
            <a:pPr lvl="1" eaLnBrk="1" hangingPunct="1">
              <a:lnSpc>
                <a:spcPct val="90000"/>
              </a:lnSpc>
            </a:pPr>
            <a:r>
              <a:rPr lang="es-ES" altLang="es-AR"/>
              <a:t>Se puede extraer más de una columna a la vez</a:t>
            </a:r>
          </a:p>
        </p:txBody>
      </p:sp>
      <p:grpSp>
        <p:nvGrpSpPr>
          <p:cNvPr id="17413" name="Group 8">
            <a:extLst>
              <a:ext uri="{FF2B5EF4-FFF2-40B4-BE49-F238E27FC236}">
                <a16:creationId xmlns:a16="http://schemas.microsoft.com/office/drawing/2014/main" id="{BD725FC8-4493-4000-BAEA-35CD552C8EF7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2286000"/>
            <a:ext cx="2209800" cy="3276600"/>
            <a:chOff x="567" y="1440"/>
            <a:chExt cx="1392" cy="2064"/>
          </a:xfrm>
        </p:grpSpPr>
        <p:sp>
          <p:nvSpPr>
            <p:cNvPr id="17415" name="Rectangle 4">
              <a:extLst>
                <a:ext uri="{FF2B5EF4-FFF2-40B4-BE49-F238E27FC236}">
                  <a16:creationId xmlns:a16="http://schemas.microsoft.com/office/drawing/2014/main" id="{238990A1-8CEA-429A-9DBC-638DA15E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40"/>
              <a:ext cx="1392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s-ES" altLang="es-AR"/>
            </a:p>
          </p:txBody>
        </p:sp>
        <p:sp>
          <p:nvSpPr>
            <p:cNvPr id="17416" name="Rectangle 5">
              <a:extLst>
                <a:ext uri="{FF2B5EF4-FFF2-40B4-BE49-F238E27FC236}">
                  <a16:creationId xmlns:a16="http://schemas.microsoft.com/office/drawing/2014/main" id="{C9E45EE3-2090-4F52-B31B-949EDE18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1440"/>
              <a:ext cx="288" cy="206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s-ES" altLang="es-AR"/>
            </a:p>
          </p:txBody>
        </p:sp>
        <p:sp>
          <p:nvSpPr>
            <p:cNvPr id="17417" name="Rectangle 6">
              <a:extLst>
                <a:ext uri="{FF2B5EF4-FFF2-40B4-BE49-F238E27FC236}">
                  <a16:creationId xmlns:a16="http://schemas.microsoft.com/office/drawing/2014/main" id="{4521A47C-2F60-4A81-A1C0-C5AF25AF0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440"/>
              <a:ext cx="288" cy="2064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s-ES" altLang="es-AR"/>
            </a:p>
          </p:txBody>
        </p:sp>
      </p:grpSp>
      <p:sp>
        <p:nvSpPr>
          <p:cNvPr id="17414" name="Text Box 7">
            <a:extLst>
              <a:ext uri="{FF2B5EF4-FFF2-40B4-BE49-F238E27FC236}">
                <a16:creationId xmlns:a16="http://schemas.microsoft.com/office/drawing/2014/main" id="{1A84D290-3D3C-4D8C-9F48-5A9DFA5F0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25588"/>
            <a:ext cx="33126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_tradnl" altLang="es-AR" sz="4000" b="1">
                <a:latin typeface="Symbol" panose="05050102010706020507" pitchFamily="18" charset="2"/>
              </a:rPr>
              <a:t>p</a:t>
            </a:r>
            <a:r>
              <a:rPr lang="es-MX" altLang="es-AR" sz="3200" b="1">
                <a:latin typeface="Symbol" panose="05050102010706020507" pitchFamily="18" charset="2"/>
              </a:rPr>
              <a:t> </a:t>
            </a:r>
            <a:r>
              <a:rPr lang="es-MX" altLang="es-AR" sz="3200" baseline="-25000"/>
              <a:t>Lista Atributos</a:t>
            </a:r>
            <a:r>
              <a:rPr lang="es-MX" altLang="es-AR" sz="3200">
                <a:latin typeface="Times New Roman" panose="02020603050405020304" pitchFamily="18" charset="0"/>
              </a:rPr>
              <a:t> </a:t>
            </a:r>
            <a:r>
              <a:rPr lang="es-MX" altLang="es-AR" sz="3200"/>
              <a:t>(R)</a:t>
            </a:r>
            <a:endParaRPr lang="es-ES" altLang="es-AR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6 Marcador de número de diapositiva">
            <a:extLst>
              <a:ext uri="{FF2B5EF4-FFF2-40B4-BE49-F238E27FC236}">
                <a16:creationId xmlns:a16="http://schemas.microsoft.com/office/drawing/2014/main" id="{E99B0731-F8A4-489D-957C-707EDEA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F134AC7-97F5-40C1-B51A-319FAD39FA75}" type="slidenum">
              <a:rPr lang="es-CO" altLang="es-AR"/>
              <a:pPr eaLnBrk="1" hangingPunct="1"/>
              <a:t>8</a:t>
            </a:fld>
            <a:endParaRPr lang="es-CO" altLang="es-AR"/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35786FBE-CCB3-4AC1-80C1-967DEEAFB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Proyección (</a:t>
            </a:r>
            <a:r>
              <a:rPr lang="es-ES_tradnl" altLang="es-AR" sz="4900" b="1">
                <a:latin typeface="Symbol" panose="05050102010706020507" pitchFamily="18" charset="2"/>
              </a:rPr>
              <a:t>p</a:t>
            </a:r>
            <a:r>
              <a:rPr lang="es-ES" altLang="es-AR"/>
              <a:t>)</a:t>
            </a: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3BA84AD6-F3DB-4F47-9EBB-240731CC75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47863" y="1916113"/>
            <a:ext cx="5084762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600"/>
              <a:t>  </a:t>
            </a:r>
            <a:r>
              <a:rPr lang="es-ES_tradnl" altLang="es-AR" sz="2600">
                <a:latin typeface="Symbol" panose="05050102010706020507" pitchFamily="18" charset="2"/>
              </a:rPr>
              <a:t>p</a:t>
            </a:r>
            <a:r>
              <a:rPr lang="es-ES_tradnl" altLang="es-AR" sz="2600" baseline="-25000"/>
              <a:t>Código,Edad</a:t>
            </a:r>
            <a:r>
              <a:rPr lang="es-ES_tradnl" altLang="es-AR" sz="2600"/>
              <a:t>(Administrador)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AR" sz="2600">
              <a:latin typeface="Symbol" panose="05050102010706020507" pitchFamily="18" charset="2"/>
            </a:endParaRP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0682766B-EDAC-4242-913E-1DF4445AD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2276476"/>
          <a:ext cx="22225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Hoja de cálculo" r:id="rId3" imgW="1819351" imgH="1314602" progId="Excel.Sheet.8">
                  <p:embed/>
                </p:oleObj>
              </mc:Choice>
              <mc:Fallback>
                <p:oleObj name="Hoja de cálculo" r:id="rId3" imgW="1819351" imgH="1314602" progId="Excel.Sheet.8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0682766B-EDAC-4242-913E-1DF4445ADA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276476"/>
                        <a:ext cx="2222500" cy="1604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0CAFF244-E6D9-4B6B-AC84-D371A670F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9639" y="4586288"/>
          <a:ext cx="322897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Hoja de cálculo" r:id="rId5" imgW="2648102" imgH="1314602" progId="Excel.Sheet.8">
                  <p:embed/>
                </p:oleObj>
              </mc:Choice>
              <mc:Fallback>
                <p:oleObj name="Hoja de cálculo" r:id="rId5" imgW="2648102" imgH="1314602" progId="Excel.Sheet.8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0CAFF244-E6D9-4B6B-AC84-D371A670F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9" y="4586288"/>
                        <a:ext cx="3228975" cy="1604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0">
            <a:extLst>
              <a:ext uri="{FF2B5EF4-FFF2-40B4-BE49-F238E27FC236}">
                <a16:creationId xmlns:a16="http://schemas.microsoft.com/office/drawing/2014/main" id="{92E1ECCE-6907-4013-9D41-A940009D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4365626"/>
            <a:ext cx="50847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es-AR" sz="2600"/>
              <a:t>   </a:t>
            </a:r>
            <a:r>
              <a:rPr lang="es-ES_tradnl" altLang="es-AR" sz="2600">
                <a:latin typeface="Symbol" panose="05050102010706020507" pitchFamily="18" charset="2"/>
              </a:rPr>
              <a:t>p</a:t>
            </a:r>
            <a:r>
              <a:rPr lang="es-ES_tradnl" altLang="es-AR" sz="2600" baseline="-25000"/>
              <a:t>Código,Nombre</a:t>
            </a:r>
            <a:r>
              <a:rPr lang="es-ES_tradnl" altLang="es-AR" sz="2600"/>
              <a:t>(Productor)</a:t>
            </a:r>
            <a:endParaRPr lang="es-ES" altLang="es-AR" sz="2600">
              <a:latin typeface="Symbol" panose="05050102010706020507" pitchFamily="18" charset="2"/>
            </a:endParaRPr>
          </a:p>
        </p:txBody>
      </p:sp>
      <p:graphicFrame>
        <p:nvGraphicFramePr>
          <p:cNvPr id="3076" name="Object 12">
            <a:extLst>
              <a:ext uri="{FF2B5EF4-FFF2-40B4-BE49-F238E27FC236}">
                <a16:creationId xmlns:a16="http://schemas.microsoft.com/office/drawing/2014/main" id="{2BB0FBA7-47D6-4FF8-8014-31E48A9C6EB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79650" y="2565400"/>
          <a:ext cx="35623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Hoja de cálculo" r:id="rId7" imgW="3562502" imgH="1314602" progId="Excel.Sheet.8">
                  <p:embed/>
                </p:oleObj>
              </mc:Choice>
              <mc:Fallback>
                <p:oleObj name="Hoja de cálculo" r:id="rId7" imgW="3562502" imgH="1314602" progId="Excel.Sheet.8">
                  <p:embed/>
                  <p:pic>
                    <p:nvPicPr>
                      <p:cNvPr id="3076" name="Object 12">
                        <a:extLst>
                          <a:ext uri="{FF2B5EF4-FFF2-40B4-BE49-F238E27FC236}">
                            <a16:creationId xmlns:a16="http://schemas.microsoft.com/office/drawing/2014/main" id="{2BB0FBA7-47D6-4FF8-8014-31E48A9C6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65400"/>
                        <a:ext cx="3562350" cy="1314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AutoShape 14">
            <a:extLst>
              <a:ext uri="{FF2B5EF4-FFF2-40B4-BE49-F238E27FC236}">
                <a16:creationId xmlns:a16="http://schemas.microsoft.com/office/drawing/2014/main" id="{537448F6-8463-42C3-B4B3-FA1CBE2281AB}"/>
              </a:ext>
            </a:extLst>
          </p:cNvPr>
          <p:cNvSpPr>
            <a:spLocks noChangeArrowheads="1"/>
          </p:cNvSpPr>
          <p:nvPr/>
        </p:nvSpPr>
        <p:spPr bwMode="auto">
          <a:xfrm rot="1174707">
            <a:off x="5878514" y="2997200"/>
            <a:ext cx="1512887" cy="660400"/>
          </a:xfrm>
          <a:prstGeom prst="curvedUpArrow">
            <a:avLst>
              <a:gd name="adj1" fmla="val 45817"/>
              <a:gd name="adj2" fmla="val 916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  <p:pic>
        <p:nvPicPr>
          <p:cNvPr id="3082" name="Picture 19">
            <a:extLst>
              <a:ext uri="{FF2B5EF4-FFF2-40B4-BE49-F238E27FC236}">
                <a16:creationId xmlns:a16="http://schemas.microsoft.com/office/drawing/2014/main" id="{DF364A6B-40F1-4862-8768-52237DDB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868863"/>
            <a:ext cx="367347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AutoShape 20">
            <a:extLst>
              <a:ext uri="{FF2B5EF4-FFF2-40B4-BE49-F238E27FC236}">
                <a16:creationId xmlns:a16="http://schemas.microsoft.com/office/drawing/2014/main" id="{DFE3954B-D81C-4A43-9E4A-04F9E4E36217}"/>
              </a:ext>
            </a:extLst>
          </p:cNvPr>
          <p:cNvSpPr>
            <a:spLocks noChangeArrowheads="1"/>
          </p:cNvSpPr>
          <p:nvPr/>
        </p:nvSpPr>
        <p:spPr bwMode="auto">
          <a:xfrm rot="1174707">
            <a:off x="5735639" y="5300663"/>
            <a:ext cx="1512887" cy="660400"/>
          </a:xfrm>
          <a:prstGeom prst="curvedUpArrow">
            <a:avLst>
              <a:gd name="adj1" fmla="val 45817"/>
              <a:gd name="adj2" fmla="val 916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6 Marcador de número de diapositiva">
            <a:extLst>
              <a:ext uri="{FF2B5EF4-FFF2-40B4-BE49-F238E27FC236}">
                <a16:creationId xmlns:a16="http://schemas.microsoft.com/office/drawing/2014/main" id="{F3EB4AB3-28CB-45C3-AFFC-E92F5AE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E54211-FC6B-4943-9A2E-EB5C37CC14D9}" type="slidenum">
              <a:rPr lang="es-CO" altLang="es-AR"/>
              <a:pPr eaLnBrk="1" hangingPunct="1"/>
              <a:t>9</a:t>
            </a:fld>
            <a:endParaRPr lang="es-CO" altLang="es-AR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260597D4-3B67-4C7A-B206-A4031A4E6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Proyección (</a:t>
            </a:r>
            <a:r>
              <a:rPr lang="es-ES_tradnl" altLang="es-AR" sz="4900" b="1">
                <a:latin typeface="Symbol" panose="05050102010706020507" pitchFamily="18" charset="2"/>
              </a:rPr>
              <a:t>p</a:t>
            </a:r>
            <a:r>
              <a:rPr lang="es-ES" altLang="es-AR"/>
              <a:t>)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47952A2D-63DA-4EEE-B6AD-EE1D924A9F4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1" y="2349500"/>
          <a:ext cx="1819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Hoja de cálculo" r:id="rId3" imgW="1819351" imgH="1314602" progId="Excel.Sheet.8">
                  <p:embed/>
                </p:oleObj>
              </mc:Choice>
              <mc:Fallback>
                <p:oleObj name="Hoja de cálculo" r:id="rId3" imgW="1819351" imgH="1314602" progId="Excel.Sheet.8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47952A2D-63DA-4EEE-B6AD-EE1D924A9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349500"/>
                        <a:ext cx="1819275" cy="1314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>
            <a:extLst>
              <a:ext uri="{FF2B5EF4-FFF2-40B4-BE49-F238E27FC236}">
                <a16:creationId xmlns:a16="http://schemas.microsoft.com/office/drawing/2014/main" id="{70592E3D-D87E-48BF-969E-F7EFD14F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773238"/>
            <a:ext cx="459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/>
              <a:t>Suponga una relación W así:</a:t>
            </a:r>
            <a:endParaRPr lang="es-ES" altLang="es-AR" sz="2400"/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CD0C376B-5BB2-40C6-84CE-389E94EEE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716339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ES_tradnl" altLang="es-AR" sz="3200">
                <a:latin typeface="Symbol" panose="05050102010706020507" pitchFamily="18" charset="2"/>
              </a:rPr>
              <a:t>p</a:t>
            </a:r>
            <a:r>
              <a:rPr lang="es-ES_tradnl" altLang="es-AR" sz="2400" baseline="-25000"/>
              <a:t>Edad</a:t>
            </a:r>
            <a:r>
              <a:rPr lang="es-ES_tradnl" altLang="es-AR" sz="2400"/>
              <a:t>(W)</a:t>
            </a:r>
          </a:p>
        </p:txBody>
      </p:sp>
      <p:sp>
        <p:nvSpPr>
          <p:cNvPr id="4103" name="Text Box 11">
            <a:extLst>
              <a:ext uri="{FF2B5EF4-FFF2-40B4-BE49-F238E27FC236}">
                <a16:creationId xmlns:a16="http://schemas.microsoft.com/office/drawing/2014/main" id="{DF23C878-CD54-4D28-B05F-B8C000AD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2764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s-MX" altLang="es-AR" sz="2400">
                <a:latin typeface="Times New Roman" panose="02020603050405020304" pitchFamily="18" charset="0"/>
              </a:rPr>
              <a:t>W</a:t>
            </a:r>
            <a:endParaRPr lang="es-ES" altLang="es-AR" sz="2400">
              <a:latin typeface="Times New Roman" panose="02020603050405020304" pitchFamily="18" charset="0"/>
            </a:endParaRPr>
          </a:p>
        </p:txBody>
      </p:sp>
      <p:graphicFrame>
        <p:nvGraphicFramePr>
          <p:cNvPr id="51228" name="Group 28">
            <a:extLst>
              <a:ext uri="{FF2B5EF4-FFF2-40B4-BE49-F238E27FC236}">
                <a16:creationId xmlns:a16="http://schemas.microsoft.com/office/drawing/2014/main" id="{387C06D8-B5FD-4185-AA70-4F6F41D6BE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391400" y="3573464"/>
          <a:ext cx="1150938" cy="1463676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Edad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CO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29" name="Rectangle 29">
            <a:extLst>
              <a:ext uri="{FF2B5EF4-FFF2-40B4-BE49-F238E27FC236}">
                <a16:creationId xmlns:a16="http://schemas.microsoft.com/office/drawing/2014/main" id="{7776D656-8E12-4924-BBD6-9C84B7CB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5084763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_tradnl" b="1"/>
              <a:t>¡¡ se eliminan </a:t>
            </a: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tuplas </a:t>
            </a:r>
            <a:r>
              <a:rPr lang="es-ES_tradnl" b="1"/>
              <a:t>repetidas !!</a:t>
            </a:r>
            <a:endParaRPr lang="es-MX" b="1"/>
          </a:p>
        </p:txBody>
      </p:sp>
      <p:sp>
        <p:nvSpPr>
          <p:cNvPr id="4115" name="Text Box 33">
            <a:extLst>
              <a:ext uri="{FF2B5EF4-FFF2-40B4-BE49-F238E27FC236}">
                <a16:creationId xmlns:a16="http://schemas.microsoft.com/office/drawing/2014/main" id="{AA490C8C-4DCC-4C37-8AFA-C64BB860A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789363"/>
            <a:ext cx="2436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CO" altLang="es-AR" b="1"/>
              <a:t>El resultado será: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293</TotalTime>
  <Words>902</Words>
  <Application>Microsoft Office PowerPoint</Application>
  <PresentationFormat>Panorámica</PresentationFormat>
  <Paragraphs>150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Adobe Caslon Pro</vt:lpstr>
      <vt:lpstr>Arial</vt:lpstr>
      <vt:lpstr>Symbol</vt:lpstr>
      <vt:lpstr>Times New Roman</vt:lpstr>
      <vt:lpstr>Tw Cen MT</vt:lpstr>
      <vt:lpstr>Verdana</vt:lpstr>
      <vt:lpstr>Wingdings</vt:lpstr>
      <vt:lpstr>Circuito</vt:lpstr>
      <vt:lpstr>Hoja de cálculo</vt:lpstr>
      <vt:lpstr>ADMINISTRACIÓN DE BASE DE DATOS</vt:lpstr>
      <vt:lpstr>Álgebra Relacional</vt:lpstr>
      <vt:lpstr>Álgebra Relacional</vt:lpstr>
      <vt:lpstr>Álgebra Relacional</vt:lpstr>
      <vt:lpstr>Restricción o Selección (s)</vt:lpstr>
      <vt:lpstr>Restricción o Selección (s)</vt:lpstr>
      <vt:lpstr>Proyección (p)</vt:lpstr>
      <vt:lpstr>Proyección (p)</vt:lpstr>
      <vt:lpstr>Proyección (p)</vt:lpstr>
      <vt:lpstr>Producto Cartesiano: R1 X  R2</vt:lpstr>
      <vt:lpstr>Unión: R1 È R2</vt:lpstr>
      <vt:lpstr>Ejemplo:</vt:lpstr>
      <vt:lpstr>Intersección: R1  R2</vt:lpstr>
      <vt:lpstr>Ejemplo</vt:lpstr>
      <vt:lpstr>Diferencia: R1 - R2</vt:lpstr>
      <vt:lpstr>Ejemplo</vt:lpstr>
      <vt:lpstr>Reunión (JOIN)</vt:lpstr>
      <vt:lpstr>Ejemplo</vt:lpstr>
      <vt:lpstr>Ejemplo</vt:lpstr>
      <vt:lpstr>SEMI JOIN ( ⊳)</vt:lpstr>
      <vt:lpstr>Ademas ..</vt:lpstr>
      <vt:lpstr>Agrupar con funciones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Universitaria en Desarrollo de software</dc:title>
  <dc:creator>Usuario</dc:creator>
  <cp:lastModifiedBy>Javier</cp:lastModifiedBy>
  <cp:revision>24</cp:revision>
  <dcterms:created xsi:type="dcterms:W3CDTF">2019-02-06T15:51:16Z</dcterms:created>
  <dcterms:modified xsi:type="dcterms:W3CDTF">2019-02-26T12:54:57Z</dcterms:modified>
</cp:coreProperties>
</file>