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7" r:id="rId15"/>
    <p:sldId id="283" r:id="rId16"/>
    <p:sldId id="284" r:id="rId17"/>
    <p:sldId id="298" r:id="rId18"/>
    <p:sldId id="299" r:id="rId19"/>
    <p:sldId id="300" r:id="rId20"/>
    <p:sldId id="301" r:id="rId21"/>
    <p:sldId id="286" r:id="rId22"/>
    <p:sldId id="285" r:id="rId23"/>
    <p:sldId id="289" r:id="rId24"/>
    <p:sldId id="290" r:id="rId25"/>
    <p:sldId id="296" r:id="rId26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9" userDrawn="1">
          <p15:clr>
            <a:srgbClr val="000000"/>
          </p15:clr>
        </p15:guide>
        <p15:guide id="2" pos="2914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45AAB-CFD0-4D10-B88E-9D0323B58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07" y="403"/>
      </p:cViewPr>
      <p:guideLst>
        <p:guide orient="horz" pos="1649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c69f8bd0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4c69f8bd0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4c69f8bd0f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18920c91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618920c91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618920c91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985b5bd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9985b5bd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29985b5bd6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03bc188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603bc188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2603bc188f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19f069b33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619f069b33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18920c91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18920c91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618920c916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18920c91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18920c91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618920c916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194c7ff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194c7ff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26194c7fff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93121c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27693121c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c636d4b6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4c636d4b6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24c636d4b6e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68d849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4c68d849c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4c68d849ce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c69f8bd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4c69f8bd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24c69f8bd0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69f8bd0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4c69f8bd0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4c69f8bd0f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152400" y="4781550"/>
            <a:ext cx="2133600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29718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228600" y="47815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8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body" idx="4294967295"/>
          </p:nvPr>
        </p:nvSpPr>
        <p:spPr>
          <a:xfrm>
            <a:off x="456565" y="3263900"/>
            <a:ext cx="846645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     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	                                                                                                          </a:t>
            </a:r>
            <a:r>
              <a:rPr lang="en-US" sz="1200" b="0" i="0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By</a:t>
            </a:r>
            <a:endParaRPr sz="1200" b="0" i="0" u="sng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IN" altLang="en-US" sz="1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FASNA P SHAMSU</a:t>
            </a:r>
            <a:r>
              <a:rPr lang="en-US" sz="1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			                                             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No: 0</a:t>
            </a:r>
            <a:r>
              <a:rPr lang="en-IN" altLang="en-US" sz="1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				                           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YRIDHIKA S 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(MBI2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CS0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59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Department  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			                           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ATHULLYA C J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(MBI2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CS019)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			                                                   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ANN SARA SAJI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(MBI2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CS0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15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			     	                           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JEEVA SAJEEVAN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(MBI2</a:t>
            </a:r>
            <a:r>
              <a:rPr lang="en-IN" alt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CS037)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				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pic>
        <p:nvPicPr>
          <p:cNvPr id="95" name="Google Shape;95;p1" descr="C:\Users\Admin\Desktop\ECL 201\MBITS 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398" y="209420"/>
            <a:ext cx="846441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998850" y="209550"/>
            <a:ext cx="699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MAR BASELIOS INSTITUTE OF TECHNOLOGY AND SCIENCE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NELLIMATTOM, KOTHAMANGALAM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10143" y="-704030"/>
            <a:ext cx="264349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285875" y="971550"/>
            <a:ext cx="6461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</a:t>
            </a: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</a:t>
            </a: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SCIENCE AND ENGINEERING </a:t>
            </a: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16150" y="1980625"/>
            <a:ext cx="68766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IN" sz="2500" b="1" dirty="0">
                <a:latin typeface="EB Garamond"/>
                <a:ea typeface="EB Garamond"/>
                <a:cs typeface="EB Garamond"/>
                <a:sym typeface="EB Garamond"/>
              </a:rPr>
              <a:t>LESSON LENS – ACADEMIC DATA MANAGEMENT SYSTEM</a:t>
            </a:r>
            <a:endParaRPr sz="25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01" name="Google Shape;101;p1"/>
          <p:cNvSpPr txBox="1">
            <a:spLocks noGrp="1"/>
          </p:cNvSpPr>
          <p:nvPr>
            <p:ph type="dt" idx="10"/>
          </p:nvPr>
        </p:nvSpPr>
        <p:spPr>
          <a:xfrm>
            <a:off x="405950" y="47815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c69f8bd0f_0_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/>
          </a:p>
        </p:txBody>
      </p:sp>
      <p:sp>
        <p:nvSpPr>
          <p:cNvPr id="196" name="Google Shape;196;g24c69f8bd0f_0_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7" name="Google Shape;197;g24c69f8bd0f_0_76"/>
          <p:cNvSpPr txBox="1"/>
          <p:nvPr/>
        </p:nvSpPr>
        <p:spPr>
          <a:xfrm>
            <a:off x="677250" y="1063375"/>
            <a:ext cx="7789500" cy="3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 </a:t>
            </a:r>
            <a:r>
              <a:rPr lang="en-IN" alt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Interactive Virtual Maps for Classroom Learning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</a:t>
            </a:r>
            <a:r>
              <a:rPr lang="en-IN" alt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proposed by Smith J &amp; Johnson A.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paper explores the effectiveness of using interactive virtual maps in classroom setting to map topics covered during class hours.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may also discuss the pedagogical theories underpinning the use of interactive maps for learning,as well as practical tips for designing effective map-based learning experiences.</a:t>
            </a:r>
            <a:endParaRPr lang="en-IN"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Google Shape;198;g24c69f8bd0f_0_76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199" name="Google Shape;199;g24c69f8bd0f_0_76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8920c916_2_0"/>
          <p:cNvSpPr txBox="1">
            <a:spLocks noGrp="1"/>
          </p:cNvSpPr>
          <p:nvPr>
            <p:ph type="title"/>
          </p:nvPr>
        </p:nvSpPr>
        <p:spPr>
          <a:xfrm>
            <a:off x="457200" y="2058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/>
          </a:p>
        </p:txBody>
      </p:sp>
      <p:sp>
        <p:nvSpPr>
          <p:cNvPr id="206" name="Google Shape;206;g2618920c916_2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07" name="Google Shape;207;g2618920c916_2_0"/>
          <p:cNvSpPr txBox="1"/>
          <p:nvPr/>
        </p:nvSpPr>
        <p:spPr>
          <a:xfrm>
            <a:off x="677250" y="1063375"/>
            <a:ext cx="77895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  <a:endParaRPr sz="20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Engagement and experiential learning.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Accessibility.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Collaboration.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DISADVANTAGES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limitations.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Over-reliance on visual learning.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depth of contents.</a:t>
            </a:r>
          </a:p>
        </p:txBody>
      </p:sp>
      <p:sp>
        <p:nvSpPr>
          <p:cNvPr id="208" name="Google Shape;208;g2618920c916_2_0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209" name="Google Shape;209;g2618920c916_2_0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985b5bd62_2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/>
          </a:p>
        </p:txBody>
      </p:sp>
      <p:sp>
        <p:nvSpPr>
          <p:cNvPr id="216" name="Google Shape;216;g29985b5bd62_2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17" name="Google Shape;217;g29985b5bd62_2_0"/>
          <p:cNvSpPr txBox="1"/>
          <p:nvPr/>
        </p:nvSpPr>
        <p:spPr>
          <a:xfrm>
            <a:off x="677250" y="1063375"/>
            <a:ext cx="77895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</a:t>
            </a:r>
            <a:r>
              <a:rPr lang="en-IN" alt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Course Content Coverage as a Measure of Instructional Quality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30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order to measure instructional quality,several methods have been proposed in the literature,among them student performance on achievement tests and student ratings of the quality of instructions.</a:t>
            </a:r>
          </a:p>
          <a:p>
            <a:pPr marL="457200" marR="0" lvl="0" indent="-330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Both methods have in common that they tend to ignore course content coverage.</a:t>
            </a:r>
          </a:p>
          <a:p>
            <a:pPr marL="457200" marR="0" lvl="0" indent="-330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article a procedure is described which is used to assess student’s actual learning activities.</a:t>
            </a:r>
          </a:p>
          <a:p>
            <a:pPr marL="457200" marR="0" lvl="0" indent="-330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procedure,the topic checklist makes use of students rating.</a:t>
            </a: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g29985b5bd62_2_0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219" name="Google Shape;219;g29985b5bd62_2_0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03bc188f8_1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g2603bc188f8_1_0"/>
          <p:cNvSpPr txBox="1">
            <a:spLocks noGrp="1"/>
          </p:cNvSpPr>
          <p:nvPr>
            <p:ph type="body" idx="1"/>
          </p:nvPr>
        </p:nvSpPr>
        <p:spPr>
          <a:xfrm>
            <a:off x="791800" y="1506525"/>
            <a:ext cx="7895100" cy="1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</a:t>
            </a:r>
            <a:r>
              <a:rPr lang="en-IN" alt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liable and valid.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Utility studies were conducted.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results suggest that the Topic Checklist is a reliable and fairly valid procedure to evaluate course content coverage and to detect problem areas in a course, providing feedback useful for carrying out improvements.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27" name="Google Shape;227;g2603bc188f8_1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28" name="Google Shape;228;g2603bc188f8_1_0"/>
          <p:cNvSpPr txBox="1">
            <a:spLocks noGrp="1"/>
          </p:cNvSpPr>
          <p:nvPr>
            <p:ph type="ftr" idx="11"/>
          </p:nvPr>
        </p:nvSpPr>
        <p:spPr>
          <a:xfrm>
            <a:off x="2971800" y="478155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229" name="Google Shape;229;g2603bc188f8_1_0"/>
          <p:cNvSpPr txBox="1">
            <a:spLocks noGrp="1"/>
          </p:cNvSpPr>
          <p:nvPr>
            <p:ph type="dt" idx="10"/>
          </p:nvPr>
        </p:nvSpPr>
        <p:spPr>
          <a:xfrm>
            <a:off x="152400" y="4781550"/>
            <a:ext cx="2133600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  <p:sp>
        <p:nvSpPr>
          <p:cNvPr id="230" name="Google Shape;230;g2603bc188f8_1_0"/>
          <p:cNvSpPr txBox="1"/>
          <p:nvPr/>
        </p:nvSpPr>
        <p:spPr>
          <a:xfrm>
            <a:off x="512675" y="3238425"/>
            <a:ext cx="8229600" cy="2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DISADVANTAGES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g2603bc188f8_1_0"/>
          <p:cNvSpPr txBox="1"/>
          <p:nvPr/>
        </p:nvSpPr>
        <p:spPr>
          <a:xfrm>
            <a:off x="791800" y="3593150"/>
            <a:ext cx="8013000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Superficial learning.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Neglact of engagement.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applications.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Assessment Misalignment.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603bc188f8_1_0"/>
          <p:cNvSpPr txBox="1"/>
          <p:nvPr/>
        </p:nvSpPr>
        <p:spPr>
          <a:xfrm>
            <a:off x="596775" y="953575"/>
            <a:ext cx="64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165" y="1174750"/>
            <a:ext cx="8001635" cy="342011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The current college website's attendance management system primarily focuses on recording students' attendance on a per-period basis.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While serving the basic function of tracking student presence, it lacks the granularity to assess specific class sessions.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Without detailed topic information, it falls short in providing a comprehensive academic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>
            <a:spLocks noGrp="1"/>
          </p:cNvSpPr>
          <p:nvPr>
            <p:ph type="ctrTitle" idx="4294967295"/>
          </p:nvPr>
        </p:nvSpPr>
        <p:spPr>
          <a:xfrm>
            <a:off x="1165350" y="154500"/>
            <a:ext cx="68133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br>
              <a:rPr lang="en-US" sz="3200" b="0" i="0" u="sng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Google Shape;370;p14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15</a:t>
            </a:fld>
            <a:endParaRPr sz="900"/>
          </a:p>
        </p:txBody>
      </p:sp>
      <p:sp>
        <p:nvSpPr>
          <p:cNvPr id="372" name="Google Shape;372;p14"/>
          <p:cNvSpPr txBox="1"/>
          <p:nvPr/>
        </p:nvSpPr>
        <p:spPr>
          <a:xfrm>
            <a:off x="714300" y="1194500"/>
            <a:ext cx="7715400" cy="363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defTabSz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417445" algn="l"/>
              </a:tabLst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system enhances attendance management by allowing instructors to input details about covered topics and corresponding subjects during marking.</a:t>
            </a:r>
          </a:p>
          <a:p>
            <a:pPr marL="285750" marR="0" lvl="0" indent="-285750" algn="just" defTabSz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417445" algn="l"/>
              </a:tabLst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addition aids in thorough participation analysis and facilitates curriculum planning.</a:t>
            </a:r>
          </a:p>
          <a:p>
            <a:pPr marL="285750" marR="0" lvl="0" indent="-285750" algn="just" defTabSz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417445" algn="l"/>
              </a:tabLst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provides valuable academic data for reviews and overall improvement.</a:t>
            </a:r>
            <a:endParaRPr lang="en-IN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3" name="Google Shape;373;p14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19f069b33_3_24"/>
          <p:cNvSpPr txBox="1">
            <a:spLocks noGrp="1"/>
          </p:cNvSpPr>
          <p:nvPr>
            <p:ph type="ctrTitle" idx="4294967295"/>
          </p:nvPr>
        </p:nvSpPr>
        <p:spPr>
          <a:xfrm>
            <a:off x="1165350" y="154500"/>
            <a:ext cx="68133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endParaRPr sz="3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br>
              <a:rPr lang="en-US" sz="3200" b="0" i="0" u="sng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9" name="Google Shape;379;g2619f069b33_3_24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380" name="Google Shape;380;g2619f069b33_3_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16</a:t>
            </a:fld>
            <a:endParaRPr sz="900"/>
          </a:p>
        </p:txBody>
      </p:sp>
      <p:sp>
        <p:nvSpPr>
          <p:cNvPr id="381" name="Google Shape;381;g2619f069b33_3_24"/>
          <p:cNvSpPr txBox="1"/>
          <p:nvPr/>
        </p:nvSpPr>
        <p:spPr>
          <a:xfrm>
            <a:off x="561975" y="751205"/>
            <a:ext cx="7867650" cy="358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Incorporating an extra field enhances the versatility of the attendance management system for educators and administrators.</a:t>
            </a:r>
          </a:p>
          <a:p>
            <a:pPr marL="457200" marR="0" lvl="0" indent="-3429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fosters a holistic understanding of student engagement and curriculum delivery.</a:t>
            </a:r>
          </a:p>
          <a:p>
            <a:pPr marL="457200" marR="0" lvl="0" indent="-3429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aligns with evolving institutional needs, ensuring technology supports educational goals adaptively.</a:t>
            </a:r>
            <a:r>
              <a:rPr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2" name="Google Shape;382;g2619f069b33_3_24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A4F1-1AF5-5B7F-AF70-14D4B003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77B3-13B2-3B28-DD49-1FABAE617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 Admin login for academic management website(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elive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),managing  access of tutors and all teaching staff.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HODs Module: HOD will upload the academic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by the university and at the last stage he needs to approve the module wise report.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Staff Module: They will upload the attendance, syllabus, mode of instructions details.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3D0AA-7243-5BBA-3035-5A810B61A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0AB-7C8B-463D-C441-499757A3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F9C7-3A94-7ACD-12F8-75207A792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of E- Live MBITS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54B58-5429-AFC2-C660-D0BC4B49DC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9C2-962F-0ADB-E90E-6079224B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97FD-C8DE-5776-74F2-7F1BDD3CE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F8DB-767E-0DB4-9B87-92DF85133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43042F-B3C4-25B9-404F-86E307516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93033"/>
              </p:ext>
            </p:extLst>
          </p:nvPr>
        </p:nvGraphicFramePr>
        <p:xfrm>
          <a:off x="1219200" y="1836234"/>
          <a:ext cx="6400800" cy="3039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683">
                  <a:extLst>
                    <a:ext uri="{9D8B030D-6E8A-4147-A177-3AD203B41FA5}">
                      <a16:colId xmlns:a16="http://schemas.microsoft.com/office/drawing/2014/main" val="528330927"/>
                    </a:ext>
                  </a:extLst>
                </a:gridCol>
                <a:gridCol w="3204117">
                  <a:extLst>
                    <a:ext uri="{9D8B030D-6E8A-4147-A177-3AD203B41FA5}">
                      <a16:colId xmlns:a16="http://schemas.microsoft.com/office/drawing/2014/main" val="511386507"/>
                    </a:ext>
                  </a:extLst>
                </a:gridCol>
              </a:tblGrid>
              <a:tr h="444347"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21625"/>
                  </a:ext>
                </a:extLst>
              </a:tr>
              <a:tr h="518957">
                <a:tc>
                  <a:txBody>
                    <a:bodyPr/>
                    <a:lstStyle/>
                    <a:p>
                      <a:r>
                        <a:rPr lang="en-IN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11484"/>
                  </a:ext>
                </a:extLst>
              </a:tr>
              <a:tr h="518957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9899"/>
                  </a:ext>
                </a:extLst>
              </a:tr>
              <a:tr h="518957">
                <a:tc>
                  <a:txBody>
                    <a:bodyPr/>
                    <a:lstStyle/>
                    <a:p>
                      <a:r>
                        <a:rPr lang="en-IN" dirty="0"/>
                        <a:t>Academic </a:t>
                      </a:r>
                      <a:r>
                        <a:rPr lang="en-IN" dirty="0" err="1"/>
                        <a:t>Calender</a:t>
                      </a:r>
                      <a:r>
                        <a:rPr lang="en-IN" dirty="0"/>
                        <a:t> ( Syllabus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59905"/>
                  </a:ext>
                </a:extLst>
              </a:tr>
              <a:tr h="518957">
                <a:tc>
                  <a:txBody>
                    <a:bodyPr/>
                    <a:lstStyle/>
                    <a:p>
                      <a:r>
                        <a:rPr lang="en-IN" dirty="0"/>
                        <a:t>Academic </a:t>
                      </a:r>
                      <a:r>
                        <a:rPr lang="en-IN" dirty="0" err="1"/>
                        <a:t>Calender</a:t>
                      </a:r>
                      <a:r>
                        <a:rPr lang="en-IN" dirty="0"/>
                        <a:t> ( Date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14456"/>
                  </a:ext>
                </a:extLst>
              </a:tr>
              <a:tr h="518957">
                <a:tc>
                  <a:txBody>
                    <a:bodyPr/>
                    <a:lstStyle/>
                    <a:p>
                      <a:r>
                        <a:rPr lang="en-IN" dirty="0"/>
                        <a:t>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3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body" idx="4294967295"/>
          </p:nvPr>
        </p:nvSpPr>
        <p:spPr>
          <a:xfrm>
            <a:off x="1339600" y="138950"/>
            <a:ext cx="61722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 Design</a:t>
            </a: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Design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Technological Stack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Plan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9250" algn="just" rtl="0">
              <a:spcBef>
                <a:spcPts val="360"/>
              </a:spcBef>
              <a:spcAft>
                <a:spcPts val="0"/>
              </a:spcAft>
              <a:buSzPts val="19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None/>
            </a:pP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2</a:t>
            </a:fld>
            <a:endParaRPr sz="900"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4294967295"/>
          </p:nvPr>
        </p:nvSpPr>
        <p:spPr>
          <a:xfrm>
            <a:off x="1800750" y="187875"/>
            <a:ext cx="55425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281-1687-2137-510C-5B801A60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3304-5CF5-A579-80F0-129926668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Staff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A94B-3281-6787-8723-377AD54BA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B4BAED-B0EE-294C-9B65-3AB010FAE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93015"/>
              </p:ext>
            </p:extLst>
          </p:nvPr>
        </p:nvGraphicFramePr>
        <p:xfrm>
          <a:off x="1427356" y="1732156"/>
          <a:ext cx="619264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22">
                  <a:extLst>
                    <a:ext uri="{9D8B030D-6E8A-4147-A177-3AD203B41FA5}">
                      <a16:colId xmlns:a16="http://schemas.microsoft.com/office/drawing/2014/main" val="2907155167"/>
                    </a:ext>
                  </a:extLst>
                </a:gridCol>
                <a:gridCol w="3096322">
                  <a:extLst>
                    <a:ext uri="{9D8B030D-6E8A-4147-A177-3AD203B41FA5}">
                      <a16:colId xmlns:a16="http://schemas.microsoft.com/office/drawing/2014/main" val="4250195899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05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160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442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Absent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383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Topics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3836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076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Lecture with 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7309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7031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4118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Innovative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2848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IN" dirty="0"/>
                        <a:t>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6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90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18920c916_1_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REQUIREMENTS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1" name="Google Shape;401;g2618920c916_1_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Processor: </a:t>
            </a:r>
            <a:r>
              <a:rPr lang="en-IN" alt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Dual core Processor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Memory: minimum 8GB RAM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Secondary Storage: minimum 128GB SSD or HDD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US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 Connectivity: bandwidth 10Mbps 375Mbp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2" name="Google Shape;402;g2618920c916_1_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403" name="Google Shape;403;g2618920c916_1_19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404" name="Google Shape;404;g2618920c916_1_19"/>
          <p:cNvSpPr txBox="1">
            <a:spLocks noGrp="1"/>
          </p:cNvSpPr>
          <p:nvPr>
            <p:ph type="dt" idx="10"/>
          </p:nvPr>
        </p:nvSpPr>
        <p:spPr>
          <a:xfrm>
            <a:off x="228600" y="47815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18920c916_1_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</a:t>
            </a:r>
            <a:endParaRPr sz="3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9" name="Google Shape;389;g2618920c916_1_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390" name="Google Shape;390;g2618920c916_1_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618920c916_1_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Operating System</a:t>
            </a:r>
            <a:r>
              <a:rPr lang="en-IN" alt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IN" alt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Linux,Windows</a:t>
            </a:r>
            <a:r>
              <a:rPr lang="en-IN" alt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macOS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Server : </a:t>
            </a: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Apache,WSGI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and related libraries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Django 3.2 or latest stable version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editor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Virtualenv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</a:t>
            </a: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venv</a:t>
            </a:r>
            <a:endParaRPr lang="en-I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2" name="Google Shape;392;g2618920c916_1_4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393" name="Google Shape;393;g2618920c916_1_4"/>
          <p:cNvSpPr txBox="1">
            <a:spLocks noGrp="1"/>
          </p:cNvSpPr>
          <p:nvPr>
            <p:ph type="ftr" idx="11"/>
          </p:nvPr>
        </p:nvSpPr>
        <p:spPr>
          <a:xfrm>
            <a:off x="3048000" y="48577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394" name="Google Shape;394;g2618920c916_1_4"/>
          <p:cNvSpPr txBox="1">
            <a:spLocks noGrp="1"/>
          </p:cNvSpPr>
          <p:nvPr>
            <p:ph type="dt" idx="10"/>
          </p:nvPr>
        </p:nvSpPr>
        <p:spPr>
          <a:xfrm>
            <a:off x="228600" y="47815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194c7fff4_0_6"/>
          <p:cNvSpPr txBox="1">
            <a:spLocks noGrp="1"/>
          </p:cNvSpPr>
          <p:nvPr>
            <p:ph type="title"/>
          </p:nvPr>
        </p:nvSpPr>
        <p:spPr>
          <a:xfrm>
            <a:off x="457200" y="-73271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WORKPLAN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1" name="Google Shape;431;g26194c7fff4_0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graphicFrame>
        <p:nvGraphicFramePr>
          <p:cNvPr id="432" name="Google Shape;432;g26194c7fff4_0_6"/>
          <p:cNvGraphicFramePr/>
          <p:nvPr>
            <p:extLst>
              <p:ext uri="{D42A27DB-BD31-4B8C-83A1-F6EECF244321}">
                <p14:modId xmlns:p14="http://schemas.microsoft.com/office/powerpoint/2010/main" val="3504555681"/>
              </p:ext>
            </p:extLst>
          </p:nvPr>
        </p:nvGraphicFramePr>
        <p:xfrm>
          <a:off x="1382975" y="717125"/>
          <a:ext cx="6223275" cy="4053690"/>
        </p:xfrm>
        <a:graphic>
          <a:graphicData uri="http://schemas.openxmlformats.org/drawingml/2006/table">
            <a:tbl>
              <a:tblPr>
                <a:noFill/>
                <a:tableStyleId>{08F45AAB-CFD0-4D10-B88E-9D0323B588CE}</a:tableStyleId>
              </a:tblPr>
              <a:tblGrid>
                <a:gridCol w="207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Work to be done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Done by 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By When</a:t>
                      </a:r>
                      <a:endParaRPr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Front end and back end design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Yridhika S 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Jeeva Sajeevan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AnnSara Saji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Athullya C 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March 2024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Development of code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Yridhika S 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Jeeva Sajeevan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AnnSara Saji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Athullya C J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April 2024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Testing and Evaluation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Yridhika S 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Jeeva Sajeevan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AnnSara Saji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Athullya C J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April 2024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Documentation and Deployment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Yridhika S 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Jeeva Sajeevan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AnnSara Saji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Athullya C J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April 2024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3" name="Google Shape;433;g26194c7fff4_0_6"/>
          <p:cNvSpPr txBox="1">
            <a:spLocks noGrp="1"/>
          </p:cNvSpPr>
          <p:nvPr>
            <p:ph type="ftr" idx="11"/>
          </p:nvPr>
        </p:nvSpPr>
        <p:spPr>
          <a:xfrm>
            <a:off x="3048000" y="48577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434" name="Google Shape;434;g26194c7fff4_0_6"/>
          <p:cNvSpPr txBox="1">
            <a:spLocks noGrp="1"/>
          </p:cNvSpPr>
          <p:nvPr>
            <p:ph type="dt" idx="10"/>
          </p:nvPr>
        </p:nvSpPr>
        <p:spPr>
          <a:xfrm>
            <a:off x="228600" y="4857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>
            <a:spLocks noGrp="1"/>
          </p:cNvSpPr>
          <p:nvPr>
            <p:ph type="body" idx="4294967295"/>
          </p:nvPr>
        </p:nvSpPr>
        <p:spPr>
          <a:xfrm>
            <a:off x="561975" y="808990"/>
            <a:ext cx="7828915" cy="379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865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Automates attendance tracking, saving instructors time and effort.</a:t>
            </a:r>
          </a:p>
          <a:p>
            <a:pPr marL="62865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Allows instructors to monitor curriculum progress, ensuring timely coverage of all material.</a:t>
            </a:r>
          </a:p>
          <a:p>
            <a:pPr marL="62865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valuable data and analytics on attendance patterns and topic coverage.</a:t>
            </a:r>
          </a:p>
          <a:p>
            <a:pPr marL="62865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Enables identification of areas for improvement and adaptation of teaching methods.</a:t>
            </a:r>
          </a:p>
          <a:p>
            <a:pPr marL="62865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Optimizes course management, promotes student engagement, and enhances the learning experience for both instructors and students.</a:t>
            </a:r>
            <a:endParaRPr lang="en-IN"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0" name="Google Shape;440;p25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441" name="Google Shape;441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24</a:t>
            </a:fld>
            <a:endParaRPr sz="900"/>
          </a:p>
        </p:txBody>
      </p:sp>
      <p:sp>
        <p:nvSpPr>
          <p:cNvPr id="442" name="Google Shape;442;p25"/>
          <p:cNvSpPr txBox="1">
            <a:spLocks noGrp="1"/>
          </p:cNvSpPr>
          <p:nvPr>
            <p:ph type="body" idx="4294967295"/>
          </p:nvPr>
        </p:nvSpPr>
        <p:spPr>
          <a:xfrm>
            <a:off x="1652350" y="285625"/>
            <a:ext cx="55425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3" name="Google Shape;443;p25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title"/>
          </p:nvPr>
        </p:nvSpPr>
        <p:spPr>
          <a:xfrm>
            <a:off x="457200" y="214303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7" name="Google Shape;497;p27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498" name="Google Shape;49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sp>
        <p:nvSpPr>
          <p:cNvPr id="499" name="Google Shape;499;p27"/>
          <p:cNvSpPr txBox="1">
            <a:spLocks noGrp="1"/>
          </p:cNvSpPr>
          <p:nvPr>
            <p:ph type="dt" idx="10"/>
          </p:nvPr>
        </p:nvSpPr>
        <p:spPr>
          <a:xfrm>
            <a:off x="228600" y="47815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3</a:t>
            </a:fld>
            <a:endParaRPr sz="90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4294967295"/>
          </p:nvPr>
        </p:nvSpPr>
        <p:spPr>
          <a:xfrm>
            <a:off x="1800750" y="379775"/>
            <a:ext cx="5542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4294967295"/>
          </p:nvPr>
        </p:nvSpPr>
        <p:spPr>
          <a:xfrm>
            <a:off x="760275" y="1005750"/>
            <a:ext cx="7304700" cy="3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41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aim of the project is to develop a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en-IN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LESSON LENS – ACADEMIC DATA MANAGEMENT SYSTEM</a:t>
            </a:r>
            <a:r>
              <a:rPr lang="en-US" sz="1800" b="1" dirty="0">
                <a:latin typeface="EB Garamond"/>
                <a:ea typeface="EB Garamond"/>
                <a:cs typeface="EB Garamond"/>
                <a:sym typeface="EB Garamond"/>
              </a:rPr>
              <a:t>”</a:t>
            </a:r>
            <a:r>
              <a:rPr lang="en-IN" altLang="en-US" sz="1800" b="1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IN" altLang="en-US" sz="1800" dirty="0">
                <a:latin typeface="EB Garamond"/>
                <a:ea typeface="EB Garamond"/>
                <a:cs typeface="EB Garamond"/>
                <a:sym typeface="EB Garamond"/>
              </a:rPr>
              <a:t>in our College.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alt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Comprehensive attendance and syllabus management systems are essential for academic institutions.</a:t>
            </a:r>
          </a:p>
          <a:p>
            <a:pPr marL="342900" marR="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 the college website's attendance system by adding a feature to capture richer data on student class participation, syllabus covered as per the academic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calender</a:t>
            </a: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I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feature includes the integration of an extra 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two </a:t>
            </a:r>
            <a:r>
              <a:rPr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field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during attendance marking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  <p:sp>
        <p:nvSpPr>
          <p:cNvPr id="119" name="Google Shape;119;p3"/>
          <p:cNvSpPr txBox="1">
            <a:spLocks noGrp="1"/>
          </p:cNvSpPr>
          <p:nvPr>
            <p:ph type="dt" idx="10"/>
          </p:nvPr>
        </p:nvSpPr>
        <p:spPr>
          <a:xfrm>
            <a:off x="304800" y="470300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693121c12_0_3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125" name="Google Shape;125;g27693121c12_0_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4</a:t>
            </a:fld>
            <a:endParaRPr sz="900"/>
          </a:p>
        </p:txBody>
      </p:sp>
      <p:sp>
        <p:nvSpPr>
          <p:cNvPr id="126" name="Google Shape;126;g27693121c12_0_3"/>
          <p:cNvSpPr txBox="1">
            <a:spLocks noGrp="1"/>
          </p:cNvSpPr>
          <p:nvPr>
            <p:ph type="body" idx="4294967295"/>
          </p:nvPr>
        </p:nvSpPr>
        <p:spPr>
          <a:xfrm>
            <a:off x="1800745" y="414225"/>
            <a:ext cx="554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g27693121c12_0_3"/>
          <p:cNvSpPr txBox="1">
            <a:spLocks noGrp="1"/>
          </p:cNvSpPr>
          <p:nvPr>
            <p:ph type="body" idx="4294967295"/>
          </p:nvPr>
        </p:nvSpPr>
        <p:spPr>
          <a:xfrm>
            <a:off x="760275" y="1349200"/>
            <a:ext cx="72057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enables instructors to document topics covered in each class hour along with the corresponding subject being taught.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254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alt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 can access the details of covered topics during a particular period and further we can covert it into a module wise report and overall report.</a:t>
            </a:r>
          </a:p>
          <a:p>
            <a:pPr marL="342900" lvl="0" indent="-254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improves organization, recording, and monitoring of attendance and subject coverage.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g27693121c12_0_3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body" idx="4294967295"/>
          </p:nvPr>
        </p:nvSpPr>
        <p:spPr>
          <a:xfrm>
            <a:off x="753275" y="1036950"/>
            <a:ext cx="7282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Efficient attendance management is vital for monitoring student engagement, progress, and curriculum coverage.</a:t>
            </a:r>
          </a:p>
          <a:p>
            <a:pPr marL="457200" marR="0" lvl="0" indent="-342900" algn="just" rtl="0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 attendance methods often lack depth in understanding class topics.</a:t>
            </a:r>
          </a:p>
          <a:p>
            <a:pPr marL="457200" marR="0" lvl="0" indent="-342900" algn="just" rtl="0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Enhances the existing attendance system of a Python Django-based college website for a nuanced approach.</a:t>
            </a:r>
          </a:p>
          <a:p>
            <a:pPr marL="457200" marR="0" lvl="0" indent="-342900" algn="just" rtl="0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SzPts val="1800"/>
              <a:buFont typeface="Times New Roman" panose="02020603050405020304"/>
              <a:buChar char="•"/>
            </a:pPr>
            <a:r>
              <a:rPr lang="en-US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Adding a topic-tracking feature improves utility for educators and administrators.</a:t>
            </a:r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CSD 415</a:t>
            </a:r>
            <a:endParaRPr sz="900"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/>
              <a:t>5</a:t>
            </a:fld>
            <a:endParaRPr sz="900"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4294967295"/>
          </p:nvPr>
        </p:nvSpPr>
        <p:spPr>
          <a:xfrm>
            <a:off x="1752600" y="347082"/>
            <a:ext cx="55425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6d4b6e_2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g24c636d4b6e_2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55" name="Google Shape;155;g24c636d4b6e_2_0"/>
          <p:cNvSpPr txBox="1"/>
          <p:nvPr/>
        </p:nvSpPr>
        <p:spPr>
          <a:xfrm>
            <a:off x="786000" y="1063375"/>
            <a:ext cx="7900800" cy="113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AutoNum type="arabicPeriod"/>
            </a:pPr>
            <a:r>
              <a:rPr lang="en-IN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Web-Based Attendance System.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g24c636d4b6e_2_0"/>
          <p:cNvSpPr txBox="1"/>
          <p:nvPr/>
        </p:nvSpPr>
        <p:spPr>
          <a:xfrm>
            <a:off x="542925" y="1838325"/>
            <a:ext cx="8144510" cy="29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web-based attendance system allows users to record attendance data and manage it through a web browser.</a:t>
            </a:r>
          </a:p>
          <a:p>
            <a:pPr marL="457200" marR="0" lvl="0" indent="-3429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typically includes features such as user authentication,attendance tracking,reporting and sometimes integration with other systems like payroll or scheduling.</a:t>
            </a:r>
          </a:p>
          <a:p>
            <a:pPr marL="457200" marR="0" lvl="0" indent="-3429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Leverage the power of the internet to provide real-time tracking,reporting and accessibility from anywhere with an internet connection.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g24c636d4b6e_2_0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  <p:sp>
        <p:nvSpPr>
          <p:cNvPr id="158" name="Google Shape;158;g24c636d4b6e_2_0"/>
          <p:cNvSpPr txBox="1">
            <a:spLocks noGrp="1"/>
          </p:cNvSpPr>
          <p:nvPr>
            <p:ph type="ftr" idx="11"/>
          </p:nvPr>
        </p:nvSpPr>
        <p:spPr>
          <a:xfrm>
            <a:off x="3048000" y="4857750"/>
            <a:ext cx="2895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c68d849ce_0_19"/>
          <p:cNvSpPr txBox="1">
            <a:spLocks noGrp="1"/>
          </p:cNvSpPr>
          <p:nvPr>
            <p:ph type="title"/>
          </p:nvPr>
        </p:nvSpPr>
        <p:spPr>
          <a:xfrm>
            <a:off x="457200" y="260825"/>
            <a:ext cx="8229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000"/>
              <a:buFont typeface="Arial" panose="020B0604020202020204"/>
              <a:buNone/>
            </a:pPr>
            <a:endParaRPr sz="4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000"/>
              <a:buFont typeface="Arial" panose="020B0604020202020204"/>
              <a:buNone/>
            </a:pPr>
            <a:r>
              <a:rPr lang="en-US" sz="35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5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000"/>
              <a:buNone/>
            </a:pPr>
            <a:endParaRPr sz="35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g24c68d849ce_0_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66" name="Google Shape;166;g24c68d849ce_0_19"/>
          <p:cNvSpPr txBox="1"/>
          <p:nvPr/>
        </p:nvSpPr>
        <p:spPr>
          <a:xfrm>
            <a:off x="1091425" y="1063375"/>
            <a:ext cx="7121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g24c68d849ce_0_19"/>
          <p:cNvSpPr txBox="1"/>
          <p:nvPr/>
        </p:nvSpPr>
        <p:spPr>
          <a:xfrm>
            <a:off x="535025" y="1063375"/>
            <a:ext cx="81519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Accessibility and flexibility.</a:t>
            </a: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tracking.</a:t>
            </a: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Notification for latearrivals and absence.</a:t>
            </a: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Integration and scalability.</a:t>
            </a: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Security.</a:t>
            </a: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US"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marR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r>
              <a:rPr lang="en-IN" alt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DISADVANTAGES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Internet dependency.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privacy concerns.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Maintanance and updates.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Integration Challenges.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g24c68d849ce_0_19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169" name="Google Shape;169;g24c68d849ce_0_19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c69f8bd0f_0_18"/>
          <p:cNvSpPr txBox="1">
            <a:spLocks noGrp="1"/>
          </p:cNvSpPr>
          <p:nvPr>
            <p:ph type="title"/>
          </p:nvPr>
        </p:nvSpPr>
        <p:spPr>
          <a:xfrm>
            <a:off x="457200" y="475125"/>
            <a:ext cx="82296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4000"/>
          </a:p>
        </p:txBody>
      </p:sp>
      <p:sp>
        <p:nvSpPr>
          <p:cNvPr id="176" name="Google Shape;176;g24c69f8bd0f_0_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77" name="Google Shape;177;g24c69f8bd0f_0_18"/>
          <p:cNvSpPr txBox="1"/>
          <p:nvPr/>
        </p:nvSpPr>
        <p:spPr>
          <a:xfrm>
            <a:off x="683400" y="744075"/>
            <a:ext cx="7529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</a:t>
            </a:r>
            <a:r>
              <a:rPr lang="en-IN" alt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Realtime Documentation of the Lesson’s Progression.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involves the teacher physically writing down the key points,concepts, and activities covered during the class on a report book.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provides a visual reference for both the teacher and students.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Additionally teachers can use these notes to review and reinforce concepts in future classes.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4c69f8bd0f_0_18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179" name="Google Shape;179;g24c69f8bd0f_0_18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69f8bd0f_0_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g24c69f8bd0f_0_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87" name="Google Shape;187;g24c69f8bd0f_0_58"/>
          <p:cNvSpPr txBox="1"/>
          <p:nvPr/>
        </p:nvSpPr>
        <p:spPr>
          <a:xfrm>
            <a:off x="640715" y="1002030"/>
            <a:ext cx="7772400" cy="37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US" sz="20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  <a:endParaRPr sz="2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18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Visual Aid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Flexibility and Personalization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Low-tech solution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 and reflection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DISADVANTAGES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space.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Inability to presereve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Environmental concerns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g24c69f8bd0f_0_58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CSD 415</a:t>
            </a:r>
          </a:p>
        </p:txBody>
      </p:sp>
      <p:sp>
        <p:nvSpPr>
          <p:cNvPr id="189" name="Google Shape;189;g24c69f8bd0f_0_58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 November 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1386</Words>
  <Application>Microsoft Office PowerPoint</Application>
  <PresentationFormat>On-screen Show (16:9)</PresentationFormat>
  <Paragraphs>320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Times New Roman</vt:lpstr>
      <vt:lpstr>Arial</vt:lpstr>
      <vt:lpstr>Roboto</vt:lpstr>
      <vt:lpstr>EB 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</vt:lpstr>
      <vt:lpstr> LITERATURE SURVEY </vt:lpstr>
      <vt:lpstr>LITERATURE SURVEY </vt:lpstr>
      <vt:lpstr>LITERATURE SURVEY</vt:lpstr>
      <vt:lpstr>LITERATURE SURVEY</vt:lpstr>
      <vt:lpstr>LITERATURE SURVEY</vt:lpstr>
      <vt:lpstr>LITERATURE SURVEY</vt:lpstr>
      <vt:lpstr>LITERATURE SURVEY</vt:lpstr>
      <vt:lpstr>EXISTING SYSTEM</vt:lpstr>
      <vt:lpstr> PROPOSED SYSTEM </vt:lpstr>
      <vt:lpstr> PROPOSED SYSTEM </vt:lpstr>
      <vt:lpstr>MODULE DESCRIPTION</vt:lpstr>
      <vt:lpstr>DATABASE DESIGN</vt:lpstr>
      <vt:lpstr>TABLE DESIGN</vt:lpstr>
      <vt:lpstr>PowerPoint Presentation</vt:lpstr>
      <vt:lpstr>HARDWARE REQUIREMENTS</vt:lpstr>
      <vt:lpstr>SOFTWARE REQUIREMENTS</vt:lpstr>
      <vt:lpstr>WORKPLAN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anjalisajeevan6@gmail.com</cp:lastModifiedBy>
  <cp:revision>10</cp:revision>
  <dcterms:created xsi:type="dcterms:W3CDTF">2022-09-27T09:54:00Z</dcterms:created>
  <dcterms:modified xsi:type="dcterms:W3CDTF">2024-04-11T09:43:14Z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FB101046870D405C9F077A14CC653FE8_12</vt:lpwstr>
  </property>
  <property fmtid="{D5CDD505-2E9C-101B-9397-08002B2CF9AE}" pid="3" name="KSOProductBuildVer">
    <vt:lpwstr>1033-12.2.0.13489</vt:lpwstr>
  </property>
</Properties>
</file>