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58" r:id="rId6"/>
    <p:sldId id="259" r:id="rId7"/>
    <p:sldId id="261" r:id="rId8"/>
    <p:sldId id="268" r:id="rId9"/>
    <p:sldId id="262" r:id="rId10"/>
    <p:sldId id="263" r:id="rId11"/>
    <p:sldId id="264" r:id="rId12"/>
    <p:sldId id="265" r:id="rId13"/>
    <p:sldId id="267" r:id="rId14"/>
    <p:sldId id="269" r:id="rId15"/>
    <p:sldId id="270" r:id="rId16"/>
    <p:sldId id="271" r:id="rId17"/>
    <p:sldId id="274" r:id="rId18"/>
    <p:sldId id="275" r:id="rId19"/>
    <p:sldId id="272" r:id="rId20"/>
    <p:sldId id="276" r:id="rId21"/>
    <p:sldId id="273"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solidFill>
                  <a:schemeClr val="tx1"/>
                </a:solidFill>
              </a:rPr>
              <a:t>Student</a:t>
            </a:r>
            <a:r>
              <a:rPr lang="en-GB" sz="3600" dirty="0"/>
              <a:t> </a:t>
            </a:r>
            <a:r>
              <a:rPr lang="en-GB" dirty="0">
                <a:solidFill>
                  <a:schemeClr val="tx1"/>
                </a:solidFill>
              </a:rPr>
              <a:t>Details</a:t>
            </a:r>
            <a:endParaRPr lang="en-US"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2792128"/>
            <a:ext cx="10993546" cy="350374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Name: Jakka vidya Sai sankar</a:t>
            </a:r>
          </a:p>
          <a:p>
            <a:pPr marL="0" indent="0">
              <a:buNone/>
            </a:pPr>
            <a:r>
              <a:rPr lang="en-US" sz="1800" dirty="0">
                <a:solidFill>
                  <a:schemeClr val="tx1"/>
                </a:solidFill>
                <a:latin typeface="Arial" panose="020B0604020202020204" pitchFamily="34" charset="0"/>
                <a:cs typeface="Arial" panose="020B0604020202020204" pitchFamily="34" charset="0"/>
              </a:rPr>
              <a:t> Admission Number: AP22110011317</a:t>
            </a:r>
          </a:p>
          <a:p>
            <a:pPr marL="0" indent="0">
              <a:buNone/>
            </a:pPr>
            <a:r>
              <a:rPr lang="en-US" sz="1800" dirty="0">
                <a:solidFill>
                  <a:schemeClr val="tx1"/>
                </a:solidFill>
                <a:latin typeface="Arial" panose="020B0604020202020204" pitchFamily="34" charset="0"/>
                <a:cs typeface="Arial" panose="020B0604020202020204" pitchFamily="34" charset="0"/>
              </a:rPr>
              <a:t>Email id: vidyasaisankar_jakka@srmap.edu.in</a:t>
            </a:r>
          </a:p>
          <a:p>
            <a:pPr marL="0" indent="0">
              <a:buNone/>
            </a:pPr>
            <a:r>
              <a:rPr lang="en-US" sz="1800" dirty="0">
                <a:solidFill>
                  <a:schemeClr val="tx1"/>
                </a:solidFill>
                <a:latin typeface="Arial" panose="020B0604020202020204" pitchFamily="34" charset="0"/>
                <a:cs typeface="Arial" panose="020B0604020202020204" pitchFamily="34" charset="0"/>
              </a:rPr>
              <a:t>Degree: Btech</a:t>
            </a:r>
          </a:p>
          <a:p>
            <a:pPr marL="0" indent="0">
              <a:buNone/>
            </a:pPr>
            <a:r>
              <a:rPr lang="en-US" sz="1800" dirty="0">
                <a:solidFill>
                  <a:schemeClr val="tx1"/>
                </a:solidFill>
                <a:latin typeface="Arial" panose="020B0604020202020204" pitchFamily="34" charset="0"/>
                <a:cs typeface="Arial" panose="020B0604020202020204" pitchFamily="34" charset="0"/>
              </a:rPr>
              <a:t>Year: 2</a:t>
            </a:r>
            <a:r>
              <a:rPr lang="en-US" sz="1800" baseline="30000" dirty="0">
                <a:solidFill>
                  <a:schemeClr val="tx1"/>
                </a:solidFill>
                <a:latin typeface="Arial" panose="020B0604020202020204" pitchFamily="34" charset="0"/>
                <a:cs typeface="Arial" panose="020B0604020202020204" pitchFamily="34" charset="0"/>
              </a:rPr>
              <a:t>nd</a:t>
            </a:r>
            <a:r>
              <a:rPr lang="en-US" sz="1800" dirty="0">
                <a:solidFill>
                  <a:schemeClr val="tx1"/>
                </a:solidFill>
                <a:latin typeface="Arial" panose="020B0604020202020204" pitchFamily="34" charset="0"/>
                <a:cs typeface="Arial" panose="020B0604020202020204" pitchFamily="34" charset="0"/>
              </a:rPr>
              <a:t> Year</a:t>
            </a:r>
          </a:p>
          <a:p>
            <a:pPr marL="0" indent="0">
              <a:buNone/>
            </a:pPr>
            <a:r>
              <a:rPr lang="en-US" sz="1800" dirty="0">
                <a:solidFill>
                  <a:schemeClr val="tx1"/>
                </a:solidFill>
                <a:latin typeface="Arial" panose="020B0604020202020204" pitchFamily="34" charset="0"/>
                <a:cs typeface="Arial" panose="020B0604020202020204" pitchFamily="34" charset="0"/>
              </a:rPr>
              <a:t>Branch: Computer Science Engineering</a:t>
            </a:r>
          </a:p>
          <a:p>
            <a:pPr marL="0" indent="0">
              <a:buNone/>
            </a:pPr>
            <a:r>
              <a:rPr lang="en-US" sz="1800" dirty="0">
                <a:solidFill>
                  <a:schemeClr val="tx1"/>
                </a:solidFill>
                <a:latin typeface="Arial" panose="020B0604020202020204" pitchFamily="34" charset="0"/>
                <a:cs typeface="Arial" panose="020B0604020202020204" pitchFamily="34" charset="0"/>
              </a:rPr>
              <a:t>College/University: SRM University</a:t>
            </a:r>
          </a:p>
          <a:p>
            <a:pPr marL="0" indent="0">
              <a:buNone/>
            </a:pPr>
            <a:r>
              <a:rPr lang="en-US" sz="1800" dirty="0">
                <a:solidFill>
                  <a:schemeClr val="tx1"/>
                </a:solidFill>
                <a:latin typeface="Arial" panose="020B0604020202020204" pitchFamily="34" charset="0"/>
                <a:cs typeface="Arial" panose="020B0604020202020204" pitchFamily="34" charset="0"/>
              </a:rPr>
              <a:t>Summer Internship: Intern under Edunet Foundation through SRM University</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IN" sz="2000" dirty="0"/>
              <a:t>Using correlation analysis to select the best features from the data frame for predicting the target variable (Burn Rate).</a:t>
            </a: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0" y="2541124"/>
            <a:ext cx="5849257" cy="4287034"/>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5646056" y="4811564"/>
            <a:ext cx="6357258" cy="1477328"/>
          </a:xfrm>
          <a:prstGeom prst="rect">
            <a:avLst/>
          </a:prstGeom>
          <a:noFill/>
        </p:spPr>
        <p:txBody>
          <a:bodyPr wrap="square">
            <a:spAutoFit/>
          </a:bodyPr>
          <a:lstStyle/>
          <a:p>
            <a:r>
              <a:rPr lang="en-IN" dirty="0"/>
              <a:t>The bar graph displays the count of employees hired each month. The x-axis represents the months of the year, while the y-axis shows the number of employees hired. This visualization helps identify the hiring trends across different months, highlighting the periods with higher or lower recruitment activity.</a:t>
            </a:r>
          </a:p>
        </p:txBody>
      </p:sp>
    </p:spTree>
    <p:extLst>
      <p:ext uri="{BB962C8B-B14F-4D97-AF65-F5344CB8AC3E}">
        <p14:creationId xmlns:p14="http://schemas.microsoft.com/office/powerpoint/2010/main" val="213340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18128" y="653284"/>
            <a:ext cx="8216271" cy="508781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754743" y="5743051"/>
            <a:ext cx="7924800" cy="900246"/>
          </a:xfrm>
          <a:prstGeom prst="rect">
            <a:avLst/>
          </a:prstGeom>
          <a:noFill/>
        </p:spPr>
        <p:txBody>
          <a:bodyPr wrap="square">
            <a:spAutoFit/>
          </a:bodyPr>
          <a:lstStyle/>
          <a:p>
            <a:r>
              <a:rPr lang="en-IN" sz="1750" dirty="0"/>
              <a:t>The count plots show the distribution of categorical variables in the dataset. Each subplot represents a different categorical column, illustrating the frequency of each category, allowing for easy comparison across variables.</a:t>
            </a:r>
          </a:p>
        </p:txBody>
      </p:sp>
    </p:spTree>
    <p:extLst>
      <p:ext uri="{BB962C8B-B14F-4D97-AF65-F5344CB8AC3E}">
        <p14:creationId xmlns:p14="http://schemas.microsoft.com/office/powerpoint/2010/main" val="203368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76554-8303-E3A8-044A-617BC9722423}"/>
              </a:ext>
            </a:extLst>
          </p:cNvPr>
          <p:cNvPicPr>
            <a:picLocks noChangeAspect="1"/>
          </p:cNvPicPr>
          <p:nvPr/>
        </p:nvPicPr>
        <p:blipFill>
          <a:blip r:embed="rId2"/>
          <a:stretch>
            <a:fillRect/>
          </a:stretch>
        </p:blipFill>
        <p:spPr>
          <a:xfrm>
            <a:off x="475162" y="469376"/>
            <a:ext cx="7763958" cy="3400900"/>
          </a:xfrm>
          <a:prstGeom prst="rect">
            <a:avLst/>
          </a:prstGeom>
        </p:spPr>
      </p:pic>
      <p:pic>
        <p:nvPicPr>
          <p:cNvPr id="7" name="Picture 6">
            <a:extLst>
              <a:ext uri="{FF2B5EF4-FFF2-40B4-BE49-F238E27FC236}">
                <a16:creationId xmlns:a16="http://schemas.microsoft.com/office/drawing/2014/main" id="{1C3A52B9-ECA9-2E3E-53A3-F3E28712431E}"/>
              </a:ext>
            </a:extLst>
          </p:cNvPr>
          <p:cNvPicPr>
            <a:picLocks noChangeAspect="1"/>
          </p:cNvPicPr>
          <p:nvPr/>
        </p:nvPicPr>
        <p:blipFill>
          <a:blip r:embed="rId3"/>
          <a:stretch>
            <a:fillRect/>
          </a:stretch>
        </p:blipFill>
        <p:spPr>
          <a:xfrm>
            <a:off x="534374" y="3799947"/>
            <a:ext cx="7763958" cy="2882793"/>
          </a:xfrm>
          <a:prstGeom prst="rect">
            <a:avLst/>
          </a:prstGeom>
        </p:spPr>
      </p:pic>
    </p:spTree>
    <p:extLst>
      <p:ext uri="{BB962C8B-B14F-4D97-AF65-F5344CB8AC3E}">
        <p14:creationId xmlns:p14="http://schemas.microsoft.com/office/powerpoint/2010/main" val="113270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6411220" cy="16861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59107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60207-8F00-5E9C-445A-619BED403172}"/>
              </a:ext>
            </a:extLst>
          </p:cNvPr>
          <p:cNvPicPr>
            <a:picLocks noGrp="1" noChangeAspect="1"/>
          </p:cNvPicPr>
          <p:nvPr>
            <p:ph idx="1"/>
          </p:nvPr>
        </p:nvPicPr>
        <p:blipFill>
          <a:blip r:embed="rId2"/>
          <a:stretch>
            <a:fillRect/>
          </a:stretch>
        </p:blipFill>
        <p:spPr>
          <a:xfrm>
            <a:off x="6096000" y="725604"/>
            <a:ext cx="4993520" cy="5683680"/>
          </a:xfrm>
        </p:spPr>
      </p:pic>
      <p:sp>
        <p:nvSpPr>
          <p:cNvPr id="6" name="TextBox 5">
            <a:extLst>
              <a:ext uri="{FF2B5EF4-FFF2-40B4-BE49-F238E27FC236}">
                <a16:creationId xmlns:a16="http://schemas.microsoft.com/office/drawing/2014/main" id="{EE3DA7FC-7A0A-CBEE-129D-EC22F8243173}"/>
              </a:ext>
            </a:extLst>
          </p:cNvPr>
          <p:cNvSpPr txBox="1"/>
          <p:nvPr/>
        </p:nvSpPr>
        <p:spPr>
          <a:xfrm>
            <a:off x="638629" y="1654405"/>
            <a:ext cx="5196114" cy="1200329"/>
          </a:xfrm>
          <a:prstGeom prst="rect">
            <a:avLst/>
          </a:prstGeom>
          <a:noFill/>
        </p:spPr>
        <p:txBody>
          <a:bodyPr wrap="square">
            <a:spAutoFit/>
          </a:bodyPr>
          <a:lstStyle/>
          <a:p>
            <a:r>
              <a:rPr lang="en-US" dirty="0"/>
              <a:t>As over here we can see the performance of the linear regression model is evaluated on the test set using standard scalar(gives all positive and negative values)</a:t>
            </a:r>
            <a:endParaRPr lang="en-IN" dirty="0"/>
          </a:p>
        </p:txBody>
      </p:sp>
      <p:sp>
        <p:nvSpPr>
          <p:cNvPr id="7" name="TextBox 6">
            <a:extLst>
              <a:ext uri="{FF2B5EF4-FFF2-40B4-BE49-F238E27FC236}">
                <a16:creationId xmlns:a16="http://schemas.microsoft.com/office/drawing/2014/main" id="{2D17AC05-C1BC-7CFD-9D2C-85B4E7B4F193}"/>
              </a:ext>
            </a:extLst>
          </p:cNvPr>
          <p:cNvSpPr txBox="1"/>
          <p:nvPr/>
        </p:nvSpPr>
        <p:spPr>
          <a:xfrm>
            <a:off x="638629" y="885260"/>
            <a:ext cx="4455885" cy="523220"/>
          </a:xfrm>
          <a:prstGeom prst="rect">
            <a:avLst/>
          </a:prstGeom>
          <a:noFill/>
        </p:spPr>
        <p:txBody>
          <a:bodyPr wrap="square" rtlCol="0">
            <a:spAutoFit/>
          </a:bodyPr>
          <a:lstStyle/>
          <a:p>
            <a:r>
              <a:rPr lang="en-IN" sz="2800" dirty="0"/>
              <a:t>Linear regression:</a:t>
            </a:r>
          </a:p>
        </p:txBody>
      </p:sp>
    </p:spTree>
    <p:extLst>
      <p:ext uri="{BB962C8B-B14F-4D97-AF65-F5344CB8AC3E}">
        <p14:creationId xmlns:p14="http://schemas.microsoft.com/office/powerpoint/2010/main" val="214651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3DA7FC-7A0A-CBEE-129D-EC22F8243173}"/>
              </a:ext>
            </a:extLst>
          </p:cNvPr>
          <p:cNvSpPr txBox="1"/>
          <p:nvPr/>
        </p:nvSpPr>
        <p:spPr>
          <a:xfrm>
            <a:off x="638629" y="1654405"/>
            <a:ext cx="5196114" cy="1200329"/>
          </a:xfrm>
          <a:prstGeom prst="rect">
            <a:avLst/>
          </a:prstGeom>
          <a:noFill/>
        </p:spPr>
        <p:txBody>
          <a:bodyPr wrap="square">
            <a:spAutoFit/>
          </a:bodyPr>
          <a:lstStyle/>
          <a:p>
            <a:r>
              <a:rPr lang="en-US" dirty="0"/>
              <a:t>As over here we can see the performance of the linear regression model is evaluated on the test set using minmax scalar(gives only values between 0 to 1 only positive)</a:t>
            </a:r>
            <a:endParaRPr lang="en-IN" dirty="0"/>
          </a:p>
        </p:txBody>
      </p:sp>
      <p:sp>
        <p:nvSpPr>
          <p:cNvPr id="7" name="TextBox 6">
            <a:extLst>
              <a:ext uri="{FF2B5EF4-FFF2-40B4-BE49-F238E27FC236}">
                <a16:creationId xmlns:a16="http://schemas.microsoft.com/office/drawing/2014/main" id="{2D17AC05-C1BC-7CFD-9D2C-85B4E7B4F193}"/>
              </a:ext>
            </a:extLst>
          </p:cNvPr>
          <p:cNvSpPr txBox="1"/>
          <p:nvPr/>
        </p:nvSpPr>
        <p:spPr>
          <a:xfrm>
            <a:off x="638629" y="885260"/>
            <a:ext cx="4455885" cy="523220"/>
          </a:xfrm>
          <a:prstGeom prst="rect">
            <a:avLst/>
          </a:prstGeom>
          <a:noFill/>
        </p:spPr>
        <p:txBody>
          <a:bodyPr wrap="square" rtlCol="0">
            <a:spAutoFit/>
          </a:bodyPr>
          <a:lstStyle/>
          <a:p>
            <a:r>
              <a:rPr lang="en-IN" sz="2800" dirty="0"/>
              <a:t>Linear regression:</a:t>
            </a:r>
          </a:p>
        </p:txBody>
      </p:sp>
      <p:pic>
        <p:nvPicPr>
          <p:cNvPr id="3" name="Picture 2">
            <a:extLst>
              <a:ext uri="{FF2B5EF4-FFF2-40B4-BE49-F238E27FC236}">
                <a16:creationId xmlns:a16="http://schemas.microsoft.com/office/drawing/2014/main" id="{69563BE7-2E5D-B3F2-FFBA-54EC572B7444}"/>
              </a:ext>
            </a:extLst>
          </p:cNvPr>
          <p:cNvPicPr>
            <a:picLocks noChangeAspect="1"/>
          </p:cNvPicPr>
          <p:nvPr/>
        </p:nvPicPr>
        <p:blipFill>
          <a:blip r:embed="rId2"/>
          <a:stretch>
            <a:fillRect/>
          </a:stretch>
        </p:blipFill>
        <p:spPr>
          <a:xfrm>
            <a:off x="6363128" y="596395"/>
            <a:ext cx="5190243" cy="5731833"/>
          </a:xfrm>
          <a:prstGeom prst="rect">
            <a:avLst/>
          </a:prstGeom>
        </p:spPr>
      </p:pic>
    </p:spTree>
    <p:extLst>
      <p:ext uri="{BB962C8B-B14F-4D97-AF65-F5344CB8AC3E}">
        <p14:creationId xmlns:p14="http://schemas.microsoft.com/office/powerpoint/2010/main" val="374563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E2-0774-70DF-56A4-FD08CAE74143}"/>
              </a:ext>
            </a:extLst>
          </p:cNvPr>
          <p:cNvSpPr>
            <a:spLocks noGrp="1"/>
          </p:cNvSpPr>
          <p:nvPr>
            <p:ph type="title"/>
          </p:nvPr>
        </p:nvSpPr>
        <p:spPr>
          <a:xfrm>
            <a:off x="581191" y="882650"/>
            <a:ext cx="11029616" cy="584590"/>
          </a:xfrm>
        </p:spPr>
        <p:txBody>
          <a:bodyPr/>
          <a:lstStyle/>
          <a:p>
            <a:r>
              <a:rPr lang="en-IN" dirty="0">
                <a:solidFill>
                  <a:schemeClr val="tx1"/>
                </a:solidFill>
              </a:rPr>
              <a:t>Conclusion:</a:t>
            </a:r>
          </a:p>
        </p:txBody>
      </p:sp>
      <p:sp>
        <p:nvSpPr>
          <p:cNvPr id="5" name="TextBox 4">
            <a:extLst>
              <a:ext uri="{FF2B5EF4-FFF2-40B4-BE49-F238E27FC236}">
                <a16:creationId xmlns:a16="http://schemas.microsoft.com/office/drawing/2014/main" id="{C2901045-F5E3-CBFD-C347-922F54DDAD05}"/>
              </a:ext>
            </a:extLst>
          </p:cNvPr>
          <p:cNvSpPr txBox="1"/>
          <p:nvPr/>
        </p:nvSpPr>
        <p:spPr>
          <a:xfrm>
            <a:off x="581191" y="1720840"/>
            <a:ext cx="9303657" cy="1708160"/>
          </a:xfrm>
          <a:prstGeom prst="rect">
            <a:avLst/>
          </a:prstGeom>
          <a:noFill/>
        </p:spPr>
        <p:txBody>
          <a:bodyPr wrap="square">
            <a:spAutoFit/>
          </a:bodyPr>
          <a:lstStyle/>
          <a:p>
            <a:r>
              <a:rPr lang="en-US" sz="2100" b="0" i="0" dirty="0">
                <a:effectLst/>
                <a:highlight>
                  <a:srgbClr val="FFFFFF"/>
                </a:highlight>
                <a:latin typeface="Public Sans"/>
              </a:rPr>
              <a:t>The effective prediction of employee burnout rates by linear regression model is done through the use of selected key features via correlation analysis. The effectiveness and dependability of the model are shown by performance metrics. This method can give organizations useful insights that can help them take preventive actions to reduce or eliminate job burnout among their employees.</a:t>
            </a:r>
            <a:endParaRPr lang="en-IN" sz="2100" dirty="0"/>
          </a:p>
        </p:txBody>
      </p:sp>
    </p:spTree>
    <p:extLst>
      <p:ext uri="{BB962C8B-B14F-4D97-AF65-F5344CB8AC3E}">
        <p14:creationId xmlns:p14="http://schemas.microsoft.com/office/powerpoint/2010/main" val="244332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solidFill>
                  <a:schemeClr val="tx1"/>
                </a:solidFill>
              </a:rPr>
              <a:t>PROJECT TITLE/Problem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US" sz="2400" b="1" dirty="0">
                <a:solidFill>
                  <a:schemeClr val="tx1"/>
                </a:solidFill>
              </a:rPr>
              <a:t>Project Title:</a:t>
            </a:r>
          </a:p>
          <a:p>
            <a:pPr marL="0" indent="0">
              <a:buNone/>
            </a:pPr>
            <a:r>
              <a:rPr lang="en-US" sz="2400" dirty="0">
                <a:solidFill>
                  <a:schemeClr val="tx1"/>
                </a:solidFill>
              </a:rPr>
              <a:t>	 Employee Burnout Prediction Using Linear Regression</a:t>
            </a:r>
          </a:p>
          <a:p>
            <a:pPr marL="0" indent="0">
              <a:buNone/>
            </a:pPr>
            <a:endParaRPr lang="en-US" sz="2400" b="1" dirty="0">
              <a:solidFill>
                <a:schemeClr val="tx1"/>
              </a:solidFill>
            </a:endParaRPr>
          </a:p>
          <a:p>
            <a:pPr marL="0" indent="0">
              <a:buNone/>
            </a:pPr>
            <a:r>
              <a:rPr lang="en-US" sz="2400" b="1" dirty="0">
                <a:solidFill>
                  <a:schemeClr val="tx1"/>
                </a:solidFill>
              </a:rPr>
              <a:t>Project Statement: </a:t>
            </a:r>
          </a:p>
          <a:p>
            <a:pPr marL="0" indent="0">
              <a:buNone/>
            </a:pPr>
            <a:r>
              <a:rPr lang="en-US" sz="2400" dirty="0">
                <a:solidFill>
                  <a:schemeClr val="tx1"/>
                </a:solidFill>
              </a:rPr>
              <a:t>	Now a days employees of the organization are feeling stressed and depressed because of the workload, deadlines and mental fatigue etc. Because of this reason they are unable to contribute their full pledged work to the organization and  also leads to decrease in the growth of the organization</a:t>
            </a:r>
            <a:endParaRPr lang="en-IN" sz="2400"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a:bodyPr>
          <a:lstStyle/>
          <a:p>
            <a:r>
              <a:rPr lang="en-US" sz="2400" dirty="0">
                <a:solidFill>
                  <a:schemeClr val="tx1"/>
                </a:solidFill>
              </a:rPr>
              <a:t>Project Title: Employee Burnout Prediction using linear regression</a:t>
            </a:r>
          </a:p>
          <a:p>
            <a:r>
              <a:rPr lang="en-US" sz="2400" dirty="0">
                <a:solidFill>
                  <a:schemeClr val="tx1"/>
                </a:solidFill>
              </a:rPr>
              <a:t>Data Cleaning</a:t>
            </a:r>
          </a:p>
          <a:p>
            <a:r>
              <a:rPr lang="en-US" sz="2400" dirty="0">
                <a:solidFill>
                  <a:schemeClr val="tx1"/>
                </a:solidFill>
              </a:rPr>
              <a:t>Data Preprocessing</a:t>
            </a:r>
          </a:p>
          <a:p>
            <a:r>
              <a:rPr lang="en-US" sz="2400" dirty="0">
                <a:solidFill>
                  <a:schemeClr val="tx1"/>
                </a:solidFill>
              </a:rPr>
              <a:t>Correlation techniques to know which features are best for predicting target variable</a:t>
            </a:r>
          </a:p>
          <a:p>
            <a:r>
              <a:rPr lang="en-US" sz="2400" dirty="0">
                <a:solidFill>
                  <a:schemeClr val="tx1"/>
                </a:solidFill>
              </a:rPr>
              <a:t>One-hot encoding</a:t>
            </a:r>
          </a:p>
          <a:p>
            <a:r>
              <a:rPr lang="en-US" sz="2400" dirty="0">
                <a:solidFill>
                  <a:schemeClr val="tx1"/>
                </a:solidFill>
              </a:rPr>
              <a:t>Linear Regression</a:t>
            </a:r>
          </a:p>
          <a:p>
            <a:r>
              <a:rPr lang="en-US" sz="2400" dirty="0">
                <a:solidFill>
                  <a:schemeClr val="tx1"/>
                </a:solidFill>
              </a:rPr>
              <a:t>Performance metrics</a:t>
            </a:r>
            <a:endParaRPr lang="en-IN" sz="2400"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8897"/>
            <a:ext cx="11029615" cy="4631961"/>
          </a:xfrm>
        </p:spPr>
        <p:txBody>
          <a:bodyPr>
            <a:noAutofit/>
          </a:bodyPr>
          <a:lstStyle/>
          <a:p>
            <a:pPr marL="0" indent="0">
              <a:buNone/>
            </a:pPr>
            <a:r>
              <a:rPr lang="en-US" sz="1800" b="1" dirty="0">
                <a:solidFill>
                  <a:schemeClr val="tx1"/>
                </a:solidFill>
              </a:rPr>
              <a:t>Defining Employee Burnout</a:t>
            </a:r>
          </a:p>
          <a:p>
            <a:pPr marL="0" indent="0">
              <a:buNone/>
            </a:pPr>
            <a:r>
              <a:rPr lang="en-US" sz="1800" b="1" dirty="0">
                <a:solidFill>
                  <a:schemeClr val="tx1"/>
                </a:solidFill>
              </a:rPr>
              <a:t>         </a:t>
            </a:r>
            <a:r>
              <a:rPr lang="en-US" sz="1800" dirty="0">
                <a:solidFill>
                  <a:schemeClr val="tx1"/>
                </a:solidFill>
              </a:rPr>
              <a:t>Employee burnout is a state of emotional, physical,</a:t>
            </a:r>
          </a:p>
          <a:p>
            <a:pPr marL="0" indent="0">
              <a:buNone/>
            </a:pPr>
            <a:r>
              <a:rPr lang="en-US" sz="1800" dirty="0">
                <a:solidFill>
                  <a:schemeClr val="tx1"/>
                </a:solidFill>
              </a:rPr>
              <a:t>and mental exhaustion caused by prolonged or excessive</a:t>
            </a:r>
          </a:p>
          <a:p>
            <a:pPr marL="0" indent="0">
              <a:buNone/>
            </a:pPr>
            <a:r>
              <a:rPr lang="en-US" sz="1800" dirty="0">
                <a:solidFill>
                  <a:schemeClr val="tx1"/>
                </a:solidFill>
              </a:rPr>
              <a:t>Stress. This condition can have detrimental effects on  </a:t>
            </a:r>
          </a:p>
          <a:p>
            <a:pPr marL="0" indent="0">
              <a:buNone/>
            </a:pPr>
            <a:r>
              <a:rPr lang="en-US" sz="1800" dirty="0">
                <a:solidFill>
                  <a:schemeClr val="tx1"/>
                </a:solidFill>
              </a:rPr>
              <a:t>Individual well-being and organizational productivity.</a:t>
            </a:r>
          </a:p>
          <a:p>
            <a:pPr marL="0" indent="0">
              <a:buNone/>
            </a:pPr>
            <a:r>
              <a:rPr lang="en-US" sz="1800" b="1" dirty="0">
                <a:solidFill>
                  <a:schemeClr val="tx1"/>
                </a:solidFill>
              </a:rPr>
              <a:t>1)Emotional Exhaustion</a:t>
            </a:r>
          </a:p>
          <a:p>
            <a:pPr marL="0" indent="0">
              <a:buNone/>
            </a:pPr>
            <a:r>
              <a:rPr lang="en-US" sz="1800" b="1" dirty="0">
                <a:solidFill>
                  <a:schemeClr val="tx1"/>
                </a:solidFill>
              </a:rPr>
              <a:t>           </a:t>
            </a:r>
            <a:r>
              <a:rPr lang="en-US" sz="1800" dirty="0">
                <a:solidFill>
                  <a:schemeClr val="tx1"/>
                </a:solidFill>
              </a:rPr>
              <a:t>Feeling emotionally drained, depicted and lacking </a:t>
            </a:r>
          </a:p>
          <a:p>
            <a:pPr marL="0" indent="0">
              <a:buNone/>
            </a:pPr>
            <a:r>
              <a:rPr lang="en-US" sz="1800" dirty="0">
                <a:solidFill>
                  <a:schemeClr val="tx1"/>
                </a:solidFill>
              </a:rPr>
              <a:t>In energy.</a:t>
            </a:r>
          </a:p>
          <a:p>
            <a:pPr marL="0" indent="0">
              <a:buNone/>
            </a:pPr>
            <a:r>
              <a:rPr lang="en-US" sz="1800" b="1" dirty="0">
                <a:solidFill>
                  <a:schemeClr val="tx1"/>
                </a:solidFill>
              </a:rPr>
              <a:t>2)Depression</a:t>
            </a:r>
          </a:p>
          <a:p>
            <a:pPr marL="0" indent="0">
              <a:buNone/>
            </a:pPr>
            <a:r>
              <a:rPr lang="en-US" sz="1800" b="1" dirty="0">
                <a:solidFill>
                  <a:schemeClr val="tx1"/>
                </a:solidFill>
              </a:rPr>
              <a:t>     </a:t>
            </a:r>
            <a:r>
              <a:rPr lang="en-US" sz="1800" dirty="0">
                <a:solidFill>
                  <a:schemeClr val="tx1"/>
                </a:solidFill>
              </a:rPr>
              <a:t>Developing a cynical and detached attitude towards </a:t>
            </a:r>
          </a:p>
          <a:p>
            <a:pPr marL="0" indent="0">
              <a:buNone/>
            </a:pPr>
            <a:r>
              <a:rPr lang="en-US" sz="1800" dirty="0">
                <a:solidFill>
                  <a:schemeClr val="tx1"/>
                </a:solidFill>
              </a:rPr>
              <a:t>work and colleagues.</a:t>
            </a:r>
          </a:p>
        </p:txBody>
      </p:sp>
      <p:pic>
        <p:nvPicPr>
          <p:cNvPr id="4" name="Picture 3">
            <a:extLst>
              <a:ext uri="{FF2B5EF4-FFF2-40B4-BE49-F238E27FC236}">
                <a16:creationId xmlns:a16="http://schemas.microsoft.com/office/drawing/2014/main" id="{ACDC9545-CD22-C3C9-CC01-D24317A16062}"/>
              </a:ext>
            </a:extLst>
          </p:cNvPr>
          <p:cNvPicPr>
            <a:picLocks noChangeAspect="1"/>
          </p:cNvPicPr>
          <p:nvPr/>
        </p:nvPicPr>
        <p:blipFill>
          <a:blip r:embed="rId2"/>
          <a:stretch>
            <a:fillRect/>
          </a:stretch>
        </p:blipFill>
        <p:spPr>
          <a:xfrm>
            <a:off x="6200931" y="1678898"/>
            <a:ext cx="5514807" cy="4296452"/>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6887C-F16F-56E6-3B6F-6F3CE95CCB50}"/>
              </a:ext>
            </a:extLst>
          </p:cNvPr>
          <p:cNvSpPr>
            <a:spLocks noGrp="1"/>
          </p:cNvSpPr>
          <p:nvPr>
            <p:ph idx="1"/>
          </p:nvPr>
        </p:nvSpPr>
        <p:spPr>
          <a:xfrm>
            <a:off x="581192" y="1019331"/>
            <a:ext cx="11029615" cy="4956019"/>
          </a:xfrm>
        </p:spPr>
        <p:txBody>
          <a:bodyPr>
            <a:normAutofit/>
          </a:bodyPr>
          <a:lstStyle/>
          <a:p>
            <a:pPr marL="0" indent="0">
              <a:buNone/>
            </a:pPr>
            <a:r>
              <a:rPr lang="en-IN" sz="1800" b="1" dirty="0">
                <a:solidFill>
                  <a:schemeClr val="tx1"/>
                </a:solidFill>
              </a:rPr>
              <a:t>3)Reduced Personal Accomplishment</a:t>
            </a:r>
          </a:p>
          <a:p>
            <a:pPr marL="0" indent="0">
              <a:buNone/>
            </a:pPr>
            <a:r>
              <a:rPr lang="en-IN" sz="1800" dirty="0">
                <a:solidFill>
                  <a:schemeClr val="tx1"/>
                </a:solidFill>
              </a:rPr>
              <a:t>    Experiencing feelings of inadequacy and failure </a:t>
            </a:r>
          </a:p>
          <a:p>
            <a:pPr marL="0" indent="0">
              <a:buNone/>
            </a:pPr>
            <a:r>
              <a:rPr lang="en-IN" sz="1800" dirty="0">
                <a:solidFill>
                  <a:schemeClr val="tx1"/>
                </a:solidFill>
              </a:rPr>
              <a:t> in ones’ work.</a:t>
            </a: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r>
              <a:rPr lang="en-IN" sz="1800" b="1" dirty="0">
                <a:solidFill>
                  <a:schemeClr val="tx1"/>
                </a:solidFill>
              </a:rPr>
              <a:t>4)Physical Symptoms </a:t>
            </a:r>
          </a:p>
          <a:p>
            <a:pPr marL="0" indent="0">
              <a:buNone/>
            </a:pPr>
            <a:r>
              <a:rPr lang="en-IN" sz="1800" dirty="0">
                <a:solidFill>
                  <a:schemeClr val="tx1"/>
                </a:solidFill>
              </a:rPr>
              <a:t>      Burnout can manifest in physical symptoms </a:t>
            </a:r>
          </a:p>
          <a:p>
            <a:pPr marL="0" indent="0">
              <a:buNone/>
            </a:pPr>
            <a:r>
              <a:rPr lang="en-IN" sz="1800" dirty="0">
                <a:solidFill>
                  <a:schemeClr val="tx1"/>
                </a:solidFill>
              </a:rPr>
              <a:t>such as Headache , Fatigue and sleep disturbances.</a:t>
            </a:r>
          </a:p>
        </p:txBody>
      </p:sp>
      <p:pic>
        <p:nvPicPr>
          <p:cNvPr id="4" name="Picture 3">
            <a:extLst>
              <a:ext uri="{FF2B5EF4-FFF2-40B4-BE49-F238E27FC236}">
                <a16:creationId xmlns:a16="http://schemas.microsoft.com/office/drawing/2014/main" id="{4322ADE1-9887-C952-1805-507447E24803}"/>
              </a:ext>
            </a:extLst>
          </p:cNvPr>
          <p:cNvPicPr>
            <a:picLocks noChangeAspect="1"/>
          </p:cNvPicPr>
          <p:nvPr/>
        </p:nvPicPr>
        <p:blipFill>
          <a:blip r:embed="rId2"/>
          <a:stretch>
            <a:fillRect/>
          </a:stretch>
        </p:blipFill>
        <p:spPr>
          <a:xfrm>
            <a:off x="5765895" y="1462063"/>
            <a:ext cx="6105832" cy="4070554"/>
          </a:xfrm>
          <a:prstGeom prst="rect">
            <a:avLst/>
          </a:prstGeom>
        </p:spPr>
      </p:pic>
    </p:spTree>
    <p:extLst>
      <p:ext uri="{BB962C8B-B14F-4D97-AF65-F5344CB8AC3E}">
        <p14:creationId xmlns:p14="http://schemas.microsoft.com/office/powerpoint/2010/main" val="172277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normAutofit lnSpcReduction="10000"/>
          </a:bodyPr>
          <a:lstStyle/>
          <a:p>
            <a:pPr>
              <a:buFont typeface="Wingdings" panose="05000000000000000000" pitchFamily="2" charset="2"/>
              <a:buChar char="Ø"/>
            </a:pPr>
            <a:r>
              <a:rPr lang="en-IN" sz="2000" dirty="0">
                <a:solidFill>
                  <a:schemeClr val="tx1"/>
                </a:solidFill>
              </a:rPr>
              <a:t> Human Resources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Managers and Team Leaders.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Employees</a:t>
            </a:r>
          </a:p>
          <a:p>
            <a:pPr marL="0" indent="0">
              <a:buNone/>
            </a:pPr>
            <a:r>
              <a:rPr lang="en-IN" sz="2000" dirty="0">
                <a:solidFill>
                  <a:schemeClr val="tx1"/>
                </a:solidFill>
              </a:rPr>
              <a:t> </a:t>
            </a:r>
          </a:p>
          <a:p>
            <a:pPr>
              <a:buFont typeface="Wingdings" panose="05000000000000000000" pitchFamily="2" charset="2"/>
              <a:buChar char="Ø"/>
            </a:pPr>
            <a:r>
              <a:rPr lang="en-IN" sz="2000" dirty="0">
                <a:solidFill>
                  <a:schemeClr val="tx1"/>
                </a:solidFill>
              </a:rPr>
              <a:t>  Occupational Health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Data Analysts.</a:t>
            </a:r>
            <a:endParaRPr lang="en-US" sz="2000" dirty="0">
              <a:solidFill>
                <a:schemeClr val="tx1"/>
              </a:solidFill>
            </a:endParaRPr>
          </a:p>
        </p:txBody>
      </p:sp>
      <p:pic>
        <p:nvPicPr>
          <p:cNvPr id="1026" name="Picture 2" descr="End user focus is not enough: What's really needed for enterprise adoption  - Microsoft Research">
            <a:extLst>
              <a:ext uri="{FF2B5EF4-FFF2-40B4-BE49-F238E27FC236}">
                <a16:creationId xmlns:a16="http://schemas.microsoft.com/office/drawing/2014/main" id="{76E8A481-85D5-8939-56CC-08FD733F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102" y="1903576"/>
            <a:ext cx="6698148" cy="40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88761"/>
            <a:ext cx="11029615" cy="3820371"/>
          </a:xfrm>
        </p:spPr>
        <p:txBody>
          <a:bodyPr>
            <a:normAutofit lnSpcReduction="10000"/>
          </a:bodyPr>
          <a:lstStyle/>
          <a:p>
            <a:r>
              <a:rPr lang="en-US" sz="2400" dirty="0">
                <a:solidFill>
                  <a:schemeClr val="tx1"/>
                </a:solidFill>
              </a:rPr>
              <a:t>Our solution to the problem statement is to develop a model capable of predicting the burnout rate of employees using machine learning and linear regression techniques.</a:t>
            </a:r>
          </a:p>
          <a:p>
            <a:r>
              <a:rPr lang="en-US" sz="2400" dirty="0">
                <a:solidFill>
                  <a:schemeClr val="tx1"/>
                </a:solidFill>
              </a:rPr>
              <a:t>We have built our model using various Python libraries, including NumPy, pandas, matplotlib, seaborn, and sci-kit-learn. NumPy is utilized to create multi-dimensional arrays and perform operations on them. Pandas are employed for manipulating data within data frames. Matplotlib is used for plotting data, while Seaborn enhances the visualization of data in data frames. Scikit-learn is crucial for data preprocessing and model development.</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buNone/>
            </a:pPr>
            <a:r>
              <a:rPr lang="en-US" sz="2400" dirty="0"/>
              <a:t>In this project, I customized several parts to make it fit my goals. I focused on dealing with outliers and tried different scaling methods to boost how well the linear regression model worked. Using both </a:t>
            </a:r>
            <a:r>
              <a:rPr lang="en-US" sz="2400" dirty="0" err="1"/>
              <a:t>MinMaxScaler</a:t>
            </a:r>
            <a:r>
              <a:rPr lang="en-US" sz="2400" dirty="0"/>
              <a:t> and </a:t>
            </a:r>
            <a:r>
              <a:rPr lang="en-US" sz="2400" dirty="0" err="1"/>
              <a:t>StandardScaler</a:t>
            </a:r>
            <a:r>
              <a:rPr lang="en-US" sz="2400" dirty="0"/>
              <a:t> helped me see big changes in how the model performed. I looked at things like Mean Squared Error (MSE), Root Mean Squared Error (RMSE), Mean Absolute Error (MAE), and R-squared (R²) values. I also changed the correlation analysis to get a better grip on how variables relate to each other. This meant adding and studying outliers in the data. It let me check how tough the model was and how it reacted to weird data points. These tweaks helped me fine-tune the linear regression model, which led to more accurate and trustworthy predictions.</a:t>
            </a: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554508"/>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a:bodyPr>
          <a:lstStyle/>
          <a:p>
            <a:r>
              <a:rPr lang="en-US" sz="2400" dirty="0">
                <a:solidFill>
                  <a:schemeClr val="tx1"/>
                </a:solidFill>
              </a:rPr>
              <a:t>First, we load the dataset into the IDE and create a data frame using pandas. We address null values and conduct data cleaning and preprocessing. Categorical values are converted into numerical values. We select the best features for predicting the target variable through correlation analysis. The model is developed by splitting the data into training and testing sets. Finally, we apply linear regression to predict the target variable and evaluate the model using performance metrics such as RMSE and MSE.</a:t>
            </a: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105</TotalTime>
  <Words>898</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Demi</vt:lpstr>
      <vt:lpstr>Public Sans</vt:lpstr>
      <vt:lpstr>Wingdings</vt:lpstr>
      <vt:lpstr>Wingdings 2</vt:lpstr>
      <vt:lpstr>DividendVTI</vt:lpstr>
      <vt:lpstr>Student Details</vt:lpstr>
      <vt:lpstr>PROJECT TITLE/Problem Statement</vt:lpstr>
      <vt:lpstr>AGENDA</vt:lpstr>
      <vt:lpstr>PROJECT  OVERVIEW</vt:lpstr>
      <vt:lpstr>PowerPoint Presentation</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6</cp:revision>
  <dcterms:created xsi:type="dcterms:W3CDTF">2021-05-26T16:50:10Z</dcterms:created>
  <dcterms:modified xsi:type="dcterms:W3CDTF">2024-07-23T06:53:38Z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