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77" r:id="rId5"/>
    <p:sldId id="257" r:id="rId6"/>
    <p:sldId id="258" r:id="rId7"/>
    <p:sldId id="259" r:id="rId8"/>
    <p:sldId id="261" r:id="rId9"/>
    <p:sldId id="268" r:id="rId10"/>
    <p:sldId id="262" r:id="rId11"/>
    <p:sldId id="263" r:id="rId12"/>
    <p:sldId id="278" r:id="rId13"/>
    <p:sldId id="264" r:id="rId14"/>
    <p:sldId id="265" r:id="rId15"/>
    <p:sldId id="267" r:id="rId16"/>
    <p:sldId id="269" r:id="rId17"/>
    <p:sldId id="270" r:id="rId18"/>
    <p:sldId id="271" r:id="rId19"/>
    <p:sldId id="274" r:id="rId20"/>
    <p:sldId id="279" r:id="rId21"/>
    <p:sldId id="275" r:id="rId22"/>
    <p:sldId id="276" r:id="rId23"/>
    <p:sldId id="273"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1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6B84-7270-D2B6-6133-BB39F5866243}"/>
              </a:ext>
            </a:extLst>
          </p:cNvPr>
          <p:cNvSpPr>
            <a:spLocks noGrp="1"/>
          </p:cNvSpPr>
          <p:nvPr>
            <p:ph type="title"/>
          </p:nvPr>
        </p:nvSpPr>
        <p:spPr>
          <a:xfrm>
            <a:off x="609910" y="2478315"/>
            <a:ext cx="10972179" cy="1901370"/>
          </a:xfrm>
        </p:spPr>
        <p:txBody>
          <a:bodyPr>
            <a:normAutofit/>
          </a:bodyPr>
          <a:lstStyle/>
          <a:p>
            <a:r>
              <a:rPr lang="en-IN" sz="5400" dirty="0"/>
              <a:t>Employee burnout prediction using linear regression</a:t>
            </a:r>
          </a:p>
        </p:txBody>
      </p:sp>
    </p:spTree>
    <p:extLst>
      <p:ext uri="{BB962C8B-B14F-4D97-AF65-F5344CB8AC3E}">
        <p14:creationId xmlns:p14="http://schemas.microsoft.com/office/powerpoint/2010/main" val="732343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0" y="554508"/>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a:bodyPr>
          <a:lstStyle/>
          <a:p>
            <a:pPr marL="0" indent="0">
              <a:buNone/>
            </a:pPr>
            <a:r>
              <a:rPr lang="en-US" sz="2400" dirty="0"/>
              <a:t>In this project, I customized several parts to make it fit my goals. I focused on dealing with outliers and tried different scaling methods to boost how well the linear regression model worked. Using both MinMaxScaler and StandardScaler helped me see big changes in how the model performed. I looked at things like Mean Squared Error (MSE), Root Mean Squared Error (RMSE), Mean Absolute Error (MAE), and R-squared (R²) values. I also changed the correlation analysis to get a better grip on how variables relate to each other. This meant adding and studying outliers in the data. It let me check how tough the model was and how it reacted to weird data points. These tweaks helped me fine-tune the linear regression model, which led to more accurate and trustworthy predictions.</a:t>
            </a:r>
          </a:p>
        </p:txBody>
      </p:sp>
    </p:spTree>
    <p:extLst>
      <p:ext uri="{BB962C8B-B14F-4D97-AF65-F5344CB8AC3E}">
        <p14:creationId xmlns:p14="http://schemas.microsoft.com/office/powerpoint/2010/main" val="365738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554508"/>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11757"/>
            <a:ext cx="11029615" cy="3634486"/>
          </a:xfrm>
        </p:spPr>
        <p:txBody>
          <a:bodyPr>
            <a:normAutofit/>
          </a:bodyPr>
          <a:lstStyle/>
          <a:p>
            <a:r>
              <a:rPr lang="en-US" sz="2400" dirty="0">
                <a:solidFill>
                  <a:schemeClr val="tx1"/>
                </a:solidFill>
              </a:rPr>
              <a:t>First, we load the dataset into the IDE and create a data frame using pandas. We address null values and conduct data cleaning and preprocessing. We select the best features for predicting the target variable through correlation analysis. Categorical values are converted into numerical values. The model is developed by splitting the data into training and testing sets. Finally, we apply linear regression to predict the target variable and evaluate the model using performance metrics such as RMSE and MSE.</a:t>
            </a:r>
          </a:p>
        </p:txBody>
      </p:sp>
    </p:spTree>
    <p:extLst>
      <p:ext uri="{BB962C8B-B14F-4D97-AF65-F5344CB8AC3E}">
        <p14:creationId xmlns:p14="http://schemas.microsoft.com/office/powerpoint/2010/main" val="318408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7" name="TextBox 6">
            <a:extLst>
              <a:ext uri="{FF2B5EF4-FFF2-40B4-BE49-F238E27FC236}">
                <a16:creationId xmlns:a16="http://schemas.microsoft.com/office/drawing/2014/main" id="{1B21262A-92E0-1190-EFCF-08F9A0EAE42B}"/>
              </a:ext>
            </a:extLst>
          </p:cNvPr>
          <p:cNvSpPr txBox="1"/>
          <p:nvPr/>
        </p:nvSpPr>
        <p:spPr>
          <a:xfrm>
            <a:off x="581191" y="1512008"/>
            <a:ext cx="6096000" cy="1015663"/>
          </a:xfrm>
          <a:prstGeom prst="rect">
            <a:avLst/>
          </a:prstGeom>
          <a:noFill/>
        </p:spPr>
        <p:txBody>
          <a:bodyPr wrap="square">
            <a:spAutoFit/>
          </a:bodyPr>
          <a:lstStyle/>
          <a:p>
            <a:r>
              <a:rPr lang="en-IN" sz="2000" dirty="0"/>
              <a:t>Using correlation analysis to select the best features from the data frame for predicting the target variable (Burn Rate).</a:t>
            </a:r>
          </a:p>
        </p:txBody>
      </p:sp>
      <p:pic>
        <p:nvPicPr>
          <p:cNvPr id="4" name="Picture 3">
            <a:extLst>
              <a:ext uri="{FF2B5EF4-FFF2-40B4-BE49-F238E27FC236}">
                <a16:creationId xmlns:a16="http://schemas.microsoft.com/office/drawing/2014/main" id="{70FBFA1A-207D-6327-BFBC-E3B0CCA38089}"/>
              </a:ext>
            </a:extLst>
          </p:cNvPr>
          <p:cNvPicPr>
            <a:picLocks noChangeAspect="1"/>
          </p:cNvPicPr>
          <p:nvPr/>
        </p:nvPicPr>
        <p:blipFill>
          <a:blip r:embed="rId2"/>
          <a:stretch>
            <a:fillRect/>
          </a:stretch>
        </p:blipFill>
        <p:spPr>
          <a:xfrm>
            <a:off x="581191" y="2754829"/>
            <a:ext cx="9101457" cy="3791113"/>
          </a:xfrm>
          <a:prstGeom prst="rect">
            <a:avLst/>
          </a:prstGeom>
        </p:spPr>
      </p:pic>
    </p:spTree>
    <p:extLst>
      <p:ext uri="{BB962C8B-B14F-4D97-AF65-F5344CB8AC3E}">
        <p14:creationId xmlns:p14="http://schemas.microsoft.com/office/powerpoint/2010/main" val="3319627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E77824-3BA8-92E6-EC24-AF04DC81FC93}"/>
              </a:ext>
            </a:extLst>
          </p:cNvPr>
          <p:cNvPicPr>
            <a:picLocks noChangeAspect="1"/>
          </p:cNvPicPr>
          <p:nvPr/>
        </p:nvPicPr>
        <p:blipFill>
          <a:blip r:embed="rId2"/>
          <a:stretch>
            <a:fillRect/>
          </a:stretch>
        </p:blipFill>
        <p:spPr>
          <a:xfrm>
            <a:off x="378662" y="628612"/>
            <a:ext cx="6394859" cy="3157325"/>
          </a:xfrm>
          <a:prstGeom prst="rect">
            <a:avLst/>
          </a:prstGeom>
        </p:spPr>
      </p:pic>
      <p:pic>
        <p:nvPicPr>
          <p:cNvPr id="7" name="Picture 6">
            <a:extLst>
              <a:ext uri="{FF2B5EF4-FFF2-40B4-BE49-F238E27FC236}">
                <a16:creationId xmlns:a16="http://schemas.microsoft.com/office/drawing/2014/main" id="{EFF83FC2-594C-0C8B-C28F-3A9CA5C48CDB}"/>
              </a:ext>
            </a:extLst>
          </p:cNvPr>
          <p:cNvPicPr>
            <a:picLocks noChangeAspect="1"/>
          </p:cNvPicPr>
          <p:nvPr/>
        </p:nvPicPr>
        <p:blipFill rotWithShape="1">
          <a:blip r:embed="rId3"/>
          <a:srcRect t="7782"/>
          <a:stretch/>
        </p:blipFill>
        <p:spPr>
          <a:xfrm>
            <a:off x="456678" y="3785937"/>
            <a:ext cx="6348719" cy="2890634"/>
          </a:xfrm>
          <a:prstGeom prst="rect">
            <a:avLst/>
          </a:prstGeom>
        </p:spPr>
      </p:pic>
    </p:spTree>
    <p:extLst>
      <p:ext uri="{BB962C8B-B14F-4D97-AF65-F5344CB8AC3E}">
        <p14:creationId xmlns:p14="http://schemas.microsoft.com/office/powerpoint/2010/main" val="50615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462B4D-8EB6-89FB-8988-001A1CADD757}"/>
              </a:ext>
            </a:extLst>
          </p:cNvPr>
          <p:cNvPicPr>
            <a:picLocks noChangeAspect="1"/>
          </p:cNvPicPr>
          <p:nvPr/>
        </p:nvPicPr>
        <p:blipFill>
          <a:blip r:embed="rId2"/>
          <a:stretch>
            <a:fillRect/>
          </a:stretch>
        </p:blipFill>
        <p:spPr>
          <a:xfrm>
            <a:off x="74509" y="569108"/>
            <a:ext cx="12117491" cy="1972016"/>
          </a:xfrm>
          <a:prstGeom prst="rect">
            <a:avLst/>
          </a:prstGeom>
        </p:spPr>
      </p:pic>
      <p:pic>
        <p:nvPicPr>
          <p:cNvPr id="7" name="Picture 6">
            <a:extLst>
              <a:ext uri="{FF2B5EF4-FFF2-40B4-BE49-F238E27FC236}">
                <a16:creationId xmlns:a16="http://schemas.microsoft.com/office/drawing/2014/main" id="{17D3CF55-2606-1292-6A08-8C29F09777C3}"/>
              </a:ext>
            </a:extLst>
          </p:cNvPr>
          <p:cNvPicPr>
            <a:picLocks noChangeAspect="1"/>
          </p:cNvPicPr>
          <p:nvPr/>
        </p:nvPicPr>
        <p:blipFill>
          <a:blip r:embed="rId3"/>
          <a:stretch>
            <a:fillRect/>
          </a:stretch>
        </p:blipFill>
        <p:spPr>
          <a:xfrm>
            <a:off x="0" y="2541124"/>
            <a:ext cx="5849257" cy="4287034"/>
          </a:xfrm>
          <a:prstGeom prst="rect">
            <a:avLst/>
          </a:prstGeom>
        </p:spPr>
      </p:pic>
      <p:sp>
        <p:nvSpPr>
          <p:cNvPr id="9" name="TextBox 8">
            <a:extLst>
              <a:ext uri="{FF2B5EF4-FFF2-40B4-BE49-F238E27FC236}">
                <a16:creationId xmlns:a16="http://schemas.microsoft.com/office/drawing/2014/main" id="{127AA3C7-A706-9B1D-AE6A-11019D97F869}"/>
              </a:ext>
            </a:extLst>
          </p:cNvPr>
          <p:cNvSpPr txBox="1"/>
          <p:nvPr/>
        </p:nvSpPr>
        <p:spPr>
          <a:xfrm>
            <a:off x="5646056" y="4811564"/>
            <a:ext cx="6357258" cy="1477328"/>
          </a:xfrm>
          <a:prstGeom prst="rect">
            <a:avLst/>
          </a:prstGeom>
          <a:noFill/>
        </p:spPr>
        <p:txBody>
          <a:bodyPr wrap="square">
            <a:spAutoFit/>
          </a:bodyPr>
          <a:lstStyle/>
          <a:p>
            <a:r>
              <a:rPr lang="en-IN" dirty="0"/>
              <a:t>The bar graph displays the count of employees hired each month. The x-axis represents the months of the year, while the y-axis shows the number of employees hired. This visualization helps identify the hiring trends across different months, highlighting the periods with higher or lower recruitment activity.</a:t>
            </a:r>
          </a:p>
        </p:txBody>
      </p:sp>
    </p:spTree>
    <p:extLst>
      <p:ext uri="{BB962C8B-B14F-4D97-AF65-F5344CB8AC3E}">
        <p14:creationId xmlns:p14="http://schemas.microsoft.com/office/powerpoint/2010/main" val="213340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1A847D-B2D8-FFE4-E6A4-DA7891960EA9}"/>
              </a:ext>
            </a:extLst>
          </p:cNvPr>
          <p:cNvPicPr>
            <a:picLocks noChangeAspect="1"/>
          </p:cNvPicPr>
          <p:nvPr/>
        </p:nvPicPr>
        <p:blipFill>
          <a:blip r:embed="rId2"/>
          <a:stretch>
            <a:fillRect/>
          </a:stretch>
        </p:blipFill>
        <p:spPr>
          <a:xfrm>
            <a:off x="318128" y="653284"/>
            <a:ext cx="8216271" cy="5087810"/>
          </a:xfrm>
          <a:prstGeom prst="rect">
            <a:avLst/>
          </a:prstGeom>
        </p:spPr>
      </p:pic>
      <p:sp>
        <p:nvSpPr>
          <p:cNvPr id="7" name="TextBox 6">
            <a:extLst>
              <a:ext uri="{FF2B5EF4-FFF2-40B4-BE49-F238E27FC236}">
                <a16:creationId xmlns:a16="http://schemas.microsoft.com/office/drawing/2014/main" id="{3DD4E8B6-ED0D-6452-D663-BC9EB97692DE}"/>
              </a:ext>
            </a:extLst>
          </p:cNvPr>
          <p:cNvSpPr txBox="1"/>
          <p:nvPr/>
        </p:nvSpPr>
        <p:spPr>
          <a:xfrm>
            <a:off x="754743" y="5743051"/>
            <a:ext cx="7924800" cy="900246"/>
          </a:xfrm>
          <a:prstGeom prst="rect">
            <a:avLst/>
          </a:prstGeom>
          <a:noFill/>
        </p:spPr>
        <p:txBody>
          <a:bodyPr wrap="square">
            <a:spAutoFit/>
          </a:bodyPr>
          <a:lstStyle/>
          <a:p>
            <a:r>
              <a:rPr lang="en-IN" sz="1750" dirty="0"/>
              <a:t>The count plots show the distribution of categorical variables in the dataset. Each subplot represents a different categorical column, illustrating the frequency of each category, allowing for easy comparison across variables.</a:t>
            </a:r>
          </a:p>
        </p:txBody>
      </p:sp>
    </p:spTree>
    <p:extLst>
      <p:ext uri="{BB962C8B-B14F-4D97-AF65-F5344CB8AC3E}">
        <p14:creationId xmlns:p14="http://schemas.microsoft.com/office/powerpoint/2010/main" val="2033688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11155C-FDBD-50ED-5F3E-79A115E0AA66}"/>
              </a:ext>
            </a:extLst>
          </p:cNvPr>
          <p:cNvPicPr>
            <a:picLocks noChangeAspect="1"/>
          </p:cNvPicPr>
          <p:nvPr/>
        </p:nvPicPr>
        <p:blipFill>
          <a:blip r:embed="rId2"/>
          <a:stretch>
            <a:fillRect/>
          </a:stretch>
        </p:blipFill>
        <p:spPr>
          <a:xfrm>
            <a:off x="6242856" y="770982"/>
            <a:ext cx="5711007" cy="5077534"/>
          </a:xfrm>
          <a:prstGeom prst="rect">
            <a:avLst/>
          </a:prstGeom>
        </p:spPr>
      </p:pic>
      <p:pic>
        <p:nvPicPr>
          <p:cNvPr id="9" name="Picture 8">
            <a:extLst>
              <a:ext uri="{FF2B5EF4-FFF2-40B4-BE49-F238E27FC236}">
                <a16:creationId xmlns:a16="http://schemas.microsoft.com/office/drawing/2014/main" id="{EBCAF439-2E83-B3B8-66C7-B3B827917472}"/>
              </a:ext>
            </a:extLst>
          </p:cNvPr>
          <p:cNvPicPr>
            <a:picLocks noChangeAspect="1"/>
          </p:cNvPicPr>
          <p:nvPr/>
        </p:nvPicPr>
        <p:blipFill>
          <a:blip r:embed="rId3"/>
          <a:stretch>
            <a:fillRect/>
          </a:stretch>
        </p:blipFill>
        <p:spPr>
          <a:xfrm>
            <a:off x="295916" y="770982"/>
            <a:ext cx="5915851" cy="5020376"/>
          </a:xfrm>
          <a:prstGeom prst="rect">
            <a:avLst/>
          </a:prstGeom>
        </p:spPr>
      </p:pic>
    </p:spTree>
    <p:extLst>
      <p:ext uri="{BB962C8B-B14F-4D97-AF65-F5344CB8AC3E}">
        <p14:creationId xmlns:p14="http://schemas.microsoft.com/office/powerpoint/2010/main" val="1132702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15C783-C214-33A9-3EDF-D51ECF370D43}"/>
              </a:ext>
            </a:extLst>
          </p:cNvPr>
          <p:cNvPicPr>
            <a:picLocks noChangeAspect="1"/>
          </p:cNvPicPr>
          <p:nvPr/>
        </p:nvPicPr>
        <p:blipFill>
          <a:blip r:embed="rId2"/>
          <a:stretch>
            <a:fillRect/>
          </a:stretch>
        </p:blipFill>
        <p:spPr>
          <a:xfrm>
            <a:off x="133468" y="605419"/>
            <a:ext cx="5962532" cy="5422403"/>
          </a:xfrm>
          <a:prstGeom prst="rect">
            <a:avLst/>
          </a:prstGeom>
        </p:spPr>
      </p:pic>
      <p:pic>
        <p:nvPicPr>
          <p:cNvPr id="3" name="Picture 2">
            <a:extLst>
              <a:ext uri="{FF2B5EF4-FFF2-40B4-BE49-F238E27FC236}">
                <a16:creationId xmlns:a16="http://schemas.microsoft.com/office/drawing/2014/main" id="{D9ADDEC4-2D38-EB13-5A63-BFDFC3F5334F}"/>
              </a:ext>
            </a:extLst>
          </p:cNvPr>
          <p:cNvPicPr>
            <a:picLocks noChangeAspect="1"/>
          </p:cNvPicPr>
          <p:nvPr/>
        </p:nvPicPr>
        <p:blipFill>
          <a:blip r:embed="rId3"/>
          <a:stretch>
            <a:fillRect/>
          </a:stretch>
        </p:blipFill>
        <p:spPr>
          <a:xfrm>
            <a:off x="5841167" y="1220016"/>
            <a:ext cx="6052483" cy="3022201"/>
          </a:xfrm>
          <a:prstGeom prst="rect">
            <a:avLst/>
          </a:prstGeom>
        </p:spPr>
      </p:pic>
    </p:spTree>
    <p:extLst>
      <p:ext uri="{BB962C8B-B14F-4D97-AF65-F5344CB8AC3E}">
        <p14:creationId xmlns:p14="http://schemas.microsoft.com/office/powerpoint/2010/main" val="2699979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937EED-2417-19DA-B7C3-0A3F7B9F731B}"/>
              </a:ext>
            </a:extLst>
          </p:cNvPr>
          <p:cNvPicPr>
            <a:picLocks noChangeAspect="1"/>
          </p:cNvPicPr>
          <p:nvPr/>
        </p:nvPicPr>
        <p:blipFill>
          <a:blip r:embed="rId2"/>
          <a:stretch>
            <a:fillRect/>
          </a:stretch>
        </p:blipFill>
        <p:spPr>
          <a:xfrm>
            <a:off x="696685" y="3231468"/>
            <a:ext cx="8201324" cy="2156960"/>
          </a:xfrm>
          <a:prstGeom prst="rect">
            <a:avLst/>
          </a:prstGeom>
        </p:spPr>
      </p:pic>
      <p:pic>
        <p:nvPicPr>
          <p:cNvPr id="8" name="Picture 7">
            <a:extLst>
              <a:ext uri="{FF2B5EF4-FFF2-40B4-BE49-F238E27FC236}">
                <a16:creationId xmlns:a16="http://schemas.microsoft.com/office/drawing/2014/main" id="{0E216DD5-FE29-4220-3B62-8F176AC4E774}"/>
              </a:ext>
            </a:extLst>
          </p:cNvPr>
          <p:cNvPicPr>
            <a:picLocks noChangeAspect="1"/>
          </p:cNvPicPr>
          <p:nvPr/>
        </p:nvPicPr>
        <p:blipFill>
          <a:blip r:embed="rId3"/>
          <a:stretch>
            <a:fillRect/>
          </a:stretch>
        </p:blipFill>
        <p:spPr>
          <a:xfrm>
            <a:off x="696685" y="1469572"/>
            <a:ext cx="2771441" cy="1096166"/>
          </a:xfrm>
          <a:prstGeom prst="rect">
            <a:avLst/>
          </a:prstGeom>
        </p:spPr>
      </p:pic>
      <p:sp>
        <p:nvSpPr>
          <p:cNvPr id="2" name="TextBox 1">
            <a:extLst>
              <a:ext uri="{FF2B5EF4-FFF2-40B4-BE49-F238E27FC236}">
                <a16:creationId xmlns:a16="http://schemas.microsoft.com/office/drawing/2014/main" id="{4B8EF9BD-3592-FB81-0779-1D7D50060EE0}"/>
              </a:ext>
            </a:extLst>
          </p:cNvPr>
          <p:cNvSpPr txBox="1"/>
          <p:nvPr/>
        </p:nvSpPr>
        <p:spPr>
          <a:xfrm>
            <a:off x="696685" y="928914"/>
            <a:ext cx="3904344" cy="461665"/>
          </a:xfrm>
          <a:prstGeom prst="rect">
            <a:avLst/>
          </a:prstGeom>
          <a:noFill/>
        </p:spPr>
        <p:txBody>
          <a:bodyPr wrap="square" rtlCol="0">
            <a:spAutoFit/>
          </a:bodyPr>
          <a:lstStyle/>
          <a:p>
            <a:r>
              <a:rPr lang="en-IN" sz="2400" dirty="0"/>
              <a:t>Initial Dataset</a:t>
            </a:r>
          </a:p>
        </p:txBody>
      </p:sp>
      <p:sp>
        <p:nvSpPr>
          <p:cNvPr id="4" name="TextBox 3">
            <a:extLst>
              <a:ext uri="{FF2B5EF4-FFF2-40B4-BE49-F238E27FC236}">
                <a16:creationId xmlns:a16="http://schemas.microsoft.com/office/drawing/2014/main" id="{C94B8B13-F9A5-D27D-BB55-199F1BD2317C}"/>
              </a:ext>
            </a:extLst>
          </p:cNvPr>
          <p:cNvSpPr txBox="1"/>
          <p:nvPr/>
        </p:nvSpPr>
        <p:spPr>
          <a:xfrm>
            <a:off x="695897" y="2636382"/>
            <a:ext cx="3904344" cy="461665"/>
          </a:xfrm>
          <a:prstGeom prst="rect">
            <a:avLst/>
          </a:prstGeom>
          <a:noFill/>
        </p:spPr>
        <p:txBody>
          <a:bodyPr wrap="square" rtlCol="0">
            <a:spAutoFit/>
          </a:bodyPr>
          <a:lstStyle/>
          <a:p>
            <a:r>
              <a:rPr lang="en-IN" sz="2400" dirty="0"/>
              <a:t>Final Dataset after outlier</a:t>
            </a:r>
          </a:p>
        </p:txBody>
      </p:sp>
    </p:spTree>
    <p:extLst>
      <p:ext uri="{BB962C8B-B14F-4D97-AF65-F5344CB8AC3E}">
        <p14:creationId xmlns:p14="http://schemas.microsoft.com/office/powerpoint/2010/main" val="591077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D17AC05-C1BC-7CFD-9D2C-85B4E7B4F193}"/>
              </a:ext>
            </a:extLst>
          </p:cNvPr>
          <p:cNvSpPr txBox="1"/>
          <p:nvPr/>
        </p:nvSpPr>
        <p:spPr>
          <a:xfrm>
            <a:off x="5820229" y="811934"/>
            <a:ext cx="4455885" cy="954107"/>
          </a:xfrm>
          <a:prstGeom prst="rect">
            <a:avLst/>
          </a:prstGeom>
          <a:noFill/>
        </p:spPr>
        <p:txBody>
          <a:bodyPr wrap="square" rtlCol="0">
            <a:spAutoFit/>
          </a:bodyPr>
          <a:lstStyle/>
          <a:p>
            <a:r>
              <a:rPr lang="en-IN" sz="2800" dirty="0"/>
              <a:t>Linear regression model performance metrics:</a:t>
            </a:r>
          </a:p>
        </p:txBody>
      </p:sp>
      <p:pic>
        <p:nvPicPr>
          <p:cNvPr id="3" name="Picture 2">
            <a:extLst>
              <a:ext uri="{FF2B5EF4-FFF2-40B4-BE49-F238E27FC236}">
                <a16:creationId xmlns:a16="http://schemas.microsoft.com/office/drawing/2014/main" id="{69563BE7-2E5D-B3F2-FFBA-54EC572B7444}"/>
              </a:ext>
            </a:extLst>
          </p:cNvPr>
          <p:cNvPicPr>
            <a:picLocks noChangeAspect="1"/>
          </p:cNvPicPr>
          <p:nvPr/>
        </p:nvPicPr>
        <p:blipFill>
          <a:blip r:embed="rId2"/>
          <a:stretch>
            <a:fillRect/>
          </a:stretch>
        </p:blipFill>
        <p:spPr>
          <a:xfrm>
            <a:off x="443591" y="811934"/>
            <a:ext cx="5190243" cy="5731833"/>
          </a:xfrm>
          <a:prstGeom prst="rect">
            <a:avLst/>
          </a:prstGeom>
        </p:spPr>
      </p:pic>
      <p:pic>
        <p:nvPicPr>
          <p:cNvPr id="4" name="Picture 3">
            <a:extLst>
              <a:ext uri="{FF2B5EF4-FFF2-40B4-BE49-F238E27FC236}">
                <a16:creationId xmlns:a16="http://schemas.microsoft.com/office/drawing/2014/main" id="{CCF79B79-3ED2-63E9-247D-BB2CBA5A86D2}"/>
              </a:ext>
            </a:extLst>
          </p:cNvPr>
          <p:cNvPicPr>
            <a:picLocks noChangeAspect="1"/>
          </p:cNvPicPr>
          <p:nvPr/>
        </p:nvPicPr>
        <p:blipFill>
          <a:blip r:embed="rId3"/>
          <a:stretch>
            <a:fillRect/>
          </a:stretch>
        </p:blipFill>
        <p:spPr>
          <a:xfrm>
            <a:off x="5633834" y="4065644"/>
            <a:ext cx="6363128" cy="2478123"/>
          </a:xfrm>
          <a:prstGeom prst="rect">
            <a:avLst/>
          </a:prstGeom>
        </p:spPr>
      </p:pic>
    </p:spTree>
    <p:extLst>
      <p:ext uri="{BB962C8B-B14F-4D97-AF65-F5344CB8AC3E}">
        <p14:creationId xmlns:p14="http://schemas.microsoft.com/office/powerpoint/2010/main" val="374563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96714" y="1405648"/>
            <a:ext cx="10993549" cy="751667"/>
          </a:xfrm>
        </p:spPr>
        <p:txBody>
          <a:bodyPr>
            <a:normAutofit/>
          </a:bodyPr>
          <a:lstStyle/>
          <a:p>
            <a:r>
              <a:rPr lang="en-GB" sz="3600" dirty="0">
                <a:solidFill>
                  <a:schemeClr val="tx1"/>
                </a:solidFill>
              </a:rPr>
              <a:t>Student</a:t>
            </a:r>
            <a:r>
              <a:rPr lang="en-GB" sz="3600" dirty="0"/>
              <a:t> </a:t>
            </a:r>
            <a:r>
              <a:rPr lang="en-GB" dirty="0">
                <a:solidFill>
                  <a:schemeClr val="tx1"/>
                </a:solidFill>
              </a:rPr>
              <a:t>Details</a:t>
            </a:r>
            <a:endParaRPr lang="en-US" dirty="0">
              <a:solidFill>
                <a:schemeClr val="tx1"/>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96717" y="2310064"/>
            <a:ext cx="10993546" cy="3985806"/>
          </a:xfrm>
        </p:spPr>
        <p:txBody>
          <a:bodyPr>
            <a:noAutofit/>
          </a:bodyPr>
          <a:lstStyle/>
          <a:p>
            <a:pPr marL="0" indent="0">
              <a:buNone/>
            </a:pPr>
            <a:r>
              <a:rPr lang="en-US" sz="1800" dirty="0">
                <a:solidFill>
                  <a:schemeClr val="tx1"/>
                </a:solidFill>
                <a:latin typeface="Arial" panose="020B0604020202020204" pitchFamily="34" charset="0"/>
                <a:cs typeface="Arial" panose="020B0604020202020204" pitchFamily="34" charset="0"/>
              </a:rPr>
              <a:t>Name: Jakka vidya Sai sankar</a:t>
            </a:r>
          </a:p>
          <a:p>
            <a:pPr marL="0" indent="0">
              <a:buNone/>
            </a:pPr>
            <a:r>
              <a:rPr lang="en-US" sz="1800" dirty="0">
                <a:solidFill>
                  <a:schemeClr val="tx1"/>
                </a:solidFill>
                <a:latin typeface="Arial" panose="020B0604020202020204" pitchFamily="34" charset="0"/>
                <a:cs typeface="Arial" panose="020B0604020202020204" pitchFamily="34" charset="0"/>
              </a:rPr>
              <a:t> Admission Number: AP22110011317</a:t>
            </a:r>
          </a:p>
          <a:p>
            <a:pPr marL="0" indent="0">
              <a:buNone/>
            </a:pPr>
            <a:r>
              <a:rPr lang="en-US" sz="1800" dirty="0">
                <a:solidFill>
                  <a:schemeClr val="tx1"/>
                </a:solidFill>
                <a:latin typeface="Arial" panose="020B0604020202020204" pitchFamily="34" charset="0"/>
                <a:cs typeface="Arial" panose="020B0604020202020204" pitchFamily="34" charset="0"/>
              </a:rPr>
              <a:t>Email id: vidyasai.vimal@gmail.com</a:t>
            </a:r>
          </a:p>
          <a:p>
            <a:pPr marL="0" indent="0">
              <a:buNone/>
            </a:pPr>
            <a:r>
              <a:rPr lang="en-US" sz="1800" dirty="0">
                <a:solidFill>
                  <a:schemeClr val="tx1"/>
                </a:solidFill>
                <a:latin typeface="Arial" panose="020B0604020202020204" pitchFamily="34" charset="0"/>
                <a:cs typeface="Arial" panose="020B0604020202020204" pitchFamily="34" charset="0"/>
              </a:rPr>
              <a:t>Degree: Btech</a:t>
            </a:r>
          </a:p>
          <a:p>
            <a:pPr marL="0" indent="0">
              <a:buNone/>
            </a:pPr>
            <a:r>
              <a:rPr lang="en-US" sz="1800" dirty="0">
                <a:solidFill>
                  <a:schemeClr val="tx1"/>
                </a:solidFill>
                <a:latin typeface="Arial" panose="020B0604020202020204" pitchFamily="34" charset="0"/>
                <a:cs typeface="Arial" panose="020B0604020202020204" pitchFamily="34" charset="0"/>
              </a:rPr>
              <a:t>Year: 2</a:t>
            </a:r>
            <a:r>
              <a:rPr lang="en-US" sz="1800" baseline="30000" dirty="0">
                <a:solidFill>
                  <a:schemeClr val="tx1"/>
                </a:solidFill>
                <a:latin typeface="Arial" panose="020B0604020202020204" pitchFamily="34" charset="0"/>
                <a:cs typeface="Arial" panose="020B0604020202020204" pitchFamily="34" charset="0"/>
              </a:rPr>
              <a:t>nd</a:t>
            </a:r>
            <a:r>
              <a:rPr lang="en-US" sz="1800" dirty="0">
                <a:solidFill>
                  <a:schemeClr val="tx1"/>
                </a:solidFill>
                <a:latin typeface="Arial" panose="020B0604020202020204" pitchFamily="34" charset="0"/>
                <a:cs typeface="Arial" panose="020B0604020202020204" pitchFamily="34" charset="0"/>
              </a:rPr>
              <a:t> Year</a:t>
            </a:r>
          </a:p>
          <a:p>
            <a:pPr marL="0" indent="0">
              <a:buNone/>
            </a:pPr>
            <a:r>
              <a:rPr lang="en-US" sz="1800" dirty="0">
                <a:solidFill>
                  <a:schemeClr val="tx1"/>
                </a:solidFill>
                <a:latin typeface="Arial" panose="020B0604020202020204" pitchFamily="34" charset="0"/>
                <a:cs typeface="Arial" panose="020B0604020202020204" pitchFamily="34" charset="0"/>
              </a:rPr>
              <a:t>Branch: Computer Science Engineering</a:t>
            </a:r>
          </a:p>
          <a:p>
            <a:pPr marL="0" indent="0">
              <a:buNone/>
            </a:pPr>
            <a:r>
              <a:rPr lang="en-US" sz="1800" dirty="0">
                <a:solidFill>
                  <a:schemeClr val="tx1"/>
                </a:solidFill>
                <a:latin typeface="Arial" panose="020B0604020202020204" pitchFamily="34" charset="0"/>
                <a:cs typeface="Arial" panose="020B0604020202020204" pitchFamily="34" charset="0"/>
              </a:rPr>
              <a:t>College/University: SRM University</a:t>
            </a:r>
          </a:p>
          <a:p>
            <a:pPr marL="0" indent="0">
              <a:buNone/>
            </a:pPr>
            <a:r>
              <a:rPr lang="en-US" sz="1800" dirty="0">
                <a:solidFill>
                  <a:schemeClr val="tx1"/>
                </a:solidFill>
                <a:latin typeface="Arial" panose="020B0604020202020204" pitchFamily="34" charset="0"/>
                <a:cs typeface="Arial" panose="020B0604020202020204" pitchFamily="34" charset="0"/>
              </a:rPr>
              <a:t>Summer Internship: Intern under Edunet Foundation through SRM University</a:t>
            </a:r>
          </a:p>
          <a:p>
            <a:pPr marL="0" indent="0">
              <a:buNone/>
            </a:pPr>
            <a:r>
              <a:rPr lang="en-US" sz="1800" dirty="0">
                <a:solidFill>
                  <a:schemeClr val="tx1"/>
                </a:solidFill>
                <a:latin typeface="Arial" panose="020B0604020202020204" pitchFamily="34" charset="0"/>
                <a:cs typeface="Arial" panose="020B0604020202020204" pitchFamily="34" charset="0"/>
              </a:rPr>
              <a:t>Domain: Artificial intelligence and machine learning(01-06-2024 to 25-07-2024)</a:t>
            </a:r>
          </a:p>
        </p:txBody>
      </p:sp>
      <p:pic>
        <p:nvPicPr>
          <p:cNvPr id="4" name="Picture 3">
            <a:extLst>
              <a:ext uri="{FF2B5EF4-FFF2-40B4-BE49-F238E27FC236}">
                <a16:creationId xmlns:a16="http://schemas.microsoft.com/office/drawing/2014/main" id="{8FC07961-87D7-B876-CFF6-AB8B1731F96B}"/>
              </a:ext>
            </a:extLst>
          </p:cNvPr>
          <p:cNvPicPr>
            <a:picLocks noChangeAspect="1"/>
          </p:cNvPicPr>
          <p:nvPr/>
        </p:nvPicPr>
        <p:blipFill>
          <a:blip r:embed="rId2"/>
          <a:stretch>
            <a:fillRect/>
          </a:stretch>
        </p:blipFill>
        <p:spPr>
          <a:xfrm>
            <a:off x="8755792" y="1941094"/>
            <a:ext cx="2276030" cy="2975811"/>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DCE2-0774-70DF-56A4-FD08CAE74143}"/>
              </a:ext>
            </a:extLst>
          </p:cNvPr>
          <p:cNvSpPr>
            <a:spLocks noGrp="1"/>
          </p:cNvSpPr>
          <p:nvPr>
            <p:ph type="title"/>
          </p:nvPr>
        </p:nvSpPr>
        <p:spPr>
          <a:xfrm>
            <a:off x="581191" y="882650"/>
            <a:ext cx="11029616" cy="584590"/>
          </a:xfrm>
        </p:spPr>
        <p:txBody>
          <a:bodyPr/>
          <a:lstStyle/>
          <a:p>
            <a:r>
              <a:rPr lang="en-IN" dirty="0">
                <a:solidFill>
                  <a:schemeClr val="tx1"/>
                </a:solidFill>
              </a:rPr>
              <a:t>Conclusion:</a:t>
            </a:r>
          </a:p>
        </p:txBody>
      </p:sp>
      <p:sp>
        <p:nvSpPr>
          <p:cNvPr id="5" name="TextBox 4">
            <a:extLst>
              <a:ext uri="{FF2B5EF4-FFF2-40B4-BE49-F238E27FC236}">
                <a16:creationId xmlns:a16="http://schemas.microsoft.com/office/drawing/2014/main" id="{C2901045-F5E3-CBFD-C347-922F54DDAD05}"/>
              </a:ext>
            </a:extLst>
          </p:cNvPr>
          <p:cNvSpPr txBox="1"/>
          <p:nvPr/>
        </p:nvSpPr>
        <p:spPr>
          <a:xfrm>
            <a:off x="581191" y="1720840"/>
            <a:ext cx="10841552" cy="1938992"/>
          </a:xfrm>
          <a:prstGeom prst="rect">
            <a:avLst/>
          </a:prstGeom>
          <a:noFill/>
        </p:spPr>
        <p:txBody>
          <a:bodyPr wrap="square">
            <a:spAutoFit/>
          </a:bodyPr>
          <a:lstStyle/>
          <a:p>
            <a:r>
              <a:rPr lang="en-US" sz="2400" b="0" i="0" dirty="0">
                <a:effectLst/>
                <a:highlight>
                  <a:srgbClr val="FFFFFF"/>
                </a:highlight>
                <a:latin typeface="Public Sans"/>
              </a:rPr>
              <a:t>The effective prediction of employee burnout rates by linear regression model is done through the use of selected key features via correlation analysis. The effectiveness and dependability of the model are shown by performance metrics. This method can give organizations useful insights that can help them take preventive actions to reduce or eliminate job burnout among their employees.</a:t>
            </a:r>
            <a:endParaRPr lang="en-IN" sz="2400" dirty="0"/>
          </a:p>
        </p:txBody>
      </p:sp>
    </p:spTree>
    <p:extLst>
      <p:ext uri="{BB962C8B-B14F-4D97-AF65-F5344CB8AC3E}">
        <p14:creationId xmlns:p14="http://schemas.microsoft.com/office/powerpoint/2010/main" val="2443328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82532"/>
            <a:ext cx="11029615" cy="2696109"/>
          </a:xfrm>
        </p:spPr>
        <p:txBody>
          <a:bodyPr>
            <a:normAutofit/>
          </a:bodyPr>
          <a:lstStyle/>
          <a:p>
            <a:r>
              <a:rPr lang="en-US" sz="2400" dirty="0"/>
              <a:t>https://github.com/Jvssankar/Employee_burnout_prediction</a:t>
            </a:r>
          </a:p>
          <a:p>
            <a:r>
              <a:rPr lang="en-US" sz="2400" dirty="0"/>
              <a:t>https://www.kaggle.com/datasets/blurredmachine/are-your-employees-burning-out?select=train.csv</a:t>
            </a:r>
          </a:p>
        </p:txBody>
      </p:sp>
    </p:spTree>
    <p:extLst>
      <p:ext uri="{BB962C8B-B14F-4D97-AF65-F5344CB8AC3E}">
        <p14:creationId xmlns:p14="http://schemas.microsoft.com/office/powerpoint/2010/main" val="95858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solidFill>
                  <a:schemeClr val="tx1"/>
                </a:solidFill>
              </a:rPr>
              <a:t>PROJECT TITLE/Problem Statement</a:t>
            </a:r>
            <a:endParaRPr lang="en-US" dirty="0">
              <a:solidFill>
                <a:schemeClr val="tx1"/>
              </a:solidFill>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lnSpcReduction="10000"/>
          </a:bodyPr>
          <a:lstStyle/>
          <a:p>
            <a:pPr marL="0" indent="0">
              <a:buNone/>
            </a:pPr>
            <a:r>
              <a:rPr lang="en-US" sz="2400" b="1" dirty="0">
                <a:solidFill>
                  <a:schemeClr val="tx1"/>
                </a:solidFill>
              </a:rPr>
              <a:t>Project Title:</a:t>
            </a:r>
          </a:p>
          <a:p>
            <a:pPr marL="0" indent="0">
              <a:buNone/>
            </a:pPr>
            <a:r>
              <a:rPr lang="en-US" sz="2400" dirty="0">
                <a:solidFill>
                  <a:schemeClr val="tx1"/>
                </a:solidFill>
              </a:rPr>
              <a:t>	 Employee Burnout Prediction Using Linear Regression</a:t>
            </a:r>
          </a:p>
          <a:p>
            <a:pPr marL="0" indent="0">
              <a:buNone/>
            </a:pPr>
            <a:endParaRPr lang="en-US" sz="2400" b="1" dirty="0">
              <a:solidFill>
                <a:schemeClr val="tx1"/>
              </a:solidFill>
            </a:endParaRPr>
          </a:p>
          <a:p>
            <a:pPr marL="0" indent="0">
              <a:buNone/>
            </a:pPr>
            <a:r>
              <a:rPr lang="en-US" sz="2400" b="1" dirty="0">
                <a:solidFill>
                  <a:schemeClr val="tx1"/>
                </a:solidFill>
              </a:rPr>
              <a:t>Project Statement: </a:t>
            </a:r>
          </a:p>
          <a:p>
            <a:pPr marL="0" indent="0">
              <a:buNone/>
            </a:pPr>
            <a:r>
              <a:rPr lang="en-US" sz="2400" dirty="0">
                <a:solidFill>
                  <a:schemeClr val="tx1"/>
                </a:solidFill>
              </a:rPr>
              <a:t>	Now a days employees of the organization are feeling stressed and depressed because of the workload, deadlines and mental fatigue etc. Because of this reason they are unable to contribute their full pledged work to the organization and  also leads to decrease in the growth of the organization</a:t>
            </a:r>
            <a:endParaRPr lang="en-IN" sz="2400" dirty="0">
              <a:solidFill>
                <a:schemeClr val="tx1"/>
              </a:solidFill>
            </a:endParaRPr>
          </a:p>
        </p:txBody>
      </p:sp>
    </p:spTree>
    <p:extLst>
      <p:ext uri="{BB962C8B-B14F-4D97-AF65-F5344CB8AC3E}">
        <p14:creationId xmlns:p14="http://schemas.microsoft.com/office/powerpoint/2010/main" val="44283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solidFill>
                  <a:schemeClr val="tx1"/>
                </a:solidFill>
              </a:rPr>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fontScale="92500"/>
          </a:bodyPr>
          <a:lstStyle/>
          <a:p>
            <a:r>
              <a:rPr lang="en-US" sz="2400" dirty="0">
                <a:solidFill>
                  <a:schemeClr val="tx1"/>
                </a:solidFill>
              </a:rPr>
              <a:t>Project Title: Employee Burnout Prediction using linear regression</a:t>
            </a:r>
          </a:p>
          <a:p>
            <a:r>
              <a:rPr lang="en-US" sz="2400" dirty="0">
                <a:solidFill>
                  <a:schemeClr val="tx1"/>
                </a:solidFill>
              </a:rPr>
              <a:t>Data Cleaning</a:t>
            </a:r>
          </a:p>
          <a:p>
            <a:r>
              <a:rPr lang="en-US" sz="2400" dirty="0">
                <a:solidFill>
                  <a:schemeClr val="tx1"/>
                </a:solidFill>
              </a:rPr>
              <a:t>Data Preprocessing</a:t>
            </a:r>
          </a:p>
          <a:p>
            <a:r>
              <a:rPr lang="en-US" sz="2400" dirty="0">
                <a:solidFill>
                  <a:schemeClr val="tx1"/>
                </a:solidFill>
              </a:rPr>
              <a:t>Correlation techniques to know which features are best for predicting target variable</a:t>
            </a:r>
          </a:p>
          <a:p>
            <a:r>
              <a:rPr lang="en-US" sz="2400" dirty="0">
                <a:solidFill>
                  <a:schemeClr val="tx1"/>
                </a:solidFill>
              </a:rPr>
              <a:t>One-hot encoding</a:t>
            </a:r>
          </a:p>
          <a:p>
            <a:r>
              <a:rPr lang="en-US" sz="2400" dirty="0">
                <a:solidFill>
                  <a:schemeClr val="tx1"/>
                </a:solidFill>
              </a:rPr>
              <a:t>Linear Regression</a:t>
            </a:r>
          </a:p>
          <a:p>
            <a:r>
              <a:rPr lang="en-US" sz="2400" dirty="0">
                <a:solidFill>
                  <a:schemeClr val="tx1"/>
                </a:solidFill>
              </a:rPr>
              <a:t>Performance metrics</a:t>
            </a:r>
            <a:endParaRPr lang="en-IN" sz="2400" dirty="0">
              <a:solidFill>
                <a:schemeClr val="tx1"/>
              </a:solidFill>
            </a:endParaRPr>
          </a:p>
        </p:txBody>
      </p:sp>
    </p:spTree>
    <p:extLst>
      <p:ext uri="{BB962C8B-B14F-4D97-AF65-F5344CB8AC3E}">
        <p14:creationId xmlns:p14="http://schemas.microsoft.com/office/powerpoint/2010/main" val="211682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547142"/>
            <a:ext cx="11029616" cy="1188720"/>
          </a:xfrm>
        </p:spPr>
        <p:txBody>
          <a:bodyPr anchor="ctr"/>
          <a:lstStyle/>
          <a:p>
            <a:r>
              <a:rPr lang="en-US" dirty="0">
                <a:solidFill>
                  <a:schemeClr val="tx1"/>
                </a:solidFill>
              </a:rPr>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78897"/>
            <a:ext cx="11029615" cy="4631961"/>
          </a:xfrm>
        </p:spPr>
        <p:txBody>
          <a:bodyPr>
            <a:noAutofit/>
          </a:bodyPr>
          <a:lstStyle/>
          <a:p>
            <a:pPr marL="0" indent="0">
              <a:buNone/>
            </a:pPr>
            <a:endParaRPr lang="en-US" sz="1800" b="1" dirty="0">
              <a:solidFill>
                <a:schemeClr val="tx1"/>
              </a:solidFill>
            </a:endParaRPr>
          </a:p>
          <a:p>
            <a:r>
              <a:rPr lang="en-US" sz="2000" b="1" dirty="0">
                <a:solidFill>
                  <a:schemeClr val="tx1"/>
                </a:solidFill>
              </a:rPr>
              <a:t>Purpose</a:t>
            </a:r>
          </a:p>
          <a:p>
            <a:pPr marL="0" indent="0">
              <a:buNone/>
            </a:pPr>
            <a:r>
              <a:rPr lang="en-US" sz="2000" dirty="0"/>
              <a:t>The purpose of this project is to develop a predictive model that can accurately forecast employee burnout levels based on various work-related and personal factors. By leveraging linear regression techniques, the project aims to identify key indicators of burnout, enabling organizations to proactively address and mitigate burnout, thereby improving employee well-being, productivity, and retention rates.</a:t>
            </a:r>
          </a:p>
          <a:p>
            <a:r>
              <a:rPr lang="en-US" sz="2000" b="1" dirty="0">
                <a:solidFill>
                  <a:schemeClr val="tx1"/>
                </a:solidFill>
              </a:rPr>
              <a:t>Scope</a:t>
            </a:r>
            <a:endParaRPr lang="en-US" sz="2000" b="1" dirty="0"/>
          </a:p>
          <a:p>
            <a:pPr marL="0" indent="0">
              <a:buNone/>
            </a:pPr>
            <a:r>
              <a:rPr lang="en-US" sz="2000" dirty="0"/>
              <a:t>The project involves collecting data from employee surveys and HR records, focusing on key features such as job role, resource allocation, and mental fatigue scores. The data will be cleaned and preprocessed to handle missing values and normalized for consistency. A linear regression model will be developed and evaluated using metrics like Mean Absolute Error (MAE) and R-squared to ensure accuracy.</a:t>
            </a:r>
          </a:p>
          <a:p>
            <a:pPr marL="0" indent="0">
              <a:buNone/>
            </a:pPr>
            <a:endParaRPr lang="en-US" sz="2000" b="1" dirty="0">
              <a:solidFill>
                <a:schemeClr val="tx1"/>
              </a:solidFill>
            </a:endParaRP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AEB5FFD-540C-C426-A7A9-8E1526BD981B}"/>
              </a:ext>
            </a:extLst>
          </p:cNvPr>
          <p:cNvSpPr>
            <a:spLocks noGrp="1"/>
          </p:cNvSpPr>
          <p:nvPr>
            <p:ph idx="1"/>
          </p:nvPr>
        </p:nvSpPr>
        <p:spPr>
          <a:xfrm>
            <a:off x="497960" y="1611757"/>
            <a:ext cx="6812244" cy="3634486"/>
          </a:xfrm>
        </p:spPr>
        <p:txBody>
          <a:bodyPr>
            <a:normAutofit/>
          </a:bodyPr>
          <a:lstStyle/>
          <a:p>
            <a:r>
              <a:rPr lang="en-US" sz="2000" b="1" dirty="0"/>
              <a:t>Objectives</a:t>
            </a:r>
          </a:p>
          <a:p>
            <a:pPr marL="0" indent="0">
              <a:buNone/>
            </a:pPr>
            <a:r>
              <a:rPr lang="en-US" sz="2000" dirty="0"/>
              <a:t>The main objectives are to integrate relevant data sources and develop a highly accurate linear regression model for predicting employee burnout. The project aims to identify significant predictors of burnout, such as job role and mental fatigue, and enable early detection of potential burnout cases. This will facilitate timely and effective interventions, provide actionable insights for organizational improvements, and support strategies to enhance overall employee well-being and productivity.</a:t>
            </a:r>
            <a:endParaRPr lang="en-IN" sz="2000" dirty="0"/>
          </a:p>
        </p:txBody>
      </p:sp>
      <p:pic>
        <p:nvPicPr>
          <p:cNvPr id="1026" name="Picture 2" descr="Project Overview Images - Free Download ...">
            <a:extLst>
              <a:ext uri="{FF2B5EF4-FFF2-40B4-BE49-F238E27FC236}">
                <a16:creationId xmlns:a16="http://schemas.microsoft.com/office/drawing/2014/main" id="{4A30F010-5C72-F67B-FCBC-C4703FD1C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0204" y="1394086"/>
            <a:ext cx="4691921" cy="4691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77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6"/>
            <a:ext cx="11029615" cy="4084474"/>
          </a:xfrm>
        </p:spPr>
        <p:txBody>
          <a:bodyPr>
            <a:normAutofit lnSpcReduction="10000"/>
          </a:bodyPr>
          <a:lstStyle/>
          <a:p>
            <a:pPr>
              <a:buFont typeface="Wingdings" panose="05000000000000000000" pitchFamily="2" charset="2"/>
              <a:buChar char="Ø"/>
            </a:pPr>
            <a:r>
              <a:rPr lang="en-IN" sz="2000" dirty="0">
                <a:solidFill>
                  <a:schemeClr val="tx1"/>
                </a:solidFill>
              </a:rPr>
              <a:t> Human Resources Professionals.</a:t>
            </a:r>
          </a:p>
          <a:p>
            <a:pPr marL="0" indent="0">
              <a:buNone/>
            </a:pPr>
            <a:endParaRPr lang="en-IN" sz="2000" dirty="0">
              <a:solidFill>
                <a:schemeClr val="tx1"/>
              </a:solidFill>
            </a:endParaRPr>
          </a:p>
          <a:p>
            <a:pPr>
              <a:buFont typeface="Wingdings" panose="05000000000000000000" pitchFamily="2" charset="2"/>
              <a:buChar char="Ø"/>
            </a:pPr>
            <a:r>
              <a:rPr lang="en-IN" sz="2000" dirty="0">
                <a:solidFill>
                  <a:schemeClr val="tx1"/>
                </a:solidFill>
              </a:rPr>
              <a:t>  Managers and Team Leaders.</a:t>
            </a:r>
          </a:p>
          <a:p>
            <a:pPr marL="0" indent="0">
              <a:buNone/>
            </a:pPr>
            <a:endParaRPr lang="en-IN" sz="2000" dirty="0">
              <a:solidFill>
                <a:schemeClr val="tx1"/>
              </a:solidFill>
            </a:endParaRPr>
          </a:p>
          <a:p>
            <a:pPr>
              <a:buFont typeface="Wingdings" panose="05000000000000000000" pitchFamily="2" charset="2"/>
              <a:buChar char="Ø"/>
            </a:pPr>
            <a:r>
              <a:rPr lang="en-IN" sz="2000" dirty="0">
                <a:solidFill>
                  <a:schemeClr val="tx1"/>
                </a:solidFill>
              </a:rPr>
              <a:t>  Employees</a:t>
            </a:r>
          </a:p>
          <a:p>
            <a:pPr marL="0" indent="0">
              <a:buNone/>
            </a:pPr>
            <a:r>
              <a:rPr lang="en-IN" sz="2000" dirty="0">
                <a:solidFill>
                  <a:schemeClr val="tx1"/>
                </a:solidFill>
              </a:rPr>
              <a:t> </a:t>
            </a:r>
          </a:p>
          <a:p>
            <a:pPr>
              <a:buFont typeface="Wingdings" panose="05000000000000000000" pitchFamily="2" charset="2"/>
              <a:buChar char="Ø"/>
            </a:pPr>
            <a:r>
              <a:rPr lang="en-IN" sz="2000" dirty="0">
                <a:solidFill>
                  <a:schemeClr val="tx1"/>
                </a:solidFill>
              </a:rPr>
              <a:t>  Occupational Health Professionals.</a:t>
            </a:r>
          </a:p>
          <a:p>
            <a:pPr marL="0" indent="0">
              <a:buNone/>
            </a:pPr>
            <a:endParaRPr lang="en-IN" sz="2000" dirty="0">
              <a:solidFill>
                <a:schemeClr val="tx1"/>
              </a:solidFill>
            </a:endParaRPr>
          </a:p>
          <a:p>
            <a:pPr>
              <a:buFont typeface="Wingdings" panose="05000000000000000000" pitchFamily="2" charset="2"/>
              <a:buChar char="Ø"/>
            </a:pPr>
            <a:r>
              <a:rPr lang="en-IN" sz="2000" dirty="0">
                <a:solidFill>
                  <a:schemeClr val="tx1"/>
                </a:solidFill>
              </a:rPr>
              <a:t>   Data Analysts.</a:t>
            </a:r>
            <a:endParaRPr lang="en-US" sz="2000" dirty="0">
              <a:solidFill>
                <a:schemeClr val="tx1"/>
              </a:solidFill>
            </a:endParaRPr>
          </a:p>
        </p:txBody>
      </p:sp>
      <p:pic>
        <p:nvPicPr>
          <p:cNvPr id="1026" name="Picture 2" descr="End user focus is not enough: What's really needed for enterprise adoption  - Microsoft Research">
            <a:extLst>
              <a:ext uri="{FF2B5EF4-FFF2-40B4-BE49-F238E27FC236}">
                <a16:creationId xmlns:a16="http://schemas.microsoft.com/office/drawing/2014/main" id="{76E8A481-85D5-8939-56CC-08FD733FD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102" y="1903576"/>
            <a:ext cx="6698148" cy="4071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5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888761"/>
            <a:ext cx="11029615" cy="3820371"/>
          </a:xfrm>
        </p:spPr>
        <p:txBody>
          <a:bodyPr>
            <a:normAutofit lnSpcReduction="10000"/>
          </a:bodyPr>
          <a:lstStyle/>
          <a:p>
            <a:r>
              <a:rPr lang="en-US" sz="2400" dirty="0">
                <a:solidFill>
                  <a:schemeClr val="tx1"/>
                </a:solidFill>
              </a:rPr>
              <a:t>Our solution to the problem statement is to develop a model capable of predicting the burnout rate of employees using machine learning and linear regression techniques.</a:t>
            </a:r>
          </a:p>
          <a:p>
            <a:r>
              <a:rPr lang="en-US" sz="2400" dirty="0">
                <a:solidFill>
                  <a:schemeClr val="tx1"/>
                </a:solidFill>
              </a:rPr>
              <a:t>We have built our model using various Python libraries, including NumPy, pandas, matplotlib, seaborn, and sci-kit-learn. NumPy is utilized to create multi-dimensional arrays and perform operations on them. Pandas are employed for manipulating data within data frames. Matplotlib is used for plotting data, while Seaborn enhances the visualization of data in data frames. Scikit-learn is crucial for data preprocessing and model development.</a:t>
            </a:r>
          </a:p>
        </p:txBody>
      </p:sp>
    </p:spTree>
    <p:extLst>
      <p:ext uri="{BB962C8B-B14F-4D97-AF65-F5344CB8AC3E}">
        <p14:creationId xmlns:p14="http://schemas.microsoft.com/office/powerpoint/2010/main" val="207685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2EA6-D3A2-DEBD-B0F4-652844DC4F27}"/>
              </a:ext>
            </a:extLst>
          </p:cNvPr>
          <p:cNvSpPr>
            <a:spLocks noGrp="1"/>
          </p:cNvSpPr>
          <p:nvPr>
            <p:ph type="title"/>
          </p:nvPr>
        </p:nvSpPr>
        <p:spPr/>
        <p:txBody>
          <a:bodyPr/>
          <a:lstStyle/>
          <a:p>
            <a:r>
              <a:rPr lang="en-US" dirty="0"/>
              <a:t>Value Proposition Points</a:t>
            </a:r>
            <a:br>
              <a:rPr lang="en-US" dirty="0"/>
            </a:br>
            <a:endParaRPr lang="en-IN" dirty="0"/>
          </a:p>
        </p:txBody>
      </p:sp>
      <p:sp>
        <p:nvSpPr>
          <p:cNvPr id="3" name="Content Placeholder 2">
            <a:extLst>
              <a:ext uri="{FF2B5EF4-FFF2-40B4-BE49-F238E27FC236}">
                <a16:creationId xmlns:a16="http://schemas.microsoft.com/office/drawing/2014/main" id="{A7BFCF3A-37D3-87A0-0C58-B00A2699F112}"/>
              </a:ext>
            </a:extLst>
          </p:cNvPr>
          <p:cNvSpPr>
            <a:spLocks noGrp="1"/>
          </p:cNvSpPr>
          <p:nvPr>
            <p:ph idx="1"/>
          </p:nvPr>
        </p:nvSpPr>
        <p:spPr>
          <a:xfrm>
            <a:off x="581192" y="1441171"/>
            <a:ext cx="11029615" cy="3634486"/>
          </a:xfrm>
        </p:spPr>
        <p:txBody>
          <a:bodyPr>
            <a:normAutofit/>
          </a:bodyPr>
          <a:lstStyle/>
          <a:p>
            <a:r>
              <a:rPr lang="en-US" sz="2000" dirty="0"/>
              <a:t>Early Detection: Predict employee burnout early, enabling timely interventions.</a:t>
            </a:r>
          </a:p>
          <a:p>
            <a:r>
              <a:rPr lang="en-US" sz="2000" dirty="0"/>
              <a:t>Data-Driven Insights: Provide precise insights into employee well-being using advanced machine learning techniques.</a:t>
            </a:r>
          </a:p>
          <a:p>
            <a:r>
              <a:rPr lang="en-US" sz="2000" dirty="0"/>
              <a:t>Enhanced Productivity: Improve employee satisfaction and productivity by addressing burnout proactively.</a:t>
            </a:r>
          </a:p>
          <a:p>
            <a:r>
              <a:rPr lang="en-US" sz="2000" dirty="0"/>
              <a:t>Reduced Turnover: Lower employee turnover rates through effective burnout management.</a:t>
            </a:r>
            <a:endParaRPr lang="en-IN" sz="2000" dirty="0"/>
          </a:p>
        </p:txBody>
      </p:sp>
    </p:spTree>
    <p:extLst>
      <p:ext uri="{BB962C8B-B14F-4D97-AF65-F5344CB8AC3E}">
        <p14:creationId xmlns:p14="http://schemas.microsoft.com/office/powerpoint/2010/main" val="287363286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226</TotalTime>
  <Words>1043</Words>
  <Application>Microsoft Office PowerPoint</Application>
  <PresentationFormat>Widescreen</PresentationFormat>
  <Paragraphs>67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Franklin Gothic Book</vt:lpstr>
      <vt:lpstr>Franklin Gothic Demi</vt:lpstr>
      <vt:lpstr>Public Sans</vt:lpstr>
      <vt:lpstr>Wingdings</vt:lpstr>
      <vt:lpstr>Wingdings 2</vt:lpstr>
      <vt:lpstr>DividendVTI</vt:lpstr>
      <vt:lpstr>Employee burnout prediction using linear regression</vt:lpstr>
      <vt:lpstr>Student Details</vt:lpstr>
      <vt:lpstr>PROJECT TITLE/Problem Statement</vt:lpstr>
      <vt:lpstr>AGENDA</vt:lpstr>
      <vt:lpstr>PROJECT  OVERVIEW</vt:lpstr>
      <vt:lpstr>PowerPoint Presentation</vt:lpstr>
      <vt:lpstr>WHO ARE THE END USERS of this project?</vt:lpstr>
      <vt:lpstr> YOUR SOLUTION AND ITS VALUE PROPOSITION</vt:lpstr>
      <vt:lpstr>Value Proposition Points </vt:lpstr>
      <vt:lpstr>How did you customize the project and make it your own</vt:lpstr>
      <vt:lpstr>MODELLING</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13</cp:revision>
  <dcterms:created xsi:type="dcterms:W3CDTF">2021-05-26T16:50:10Z</dcterms:created>
  <dcterms:modified xsi:type="dcterms:W3CDTF">2024-07-24T05:24:26Z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