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02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A0FFE-2A91-B7AC-19ED-2ED6617E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DC2D9-34CA-FABE-F0FB-CFEB4EF0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1B369-2895-F96B-C1BF-D0360A3F4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DDC9-4C84-40E2-BA0F-71CD547FFE31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5D666-A042-89DD-278D-61555D53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D704D-6460-6309-0836-4FCC7EE5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72A1-F26E-4D70-A691-7EF77F30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2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406E5F-DF9A-4C27-8D04-398435471B52}"/>
              </a:ext>
            </a:extLst>
          </p:cNvPr>
          <p:cNvSpPr/>
          <p:nvPr userDrawn="1"/>
        </p:nvSpPr>
        <p:spPr>
          <a:xfrm>
            <a:off x="302" y="66677"/>
            <a:ext cx="12191698" cy="6953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AC8EA5-C83E-44AC-B1BD-5F0EC554D15C}"/>
              </a:ext>
            </a:extLst>
          </p:cNvPr>
          <p:cNvSpPr/>
          <p:nvPr userDrawn="1"/>
        </p:nvSpPr>
        <p:spPr>
          <a:xfrm>
            <a:off x="0" y="2"/>
            <a:ext cx="12191698" cy="695324"/>
          </a:xfrm>
          <a:prstGeom prst="rect">
            <a:avLst/>
          </a:prstGeom>
          <a:solidFill>
            <a:srgbClr val="2D4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DBA736-4907-41F2-9FDA-0BC45D6E8FF0}"/>
              </a:ext>
            </a:extLst>
          </p:cNvPr>
          <p:cNvGrpSpPr/>
          <p:nvPr userDrawn="1"/>
        </p:nvGrpSpPr>
        <p:grpSpPr>
          <a:xfrm>
            <a:off x="10243408" y="5625737"/>
            <a:ext cx="1948592" cy="1232263"/>
            <a:chOff x="8311284" y="4406421"/>
            <a:chExt cx="3880714" cy="2454110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8A7CCF8-1A8D-4DDA-A2B5-EEBDB17990CD}"/>
                </a:ext>
              </a:extLst>
            </p:cNvPr>
            <p:cNvSpPr/>
            <p:nvPr/>
          </p:nvSpPr>
          <p:spPr>
            <a:xfrm rot="10800000">
              <a:off x="8885335" y="4406421"/>
              <a:ext cx="3306663" cy="2452673"/>
            </a:xfrm>
            <a:custGeom>
              <a:avLst/>
              <a:gdLst>
                <a:gd name="connsiteX0" fmla="*/ 0 w 1833251"/>
                <a:gd name="connsiteY0" fmla="*/ 0 h 975238"/>
                <a:gd name="connsiteX1" fmla="*/ 1833251 w 1833251"/>
                <a:gd name="connsiteY1" fmla="*/ 0 h 975238"/>
                <a:gd name="connsiteX2" fmla="*/ 0 w 1833251"/>
                <a:gd name="connsiteY2" fmla="*/ 975238 h 975238"/>
                <a:gd name="connsiteX3" fmla="*/ 0 w 1833251"/>
                <a:gd name="connsiteY3" fmla="*/ 0 h 97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251" h="975238">
                  <a:moveTo>
                    <a:pt x="0" y="0"/>
                  </a:moveTo>
                  <a:lnTo>
                    <a:pt x="1833251" y="0"/>
                  </a:lnTo>
                  <a:cubicBezTo>
                    <a:pt x="820774" y="0"/>
                    <a:pt x="0" y="436629"/>
                    <a:pt x="0" y="975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19E700D-EDAB-4FD3-A122-5B4DA59B0988}"/>
                </a:ext>
              </a:extLst>
            </p:cNvPr>
            <p:cNvSpPr/>
            <p:nvPr/>
          </p:nvSpPr>
          <p:spPr>
            <a:xfrm rot="10800000">
              <a:off x="8311284" y="5206527"/>
              <a:ext cx="3880414" cy="1654004"/>
            </a:xfrm>
            <a:custGeom>
              <a:avLst/>
              <a:gdLst>
                <a:gd name="connsiteX0" fmla="*/ 0 w 1833251"/>
                <a:gd name="connsiteY0" fmla="*/ 0 h 975238"/>
                <a:gd name="connsiteX1" fmla="*/ 1833251 w 1833251"/>
                <a:gd name="connsiteY1" fmla="*/ 0 h 975238"/>
                <a:gd name="connsiteX2" fmla="*/ 0 w 1833251"/>
                <a:gd name="connsiteY2" fmla="*/ 975238 h 975238"/>
                <a:gd name="connsiteX3" fmla="*/ 0 w 1833251"/>
                <a:gd name="connsiteY3" fmla="*/ 0 h 97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251" h="975238">
                  <a:moveTo>
                    <a:pt x="0" y="0"/>
                  </a:moveTo>
                  <a:lnTo>
                    <a:pt x="1833251" y="0"/>
                  </a:lnTo>
                  <a:cubicBezTo>
                    <a:pt x="820774" y="0"/>
                    <a:pt x="0" y="436629"/>
                    <a:pt x="0" y="975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D4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7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AB780-DB2C-4E56-8EBA-88C2738333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6C0E14-3FCB-4F16-9E02-96830F0F3FAC}"/>
              </a:ext>
            </a:extLst>
          </p:cNvPr>
          <p:cNvSpPr/>
          <p:nvPr/>
        </p:nvSpPr>
        <p:spPr>
          <a:xfrm>
            <a:off x="1516379" y="0"/>
            <a:ext cx="9729797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F2DF-CB69-438C-A32E-329DBF4CC667}"/>
              </a:ext>
            </a:extLst>
          </p:cNvPr>
          <p:cNvSpPr txBox="1"/>
          <p:nvPr/>
        </p:nvSpPr>
        <p:spPr>
          <a:xfrm>
            <a:off x="11754153" y="6550223"/>
            <a:ext cx="43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2022EF-6CCB-4CF3-A365-2EC010DC7310}"/>
              </a:ext>
            </a:extLst>
          </p:cNvPr>
          <p:cNvSpPr/>
          <p:nvPr/>
        </p:nvSpPr>
        <p:spPr>
          <a:xfrm>
            <a:off x="-1" y="0"/>
            <a:ext cx="10963374" cy="6858000"/>
          </a:xfrm>
          <a:prstGeom prst="rect">
            <a:avLst/>
          </a:prstGeom>
          <a:solidFill>
            <a:srgbClr val="2D4A74"/>
          </a:solidFill>
          <a:ln>
            <a:solidFill>
              <a:srgbClr val="2D4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3149961" y="2428726"/>
            <a:ext cx="46634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인버터</a:t>
            </a:r>
            <a:endParaRPr lang="en-US" altLang="ko-KR" sz="3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전압 오차 시뮬레이션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In PLECS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63C25-4CCB-45E9-AA6B-2727D64046F7}"/>
              </a:ext>
            </a:extLst>
          </p:cNvPr>
          <p:cNvSpPr txBox="1"/>
          <p:nvPr/>
        </p:nvSpPr>
        <p:spPr>
          <a:xfrm>
            <a:off x="4857156" y="605778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60191844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최준환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0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시뮬레이션 결과</a:t>
            </a:r>
            <a:endParaRPr lang="en-US" altLang="ko-KR" sz="3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789B4-8935-9B1E-2B9B-4434F5824A41}"/>
              </a:ext>
            </a:extLst>
          </p:cNvPr>
          <p:cNvSpPr txBox="1"/>
          <p:nvPr/>
        </p:nvSpPr>
        <p:spPr>
          <a:xfrm>
            <a:off x="7813955" y="3229249"/>
            <a:ext cx="875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이상적인 소자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(</a:t>
            </a:r>
            <a:r>
              <a:rPr lang="ko-KR" altLang="en-US" sz="1400" dirty="0"/>
              <a:t>회로에 최소저항 </a:t>
            </a:r>
            <a:r>
              <a:rPr lang="en-US" altLang="ko-KR" sz="1400" dirty="0"/>
              <a:t>1e-5,</a:t>
            </a:r>
            <a:r>
              <a:rPr lang="ko-KR" altLang="en-US" sz="1400" dirty="0"/>
              <a:t> </a:t>
            </a:r>
            <a:r>
              <a:rPr lang="en-US" altLang="ko-KR" sz="1400" dirty="0"/>
              <a:t>IGBT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온저항</a:t>
            </a:r>
            <a:r>
              <a:rPr lang="ko-KR" altLang="en-US" sz="1400" dirty="0"/>
              <a:t> </a:t>
            </a:r>
            <a:r>
              <a:rPr lang="en-US" altLang="ko-KR" sz="1400" dirty="0"/>
              <a:t>1e-5 </a:t>
            </a:r>
            <a:r>
              <a:rPr lang="ko-KR" altLang="en-US" sz="1400" dirty="0"/>
              <a:t>만 적용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min time </a:t>
            </a:r>
            <a:r>
              <a:rPr lang="ko-KR" altLang="en-US" sz="1400" dirty="0"/>
              <a:t> </a:t>
            </a:r>
            <a:r>
              <a:rPr lang="en-US" altLang="ko-KR" sz="1400" dirty="0"/>
              <a:t>= 5</a:t>
            </a:r>
            <a:r>
              <a:rPr lang="ko-KR" altLang="en-US" sz="1400" dirty="0"/>
              <a:t> </a:t>
            </a:r>
            <a:r>
              <a:rPr lang="en-US" altLang="ko-KR" sz="1400" dirty="0"/>
              <a:t>micro second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전류를 </a:t>
            </a:r>
            <a:r>
              <a:rPr lang="en-US" altLang="ko-KR" sz="1400" dirty="0"/>
              <a:t>-10~10</a:t>
            </a:r>
            <a:r>
              <a:rPr lang="ko-KR" altLang="en-US" sz="1400" dirty="0"/>
              <a:t>까지 </a:t>
            </a:r>
            <a:r>
              <a:rPr lang="en-US" altLang="ko-KR" sz="1400" dirty="0"/>
              <a:t>1</a:t>
            </a:r>
            <a:r>
              <a:rPr lang="ko-KR" altLang="en-US" sz="1400" dirty="0"/>
              <a:t>단위로 측정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F879CD-E1AB-6E90-C220-7BB580F1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079" y="1036173"/>
            <a:ext cx="2000250" cy="2047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EDA270-67DE-6E4F-4788-C8DFA0C56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5" y="3814025"/>
            <a:ext cx="6996298" cy="2908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40E333-BACA-09E1-CB8A-F262F863C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5" y="984346"/>
            <a:ext cx="6996298" cy="2829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5462BC-C29A-15B5-4422-8241B7DE878D}"/>
              </a:ext>
            </a:extLst>
          </p:cNvPr>
          <p:cNvSpPr txBox="1"/>
          <p:nvPr/>
        </p:nvSpPr>
        <p:spPr>
          <a:xfrm>
            <a:off x="7813955" y="4746899"/>
            <a:ext cx="875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이상적인 소자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17A</a:t>
            </a:r>
            <a:r>
              <a:rPr lang="ko-KR" altLang="en-US" sz="1400" dirty="0"/>
              <a:t>까지 </a:t>
            </a:r>
            <a:r>
              <a:rPr lang="ko-KR" altLang="en-US" sz="1400" dirty="0" err="1"/>
              <a:t>불연속적인</a:t>
            </a:r>
            <a:r>
              <a:rPr lang="ko-KR" altLang="en-US" sz="1400" dirty="0"/>
              <a:t> 오차가 발생함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오차 범위가 크게 </a:t>
            </a:r>
            <a:r>
              <a:rPr lang="ko-KR" altLang="en-US" sz="1400" dirty="0" err="1"/>
              <a:t>줄어듬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(-8~6) -&gt; (-4~1)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여전히 전류의 극성에 따른 오차의 편차가 있음</a:t>
            </a:r>
          </a:p>
        </p:txBody>
      </p:sp>
    </p:spTree>
    <p:extLst>
      <p:ext uri="{BB962C8B-B14F-4D97-AF65-F5344CB8AC3E}">
        <p14:creationId xmlns:p14="http://schemas.microsoft.com/office/powerpoint/2010/main" val="231637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개요</a:t>
            </a:r>
            <a:endParaRPr lang="en-US" altLang="ko-KR" sz="3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/>
              <p:nvPr/>
            </p:nvSpPr>
            <p:spPr>
              <a:xfrm>
                <a:off x="161998" y="799200"/>
                <a:ext cx="7449799" cy="535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1.</a:t>
                </a:r>
                <a:r>
                  <a:rPr lang="en-US" altLang="ko-KR" sz="2000" b="1" dirty="0">
                    <a:solidFill>
                      <a:srgbClr val="2D4A74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 </a:t>
                </a:r>
                <a:r>
                  <a:rPr lang="ko-KR" altLang="en-US" sz="2000" b="1" dirty="0">
                    <a:solidFill>
                      <a:srgbClr val="2D4A74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이상적인 전압 출력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폴 전압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 전압의 중성단과 인버터 하나의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LEG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사이의 전압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 node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상보적 동작으로 폴전압은 아래의 두 경우의 수 출력이 가능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스위칭 </a:t>
                </a:r>
                <a:r>
                  <a:rPr lang="ko-KR" altLang="en-US" sz="1400" kern="100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듀티를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조절함으로써 한 주기 내의평균 폴전압을 변화시킬 수 있다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듀티비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Tx/>
                  <a:buChar char="-"/>
                  <a:defRPr/>
                </a:pPr>
                <a:r>
                  <a:rPr lang="ko-KR" altLang="en-US" sz="1400" kern="100" dirty="0" err="1">
                    <a:solidFill>
                      <a:prstClr val="black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듀티에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따른 평균 폴 전압은 다음과 같은 식으로 나타낼 수 있다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𝑉𝑑𝑐</m:t>
                    </m:r>
                    <m:d>
                      <m:dPr>
                        <m:ctrlPr>
                          <a:rPr lang="en-US" altLang="ko-KR" sz="1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ko-KR" sz="1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−0.5</m:t>
                        </m:r>
                      </m:e>
                    </m:d>
                  </m:oMath>
                </a14:m>
                <a:endParaRPr lang="en-US" altLang="ko-KR" sz="1400" b="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lvl="1">
                  <a:lnSpc>
                    <a:spcPct val="150000"/>
                  </a:lnSpc>
                  <a:buClr>
                    <a:srgbClr val="2D4A74"/>
                  </a:buClr>
                  <a:buSzPct val="80000"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None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8" y="799200"/>
                <a:ext cx="7449799" cy="5359865"/>
              </a:xfrm>
              <a:prstGeom prst="rect">
                <a:avLst/>
              </a:prstGeom>
              <a:blipFill>
                <a:blip r:embed="rId2"/>
                <a:stretch>
                  <a:fillRect l="-900" r="-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284D7A4-54AF-75DF-4E2E-24E3FF288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6" y="2325336"/>
            <a:ext cx="2746899" cy="1103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4517C-2306-919E-ED46-561229ED4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775" y="2325336"/>
            <a:ext cx="3426815" cy="23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5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개요</a:t>
            </a:r>
            <a:endParaRPr lang="en-US" altLang="ko-KR" sz="3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8" y="799200"/>
            <a:ext cx="8343175" cy="342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실제</a:t>
            </a:r>
            <a:r>
              <a:rPr lang="ko-KR" altLang="en-US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 전압 출력</a:t>
            </a:r>
            <a:endParaRPr lang="en-US" altLang="ko-KR" sz="2000" b="1" dirty="0">
              <a:solidFill>
                <a:srgbClr val="2D4A7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비선형성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leg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출력전압은 비선형적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이유는 다음과 같은 것들이 있다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전력 소자들의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characteristic values -&gt;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전압 강하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리플 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Leg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흐르는 전류에 따른 전압 오차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Dead time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min time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설정에 의한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듀티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제한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7EDC9-AB83-C9D3-58A8-D8C67F90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069" y="4123920"/>
            <a:ext cx="2486025" cy="1657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83445B-8788-EA8F-F5F5-D9F6ACE29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898" y="3730362"/>
            <a:ext cx="3514465" cy="24444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8D576D-556B-B9DD-3D08-35C6CDE9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6" y="3861700"/>
            <a:ext cx="2826897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6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개요</a:t>
            </a:r>
            <a:endParaRPr lang="en-US" altLang="ko-KR" sz="3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8" y="799200"/>
            <a:ext cx="8343175" cy="374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데이터 시뮬레이션</a:t>
            </a:r>
            <a:endParaRPr lang="en-US" altLang="ko-KR" sz="2000" b="1" dirty="0">
              <a:solidFill>
                <a:srgbClr val="2D4A7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시뮬레이션 계획 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Tx/>
              <a:buChar char="-"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전력전자 소프트웨어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PLECS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구현할 회로의 구성은 다음과 같다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Tx/>
              <a:buChar char="-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P,N node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한 쌍과 임의의 전류를 발생시키는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controlled current source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가진 인버터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leg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Tx/>
              <a:buChar char="-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10KHz carrier based PWM (Triangular wave)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Tx/>
              <a:buChar char="-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Dead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2 micro second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Tx/>
              <a:buChar char="-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Min time = 5 micro second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Tx/>
              <a:buChar char="-"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시뮬레이션을 통한 데이터 분석은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Python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진행한다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16C03-1240-0122-3D11-36FB8CEC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90" y="4717775"/>
            <a:ext cx="2327511" cy="8625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2CD0D4-8804-1912-6F1F-69CF103E0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21" y="4453589"/>
            <a:ext cx="1554888" cy="1485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0AB6EF-0D67-9282-5787-074203CCB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848" y="4542148"/>
            <a:ext cx="1201439" cy="1227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36234B-F537-501F-786C-0E41ACC7A282}"/>
              </a:ext>
            </a:extLst>
          </p:cNvPr>
          <p:cNvSpPr txBox="1"/>
          <p:nvPr/>
        </p:nvSpPr>
        <p:spPr>
          <a:xfrm>
            <a:off x="1789880" y="575482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118FC-29C6-A31E-0369-C332B7888321}"/>
              </a:ext>
            </a:extLst>
          </p:cNvPr>
          <p:cNvSpPr txBox="1"/>
          <p:nvPr/>
        </p:nvSpPr>
        <p:spPr>
          <a:xfrm>
            <a:off x="4857849" y="52757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48A62-120E-0633-7D6F-EFB420F83078}"/>
              </a:ext>
            </a:extLst>
          </p:cNvPr>
          <p:cNvSpPr txBox="1"/>
          <p:nvPr/>
        </p:nvSpPr>
        <p:spPr>
          <a:xfrm>
            <a:off x="7920914" y="5954944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Analysis</a:t>
            </a:r>
          </a:p>
          <a:p>
            <a:r>
              <a:rPr lang="en-US" altLang="ko-KR" dirty="0"/>
              <a:t>Visualization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33856E0-7B91-55AC-4EA0-3D192A236289}"/>
              </a:ext>
            </a:extLst>
          </p:cNvPr>
          <p:cNvSpPr/>
          <p:nvPr/>
        </p:nvSpPr>
        <p:spPr>
          <a:xfrm>
            <a:off x="4432300" y="4933675"/>
            <a:ext cx="1663700" cy="43071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2C61D1D1-C4AC-D95C-3966-4E1C10BC851C}"/>
              </a:ext>
            </a:extLst>
          </p:cNvPr>
          <p:cNvSpPr/>
          <p:nvPr/>
        </p:nvSpPr>
        <p:spPr>
          <a:xfrm>
            <a:off x="8269086" y="4857750"/>
            <a:ext cx="534221" cy="534221"/>
          </a:xfrm>
          <a:prstGeom prst="mathPlus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5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개요</a:t>
            </a:r>
            <a:endParaRPr lang="en-US" altLang="ko-KR" sz="3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8" y="799200"/>
            <a:ext cx="8343175" cy="14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lang="ko-KR" altLang="en-US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회로도</a:t>
            </a:r>
            <a:endParaRPr lang="en-US" altLang="ko-KR" sz="2000" b="1" dirty="0">
              <a:solidFill>
                <a:srgbClr val="2D4A7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47B1F-E07E-9F13-284A-2E29763D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3" y="1357186"/>
            <a:ext cx="11353385" cy="51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개요</a:t>
            </a:r>
            <a:endParaRPr lang="en-US" altLang="ko-KR" sz="3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8" y="799200"/>
            <a:ext cx="8343175" cy="14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lang="ko-KR" altLang="en-US" sz="2000" b="1" dirty="0" err="1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스위칭과</a:t>
            </a:r>
            <a:r>
              <a:rPr lang="ko-KR" altLang="en-US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듀티</a:t>
            </a:r>
            <a:r>
              <a:rPr lang="ko-KR" altLang="en-US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 출력</a:t>
            </a:r>
            <a:endParaRPr lang="en-US" altLang="ko-KR" sz="2000" b="1" dirty="0">
              <a:solidFill>
                <a:srgbClr val="2D4A7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D3BC7D-E295-66C0-FE53-3C12C1A7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78010"/>
            <a:ext cx="10791438" cy="3427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0D4A8-7128-E25D-CD27-BFB5E2F50A1D}"/>
              </a:ext>
            </a:extLst>
          </p:cNvPr>
          <p:cNvSpPr txBox="1"/>
          <p:nvPr/>
        </p:nvSpPr>
        <p:spPr>
          <a:xfrm>
            <a:off x="123824" y="1097005"/>
            <a:ext cx="6727825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Dead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min time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구현 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Tx/>
              <a:buChar char="-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min time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고려하여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0.05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 이전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0.95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 이후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듀티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출력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saturation </a:t>
            </a:r>
          </a:p>
        </p:txBody>
      </p:sp>
    </p:spTree>
    <p:extLst>
      <p:ext uri="{BB962C8B-B14F-4D97-AF65-F5344CB8AC3E}">
        <p14:creationId xmlns:p14="http://schemas.microsoft.com/office/powerpoint/2010/main" val="38606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시뮬레이션 결과</a:t>
            </a:r>
            <a:endParaRPr lang="en-US" altLang="ko-KR" sz="3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AF4D98-7A3F-193E-85AC-856E7D59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5" y="1036173"/>
            <a:ext cx="8813333" cy="3037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789B4-8935-9B1E-2B9B-4434F5824A41}"/>
              </a:ext>
            </a:extLst>
          </p:cNvPr>
          <p:cNvSpPr txBox="1"/>
          <p:nvPr/>
        </p:nvSpPr>
        <p:spPr>
          <a:xfrm>
            <a:off x="9091068" y="3429000"/>
            <a:ext cx="87560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소자 특성 적용 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데이터시트 기반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min time </a:t>
            </a:r>
            <a:r>
              <a:rPr lang="ko-KR" altLang="en-US" sz="1400" dirty="0"/>
              <a:t>제대로 적용되지 않음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A14C34-6470-A32F-6722-7EA5FD3B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369" y="1183470"/>
            <a:ext cx="1943100" cy="2019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4CB0B-AD0E-95E7-4913-A9F8A900ACBD}"/>
                  </a:ext>
                </a:extLst>
              </p:cNvPr>
              <p:cNvSpPr txBox="1"/>
              <p:nvPr/>
            </p:nvSpPr>
            <p:spPr>
              <a:xfrm>
                <a:off x="438975" y="4750572"/>
                <a:ext cx="87560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ko-KR" altLang="en-US" sz="1400" dirty="0"/>
                  <a:t>전류 내에서 대부분의 변화 </a:t>
                </a:r>
                <a:r>
                  <a:rPr lang="ko-KR" altLang="en-US" sz="1400" dirty="0" err="1"/>
                  <a:t>일어남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전류가 </a:t>
                </a:r>
                <a:r>
                  <a:rPr lang="en-US" altLang="ko-KR" sz="1400" dirty="0"/>
                  <a:t>-,+</a:t>
                </a:r>
                <a:r>
                  <a:rPr lang="ko-KR" altLang="en-US" sz="1400" dirty="0"/>
                  <a:t>에서 비대칭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/>
                  <a:t>min time</a:t>
                </a:r>
                <a:r>
                  <a:rPr lang="ko-KR" altLang="en-US" sz="1400" dirty="0"/>
                  <a:t> 적용 필요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4CB0B-AD0E-95E7-4913-A9F8A900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75" y="4750572"/>
                <a:ext cx="8756090" cy="738664"/>
              </a:xfrm>
              <a:prstGeom prst="rect">
                <a:avLst/>
              </a:prstGeom>
              <a:blipFill>
                <a:blip r:embed="rId4"/>
                <a:stretch>
                  <a:fillRect l="-348" t="-826" b="-10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90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시뮬레이션 결과</a:t>
            </a:r>
            <a:endParaRPr lang="en-US" altLang="ko-KR" sz="3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789B4-8935-9B1E-2B9B-4434F5824A41}"/>
              </a:ext>
            </a:extLst>
          </p:cNvPr>
          <p:cNvSpPr txBox="1"/>
          <p:nvPr/>
        </p:nvSpPr>
        <p:spPr>
          <a:xfrm>
            <a:off x="8211493" y="3199247"/>
            <a:ext cx="6382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소자 특성 적용 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데이터시트 기반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min time </a:t>
            </a:r>
            <a:r>
              <a:rPr lang="ko-KR" altLang="en-US" sz="1400" dirty="0"/>
              <a:t> </a:t>
            </a:r>
            <a:r>
              <a:rPr lang="en-US" altLang="ko-KR" sz="1400" dirty="0"/>
              <a:t>= 5</a:t>
            </a:r>
            <a:r>
              <a:rPr lang="ko-KR" altLang="en-US" sz="1400" dirty="0"/>
              <a:t> </a:t>
            </a:r>
            <a:r>
              <a:rPr lang="en-US" altLang="ko-KR" sz="1400" dirty="0"/>
              <a:t>micro second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기존에 전류를 </a:t>
            </a:r>
            <a:r>
              <a:rPr lang="en-US" altLang="ko-KR" sz="1400" dirty="0"/>
              <a:t>-10~10</a:t>
            </a:r>
            <a:r>
              <a:rPr lang="ko-KR" altLang="en-US" sz="1400" dirty="0"/>
              <a:t>까지 </a:t>
            </a:r>
            <a:r>
              <a:rPr lang="en-US" altLang="ko-KR" sz="1400" dirty="0"/>
              <a:t>1</a:t>
            </a:r>
            <a:r>
              <a:rPr lang="ko-KR" altLang="en-US" sz="1400" dirty="0"/>
              <a:t>단위로 측정 </a:t>
            </a:r>
            <a:endParaRPr lang="en-US" altLang="ko-KR" sz="1400" dirty="0"/>
          </a:p>
          <a:p>
            <a:r>
              <a:rPr lang="en-US" altLang="ko-KR" sz="1400" dirty="0"/>
              <a:t>     -&gt; -2.0~2.0</a:t>
            </a:r>
            <a:r>
              <a:rPr lang="ko-KR" altLang="en-US" sz="1400" dirty="0"/>
              <a:t>까지 </a:t>
            </a:r>
            <a:r>
              <a:rPr lang="en-US" altLang="ko-KR" sz="1400" dirty="0"/>
              <a:t>0.1 </a:t>
            </a:r>
            <a:r>
              <a:rPr lang="ko-KR" altLang="en-US" sz="1400" dirty="0"/>
              <a:t>단위로 측정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9595D7-6AC5-90D4-A436-903ABC7EB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9" y="900090"/>
            <a:ext cx="8003264" cy="4047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31DAC5-F23E-B82C-3814-A7E0F62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883" y="904520"/>
            <a:ext cx="1943100" cy="201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E61B4A-4375-945D-87CB-1F2E212E6CE1}"/>
              </a:ext>
            </a:extLst>
          </p:cNvPr>
          <p:cNvSpPr txBox="1"/>
          <p:nvPr/>
        </p:nvSpPr>
        <p:spPr>
          <a:xfrm>
            <a:off x="438975" y="5411632"/>
            <a:ext cx="8756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전류가 </a:t>
            </a:r>
            <a:r>
              <a:rPr lang="en-US" altLang="ko-KR" sz="1400" dirty="0"/>
              <a:t>+</a:t>
            </a:r>
            <a:r>
              <a:rPr lang="ko-KR" altLang="en-US" sz="1400" dirty="0" err="1"/>
              <a:t>일때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대비 약 </a:t>
            </a:r>
            <a:r>
              <a:rPr lang="en-US" altLang="ko-KR" sz="1400" dirty="0"/>
              <a:t>+2</a:t>
            </a:r>
            <a:r>
              <a:rPr lang="ko-KR" altLang="en-US" sz="1400" dirty="0"/>
              <a:t>의 오차가 발생 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022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시뮬레이션 결과</a:t>
            </a:r>
            <a:endParaRPr lang="en-US" altLang="ko-KR" sz="3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789B4-8935-9B1E-2B9B-4434F5824A41}"/>
              </a:ext>
            </a:extLst>
          </p:cNvPr>
          <p:cNvSpPr txBox="1"/>
          <p:nvPr/>
        </p:nvSpPr>
        <p:spPr>
          <a:xfrm>
            <a:off x="7911356" y="3667598"/>
            <a:ext cx="8700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이상적인 소자</a:t>
            </a:r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(</a:t>
            </a:r>
            <a:r>
              <a:rPr lang="ko-KR" altLang="en-US" sz="1400" dirty="0"/>
              <a:t>회로에 최소저항 </a:t>
            </a:r>
            <a:r>
              <a:rPr lang="en-US" altLang="ko-KR" sz="1400" dirty="0"/>
              <a:t>1e-5,</a:t>
            </a:r>
            <a:r>
              <a:rPr lang="ko-KR" altLang="en-US" sz="1400" dirty="0"/>
              <a:t> </a:t>
            </a:r>
            <a:r>
              <a:rPr lang="en-US" altLang="ko-KR" sz="1400" dirty="0"/>
              <a:t>IGBT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온저항</a:t>
            </a:r>
            <a:r>
              <a:rPr lang="ko-KR" altLang="en-US" sz="1400" dirty="0"/>
              <a:t> </a:t>
            </a:r>
            <a:r>
              <a:rPr lang="en-US" altLang="ko-KR" sz="1400" dirty="0"/>
              <a:t>1e-5 </a:t>
            </a:r>
            <a:r>
              <a:rPr lang="ko-KR" altLang="en-US" sz="1400" dirty="0"/>
              <a:t>만 적용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min time </a:t>
            </a:r>
            <a:r>
              <a:rPr lang="ko-KR" altLang="en-US" sz="1400" dirty="0"/>
              <a:t> </a:t>
            </a:r>
            <a:r>
              <a:rPr lang="en-US" altLang="ko-KR" sz="1400" dirty="0"/>
              <a:t>= 5</a:t>
            </a:r>
            <a:r>
              <a:rPr lang="ko-KR" altLang="en-US" sz="1400" dirty="0"/>
              <a:t> </a:t>
            </a:r>
            <a:r>
              <a:rPr lang="en-US" altLang="ko-KR" sz="1400" dirty="0"/>
              <a:t>micro second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-2.0~2.0</a:t>
            </a:r>
            <a:r>
              <a:rPr lang="ko-KR" altLang="en-US" sz="1400" dirty="0"/>
              <a:t>까지 </a:t>
            </a:r>
            <a:r>
              <a:rPr lang="en-US" altLang="ko-KR" sz="1400" dirty="0"/>
              <a:t>0.1 </a:t>
            </a:r>
            <a:r>
              <a:rPr lang="ko-KR" altLang="en-US" sz="1400" dirty="0"/>
              <a:t>단위로 측정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02D692-F82D-35D7-2D69-9C539EAD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188815"/>
            <a:ext cx="7716476" cy="3623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F879CD-E1AB-6E90-C220-7BB580F1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88" y="1291486"/>
            <a:ext cx="2000250" cy="2047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F1C5C5-E1D5-3FF0-3309-9B2BEA18079A}"/>
              </a:ext>
            </a:extLst>
          </p:cNvPr>
          <p:cNvSpPr txBox="1"/>
          <p:nvPr/>
        </p:nvSpPr>
        <p:spPr>
          <a:xfrm>
            <a:off x="438975" y="5159848"/>
            <a:ext cx="87003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불연속적인</a:t>
            </a:r>
            <a:r>
              <a:rPr lang="ko-KR" altLang="en-US" sz="1400" dirty="0"/>
              <a:t> 오차가 발생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더 넓은 범위에서 관측이 필요 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95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376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최준환</dc:creator>
  <cp:lastModifiedBy>최준환</cp:lastModifiedBy>
  <cp:revision>5</cp:revision>
  <dcterms:created xsi:type="dcterms:W3CDTF">2023-02-07T09:59:35Z</dcterms:created>
  <dcterms:modified xsi:type="dcterms:W3CDTF">2023-03-06T11:54:15Z</dcterms:modified>
</cp:coreProperties>
</file>