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48" r:id="rId2"/>
    <p:sldMasterId id="2147483660" r:id="rId3"/>
  </p:sldMasterIdLst>
  <p:sldIdLst>
    <p:sldId id="256" r:id="rId4"/>
    <p:sldId id="257" r:id="rId5"/>
    <p:sldId id="262" r:id="rId6"/>
    <p:sldId id="258" r:id="rId7"/>
    <p:sldId id="259" r:id="rId8"/>
    <p:sldId id="264" r:id="rId9"/>
    <p:sldId id="260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891AC-E4CC-4B3A-EE20-EB2AE870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967CC-59D2-54CC-C376-D40E1F134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CAF9C-11E4-3DDE-A1B5-85F34D04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8B38E-5526-D06A-20D3-5DF33D91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BA923-0733-7526-816B-911A8E81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3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7311D-4F47-246D-ECDA-BA0E7102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9E6F3-ECF6-7B98-7A3E-DB659B063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CB465-2780-B9A2-5C1B-5E77665B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22DC2-E14B-9CB8-9F8B-A2F3FEF2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08961-1955-49A1-35B2-96C62E71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4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47332-B62D-CA06-1EEA-45910E88B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E1046-B3DC-3FA9-1D2F-98D294D64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2ED43-4A5A-B59B-5BF6-0B2E539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D949F-6980-3630-3AFF-B1025CE8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A2019-015B-6B4D-D575-1392E5F2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2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4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0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83601-EB49-B545-2152-FC0B2192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F8B72-9E3E-6D03-953D-E57E1EC3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89B9D-A679-F43D-8B1A-65C87E93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8040C-2020-281D-8019-19C95976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AB01D-F5E1-FF5D-CE57-725156B9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8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68FAA-DAFE-2E61-1184-D63AAD1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90253-C53E-0F8F-B723-28B6BD14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A2E0E-1AF5-5573-B43C-2701FAD5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E5694-4153-38D5-A34F-6F4D264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041F2-9884-118A-BFBF-5AF7083A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3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68F9-B921-EF4B-65FB-264AE1B0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7696C-8375-BC83-D466-F5A362B7F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7F904-52D2-D992-D79E-E2040755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69804-6954-0F02-CD53-63EDA2E3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4B6C5-A821-BAFB-EE79-A92A4957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870B8-0C6B-200B-45EA-5D4A9E99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32C2D-70EB-7FB7-2E07-78F5A9B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98C8D-F299-9BC9-33E2-76656E67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853D0-2C39-8116-AC00-3A763A15B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15F9F-86CC-D3BB-8167-FF1E24B27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66667-A3FA-BEB3-12D3-F74AD2377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87FA3-2638-63B4-6319-6F3A0AB8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0BE38-984A-1448-4531-D416096C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AEC08-DE0B-D7D8-11D3-CF0BEC15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FEF-0FF4-826E-61CF-FE9909E7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6A4E1B-FF49-BC57-E3D9-765906F5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A20A5B-1976-550A-6FEA-FF031C7A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4115A-1A67-BC24-C135-6B6F77D7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8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DB6734-EED6-E7FE-8C1B-EDF4BE4F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C7A001-666D-590D-367E-38D0F3E1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5EFD4-046D-0002-FFAA-1F58983B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BE72B-6D41-7513-D433-C91312C0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AA903-DD35-DC2B-B57E-9F8189F7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8BBC8-B0F6-E455-6417-9FA0F53E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BAFD5-716E-D886-679A-9084E80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8B7C4-A1FB-4C82-DE36-EB1E50F6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645A2-D219-2D43-3A73-F8F836E0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6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F2795-FA37-C1BB-97E3-6969F8D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2D163-2723-7B22-5E6F-F9A12AEE6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2A5F2-C003-572D-8550-94D731EE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08BDA-412F-9153-7369-1F1A0271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E0903B-2981-39E8-45D5-3C798C8E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72295-4322-8FDD-B3F3-4A73FF99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5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0757F9-8A54-0D5C-3EE1-6CC60537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FBC18-9404-C64D-F82E-1D8B0F94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C72D-8F25-A63F-8C99-3A998486C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08A5-A97E-4C86-B525-C8261B28EA6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EBB4B-6F71-DCB0-43ED-D39323773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AE56F-FF81-3870-AD70-424501326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D384-722E-448F-95D8-4DB30CC8C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8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A0FFE-2A91-B7AC-19ED-2ED6617E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DC2D9-34CA-FABE-F0FB-CFEB4EF0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1B369-2895-F96B-C1BF-D0360A3F4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DDC9-4C84-40E2-BA0F-71CD547FFE31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5D666-A042-89DD-278D-61555D53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D704D-6460-6309-0836-4FCC7EE5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72A1-F26E-4D70-A691-7EF77F30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2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406E5F-DF9A-4C27-8D04-398435471B52}"/>
              </a:ext>
            </a:extLst>
          </p:cNvPr>
          <p:cNvSpPr/>
          <p:nvPr userDrawn="1"/>
        </p:nvSpPr>
        <p:spPr>
          <a:xfrm>
            <a:off x="302" y="66677"/>
            <a:ext cx="12191698" cy="6953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AC8EA5-C83E-44AC-B1BD-5F0EC554D15C}"/>
              </a:ext>
            </a:extLst>
          </p:cNvPr>
          <p:cNvSpPr/>
          <p:nvPr userDrawn="1"/>
        </p:nvSpPr>
        <p:spPr>
          <a:xfrm>
            <a:off x="0" y="2"/>
            <a:ext cx="12191698" cy="695324"/>
          </a:xfrm>
          <a:prstGeom prst="rect">
            <a:avLst/>
          </a:prstGeom>
          <a:solidFill>
            <a:srgbClr val="2D4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DBA736-4907-41F2-9FDA-0BC45D6E8FF0}"/>
              </a:ext>
            </a:extLst>
          </p:cNvPr>
          <p:cNvGrpSpPr/>
          <p:nvPr userDrawn="1"/>
        </p:nvGrpSpPr>
        <p:grpSpPr>
          <a:xfrm>
            <a:off x="10243408" y="5625737"/>
            <a:ext cx="1948592" cy="1232263"/>
            <a:chOff x="8311284" y="4406421"/>
            <a:chExt cx="3880714" cy="2454110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8A7CCF8-1A8D-4DDA-A2B5-EEBDB17990CD}"/>
                </a:ext>
              </a:extLst>
            </p:cNvPr>
            <p:cNvSpPr/>
            <p:nvPr/>
          </p:nvSpPr>
          <p:spPr>
            <a:xfrm rot="10800000">
              <a:off x="8885335" y="4406421"/>
              <a:ext cx="3306663" cy="2452673"/>
            </a:xfrm>
            <a:custGeom>
              <a:avLst/>
              <a:gdLst>
                <a:gd name="connsiteX0" fmla="*/ 0 w 1833251"/>
                <a:gd name="connsiteY0" fmla="*/ 0 h 975238"/>
                <a:gd name="connsiteX1" fmla="*/ 1833251 w 1833251"/>
                <a:gd name="connsiteY1" fmla="*/ 0 h 975238"/>
                <a:gd name="connsiteX2" fmla="*/ 0 w 1833251"/>
                <a:gd name="connsiteY2" fmla="*/ 975238 h 975238"/>
                <a:gd name="connsiteX3" fmla="*/ 0 w 1833251"/>
                <a:gd name="connsiteY3" fmla="*/ 0 h 9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251" h="975238">
                  <a:moveTo>
                    <a:pt x="0" y="0"/>
                  </a:moveTo>
                  <a:lnTo>
                    <a:pt x="1833251" y="0"/>
                  </a:lnTo>
                  <a:cubicBezTo>
                    <a:pt x="820774" y="0"/>
                    <a:pt x="0" y="436629"/>
                    <a:pt x="0" y="975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19E700D-EDAB-4FD3-A122-5B4DA59B0988}"/>
                </a:ext>
              </a:extLst>
            </p:cNvPr>
            <p:cNvSpPr/>
            <p:nvPr/>
          </p:nvSpPr>
          <p:spPr>
            <a:xfrm rot="10800000">
              <a:off x="8311284" y="5206527"/>
              <a:ext cx="3880414" cy="1654004"/>
            </a:xfrm>
            <a:custGeom>
              <a:avLst/>
              <a:gdLst>
                <a:gd name="connsiteX0" fmla="*/ 0 w 1833251"/>
                <a:gd name="connsiteY0" fmla="*/ 0 h 975238"/>
                <a:gd name="connsiteX1" fmla="*/ 1833251 w 1833251"/>
                <a:gd name="connsiteY1" fmla="*/ 0 h 975238"/>
                <a:gd name="connsiteX2" fmla="*/ 0 w 1833251"/>
                <a:gd name="connsiteY2" fmla="*/ 975238 h 975238"/>
                <a:gd name="connsiteX3" fmla="*/ 0 w 1833251"/>
                <a:gd name="connsiteY3" fmla="*/ 0 h 9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251" h="975238">
                  <a:moveTo>
                    <a:pt x="0" y="0"/>
                  </a:moveTo>
                  <a:lnTo>
                    <a:pt x="1833251" y="0"/>
                  </a:lnTo>
                  <a:cubicBezTo>
                    <a:pt x="820774" y="0"/>
                    <a:pt x="0" y="436629"/>
                    <a:pt x="0" y="975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D4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7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AB780-DB2C-4E56-8EBA-88C273833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6C0E14-3FCB-4F16-9E02-96830F0F3FAC}"/>
              </a:ext>
            </a:extLst>
          </p:cNvPr>
          <p:cNvSpPr/>
          <p:nvPr/>
        </p:nvSpPr>
        <p:spPr>
          <a:xfrm>
            <a:off x="1516379" y="0"/>
            <a:ext cx="9729797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F2DF-CB69-438C-A32E-329DBF4CC667}"/>
              </a:ext>
            </a:extLst>
          </p:cNvPr>
          <p:cNvSpPr txBox="1"/>
          <p:nvPr/>
        </p:nvSpPr>
        <p:spPr>
          <a:xfrm>
            <a:off x="11754153" y="6550223"/>
            <a:ext cx="4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2022EF-6CCB-4CF3-A365-2EC010DC7310}"/>
              </a:ext>
            </a:extLst>
          </p:cNvPr>
          <p:cNvSpPr/>
          <p:nvPr/>
        </p:nvSpPr>
        <p:spPr>
          <a:xfrm>
            <a:off x="-1" y="0"/>
            <a:ext cx="10963374" cy="6858000"/>
          </a:xfrm>
          <a:prstGeom prst="rect">
            <a:avLst/>
          </a:prstGeom>
          <a:solidFill>
            <a:srgbClr val="2D4A74"/>
          </a:solidFill>
          <a:ln>
            <a:solidFill>
              <a:srgbClr val="2D4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496749" y="2309383"/>
            <a:ext cx="7969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Analysis and Compensation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 Voltage Distortion by Dead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time	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63C25-4CCB-45E9-AA6B-2727D64046F7}"/>
              </a:ext>
            </a:extLst>
          </p:cNvPr>
          <p:cNvSpPr txBox="1"/>
          <p:nvPr/>
        </p:nvSpPr>
        <p:spPr>
          <a:xfrm>
            <a:off x="4857156" y="605778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60191844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최준환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0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836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Voltage Distortion by Parasitic Capacitor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9" y="799200"/>
                <a:ext cx="7285176" cy="535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3.1</a:t>
                </a: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 </a:t>
                </a:r>
                <a:r>
                  <a:rPr lang="ko-KR" altLang="en-US" sz="2000" b="1" dirty="0">
                    <a:solidFill>
                      <a:srgbClr val="2D4A74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설정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Parasitic Capacitor: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MOSFET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 같은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transistor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들이 가진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Capacitance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성분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이번 장에서는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Drain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Source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말함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Parasitic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Capacitor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의한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Voltage Distortion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발생하는 상황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Dead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time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돌입 시 전류의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path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Switch -&gt; Diode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 바뀔 때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Dead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time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이전에 한 쪽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Parasitic Capacitor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완충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전류의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path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바뀌는 시점에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Diode – Reverse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biased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-&gt; Necessary current path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제공하지 못함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-&gt;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전류는 반대쪽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Capacitor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충전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Dead time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동안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전압 출력은 선형적으로 증감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전압의 변화율은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Capacitor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용량에 반비례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전류 크기에 비례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None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" y="799200"/>
                <a:ext cx="7285176" cy="5359865"/>
              </a:xfrm>
              <a:prstGeom prst="rect">
                <a:avLst/>
              </a:prstGeom>
              <a:blipFill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5" name="Picture 1">
            <a:extLst>
              <a:ext uri="{FF2B5EF4-FFF2-40B4-BE49-F238E27FC236}">
                <a16:creationId xmlns:a16="http://schemas.microsoft.com/office/drawing/2014/main" id="{FD98D326-6FF7-3809-ECA5-8800287E5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1" y="1790366"/>
            <a:ext cx="3679048" cy="32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2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836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Voltage Distortion by Parasitic Capacitor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9" y="799200"/>
                <a:ext cx="7285176" cy="422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3.2</a:t>
                </a: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D4A7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D4A7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𝑻</m:t>
                        </m:r>
                      </m:e>
                      <m:sub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D4A7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𝒇𝒂𝒍𝒍</m:t>
                        </m:r>
                      </m:sub>
                    </m:sSub>
                  </m:oMath>
                </a14:m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에 따른 출력 전압 파형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𝑓𝑎𝑙𝑙</m:t>
                        </m:r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  <m:r>
                      <a:rPr lang="ko-KR" altLang="en-US" sz="1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전</m:t>
                    </m:r>
                  </m:oMath>
                </a14:m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압의</a:t>
                </a:r>
                <a:r>
                  <a:rPr kumimoji="0" lang="ko-KR" altLang="en-US" sz="1400" b="0" i="0" u="none" strike="noStrike" kern="1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하강에 걸리는 시간</a:t>
                </a:r>
                <a:endParaRPr kumimoji="0" lang="en-US" altLang="ko-KR" sz="1400" b="0" i="0" u="none" strike="noStrike" kern="1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𝑑𝑒𝑎𝑑</m:t>
                        </m:r>
                      </m:sub>
                    </m:sSub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Dead time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𝑓𝑎𝑙𝑙</m:t>
                        </m:r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𝑑𝑒𝑎𝑑</m:t>
                        </m:r>
                      </m:sub>
                    </m:sSub>
                  </m:oMath>
                </a14:m>
                <a:endParaRPr lang="en-US" altLang="ko-KR" sz="1400" kern="100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𝑓𝑎𝑙𝑙</m:t>
                        </m:r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𝑑𝑒𝑎𝑑</m:t>
                        </m:r>
                      </m:sub>
                    </m:sSub>
                  </m:oMath>
                </a14:m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스위치가 켜지는 순간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Pole Voltage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변화 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𝑓𝑎𝑙𝑙</m:t>
                        </m:r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𝑑𝑒𝑎𝑑</m:t>
                        </m:r>
                      </m:sub>
                    </m:sSub>
                  </m:oMath>
                </a14:m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lvl="1">
                  <a:lnSpc>
                    <a:spcPct val="150000"/>
                  </a:lnSpc>
                  <a:buClr>
                    <a:srgbClr val="2D4A74"/>
                  </a:buClr>
                  <a:buSzPct val="80000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" y="799200"/>
                <a:ext cx="7285176" cy="4227952"/>
              </a:xfrm>
              <a:prstGeom prst="rect">
                <a:avLst/>
              </a:prstGeom>
              <a:blipFill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69" name="Picture 1">
            <a:extLst>
              <a:ext uri="{FF2B5EF4-FFF2-40B4-BE49-F238E27FC236}">
                <a16:creationId xmlns:a16="http://schemas.microsoft.com/office/drawing/2014/main" id="{6F593433-6299-B4B8-A58E-C24752A6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256877"/>
            <a:ext cx="5778500" cy="493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46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836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Voltage Distortion by Parasitic Capacitor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9" y="799200"/>
                <a:ext cx="7285176" cy="56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3.3</a:t>
                </a:r>
                <a:r>
                  <a:rPr kumimoji="0" lang="en-US" altLang="ko-KR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 Compensation</a:t>
                </a:r>
                <a:r>
                  <a:rPr kumimoji="0" lang="ko-KR" alt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of</a:t>
                </a:r>
                <a:r>
                  <a:rPr kumimoji="0" lang="ko-KR" alt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Distortion</a:t>
                </a:r>
                <a:r>
                  <a:rPr kumimoji="0" lang="ko-KR" alt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Voltage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Solution: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Average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Ideal Pole voltage = Average Real Pole voltage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 One Sampling time 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기존의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Gating Signal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: Compensation</a:t>
                </a:r>
                <a:r>
                  <a:rPr kumimoji="0" lang="en-US" altLang="ko-KR" sz="1400" b="0" i="0" u="none" strike="noStrike" kern="1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time </a:t>
                </a:r>
                <a:r>
                  <a:rPr kumimoji="0" lang="ko-KR" altLang="en-US" sz="1400" b="0" i="0" u="none" strike="noStrike" kern="1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적용</a:t>
                </a:r>
                <a:endParaRPr kumimoji="0" lang="en-US" altLang="ko-KR" sz="1400" b="0" i="0" u="none" strike="noStrike" kern="1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만큼 일찍 </a:t>
                </a: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Gating Signal</a:t>
                </a: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인가해 줌으로써 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ko-KR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Pole</a:t>
                </a:r>
                <a:r>
                  <a:rPr kumimoji="0" lang="en-US" altLang="ko-KR" sz="1400" b="0" i="0" u="none" strike="noStrike" kern="1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voltage</a:t>
                </a:r>
                <a:r>
                  <a:rPr kumimoji="0" lang="ko-KR" altLang="en-US" sz="1400" b="0" i="0" u="none" strike="noStrike" kern="1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평균값을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일정하게 합성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보상 시간은 전류의 크기에 대한 비선형적 함수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부근 전류에서 비선형성이 크게 나타남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lvl="1">
                  <a:lnSpc>
                    <a:spcPct val="150000"/>
                  </a:lnSpc>
                  <a:buClr>
                    <a:srgbClr val="2D4A74"/>
                  </a:buClr>
                  <a:buSzPct val="80000"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lvl="1">
                  <a:lnSpc>
                    <a:spcPct val="150000"/>
                  </a:lnSpc>
                  <a:buClr>
                    <a:srgbClr val="2D4A74"/>
                  </a:buClr>
                  <a:buSzPct val="80000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lvl="1">
                  <a:lnSpc>
                    <a:spcPct val="150000"/>
                  </a:lnSpc>
                  <a:buClr>
                    <a:srgbClr val="2D4A74"/>
                  </a:buClr>
                  <a:buSzPct val="80000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" y="799200"/>
                <a:ext cx="7285176" cy="5683031"/>
              </a:xfrm>
              <a:prstGeom prst="rect">
                <a:avLst/>
              </a:prstGeom>
              <a:blipFill>
                <a:blip r:embed="rId3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9B0E402-13DE-60A9-2D4C-9683F0316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393" y="1139490"/>
            <a:ext cx="5006414" cy="43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4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8364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Voltage Distortion by Parasitic Capacitor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9" y="799200"/>
                <a:ext cx="7285176" cy="633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3.4</a:t>
                </a:r>
                <a:r>
                  <a:rPr kumimoji="0" lang="en-US" altLang="ko-KR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 </a:t>
                </a:r>
                <a:r>
                  <a:rPr kumimoji="0" lang="ko-KR" alt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스위칭 순간 전류 예측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앞서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정</m:t>
                        </m:r>
                        <m:r>
                          <a:rPr lang="ko-KR" altLang="en-US" sz="140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확</m:t>
                        </m:r>
                        <m:r>
                          <a:rPr lang="ko-KR" altLang="en-US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한</m:t>
                        </m:r>
                        <m: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ko-KR" sz="1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kumimoji="0" lang="en-US" altLang="ko-KR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측</m:t>
                    </m:r>
                  </m:oMath>
                </a14:m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정을 위해서는 전류의 크기와 부호를 알 필요가 있음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-&gt;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정확한 스위칭 시점의 전류 측정이 요구됨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전류 측정 방법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실제 스위칭 시점의 전류 측정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-&gt; </a:t>
                </a:r>
                <a:r>
                  <a:rPr lang="en-US" altLang="ko-KR" sz="1400" kern="100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paramete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들의 영향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X,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구현 매우 어려움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샘플링 전류를 바탕으로 실제 전류 추정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-&gt; parameter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들의 영향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O, 1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비해 구현 쉬움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However,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디지털 제어 시점 차이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+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전력용 반도체 지연 시간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필요한 타이밍의 순시 </a:t>
                </a:r>
                <a:r>
                  <a:rPr lang="ko-KR" altLang="en-US" sz="1400" kern="100" dirty="0" err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전류값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정확한 측정 어려움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부근 전류는 부호의 오차가 생길 가능성 있음 </a:t>
                </a: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lvl="1">
                  <a:lnSpc>
                    <a:spcPct val="150000"/>
                  </a:lnSpc>
                  <a:buClr>
                    <a:srgbClr val="2D4A74"/>
                  </a:buClr>
                  <a:buSzPct val="80000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lvl="1">
                  <a:lnSpc>
                    <a:spcPct val="150000"/>
                  </a:lnSpc>
                  <a:buClr>
                    <a:srgbClr val="2D4A74"/>
                  </a:buClr>
                  <a:buSzPct val="80000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" y="799200"/>
                <a:ext cx="7285176" cy="6337569"/>
              </a:xfrm>
              <a:prstGeom prst="rect">
                <a:avLst/>
              </a:prstGeom>
              <a:blipFill>
                <a:blip r:embed="rId2"/>
                <a:stretch>
                  <a:fillRect l="-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>
            <a:extLst>
              <a:ext uri="{FF2B5EF4-FFF2-40B4-BE49-F238E27FC236}">
                <a16:creationId xmlns:a16="http://schemas.microsoft.com/office/drawing/2014/main" id="{65D23213-939D-0991-1FDF-C06E7225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49" y="1814863"/>
            <a:ext cx="6054651" cy="261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3B1636-9E24-1175-266B-B5017E75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99275"/>
            <a:ext cx="5472222" cy="5013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41948-8D16-1AB0-846D-011AB6542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101" y="5300641"/>
            <a:ext cx="5518121" cy="501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1F75D-3B68-345C-2FB9-EFCED0319B54}"/>
              </a:ext>
            </a:extLst>
          </p:cNvPr>
          <p:cNvSpPr txBox="1"/>
          <p:nvPr/>
        </p:nvSpPr>
        <p:spPr>
          <a:xfrm>
            <a:off x="6050101" y="5922317"/>
            <a:ext cx="445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badi" panose="020B0604020202020204" pitchFamily="34" charset="0"/>
              </a:rPr>
              <a:t>Delay time </a:t>
            </a:r>
          </a:p>
          <a:p>
            <a:r>
              <a:rPr lang="en-US" altLang="ko-KR" sz="1200" b="0" i="0" u="none" strike="noStrike" baseline="0" dirty="0">
                <a:latin typeface="Abadi" panose="020B0604020202020204" pitchFamily="34" charset="0"/>
              </a:rPr>
              <a:t>Data sheet, FS75R12KE3 , Infineon</a:t>
            </a:r>
            <a:endParaRPr lang="ko-KR" altLang="en-US" sz="12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Introduction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406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Dead time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Complementary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action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of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each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node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Voltage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Gating signal delay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On-off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delay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Semiconductors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Arm-short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 가능성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한쪽 스위치의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turn-off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보장되는 시간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Dead time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066F9-F6D3-F2C4-E08E-5A86EC14D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492250"/>
            <a:ext cx="58674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Introduction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503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노드가 모두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Turn-off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일 때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Inverter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제어 불능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Voltage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distortion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-&gt;Different Voltage output from Ideal Vo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Current distortion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Noise &amp; Stability Problem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Solution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Dead time Compensation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고려한 제어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위해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 time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동안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Inverter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정확히 이해하는 것이 중요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 descr="Before dead time correction">
            <a:extLst>
              <a:ext uri="{FF2B5EF4-FFF2-40B4-BE49-F238E27FC236}">
                <a16:creationId xmlns:a16="http://schemas.microsoft.com/office/drawing/2014/main" id="{5AC82C0E-78E6-85D6-1599-B71F9C7B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88" y="799200"/>
            <a:ext cx="3764450" cy="37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F48765-8F5A-1EA5-43DE-4A272F51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88" y="4568011"/>
            <a:ext cx="3879586" cy="20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AB780-DB2C-4E56-8EBA-88C273833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6C0E14-3FCB-4F16-9E02-96830F0F3FAC}"/>
              </a:ext>
            </a:extLst>
          </p:cNvPr>
          <p:cNvSpPr/>
          <p:nvPr/>
        </p:nvSpPr>
        <p:spPr>
          <a:xfrm>
            <a:off x="1516379" y="0"/>
            <a:ext cx="9729797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F2DF-CB69-438C-A32E-329DBF4CC667}"/>
              </a:ext>
            </a:extLst>
          </p:cNvPr>
          <p:cNvSpPr txBox="1"/>
          <p:nvPr/>
        </p:nvSpPr>
        <p:spPr>
          <a:xfrm>
            <a:off x="11754153" y="6550223"/>
            <a:ext cx="4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2022EF-6CCB-4CF3-A365-2EC010DC7310}"/>
              </a:ext>
            </a:extLst>
          </p:cNvPr>
          <p:cNvSpPr/>
          <p:nvPr/>
        </p:nvSpPr>
        <p:spPr>
          <a:xfrm>
            <a:off x="-1" y="0"/>
            <a:ext cx="10963374" cy="6858000"/>
          </a:xfrm>
          <a:prstGeom prst="rect">
            <a:avLst/>
          </a:prstGeom>
          <a:solidFill>
            <a:srgbClr val="2D4A74"/>
          </a:solidFill>
          <a:ln>
            <a:solidFill>
              <a:srgbClr val="2D4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3807994" y="2428726"/>
            <a:ext cx="3347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Dead</a:t>
            </a:r>
            <a:r>
              <a:rPr lang="ko-KR" altLang="en-US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time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Compensation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63C25-4CCB-45E9-AA6B-2727D64046F7}"/>
              </a:ext>
            </a:extLst>
          </p:cNvPr>
          <p:cNvSpPr txBox="1"/>
          <p:nvPr/>
        </p:nvSpPr>
        <p:spPr>
          <a:xfrm>
            <a:off x="4857156" y="605778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60191844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최준환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61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Dead time Compensation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471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Positive current Case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Ia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부하로 나가는 방향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Turn-off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때 전류는 아래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Diode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흐른다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Vd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Switching 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P-ON , N-OFF) 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 node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끄면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출력이므로 이상적인 타이밍에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 off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 time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돌입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lvl="1">
              <a:lnSpc>
                <a:spcPct val="150000"/>
              </a:lnSpc>
              <a:buClr>
                <a:srgbClr val="2D4A74"/>
              </a:buClr>
              <a:buSzPct val="80000"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0 -&gt; </a:t>
            </a: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Vd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Switching 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P-OFF, N-ON)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node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꺼도 출력은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유지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 time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돌입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이상적인 타이밍에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 on</a:t>
            </a: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CE8B107-C71C-9C9C-5CA9-29C92792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22" y="463631"/>
            <a:ext cx="3773752" cy="36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A4DAE39-C7EF-6684-9A9A-57DF3C996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447" y="3429000"/>
            <a:ext cx="3653102" cy="370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F210D13F-D92C-D601-B6F2-CCAFCBD5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1" y="4308506"/>
            <a:ext cx="2787201" cy="248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Dead time Compensation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503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Negative current Case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Ia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인덕터로 들어오는 방향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Turn-off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때 전류는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윗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Diode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흐른다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Vd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Vd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Switching 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P-ON , N-OFF) 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 off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 출력전압 유지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데드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타임 돌입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이상적인 타이밍에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on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0 -&gt; </a:t>
            </a: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Vd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Switching 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P-OFF, N-ON)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off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 출력전압 </a:t>
            </a: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Vd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이상적인 타이밍에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off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동시에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데드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타임 돌입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26F55937-9502-530F-DC72-C5127C0C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25" y="3454150"/>
            <a:ext cx="3358058" cy="3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65B7245-8A6D-FD26-C3DB-4C8D6542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25" y="624663"/>
            <a:ext cx="3358057" cy="34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CD6241-038B-8A09-074C-94D537685607}"/>
              </a:ext>
            </a:extLst>
          </p:cNvPr>
          <p:cNvSpPr/>
          <p:nvPr/>
        </p:nvSpPr>
        <p:spPr>
          <a:xfrm>
            <a:off x="9348452" y="6416837"/>
            <a:ext cx="316247" cy="2189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756392-D4D1-6552-0C76-74C77BC92890}"/>
                  </a:ext>
                </a:extLst>
              </p:cNvPr>
              <p:cNvSpPr txBox="1"/>
              <p:nvPr/>
            </p:nvSpPr>
            <p:spPr>
              <a:xfrm>
                <a:off x="8918037" y="6409702"/>
                <a:ext cx="316247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𝑜𝑟𝑔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756392-D4D1-6552-0C76-74C77BC92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037" y="6409702"/>
                <a:ext cx="316247" cy="299569"/>
              </a:xfrm>
              <a:prstGeom prst="rect">
                <a:avLst/>
              </a:prstGeom>
              <a:blipFill>
                <a:blip r:embed="rId4"/>
                <a:stretch>
                  <a:fillRect l="-26923" r="-4807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00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AB780-DB2C-4E56-8EBA-88C273833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6C0E14-3FCB-4F16-9E02-96830F0F3FAC}"/>
              </a:ext>
            </a:extLst>
          </p:cNvPr>
          <p:cNvSpPr/>
          <p:nvPr/>
        </p:nvSpPr>
        <p:spPr>
          <a:xfrm>
            <a:off x="1516379" y="0"/>
            <a:ext cx="9729797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F2DF-CB69-438C-A32E-329DBF4CC667}"/>
              </a:ext>
            </a:extLst>
          </p:cNvPr>
          <p:cNvSpPr txBox="1"/>
          <p:nvPr/>
        </p:nvSpPr>
        <p:spPr>
          <a:xfrm>
            <a:off x="11754153" y="6550223"/>
            <a:ext cx="4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2022EF-6CCB-4CF3-A365-2EC010DC7310}"/>
              </a:ext>
            </a:extLst>
          </p:cNvPr>
          <p:cNvSpPr/>
          <p:nvPr/>
        </p:nvSpPr>
        <p:spPr>
          <a:xfrm>
            <a:off x="-1" y="0"/>
            <a:ext cx="10963374" cy="6858000"/>
          </a:xfrm>
          <a:prstGeom prst="rect">
            <a:avLst/>
          </a:prstGeom>
          <a:solidFill>
            <a:srgbClr val="2D4A74"/>
          </a:solidFill>
          <a:ln>
            <a:solidFill>
              <a:srgbClr val="2D4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3970535" y="2775090"/>
            <a:ext cx="3022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Zero-Current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Clamping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63C25-4CCB-45E9-AA6B-2727D64046F7}"/>
              </a:ext>
            </a:extLst>
          </p:cNvPr>
          <p:cNvSpPr txBox="1"/>
          <p:nvPr/>
        </p:nvSpPr>
        <p:spPr>
          <a:xfrm>
            <a:off x="4857156" y="605778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60191844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최준환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96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Zero-Current</a:t>
            </a:r>
            <a:r>
              <a:rPr lang="ko-KR" altLang="en-US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Clamping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632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Dead time 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Current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동안 전류는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Diode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로만 흐름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부하의 인덕터 에너지 감소</a:t>
            </a:r>
            <a:endParaRPr lang="en-US" altLang="ko-KR" sz="1400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전류의 증감률 감소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Zero-Current Clamping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부근의 전류는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부근을 유지한다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전류가 </a:t>
            </a: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되면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하나의 스위치가 켜질 때 까지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유지한다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ore severe in situation below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Low-Frequency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Long-Dead time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Small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average voltage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Solution: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전류 부근에서의 정밀한 전압 합성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왜곡 현상 또한 전류가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부근일때 더 두드러지게 나타남 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4C4AC687-F6BE-8F0F-F2FE-6DC77A7E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798" y="964528"/>
            <a:ext cx="3593432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8D3D25-81A0-C8DF-5424-B2F38F04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798" y="3626523"/>
            <a:ext cx="3743694" cy="25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8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AB780-DB2C-4E56-8EBA-88C273833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6C0E14-3FCB-4F16-9E02-96830F0F3FAC}"/>
              </a:ext>
            </a:extLst>
          </p:cNvPr>
          <p:cNvSpPr/>
          <p:nvPr/>
        </p:nvSpPr>
        <p:spPr>
          <a:xfrm>
            <a:off x="1516379" y="0"/>
            <a:ext cx="9729797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F2DF-CB69-438C-A32E-329DBF4CC667}"/>
              </a:ext>
            </a:extLst>
          </p:cNvPr>
          <p:cNvSpPr txBox="1"/>
          <p:nvPr/>
        </p:nvSpPr>
        <p:spPr>
          <a:xfrm>
            <a:off x="11754153" y="6550223"/>
            <a:ext cx="4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2022EF-6CCB-4CF3-A365-2EC010DC7310}"/>
              </a:ext>
            </a:extLst>
          </p:cNvPr>
          <p:cNvSpPr/>
          <p:nvPr/>
        </p:nvSpPr>
        <p:spPr>
          <a:xfrm>
            <a:off x="-1" y="0"/>
            <a:ext cx="10963374" cy="6858000"/>
          </a:xfrm>
          <a:prstGeom prst="rect">
            <a:avLst/>
          </a:prstGeom>
          <a:solidFill>
            <a:srgbClr val="2D4A74"/>
          </a:solidFill>
          <a:ln>
            <a:solidFill>
              <a:srgbClr val="2D4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3024576" y="2775090"/>
            <a:ext cx="4914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Voltage Distortion by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Parasitic Capacitor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63C25-4CCB-45E9-AA6B-2727D64046F7}"/>
              </a:ext>
            </a:extLst>
          </p:cNvPr>
          <p:cNvSpPr txBox="1"/>
          <p:nvPr/>
        </p:nvSpPr>
        <p:spPr>
          <a:xfrm>
            <a:off x="4857156" y="605778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60191844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최준환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03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645</Words>
  <Application>Microsoft Office PowerPoint</Application>
  <PresentationFormat>와이드스크린</PresentationFormat>
  <Paragraphs>165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Abadi</vt:lpstr>
      <vt:lpstr>Arial</vt:lpstr>
      <vt:lpstr>Cambria Math</vt:lpstr>
      <vt:lpstr>Wingdings</vt:lpstr>
      <vt:lpstr>Office 테마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최준환</dc:creator>
  <cp:lastModifiedBy>최준환</cp:lastModifiedBy>
  <cp:revision>7</cp:revision>
  <dcterms:created xsi:type="dcterms:W3CDTF">2023-02-13T09:45:40Z</dcterms:created>
  <dcterms:modified xsi:type="dcterms:W3CDTF">2023-02-14T09:21:10Z</dcterms:modified>
</cp:coreProperties>
</file>