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02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A0FFE-2A91-B7AC-19ED-2ED6617E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DC2D9-34CA-FABE-F0FB-CFEB4EF0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1B369-2895-F96B-C1BF-D0360A3F4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DDC9-4C84-40E2-BA0F-71CD547FFE3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5D666-A042-89DD-278D-61555D53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D704D-6460-6309-0836-4FCC7EE5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72A1-F26E-4D70-A691-7EF77F30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2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406E5F-DF9A-4C27-8D04-398435471B52}"/>
              </a:ext>
            </a:extLst>
          </p:cNvPr>
          <p:cNvSpPr/>
          <p:nvPr userDrawn="1"/>
        </p:nvSpPr>
        <p:spPr>
          <a:xfrm>
            <a:off x="302" y="66677"/>
            <a:ext cx="12191698" cy="6953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AC8EA5-C83E-44AC-B1BD-5F0EC554D15C}"/>
              </a:ext>
            </a:extLst>
          </p:cNvPr>
          <p:cNvSpPr/>
          <p:nvPr userDrawn="1"/>
        </p:nvSpPr>
        <p:spPr>
          <a:xfrm>
            <a:off x="0" y="2"/>
            <a:ext cx="12191698" cy="695324"/>
          </a:xfrm>
          <a:prstGeom prst="rect">
            <a:avLst/>
          </a:prstGeom>
          <a:solidFill>
            <a:srgbClr val="2D4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DBA736-4907-41F2-9FDA-0BC45D6E8FF0}"/>
              </a:ext>
            </a:extLst>
          </p:cNvPr>
          <p:cNvGrpSpPr/>
          <p:nvPr userDrawn="1"/>
        </p:nvGrpSpPr>
        <p:grpSpPr>
          <a:xfrm>
            <a:off x="10243408" y="5625737"/>
            <a:ext cx="1948592" cy="1232263"/>
            <a:chOff x="8311284" y="4406421"/>
            <a:chExt cx="3880714" cy="2454110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8A7CCF8-1A8D-4DDA-A2B5-EEBDB17990CD}"/>
                </a:ext>
              </a:extLst>
            </p:cNvPr>
            <p:cNvSpPr/>
            <p:nvPr/>
          </p:nvSpPr>
          <p:spPr>
            <a:xfrm rot="10800000">
              <a:off x="8885335" y="4406421"/>
              <a:ext cx="3306663" cy="2452673"/>
            </a:xfrm>
            <a:custGeom>
              <a:avLst/>
              <a:gdLst>
                <a:gd name="connsiteX0" fmla="*/ 0 w 1833251"/>
                <a:gd name="connsiteY0" fmla="*/ 0 h 975238"/>
                <a:gd name="connsiteX1" fmla="*/ 1833251 w 1833251"/>
                <a:gd name="connsiteY1" fmla="*/ 0 h 975238"/>
                <a:gd name="connsiteX2" fmla="*/ 0 w 1833251"/>
                <a:gd name="connsiteY2" fmla="*/ 975238 h 975238"/>
                <a:gd name="connsiteX3" fmla="*/ 0 w 1833251"/>
                <a:gd name="connsiteY3" fmla="*/ 0 h 97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251" h="975238">
                  <a:moveTo>
                    <a:pt x="0" y="0"/>
                  </a:moveTo>
                  <a:lnTo>
                    <a:pt x="1833251" y="0"/>
                  </a:lnTo>
                  <a:cubicBezTo>
                    <a:pt x="820774" y="0"/>
                    <a:pt x="0" y="436629"/>
                    <a:pt x="0" y="975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19E700D-EDAB-4FD3-A122-5B4DA59B0988}"/>
                </a:ext>
              </a:extLst>
            </p:cNvPr>
            <p:cNvSpPr/>
            <p:nvPr/>
          </p:nvSpPr>
          <p:spPr>
            <a:xfrm rot="10800000">
              <a:off x="8311284" y="5206527"/>
              <a:ext cx="3880414" cy="1654004"/>
            </a:xfrm>
            <a:custGeom>
              <a:avLst/>
              <a:gdLst>
                <a:gd name="connsiteX0" fmla="*/ 0 w 1833251"/>
                <a:gd name="connsiteY0" fmla="*/ 0 h 975238"/>
                <a:gd name="connsiteX1" fmla="*/ 1833251 w 1833251"/>
                <a:gd name="connsiteY1" fmla="*/ 0 h 975238"/>
                <a:gd name="connsiteX2" fmla="*/ 0 w 1833251"/>
                <a:gd name="connsiteY2" fmla="*/ 975238 h 975238"/>
                <a:gd name="connsiteX3" fmla="*/ 0 w 1833251"/>
                <a:gd name="connsiteY3" fmla="*/ 0 h 97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251" h="975238">
                  <a:moveTo>
                    <a:pt x="0" y="0"/>
                  </a:moveTo>
                  <a:lnTo>
                    <a:pt x="1833251" y="0"/>
                  </a:lnTo>
                  <a:cubicBezTo>
                    <a:pt x="820774" y="0"/>
                    <a:pt x="0" y="436629"/>
                    <a:pt x="0" y="975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D4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7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AB780-DB2C-4E56-8EBA-88C2738333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6C0E14-3FCB-4F16-9E02-96830F0F3FAC}"/>
              </a:ext>
            </a:extLst>
          </p:cNvPr>
          <p:cNvSpPr/>
          <p:nvPr/>
        </p:nvSpPr>
        <p:spPr>
          <a:xfrm>
            <a:off x="1516379" y="0"/>
            <a:ext cx="9729797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F2DF-CB69-438C-A32E-329DBF4CC667}"/>
              </a:ext>
            </a:extLst>
          </p:cNvPr>
          <p:cNvSpPr txBox="1"/>
          <p:nvPr/>
        </p:nvSpPr>
        <p:spPr>
          <a:xfrm>
            <a:off x="11754153" y="6550223"/>
            <a:ext cx="43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2022EF-6CCB-4CF3-A365-2EC010DC7310}"/>
              </a:ext>
            </a:extLst>
          </p:cNvPr>
          <p:cNvSpPr/>
          <p:nvPr/>
        </p:nvSpPr>
        <p:spPr>
          <a:xfrm>
            <a:off x="-1" y="0"/>
            <a:ext cx="10963374" cy="6858000"/>
          </a:xfrm>
          <a:prstGeom prst="rect">
            <a:avLst/>
          </a:prstGeom>
          <a:solidFill>
            <a:srgbClr val="2D4A74"/>
          </a:solidFill>
          <a:ln>
            <a:solidFill>
              <a:srgbClr val="2D4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4154241" y="2428726"/>
            <a:ext cx="2654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 입문</a:t>
            </a:r>
            <a:endParaRPr lang="en-US" altLang="ko-KR" sz="3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1~3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63C25-4CCB-45E9-AA6B-2727D64046F7}"/>
              </a:ext>
            </a:extLst>
          </p:cNvPr>
          <p:cNvSpPr txBox="1"/>
          <p:nvPr/>
        </p:nvSpPr>
        <p:spPr>
          <a:xfrm>
            <a:off x="4857156" y="605778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60191844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최준환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61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입문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471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인공지능 개요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 인공지능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영역에서 작업을 수행하는 프로그램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머신 러닝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기계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규칙에 따른 학습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규칙 수정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딥 러닝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머신 러닝 알고리즘 중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인공 신경망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＇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사용한 것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D6241-038B-8A09-074C-94D537685607}"/>
              </a:ext>
            </a:extLst>
          </p:cNvPr>
          <p:cNvSpPr/>
          <p:nvPr/>
        </p:nvSpPr>
        <p:spPr>
          <a:xfrm>
            <a:off x="9348452" y="6416837"/>
            <a:ext cx="316247" cy="218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AD0FB7-6DFF-FEEB-C27B-61B9D8427F9D}"/>
              </a:ext>
            </a:extLst>
          </p:cNvPr>
          <p:cNvSpPr/>
          <p:nvPr/>
        </p:nvSpPr>
        <p:spPr>
          <a:xfrm>
            <a:off x="8219996" y="2593262"/>
            <a:ext cx="241604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인공지능 관련 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머신러닝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관련 그림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알파고 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0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 입문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568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머신 러닝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word: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규칙과 학습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지도 학습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입력과 타깃으로 훈련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문제와 정답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 (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몸무게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 입력 시 예상 몸무게 도출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비지도 학습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O,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타깃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 (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도형 데이터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-&gt;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비슷한 모양끼리 분류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강화 학습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행동에 따른 보상을 얻고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보상을 많이 받는 쪽으로 행동을 수정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알파고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승률이 높은 쪽으로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기보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수정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D6241-038B-8A09-074C-94D537685607}"/>
              </a:ext>
            </a:extLst>
          </p:cNvPr>
          <p:cNvSpPr/>
          <p:nvPr/>
        </p:nvSpPr>
        <p:spPr>
          <a:xfrm>
            <a:off x="9348452" y="6416837"/>
            <a:ext cx="316247" cy="218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7BD276-53A2-D54B-B7BD-C14131D746B2}"/>
              </a:ext>
            </a:extLst>
          </p:cNvPr>
          <p:cNvSpPr/>
          <p:nvPr/>
        </p:nvSpPr>
        <p:spPr>
          <a:xfrm>
            <a:off x="7976342" y="2593262"/>
            <a:ext cx="290335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학습의 종류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 그림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관련 그림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알파고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93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 입문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471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머신 러닝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규칙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가중치와 절편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머신 러닝 알고리즘 그 자체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손실 함수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규칙을 수정하는 바탕이 되는 함수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최대한 수정을 적게 하는 것이 목표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최적화 알고리즘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손실 함수를 최소로 설정하는 알고리즘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D6241-038B-8A09-074C-94D537685607}"/>
              </a:ext>
            </a:extLst>
          </p:cNvPr>
          <p:cNvSpPr/>
          <p:nvPr/>
        </p:nvSpPr>
        <p:spPr>
          <a:xfrm>
            <a:off x="9348452" y="6416837"/>
            <a:ext cx="316247" cy="218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0926C3-2787-7CEF-FD0E-58B7DF5984FD}"/>
              </a:ext>
            </a:extLst>
          </p:cNvPr>
          <p:cNvSpPr/>
          <p:nvPr/>
        </p:nvSpPr>
        <p:spPr>
          <a:xfrm>
            <a:off x="6802950" y="2593262"/>
            <a:ext cx="52501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일차 함수로 가중치와 절편을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보기쉽게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설명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059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 입문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3097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선형 회귀 모델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선형 회귀는 지도 학습의 한 종류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타깃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각 축으로 하는 여러 데이터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데이터의 경향성을 가장 잘 반영하는 함수를 작성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절편과 기울기의 업데이트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D6241-038B-8A09-074C-94D537685607}"/>
              </a:ext>
            </a:extLst>
          </p:cNvPr>
          <p:cNvSpPr/>
          <p:nvPr/>
        </p:nvSpPr>
        <p:spPr>
          <a:xfrm>
            <a:off x="9348452" y="6416837"/>
            <a:ext cx="316247" cy="218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045177-F8AD-8984-6A76-E760A8A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527" y="933027"/>
            <a:ext cx="5073650" cy="380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70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 입문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/>
              <p:nvPr/>
            </p:nvSpPr>
            <p:spPr>
              <a:xfrm>
                <a:off x="161999" y="799200"/>
                <a:ext cx="7285176" cy="536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>
                    <a:solidFill>
                      <a:srgbClr val="2D4A74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.2</a:t>
                </a:r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 경사 </a:t>
                </a:r>
                <a:r>
                  <a:rPr kumimoji="0" lang="ko-KR" alt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하강법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절편과 기울기를 업데이트 하는 방법 중 하나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최적화 알고리즘의 한 종류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타깃 데이터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입력에 대한 모델의 출력 값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ko-KR" altLang="en-US" sz="140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를</m:t>
                    </m:r>
                  </m:oMath>
                </a14:m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비교하여 기울기와 절편을 단순히 조절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None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" y="799200"/>
                <a:ext cx="7285176" cy="5361596"/>
              </a:xfrm>
              <a:prstGeom prst="rect">
                <a:avLst/>
              </a:prstGeom>
              <a:blipFill>
                <a:blip r:embed="rId2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4CD6241-038B-8A09-074C-94D537685607}"/>
              </a:ext>
            </a:extLst>
          </p:cNvPr>
          <p:cNvSpPr/>
          <p:nvPr/>
        </p:nvSpPr>
        <p:spPr>
          <a:xfrm>
            <a:off x="9348452" y="6416837"/>
            <a:ext cx="316247" cy="218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4BCC8A-6325-D53D-EFC9-EF65C5F8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798" y="1000125"/>
            <a:ext cx="3292880" cy="2060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D8AFFC-71CF-FB47-CEDE-113AE69C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797" y="3648471"/>
            <a:ext cx="3298567" cy="199667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5A15C51-C07E-5DC4-DE25-9A7BA74B9A00}"/>
              </a:ext>
            </a:extLst>
          </p:cNvPr>
          <p:cNvSpPr/>
          <p:nvPr/>
        </p:nvSpPr>
        <p:spPr>
          <a:xfrm>
            <a:off x="8077476" y="1038225"/>
            <a:ext cx="952224" cy="2889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FF55E5F-98F3-BCB0-1039-EFA4036CBE10}"/>
              </a:ext>
            </a:extLst>
          </p:cNvPr>
          <p:cNvSpPr/>
          <p:nvPr/>
        </p:nvSpPr>
        <p:spPr>
          <a:xfrm>
            <a:off x="8077476" y="3639479"/>
            <a:ext cx="952224" cy="2889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6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 입문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/>
              <p:nvPr/>
            </p:nvSpPr>
            <p:spPr>
              <a:xfrm>
                <a:off x="161999" y="799200"/>
                <a:ext cx="7285176" cy="3439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>
                    <a:solidFill>
                      <a:srgbClr val="2D4A74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.3</a:t>
                </a:r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 오차 </a:t>
                </a:r>
                <a:r>
                  <a:rPr kumimoji="0" lang="ko-KR" alt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역전파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기울기와 절편을 더 효율적으로 조정하기 위해 사용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ko-KR" sz="1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오차라 하면 코드를 다음과 같이 수정 할 수 있다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Epochs (</a:t>
                </a:r>
                <a:r>
                  <a:rPr lang="ko-KR" altLang="en-US" sz="1400" kern="100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에포크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):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학습의 반복 수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None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" y="799200"/>
                <a:ext cx="7285176" cy="3439916"/>
              </a:xfrm>
              <a:prstGeom prst="rect">
                <a:avLst/>
              </a:prstGeom>
              <a:blipFill>
                <a:blip r:embed="rId2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4CD6241-038B-8A09-074C-94D537685607}"/>
              </a:ext>
            </a:extLst>
          </p:cNvPr>
          <p:cNvSpPr/>
          <p:nvPr/>
        </p:nvSpPr>
        <p:spPr>
          <a:xfrm>
            <a:off x="9348452" y="6416837"/>
            <a:ext cx="316247" cy="218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B18D59-5237-6DCC-43FC-A86F4469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370" y="1189086"/>
            <a:ext cx="4094162" cy="14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D88B0C-C8FD-CE0A-3A26-199AC0658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75" y="3006397"/>
            <a:ext cx="2466975" cy="1609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A56D9C-6D0A-A4E2-D0D2-06AF6C86B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451" y="4935489"/>
            <a:ext cx="3810000" cy="146685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7680CD4-6FD7-C6BB-7DAD-9D072BB43A75}"/>
              </a:ext>
            </a:extLst>
          </p:cNvPr>
          <p:cNvSpPr/>
          <p:nvPr/>
        </p:nvSpPr>
        <p:spPr>
          <a:xfrm>
            <a:off x="8458200" y="4935489"/>
            <a:ext cx="622374" cy="2889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6C7B8-0024-DFEE-6F16-1FB86FAE1DCA}"/>
              </a:ext>
            </a:extLst>
          </p:cNvPr>
          <p:cNvSpPr txBox="1"/>
          <p:nvPr/>
        </p:nvSpPr>
        <p:spPr>
          <a:xfrm>
            <a:off x="8306760" y="459114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epochs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9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 입문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/>
              <p:nvPr/>
            </p:nvSpPr>
            <p:spPr>
              <a:xfrm>
                <a:off x="161999" y="799200"/>
                <a:ext cx="7285176" cy="3763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>
                    <a:solidFill>
                      <a:srgbClr val="2D4A74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2</a:t>
                </a: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.4</a:t>
                </a:r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 손실 함수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오차를 지정하는 함수는 여러 종류가 있다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ko-KR" sz="1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‘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Squared error(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제곱 오차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‘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손실함수를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편미분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= Gradient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왜 미분인가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?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모델이 </a:t>
                </a:r>
                <a:r>
                  <a:rPr lang="ko-KR" altLang="en-US" sz="1400" kern="100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정확해진다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오차가 작아진다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오차가 작아지는 방향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손실함수의 </a:t>
                </a:r>
                <a:r>
                  <a:rPr lang="en-US" altLang="ko-KR" sz="14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Gradient</a:t>
                </a:r>
                <a:r>
                  <a:rPr lang="ko-KR" altLang="en-US" sz="14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가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낮은 부분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None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" y="799200"/>
                <a:ext cx="7285176" cy="3763081"/>
              </a:xfrm>
              <a:prstGeom prst="rect">
                <a:avLst/>
              </a:prstGeom>
              <a:blipFill>
                <a:blip r:embed="rId2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4CD6241-038B-8A09-074C-94D537685607}"/>
              </a:ext>
            </a:extLst>
          </p:cNvPr>
          <p:cNvSpPr/>
          <p:nvPr/>
        </p:nvSpPr>
        <p:spPr>
          <a:xfrm>
            <a:off x="9348452" y="6416837"/>
            <a:ext cx="316247" cy="218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B50A03-BE6C-6773-07F0-E4FCFDC6F74A}"/>
              </a:ext>
            </a:extLst>
          </p:cNvPr>
          <p:cNvSpPr/>
          <p:nvPr/>
        </p:nvSpPr>
        <p:spPr>
          <a:xfrm>
            <a:off x="7489052" y="2593262"/>
            <a:ext cx="38779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위에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편미분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수식 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제곱 오차 함수 그래프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화살표로 낮은 곳으로 가게 표시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09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딥러닝 입문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180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실제 코드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Neuron: 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경사 하강법을 적용한 하나의 클래스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D6241-038B-8A09-074C-94D537685607}"/>
              </a:ext>
            </a:extLst>
          </p:cNvPr>
          <p:cNvSpPr/>
          <p:nvPr/>
        </p:nvSpPr>
        <p:spPr>
          <a:xfrm>
            <a:off x="9348452" y="6416837"/>
            <a:ext cx="316247" cy="218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65BDD1-5E14-F15D-0425-CCBB0774DBF9}"/>
              </a:ext>
            </a:extLst>
          </p:cNvPr>
          <p:cNvSpPr/>
          <p:nvPr/>
        </p:nvSpPr>
        <p:spPr>
          <a:xfrm>
            <a:off x="7745537" y="2593262"/>
            <a:ext cx="33650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실제 클래스가 담긴 코드들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062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375</Words>
  <Application>Microsoft Office PowerPoint</Application>
  <PresentationFormat>와이드스크린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Google Sans</vt:lpstr>
      <vt:lpstr>맑은 고딕</vt:lpstr>
      <vt:lpstr>Arial</vt:lpstr>
      <vt:lpstr>Cambria Math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최준환</dc:creator>
  <cp:lastModifiedBy>최준환</cp:lastModifiedBy>
  <cp:revision>2</cp:revision>
  <dcterms:created xsi:type="dcterms:W3CDTF">2023-02-15T09:20:53Z</dcterms:created>
  <dcterms:modified xsi:type="dcterms:W3CDTF">2023-02-16T01:13:32Z</dcterms:modified>
</cp:coreProperties>
</file>