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48" r:id="rId2"/>
    <p:sldMasterId id="2147483660" r:id="rId3"/>
  </p:sldMasterIdLst>
  <p:sldIdLst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8AB6B-ACF1-C1C9-F2F4-78353055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5732A-F766-ED7C-8DF1-CF28C895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F7C9E-8923-C6B8-001A-A99918A4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90842-292E-4BD3-3337-9FDE0970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05F10-3703-65C0-557C-A730C37E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3C552-3520-05E6-BDB7-F8F0D4A9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91D41-7FD8-9FB1-B348-23AA7391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B3C07-6510-03BA-B55D-C3D3904F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3D356-6306-EF97-84C8-30858A63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4477D-B60C-1745-98C6-F993458D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6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290DBE-7327-EFF1-2610-5366DBD3B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8307D-B6DC-DB3C-BEAE-62E56A1E0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2F918-0A8A-FBBF-0E8D-75E9397D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0DD16-6F54-57B9-3D30-C504D813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44AE2-2444-8C9A-962B-026E007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8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4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3CD6-4412-66CA-5EEC-63641FE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6D83B-54C2-92E3-4458-4926CAE8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5AC73-0051-6736-A63B-5045DE41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6E34A-F1BB-369B-327F-7C56D71D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C3F0E-EB83-5F3F-94A4-D0D2AB1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5FE91-B1A8-96B6-A8DF-3A7F467F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1B197-93AD-6596-987A-6C2C4CEA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A669-5373-F9CC-28A3-0126CF81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55095-BD89-D1D8-8D96-B6B17920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BB2D7-A761-9D34-D5ED-FE454C4B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C215-AD7E-4D72-3E4E-49B159B0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EBF0D-4A77-C77D-768E-57EB29CB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E2747-2298-5CB7-D7D5-9E390E41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2883A-F1FE-0E42-31A2-D06DA6F7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B03AC-FB7A-2024-555D-C623C4AE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ED34D-6EA4-58C5-91D4-DEC37B4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2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4A380-67A7-A982-99F8-9701079D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497F6-99B8-20D3-7AE0-801F9F0B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13171-B1D4-3A7E-D3D3-DE76FC7EE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691F1-35E9-CEA5-C3AD-ED69DA03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C013D-D634-66E6-8932-8EBCA0DA8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226273-E1F1-425A-678E-642D8127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C67BD-357B-9F8E-5D78-11CAFDE7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2BB74-A4C9-B720-E618-2E2CC4C7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2E258-CD74-EB18-4DBB-15846A01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788ECB-70BB-99CE-0B5D-BEBB829B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F620D-998A-041A-44D1-1DDBF7B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91BA4-158E-63D5-34D9-117ECC38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4C7A14-269D-B96D-4DFB-0B6E329F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302F0C-ABC2-EEC7-3ADF-C7185A50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7D113-2617-464A-305B-AA059EEB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2BAC-5E6A-CFB5-7A5F-1682BB07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68EBB-A978-3EF3-AAEE-760D08D3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7DA98-0EFB-6F7D-F361-2B1D3866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CF6C4-9A05-9E2A-6186-F8957167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BFD2A-F3D0-2DAD-D47B-DC75379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B61FC-E73D-2469-416D-7C453F97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4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0C627-64DD-0EFE-D845-AB8E36D1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C8604-5CAA-9B8E-5FCB-931D1035C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FDAA4-43D0-E393-DD66-35027775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D8880-B3B4-6A93-40BE-99C53F81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EA3F9-2183-B15C-BBD4-49BCDB72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51F17-6063-D3FC-A8D6-AB8E6218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7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EECD4E-FA9E-FB77-7B5B-D438F868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193AA-884A-D419-96B2-9726084B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7D6C0-DF72-0148-CD37-8CBD78905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1821-846D-49F7-BC85-39545CA5B54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8382D-1336-35E7-C19D-B4DB13E11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4940F-B438-983B-5762-8C861120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C757-EFEC-4A40-A52A-D4D8B772C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0FFE-2A91-B7AC-19ED-2ED6617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DC2D9-34CA-FABE-F0FB-CFEB4EF0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1B369-2895-F96B-C1BF-D0360A3F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DDC9-4C84-40E2-BA0F-71CD547FFE31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5D666-A042-89DD-278D-61555D530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D704D-6460-6309-0836-4FCC7EE52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72A1-F26E-4D70-A691-7EF77F307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406E5F-DF9A-4C27-8D04-398435471B52}"/>
              </a:ext>
            </a:extLst>
          </p:cNvPr>
          <p:cNvSpPr/>
          <p:nvPr userDrawn="1"/>
        </p:nvSpPr>
        <p:spPr>
          <a:xfrm>
            <a:off x="302" y="66677"/>
            <a:ext cx="12191698" cy="6953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AC8EA5-C83E-44AC-B1BD-5F0EC554D15C}"/>
              </a:ext>
            </a:extLst>
          </p:cNvPr>
          <p:cNvSpPr/>
          <p:nvPr userDrawn="1"/>
        </p:nvSpPr>
        <p:spPr>
          <a:xfrm>
            <a:off x="0" y="2"/>
            <a:ext cx="12191698" cy="695324"/>
          </a:xfrm>
          <a:prstGeom prst="rect">
            <a:avLst/>
          </a:prstGeom>
          <a:solidFill>
            <a:srgbClr val="2D4A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DBA736-4907-41F2-9FDA-0BC45D6E8FF0}"/>
              </a:ext>
            </a:extLst>
          </p:cNvPr>
          <p:cNvGrpSpPr/>
          <p:nvPr userDrawn="1"/>
        </p:nvGrpSpPr>
        <p:grpSpPr>
          <a:xfrm>
            <a:off x="10243408" y="5625737"/>
            <a:ext cx="1948592" cy="1232263"/>
            <a:chOff x="8311284" y="4406421"/>
            <a:chExt cx="3880714" cy="2454110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8A7CCF8-1A8D-4DDA-A2B5-EEBDB17990CD}"/>
                </a:ext>
              </a:extLst>
            </p:cNvPr>
            <p:cNvSpPr/>
            <p:nvPr/>
          </p:nvSpPr>
          <p:spPr>
            <a:xfrm rot="10800000">
              <a:off x="8885335" y="4406421"/>
              <a:ext cx="3306663" cy="2452673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19E700D-EDAB-4FD3-A122-5B4DA59B0988}"/>
                </a:ext>
              </a:extLst>
            </p:cNvPr>
            <p:cNvSpPr/>
            <p:nvPr/>
          </p:nvSpPr>
          <p:spPr>
            <a:xfrm rot="10800000">
              <a:off x="8311284" y="5206527"/>
              <a:ext cx="3880414" cy="1654004"/>
            </a:xfrm>
            <a:custGeom>
              <a:avLst/>
              <a:gdLst>
                <a:gd name="connsiteX0" fmla="*/ 0 w 1833251"/>
                <a:gd name="connsiteY0" fmla="*/ 0 h 975238"/>
                <a:gd name="connsiteX1" fmla="*/ 1833251 w 1833251"/>
                <a:gd name="connsiteY1" fmla="*/ 0 h 975238"/>
                <a:gd name="connsiteX2" fmla="*/ 0 w 1833251"/>
                <a:gd name="connsiteY2" fmla="*/ 975238 h 975238"/>
                <a:gd name="connsiteX3" fmla="*/ 0 w 1833251"/>
                <a:gd name="connsiteY3" fmla="*/ 0 h 97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251" h="975238">
                  <a:moveTo>
                    <a:pt x="0" y="0"/>
                  </a:moveTo>
                  <a:lnTo>
                    <a:pt x="1833251" y="0"/>
                  </a:lnTo>
                  <a:cubicBezTo>
                    <a:pt x="820774" y="0"/>
                    <a:pt x="0" y="436629"/>
                    <a:pt x="0" y="975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D4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7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AB780-DB2C-4E56-8EBA-88C2738333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6C0E14-3FCB-4F16-9E02-96830F0F3FAC}"/>
              </a:ext>
            </a:extLst>
          </p:cNvPr>
          <p:cNvSpPr/>
          <p:nvPr/>
        </p:nvSpPr>
        <p:spPr>
          <a:xfrm>
            <a:off x="1516379" y="0"/>
            <a:ext cx="9729797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F2DF-CB69-438C-A32E-329DBF4CC667}"/>
              </a:ext>
            </a:extLst>
          </p:cNvPr>
          <p:cNvSpPr txBox="1"/>
          <p:nvPr/>
        </p:nvSpPr>
        <p:spPr>
          <a:xfrm>
            <a:off x="11754153" y="6550223"/>
            <a:ext cx="43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2022EF-6CCB-4CF3-A365-2EC010DC7310}"/>
              </a:ext>
            </a:extLst>
          </p:cNvPr>
          <p:cNvSpPr/>
          <p:nvPr/>
        </p:nvSpPr>
        <p:spPr>
          <a:xfrm>
            <a:off x="-1" y="0"/>
            <a:ext cx="10963374" cy="6858000"/>
          </a:xfrm>
          <a:prstGeom prst="rect">
            <a:avLst/>
          </a:prstGeom>
          <a:solidFill>
            <a:srgbClr val="2D4A74"/>
          </a:solidFill>
          <a:ln>
            <a:solidFill>
              <a:srgbClr val="2D4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3535195" y="2428726"/>
            <a:ext cx="3892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Inverter</a:t>
            </a: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Voltage</a:t>
            </a:r>
            <a:r>
              <a:rPr lang="ko-KR" altLang="en-US" sz="3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3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Simulation	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63C25-4CCB-45E9-AA6B-2727D64046F7}"/>
              </a:ext>
            </a:extLst>
          </p:cNvPr>
          <p:cNvSpPr txBox="1"/>
          <p:nvPr/>
        </p:nvSpPr>
        <p:spPr>
          <a:xfrm>
            <a:off x="4857156" y="6057780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60191844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최준환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Introduction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374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기존 시뮬레이션 방식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Single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Half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Bridge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Inverter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Controlled Current Source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 load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B6639D-A63E-2206-8516-DC9730FD15B4}"/>
              </a:ext>
            </a:extLst>
          </p:cNvPr>
          <p:cNvGrpSpPr/>
          <p:nvPr/>
        </p:nvGrpSpPr>
        <p:grpSpPr>
          <a:xfrm>
            <a:off x="7342563" y="2052179"/>
            <a:ext cx="3929057" cy="3071705"/>
            <a:chOff x="7342563" y="2052179"/>
            <a:chExt cx="3929057" cy="307170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개체 9">
                  <a:extLst>
                    <a:ext uri="{FF2B5EF4-FFF2-40B4-BE49-F238E27FC236}">
                      <a16:creationId xmlns:a16="http://schemas.microsoft.com/office/drawing/2014/main" id="{B3E1AA58-B2AA-956C-AFEE-F215C4965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2191958"/>
                    </p:ext>
                  </p:extLst>
                </p:nvPr>
              </p:nvGraphicFramePr>
              <p:xfrm>
                <a:off x="7342563" y="2052179"/>
                <a:ext cx="3929057" cy="30717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Visio" r:id="rId2" imgW="6591366" imgH="5152947" progId="Visio.Drawing.15">
                        <p:embed/>
                      </p:oleObj>
                    </mc:Choice>
                    <mc:Fallback>
                      <p:oleObj name="Visio" r:id="rId2" imgW="6591366" imgH="5152947" progId="Visio.Drawing.15">
                        <p:embed/>
                        <p:pic>
                          <p:nvPicPr>
                            <p:cNvPr id="10" name="개체 9">
                              <a:extLst>
                                <a:ext uri="{FF2B5EF4-FFF2-40B4-BE49-F238E27FC236}">
                                  <a16:creationId xmlns:a16="http://schemas.microsoft.com/office/drawing/2014/main" id="{B3E1AA58-B2AA-956C-AFEE-F215C4965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2563" y="2052179"/>
                              <a:ext cx="3929057" cy="3071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개체 9">
                  <a:extLst>
                    <a:ext uri="{FF2B5EF4-FFF2-40B4-BE49-F238E27FC236}">
                      <a16:creationId xmlns:a16="http://schemas.microsoft.com/office/drawing/2014/main" id="{B3E1AA58-B2AA-956C-AFEE-F215C4965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2191958"/>
                    </p:ext>
                  </p:extLst>
                </p:nvPr>
              </p:nvGraphicFramePr>
              <p:xfrm>
                <a:off x="7342563" y="2052179"/>
                <a:ext cx="3929057" cy="307170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Visio" r:id="rId4" imgW="6591366" imgH="5152947" progId="Visio.Drawing.15">
                        <p:embed/>
                      </p:oleObj>
                    </mc:Choice>
                    <mc:Fallback>
                      <p:oleObj name="Visio" r:id="rId4" imgW="6591366" imgH="5152947" progId="Visio.Drawing.15">
                        <p:embed/>
                        <p:pic>
                          <p:nvPicPr>
                            <p:cNvPr id="10" name="개체 9">
                              <a:extLst>
                                <a:ext uri="{FF2B5EF4-FFF2-40B4-BE49-F238E27FC236}">
                                  <a16:creationId xmlns:a16="http://schemas.microsoft.com/office/drawing/2014/main" id="{B3E1AA58-B2AA-956C-AFEE-F215C4965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2563" y="2052179"/>
                              <a:ext cx="3929057" cy="3071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8CAE8D-6ADB-F1B2-65BE-11778F33776A}"/>
                    </a:ext>
                  </a:extLst>
                </p:cNvPr>
                <p:cNvSpPr txBox="1"/>
                <p:nvPr/>
              </p:nvSpPr>
              <p:spPr>
                <a:xfrm>
                  <a:off x="8393042" y="2464091"/>
                  <a:ext cx="966355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𝐺𝑎𝑡𝑖𝑛𝑔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oMath>
                    </m:oMathPara>
                  </a14:m>
                  <a:endParaRPr lang="en-US" altLang="ko-KR" sz="1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8CAE8D-6ADB-F1B2-65BE-11778F337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042" y="2464091"/>
                  <a:ext cx="96635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113C42-0C60-2668-BD64-393B580DAA79}"/>
                    </a:ext>
                  </a:extLst>
                </p:cNvPr>
                <p:cNvSpPr txBox="1"/>
                <p:nvPr/>
              </p:nvSpPr>
              <p:spPr>
                <a:xfrm>
                  <a:off x="8393042" y="4290268"/>
                  <a:ext cx="966355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𝐺𝑎𝑡𝑖𝑛𝑔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</m:oMath>
                    </m:oMathPara>
                  </a14:m>
                  <a:endParaRPr lang="en-US" altLang="ko-KR" sz="1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113C42-0C60-2668-BD64-393B580DA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042" y="4290268"/>
                  <a:ext cx="96635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7D0726-2448-E667-7E33-55951DF8A102}"/>
                    </a:ext>
                  </a:extLst>
                </p:cNvPr>
                <p:cNvSpPr txBox="1"/>
                <p:nvPr/>
              </p:nvSpPr>
              <p:spPr>
                <a:xfrm>
                  <a:off x="10079609" y="3291297"/>
                  <a:ext cx="966355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𝐼𝑎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7D0726-2448-E667-7E33-55951DF8A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609" y="3291297"/>
                  <a:ext cx="966355" cy="153888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077A52-0D7F-6A4F-E7CE-33BA00F95658}"/>
                    </a:ext>
                  </a:extLst>
                </p:cNvPr>
                <p:cNvSpPr txBox="1"/>
                <p:nvPr/>
              </p:nvSpPr>
              <p:spPr>
                <a:xfrm>
                  <a:off x="8094102" y="3445185"/>
                  <a:ext cx="898079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𝑝𝑜𝑙𝑒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077A52-0D7F-6A4F-E7CE-33BA00F95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102" y="3445185"/>
                  <a:ext cx="898079" cy="298415"/>
                </a:xfrm>
                <a:prstGeom prst="rect">
                  <a:avLst/>
                </a:prstGeom>
                <a:blipFill>
                  <a:blip r:embed="rId8"/>
                  <a:stretch>
                    <a:fillRect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33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Introduction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309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새로운 시뮬레이션 방식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Another Inverter for Current Source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Higher DC Voltage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RL Load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32042F6A-8C74-75E4-8B56-3147F348A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82270"/>
              </p:ext>
            </p:extLst>
          </p:nvPr>
        </p:nvGraphicFramePr>
        <p:xfrm>
          <a:off x="7001597" y="910036"/>
          <a:ext cx="41862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905749" imgH="11525289" progId="Visio.Drawing.15">
                  <p:embed/>
                </p:oleObj>
              </mc:Choice>
              <mc:Fallback>
                <p:oleObj name="Visio" r:id="rId2" imgW="8905749" imgH="1152528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01597" y="910036"/>
                        <a:ext cx="41862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6BC0D2-4EB8-4461-0D64-A1B24689793C}"/>
                  </a:ext>
                </a:extLst>
              </p:cNvPr>
              <p:cNvSpPr txBox="1"/>
              <p:nvPr/>
            </p:nvSpPr>
            <p:spPr>
              <a:xfrm>
                <a:off x="10813899" y="4254188"/>
                <a:ext cx="96635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𝐼𝑎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6BC0D2-4EB8-4461-0D64-A1B24689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99" y="4254188"/>
                <a:ext cx="966355" cy="153888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813BC-9B27-0CC0-8B18-EF8F28420DE9}"/>
                  </a:ext>
                </a:extLst>
              </p:cNvPr>
              <p:cNvSpPr txBox="1"/>
              <p:nvPr/>
            </p:nvSpPr>
            <p:spPr>
              <a:xfrm>
                <a:off x="8077476" y="1237964"/>
                <a:ext cx="966355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𝐺𝑎𝑡𝑖𝑛𝑔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US" altLang="ko-KR" sz="1000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A813BC-9B27-0CC0-8B18-EF8F2842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476" y="1237964"/>
                <a:ext cx="9663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3B035D-7B76-3CE5-4400-6437D8DE46CF}"/>
                  </a:ext>
                </a:extLst>
              </p:cNvPr>
              <p:cNvSpPr txBox="1"/>
              <p:nvPr/>
            </p:nvSpPr>
            <p:spPr>
              <a:xfrm>
                <a:off x="8001276" y="4254188"/>
                <a:ext cx="966355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𝐺𝑎𝑡𝑖𝑛𝑔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en-US" altLang="ko-KR" sz="1000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13B035D-7B76-3CE5-4400-6437D8D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276" y="4254188"/>
                <a:ext cx="9663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74EAA-E4A8-3827-BC7B-29A2698C394F}"/>
                  </a:ext>
                </a:extLst>
              </p:cNvPr>
              <p:cNvSpPr txBox="1"/>
              <p:nvPr/>
            </p:nvSpPr>
            <p:spPr>
              <a:xfrm>
                <a:off x="7873404" y="2005669"/>
                <a:ext cx="898079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𝑝𝑜𝑙𝑒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174EAA-E4A8-3827-BC7B-29A2698C3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04" y="2005669"/>
                <a:ext cx="898079" cy="232051"/>
              </a:xfrm>
              <a:prstGeom prst="rect">
                <a:avLst/>
              </a:prstGeom>
              <a:blipFill>
                <a:blip r:embed="rId7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F8288-9891-2405-E0F0-B756956EB26C}"/>
                  </a:ext>
                </a:extLst>
              </p:cNvPr>
              <p:cNvSpPr txBox="1"/>
              <p:nvPr/>
            </p:nvSpPr>
            <p:spPr>
              <a:xfrm>
                <a:off x="10880135" y="3166606"/>
                <a:ext cx="96635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𝑙𝑜𝑎𝑑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9F8288-9891-2405-E0F0-B756956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135" y="3166606"/>
                <a:ext cx="966355" cy="184666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5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Circuit Details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7285176" cy="697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Components and Parameters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Minimum Resistance (10</a:t>
            </a:r>
            <a:r>
              <a:rPr lang="el-GR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μ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Ω) for Every Resistor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Including IGBT, Diode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Parasitic Capacitance: 4 </a:t>
            </a: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nF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Inductance: 0.2 H</a:t>
            </a: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DC Voltage: 300V (Load INV) , 500V (Generating INV)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Switching Frequency: 10K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 time: 2</a:t>
            </a:r>
            <a:r>
              <a:rPr lang="el-GR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μ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6B47A8-986B-2EA6-BDED-9151A42C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798" y="1122521"/>
            <a:ext cx="3970602" cy="4888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6084DA-36E7-70E3-CA97-ADE93BD41A5D}"/>
                  </a:ext>
                </a:extLst>
              </p:cNvPr>
              <p:cNvSpPr txBox="1"/>
              <p:nvPr/>
            </p:nvSpPr>
            <p:spPr>
              <a:xfrm>
                <a:off x="7020905" y="1603664"/>
                <a:ext cx="105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𝐼𝑁𝑉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6084DA-36E7-70E3-CA97-ADE93BD41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05" y="1603664"/>
                <a:ext cx="1056571" cy="276999"/>
              </a:xfrm>
              <a:prstGeom prst="rect">
                <a:avLst/>
              </a:prstGeom>
              <a:blipFill>
                <a:blip r:embed="rId3"/>
                <a:stretch>
                  <a:fillRect l="-4046" r="-289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F4A8F5-E21E-1CEE-1EF5-7DBF2205CD9B}"/>
                  </a:ext>
                </a:extLst>
              </p:cNvPr>
              <p:cNvSpPr txBox="1"/>
              <p:nvPr/>
            </p:nvSpPr>
            <p:spPr>
              <a:xfrm>
                <a:off x="6494693" y="5067300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𝐼𝑁𝑉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F4A8F5-E21E-1CEE-1EF5-7DBF2205C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93" y="5067300"/>
                <a:ext cx="1728102" cy="276999"/>
              </a:xfrm>
              <a:prstGeom prst="rect">
                <a:avLst/>
              </a:prstGeom>
              <a:blipFill>
                <a:blip r:embed="rId4"/>
                <a:stretch>
                  <a:fillRect l="-3521" r="-176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0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Current Control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6134892" cy="826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E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quivalent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Circuit Analysis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INV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역방향 전압원으로 보고 분석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INV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항을 포함한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RL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회로의 전류제어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PI Controller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활용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Feed-Forward (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전향보상향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통한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Load INV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 제거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Tx/>
              <a:buChar char="-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Average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Voltage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output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during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 Switching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period</a:t>
            </a: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INV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고정 전압원으로 본다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주파수 조절이 필요 할 수 있음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26DA1A-950C-4C42-1F8B-88D9D37C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24" y="1295154"/>
            <a:ext cx="5734050" cy="288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BE797-A0E7-CBA4-3E3E-C8556151277A}"/>
                  </a:ext>
                </a:extLst>
              </p:cNvPr>
              <p:cNvSpPr txBox="1"/>
              <p:nvPr/>
            </p:nvSpPr>
            <p:spPr>
              <a:xfrm>
                <a:off x="10973430" y="3044537"/>
                <a:ext cx="105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𝐼𝑁𝑉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0BE797-A0E7-CBA4-3E3E-C85561512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30" y="3044537"/>
                <a:ext cx="1056571" cy="276999"/>
              </a:xfrm>
              <a:prstGeom prst="rect">
                <a:avLst/>
              </a:prstGeom>
              <a:blipFill>
                <a:blip r:embed="rId3"/>
                <a:stretch>
                  <a:fillRect l="-4046" r="-346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78DB3-82F2-33DB-D269-6F87FF9CA47A}"/>
                  </a:ext>
                </a:extLst>
              </p:cNvPr>
              <p:cNvSpPr txBox="1"/>
              <p:nvPr/>
            </p:nvSpPr>
            <p:spPr>
              <a:xfrm>
                <a:off x="6196821" y="3095646"/>
                <a:ext cx="1728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𝐺𝑒𝑛𝑒𝑟𝑎𝑡𝑖𝑛𝑔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𝐼𝑁𝑉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C78DB3-82F2-33DB-D269-6F87FF9C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21" y="3095646"/>
                <a:ext cx="1728102" cy="276999"/>
              </a:xfrm>
              <a:prstGeom prst="rect">
                <a:avLst/>
              </a:prstGeom>
              <a:blipFill>
                <a:blip r:embed="rId4"/>
                <a:stretch>
                  <a:fillRect l="-3534" r="-176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C483A-6569-EAAC-20B2-8C0059A483A2}"/>
                  </a:ext>
                </a:extLst>
              </p:cNvPr>
              <p:cNvSpPr txBox="1"/>
              <p:nvPr/>
            </p:nvSpPr>
            <p:spPr>
              <a:xfrm>
                <a:off x="6079954" y="1476351"/>
                <a:ext cx="966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𝐼𝑎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C483A-6569-EAAC-20B2-8C0059A48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54" y="1476351"/>
                <a:ext cx="966355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8F3C10A-26BF-C6F8-C375-895F16181E5E}"/>
              </a:ext>
            </a:extLst>
          </p:cNvPr>
          <p:cNvSpPr txBox="1"/>
          <p:nvPr/>
        </p:nvSpPr>
        <p:spPr>
          <a:xfrm>
            <a:off x="5635336" y="4073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24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PI Controller Details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/>
              <p:nvPr/>
            </p:nvSpPr>
            <p:spPr>
              <a:xfrm>
                <a:off x="161999" y="799200"/>
                <a:ext cx="6134892" cy="700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3.2</a:t>
                </a:r>
                <a:r>
                  <a:rPr kumimoji="0" lang="ko-KR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2D4A74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Parameters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ko-KR" sz="1400" b="0" i="1" kern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ko-KR" sz="1400" b="0" i="1" kern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400" b="0" i="1" kern="1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400" i="1" kern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ko-KR" sz="1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:2</m:t>
                    </m:r>
                    <m:r>
                      <a:rPr lang="el-GR" altLang="ko-KR" sz="1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l-GR" altLang="ko-KR" sz="140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sz="1400" b="0" i="1" kern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800</m:t>
                    </m:r>
                  </m:oMath>
                </a14:m>
                <a:endParaRPr lang="en-US" altLang="ko-KR" sz="1400" b="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Anti-Windup: -250~250 V (-Vdc/2 ~ Vdc/2)</a:t>
                </a: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lvl="1" indent="-285750">
                  <a:lnSpc>
                    <a:spcPct val="150000"/>
                  </a:lnSpc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140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Duty output</a:t>
                </a: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Char char="-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lang="en-US" altLang="ko-KR" sz="140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45750" marR="0" lvl="1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60000" marR="0" lvl="1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D4A74"/>
                  </a:buClr>
                  <a:buSzPct val="80000"/>
                  <a:buFontTx/>
                  <a:buNone/>
                  <a:tabLst/>
                  <a:defRPr/>
                </a:pPr>
                <a:endPara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B607E-3C8D-41D3-8663-A3ED1EBEF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" y="799200"/>
                <a:ext cx="6134892" cy="7000634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8F3C10A-26BF-C6F8-C375-895F16181E5E}"/>
              </a:ext>
            </a:extLst>
          </p:cNvPr>
          <p:cNvSpPr txBox="1"/>
          <p:nvPr/>
        </p:nvSpPr>
        <p:spPr>
          <a:xfrm>
            <a:off x="5635336" y="4073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3CBDF3-DC77-88FE-B956-00160D61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64" y="3961344"/>
            <a:ext cx="6975761" cy="1944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5BBE57-0888-8065-98F4-D990B546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2829"/>
            <a:ext cx="5299364" cy="2062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FA77CD-0A1C-C73A-0841-183CFD39A2B4}"/>
                  </a:ext>
                </a:extLst>
              </p:cNvPr>
              <p:cNvSpPr txBox="1"/>
              <p:nvPr/>
            </p:nvSpPr>
            <p:spPr>
              <a:xfrm>
                <a:off x="8216040" y="2300525"/>
                <a:ext cx="1370696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𝐼𝑁𝑉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𝑝𝑜𝑙𝑒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FA77CD-0A1C-C73A-0841-183CFD39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040" y="2300525"/>
                <a:ext cx="1370696" cy="198965"/>
              </a:xfrm>
              <a:prstGeom prst="rect">
                <a:avLst/>
              </a:prstGeom>
              <a:blipFill>
                <a:blip r:embed="rId5"/>
                <a:stretch>
                  <a:fillRect l="-2222" r="-444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Result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6134892" cy="53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Current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time: about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0.05s</a:t>
            </a:r>
          </a:p>
          <a:p>
            <a:pPr marL="645750" lvl="1" indent="-285750">
              <a:lnSpc>
                <a:spcPct val="150000"/>
              </a:lnSpc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Current Ripple: about 0.037 A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3C10A-26BF-C6F8-C375-895F16181E5E}"/>
              </a:ext>
            </a:extLst>
          </p:cNvPr>
          <p:cNvSpPr txBox="1"/>
          <p:nvPr/>
        </p:nvSpPr>
        <p:spPr>
          <a:xfrm>
            <a:off x="5635336" y="4073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4A2E6-997C-9B3C-002B-4A21F9D1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5" y="3836015"/>
            <a:ext cx="4225497" cy="2683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371C8C-3036-BCF0-0814-20A0BE6D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552" y="3836015"/>
            <a:ext cx="4218871" cy="2679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834D01-8047-B1AA-9BF2-EED69CEC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27" y="936920"/>
            <a:ext cx="4218870" cy="267921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F001A2-765E-CA14-A56F-F6537D0C9443}"/>
              </a:ext>
            </a:extLst>
          </p:cNvPr>
          <p:cNvCxnSpPr/>
          <p:nvPr/>
        </p:nvCxnSpPr>
        <p:spPr>
          <a:xfrm>
            <a:off x="7397750" y="4737100"/>
            <a:ext cx="6858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B347C0-D1F9-C6DA-3638-2CE2B9065495}"/>
              </a:ext>
            </a:extLst>
          </p:cNvPr>
          <p:cNvCxnSpPr>
            <a:cxnSpLocks/>
          </p:cNvCxnSpPr>
          <p:nvPr/>
        </p:nvCxnSpPr>
        <p:spPr>
          <a:xfrm flipV="1">
            <a:off x="9315450" y="1190677"/>
            <a:ext cx="0" cy="21717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A161D-9855-8E31-18A8-557379810350}"/>
              </a:ext>
            </a:extLst>
          </p:cNvPr>
          <p:cNvSpPr txBox="1"/>
          <p:nvPr/>
        </p:nvSpPr>
        <p:spPr>
          <a:xfrm>
            <a:off x="9372600" y="22765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0.037A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48692-41FE-A7AF-F0A3-AA2C0FF8DAA3}"/>
              </a:ext>
            </a:extLst>
          </p:cNvPr>
          <p:cNvSpPr txBox="1"/>
          <p:nvPr/>
        </p:nvSpPr>
        <p:spPr>
          <a:xfrm>
            <a:off x="7797800" y="47598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0.05s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Result</a:t>
            </a: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6134892" cy="697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Voltage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0.04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까지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0.5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부터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0.01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단위로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0.01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 마다 증가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0.96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초부터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Dead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time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침범을 고려한 출력 설정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0.02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바뀔때마다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step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씩 증가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3~4V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오차가 고정적으로 발생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3C10A-26BF-C6F8-C375-895F16181E5E}"/>
              </a:ext>
            </a:extLst>
          </p:cNvPr>
          <p:cNvSpPr txBox="1"/>
          <p:nvPr/>
        </p:nvSpPr>
        <p:spPr>
          <a:xfrm>
            <a:off x="5635336" y="4073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013CF2-C6E6-6B55-2AE4-DF9AD82E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86" y="1063413"/>
            <a:ext cx="3920494" cy="2489730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48A3B45A-5974-DBFC-93DE-26872770D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76575"/>
              </p:ext>
            </p:extLst>
          </p:nvPr>
        </p:nvGraphicFramePr>
        <p:xfrm>
          <a:off x="10418175" y="1177925"/>
          <a:ext cx="138112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381294" imgH="4410114" progId="Excel.Sheet.12">
                  <p:embed/>
                </p:oleObj>
              </mc:Choice>
              <mc:Fallback>
                <p:oleObj name="Worksheet" r:id="rId3" imgW="1381294" imgH="44101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8175" y="1177925"/>
                        <a:ext cx="1381125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D79AD3-ABD0-ADAB-93E1-53323BA228C0}"/>
              </a:ext>
            </a:extLst>
          </p:cNvPr>
          <p:cNvSpPr txBox="1"/>
          <p:nvPr/>
        </p:nvSpPr>
        <p:spPr>
          <a:xfrm>
            <a:off x="10317780" y="839371"/>
            <a:ext cx="938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Duty.csv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18671D-F3A6-BD6A-E8C0-B82CC7A4F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91" y="3569070"/>
            <a:ext cx="3920495" cy="24897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74AF3A-EC96-F2A6-6C34-BE131BA93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07" y="3721890"/>
            <a:ext cx="3679855" cy="23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B8A9E-662F-48BC-A9B4-5A165199A259}"/>
              </a:ext>
            </a:extLst>
          </p:cNvPr>
          <p:cNvSpPr txBox="1"/>
          <p:nvPr/>
        </p:nvSpPr>
        <p:spPr>
          <a:xfrm>
            <a:off x="123825" y="70665"/>
            <a:ext cx="6303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03165-6D05-44FA-9219-DA37DFA1D6B6}"/>
              </a:ext>
            </a:extLst>
          </p:cNvPr>
          <p:cNvSpPr txBox="1"/>
          <p:nvPr/>
        </p:nvSpPr>
        <p:spPr>
          <a:xfrm>
            <a:off x="754126" y="66677"/>
            <a:ext cx="685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B607E-3C8D-41D3-8663-A3ED1EBEF193}"/>
              </a:ext>
            </a:extLst>
          </p:cNvPr>
          <p:cNvSpPr txBox="1"/>
          <p:nvPr/>
        </p:nvSpPr>
        <p:spPr>
          <a:xfrm>
            <a:off x="161999" y="799200"/>
            <a:ext cx="6134892" cy="923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2D4A7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D4A7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Plecs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solver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소자들의 </a:t>
            </a: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고유값을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변경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전류 튀는 현상 해결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그래프가 반대방향인 이유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전류 방향 설정이 반대</a:t>
            </a: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그래프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인버터에서 나가는 방향이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그래프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인버터로 들어오는 방향이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Problem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듀티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출력전압 반응성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(0.02</a:t>
            </a: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단위 변화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why?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ko-KR" altLang="en-US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오차가 전류의 극성에 따라 비대칭 </a:t>
            </a:r>
            <a:r>
              <a:rPr lang="en-US" altLang="ko-KR" sz="140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Char char="-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lang="en-US" altLang="ko-KR" sz="140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45750" marR="0" lvl="1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600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4A74"/>
              </a:buClr>
              <a:buSzPct val="80000"/>
              <a:buFontTx/>
              <a:buNone/>
              <a:tabLst/>
              <a:defRPr/>
            </a:pPr>
            <a:endParaRPr kumimoji="0" lang="en-US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3C10A-26BF-C6F8-C375-895F16181E5E}"/>
              </a:ext>
            </a:extLst>
          </p:cNvPr>
          <p:cNvSpPr txBox="1"/>
          <p:nvPr/>
        </p:nvSpPr>
        <p:spPr>
          <a:xfrm>
            <a:off x="5635336" y="4073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9796A-0F8A-2186-CE4D-DDCF0BF3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25" y="864696"/>
            <a:ext cx="4326549" cy="2441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E26DCB-CBDD-7B68-C7BE-78BD2317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56" y="4100981"/>
            <a:ext cx="4885518" cy="2246433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2C3C4EF-F49F-2144-C580-FED4AE0FC73A}"/>
              </a:ext>
            </a:extLst>
          </p:cNvPr>
          <p:cNvSpPr/>
          <p:nvPr/>
        </p:nvSpPr>
        <p:spPr>
          <a:xfrm>
            <a:off x="8995115" y="3530600"/>
            <a:ext cx="250485" cy="444500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45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331</Words>
  <Application>Microsoft Office PowerPoint</Application>
  <PresentationFormat>와이드스크린</PresentationFormat>
  <Paragraphs>184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Office 테마</vt:lpstr>
      <vt:lpstr>1_Office 테마</vt:lpstr>
      <vt:lpstr>Visio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최준환</dc:creator>
  <cp:lastModifiedBy>최준환</cp:lastModifiedBy>
  <cp:revision>2</cp:revision>
  <dcterms:created xsi:type="dcterms:W3CDTF">2023-02-27T10:51:41Z</dcterms:created>
  <dcterms:modified xsi:type="dcterms:W3CDTF">2023-03-01T09:25:24Z</dcterms:modified>
</cp:coreProperties>
</file>