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9" r:id="rId9"/>
    <p:sldId id="278" r:id="rId10"/>
    <p:sldId id="275" r:id="rId11"/>
    <p:sldId id="276" r:id="rId12"/>
    <p:sldId id="283" r:id="rId13"/>
    <p:sldId id="282" r:id="rId14"/>
    <p:sldId id="280" r:id="rId15"/>
    <p:sldId id="281" r:id="rId16"/>
    <p:sldId id="284" r:id="rId17"/>
    <p:sldId id="285" r:id="rId18"/>
    <p:sldId id="294" r:id="rId19"/>
    <p:sldId id="296" r:id="rId20"/>
    <p:sldId id="295" r:id="rId21"/>
    <p:sldId id="262" r:id="rId22"/>
    <p:sldId id="263" r:id="rId23"/>
    <p:sldId id="264" r:id="rId24"/>
    <p:sldId id="265" r:id="rId25"/>
    <p:sldId id="267" r:id="rId26"/>
    <p:sldId id="268" r:id="rId27"/>
    <p:sldId id="298" r:id="rId28"/>
    <p:sldId id="269" r:id="rId29"/>
    <p:sldId id="299" r:id="rId30"/>
    <p:sldId id="270" r:id="rId31"/>
    <p:sldId id="297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66" r:id="rId41"/>
    <p:sldId id="271" r:id="rId42"/>
    <p:sldId id="272" r:id="rId43"/>
    <p:sldId id="273" r:id="rId44"/>
    <p:sldId id="300" r:id="rId45"/>
    <p:sldId id="274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90678"/>
            <a:ext cx="10464800" cy="64561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plementation…"/>
          <p:cNvSpPr txBox="1">
            <a:spLocks noGrp="1"/>
          </p:cNvSpPr>
          <p:nvPr>
            <p:ph type="ctrTitle"/>
          </p:nvPr>
        </p:nvSpPr>
        <p:spPr>
          <a:xfrm>
            <a:off x="833764" y="1187953"/>
            <a:ext cx="11337272" cy="4607538"/>
          </a:xfrm>
          <a:prstGeom prst="rect">
            <a:avLst/>
          </a:prstGeom>
        </p:spPr>
        <p:txBody>
          <a:bodyPr/>
          <a:lstStyle/>
          <a:p>
            <a:r>
              <a:t>Implementation </a:t>
            </a:r>
          </a:p>
          <a:p>
            <a:r>
              <a:t>&amp; </a:t>
            </a:r>
          </a:p>
          <a:p>
            <a:r>
              <a:t>evaluation</a:t>
            </a:r>
          </a:p>
        </p:txBody>
      </p:sp>
      <p:sp>
        <p:nvSpPr>
          <p:cNvPr id="120" name="SW 프로그래밍(2)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7447326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502412">
              <a:defRPr sz="3182"/>
            </a:pPr>
            <a:r>
              <a:t>SW 프로그래밍(2)</a:t>
            </a:r>
          </a:p>
          <a:p>
            <a:pPr defTabSz="502412">
              <a:defRPr sz="3182"/>
            </a:pPr>
            <a:r>
              <a:t>20172774 송정우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E9B53345-D67E-4B0A-B638-17ED74AEAB39}"/>
              </a:ext>
            </a:extLst>
          </p:cNvPr>
          <p:cNvSpPr txBox="1"/>
          <p:nvPr/>
        </p:nvSpPr>
        <p:spPr>
          <a:xfrm>
            <a:off x="670952" y="1828045"/>
            <a:ext cx="11544623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키워드 </a:t>
            </a:r>
            <a:r>
              <a:rPr lang="ko-KR" altLang="en-US" sz="3300" dirty="0" err="1"/>
              <a:t>서칭의</a:t>
            </a:r>
            <a:r>
              <a:rPr lang="ko-KR" altLang="en-US" sz="3300" dirty="0"/>
              <a:t> 정확도를 높이기 위해</a:t>
            </a:r>
            <a:endParaRPr lang="en-US" altLang="ko-KR" sz="3300" dirty="0"/>
          </a:p>
          <a:p>
            <a:pPr>
              <a:buSzPct val="100000"/>
              <a:defRPr sz="3600"/>
            </a:pPr>
            <a:r>
              <a:rPr lang="ko-KR" altLang="en-US" sz="3300" dirty="0"/>
              <a:t>다양한 예외처리를 </a:t>
            </a:r>
            <a:r>
              <a:rPr lang="ko-KR" altLang="en-US" sz="3300" dirty="0" err="1"/>
              <a:t>해야한다</a:t>
            </a:r>
            <a:r>
              <a:rPr lang="en-US" altLang="ko-KR" sz="3300" dirty="0"/>
              <a:t>!</a:t>
            </a:r>
            <a:endParaRPr sz="3300" dirty="0"/>
          </a:p>
        </p:txBody>
      </p:sp>
      <p:pic>
        <p:nvPicPr>
          <p:cNvPr id="3" name="그래픽 2" descr="머리와 톱니바퀴">
            <a:extLst>
              <a:ext uri="{FF2B5EF4-FFF2-40B4-BE49-F238E27FC236}">
                <a16:creationId xmlns:a16="http://schemas.microsoft.com/office/drawing/2014/main" id="{5EB84DB1-D520-4AE8-92EF-63DC0CBE7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1296" y="4281287"/>
            <a:ext cx="3902208" cy="39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756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FE8C23-2BDA-436E-9FA7-FB2FAED03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45" y="4033879"/>
            <a:ext cx="9112718" cy="4083260"/>
          </a:xfrm>
          <a:prstGeom prst="rect">
            <a:avLst/>
          </a:prstGeom>
        </p:spPr>
      </p:pic>
      <p:sp>
        <p:nvSpPr>
          <p:cNvPr id="5" name="총 파일 개수 count…">
            <a:extLst>
              <a:ext uri="{FF2B5EF4-FFF2-40B4-BE49-F238E27FC236}">
                <a16:creationId xmlns:a16="http://schemas.microsoft.com/office/drawing/2014/main" id="{77871579-FDB0-4D77-9729-5B3260E5C050}"/>
              </a:ext>
            </a:extLst>
          </p:cNvPr>
          <p:cNvSpPr txBox="1"/>
          <p:nvPr/>
        </p:nvSpPr>
        <p:spPr>
          <a:xfrm>
            <a:off x="584092" y="701090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예외처리 관련 코드</a:t>
            </a:r>
            <a:endParaRPr sz="3300" dirty="0"/>
          </a:p>
        </p:txBody>
      </p:sp>
      <p:sp>
        <p:nvSpPr>
          <p:cNvPr id="7" name="총 파일 개수 count…">
            <a:extLst>
              <a:ext uri="{FF2B5EF4-FFF2-40B4-BE49-F238E27FC236}">
                <a16:creationId xmlns:a16="http://schemas.microsoft.com/office/drawing/2014/main" id="{748DAD57-6D30-4299-B7B5-9CD80A9F1991}"/>
              </a:ext>
            </a:extLst>
          </p:cNvPr>
          <p:cNvSpPr txBox="1"/>
          <p:nvPr/>
        </p:nvSpPr>
        <p:spPr>
          <a:xfrm>
            <a:off x="640215" y="2165203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altLang="ko-KR" sz="3300" dirty="0"/>
              <a:t>. ! ? ,</a:t>
            </a:r>
            <a:endParaRPr sz="3300" dirty="0"/>
          </a:p>
        </p:txBody>
      </p:sp>
      <p:sp>
        <p:nvSpPr>
          <p:cNvPr id="8" name="총 파일 개수 count…">
            <a:extLst>
              <a:ext uri="{FF2B5EF4-FFF2-40B4-BE49-F238E27FC236}">
                <a16:creationId xmlns:a16="http://schemas.microsoft.com/office/drawing/2014/main" id="{458D8BC2-46B8-43DF-9EC5-461F5162A0E7}"/>
              </a:ext>
            </a:extLst>
          </p:cNvPr>
          <p:cNvSpPr txBox="1"/>
          <p:nvPr/>
        </p:nvSpPr>
        <p:spPr>
          <a:xfrm>
            <a:off x="462201" y="2715314"/>
            <a:ext cx="11544623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키워드 앞의 공백을 따지는 이유는</a:t>
            </a:r>
            <a:endParaRPr lang="en-US" altLang="ko-KR" sz="3300" dirty="0"/>
          </a:p>
          <a:p>
            <a:pPr>
              <a:buSzPct val="100000"/>
              <a:defRPr sz="3600"/>
            </a:pPr>
            <a:r>
              <a:rPr lang="ko-KR" altLang="en-US" sz="3300" dirty="0"/>
              <a:t>아래의 문장부호는 키워드 뒤에 오는 것이 대부분이기 때문</a:t>
            </a:r>
            <a:r>
              <a:rPr lang="en-US" altLang="ko-KR" sz="3300" dirty="0"/>
              <a:t>. 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36089523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060AA6-FF4B-4F64-8376-2F5C998C8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2" y="2581835"/>
            <a:ext cx="12549399" cy="6548256"/>
          </a:xfrm>
          <a:prstGeom prst="rect">
            <a:avLst/>
          </a:prstGeom>
        </p:spPr>
      </p:pic>
      <p:sp>
        <p:nvSpPr>
          <p:cNvPr id="8" name="총 파일 개수 count…">
            <a:extLst>
              <a:ext uri="{FF2B5EF4-FFF2-40B4-BE49-F238E27FC236}">
                <a16:creationId xmlns:a16="http://schemas.microsoft.com/office/drawing/2014/main" id="{C2132215-3E5A-4110-868D-CDA031BF55D4}"/>
              </a:ext>
            </a:extLst>
          </p:cNvPr>
          <p:cNvSpPr txBox="1"/>
          <p:nvPr/>
        </p:nvSpPr>
        <p:spPr>
          <a:xfrm>
            <a:off x="637879" y="1298188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고치기 전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19708101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1E9F75C-21F6-4BB3-AB3C-EFC4F70EE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5" y="2558782"/>
            <a:ext cx="12605509" cy="6577534"/>
          </a:xfrm>
          <a:prstGeom prst="rect">
            <a:avLst/>
          </a:prstGeom>
        </p:spPr>
      </p:pic>
      <p:sp>
        <p:nvSpPr>
          <p:cNvPr id="8" name="총 파일 개수 count…">
            <a:extLst>
              <a:ext uri="{FF2B5EF4-FFF2-40B4-BE49-F238E27FC236}">
                <a16:creationId xmlns:a16="http://schemas.microsoft.com/office/drawing/2014/main" id="{57903D4B-F31A-4779-8C88-2CEBA6AD21ED}"/>
              </a:ext>
            </a:extLst>
          </p:cNvPr>
          <p:cNvSpPr txBox="1"/>
          <p:nvPr/>
        </p:nvSpPr>
        <p:spPr>
          <a:xfrm>
            <a:off x="637879" y="1298188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고친 후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31431861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E9B53345-D67E-4B0A-B638-17ED74AEAB39}"/>
              </a:ext>
            </a:extLst>
          </p:cNvPr>
          <p:cNvSpPr txBox="1"/>
          <p:nvPr/>
        </p:nvSpPr>
        <p:spPr>
          <a:xfrm>
            <a:off x="824633" y="4571587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키워드 앞에 오는 문장부호는</a:t>
            </a:r>
            <a:r>
              <a:rPr lang="en-US" altLang="ko-KR" sz="3300" dirty="0"/>
              <a:t>..?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35447383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066DE4-A242-48C2-9D45-2C6F4C05C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8" y="5295625"/>
            <a:ext cx="11757592" cy="1804423"/>
          </a:xfrm>
          <a:prstGeom prst="rect">
            <a:avLst/>
          </a:prstGeom>
        </p:spPr>
      </p:pic>
      <p:sp>
        <p:nvSpPr>
          <p:cNvPr id="5" name="총 파일 개수 count…">
            <a:extLst>
              <a:ext uri="{FF2B5EF4-FFF2-40B4-BE49-F238E27FC236}">
                <a16:creationId xmlns:a16="http://schemas.microsoft.com/office/drawing/2014/main" id="{FA6E2AFC-EE76-4994-B972-AAAF2A9A2966}"/>
              </a:ext>
            </a:extLst>
          </p:cNvPr>
          <p:cNvSpPr txBox="1"/>
          <p:nvPr/>
        </p:nvSpPr>
        <p:spPr>
          <a:xfrm>
            <a:off x="730088" y="1308395"/>
            <a:ext cx="11544623" cy="3149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큰 따옴표의 경우는 뒤의 공백을 체크</a:t>
            </a:r>
            <a:endParaRPr lang="en-US" altLang="ko-KR" sz="3300" dirty="0"/>
          </a:p>
          <a:p>
            <a:pPr>
              <a:buSzPct val="100000"/>
              <a:defRPr sz="3600"/>
            </a:pPr>
            <a:r>
              <a:rPr lang="ko-KR" altLang="en-US" sz="3300" dirty="0"/>
              <a:t>이는 </a:t>
            </a:r>
            <a:r>
              <a:rPr lang="en-US" altLang="ko-KR" sz="3300" dirty="0"/>
              <a:t>“”</a:t>
            </a:r>
            <a:r>
              <a:rPr lang="ko-KR" altLang="en-US" sz="3300" dirty="0"/>
              <a:t>로 묶인 문장의 앞에 나오는 단어에 해당되는 경우</a:t>
            </a:r>
            <a:endParaRPr lang="en-US" altLang="ko-KR" sz="3300" dirty="0"/>
          </a:p>
          <a:p>
            <a:pPr>
              <a:buSzPct val="100000"/>
              <a:defRPr sz="3600"/>
            </a:pPr>
            <a:endParaRPr lang="en-US" altLang="ko-KR" sz="3300" dirty="0"/>
          </a:p>
          <a:p>
            <a:pPr>
              <a:buSzPct val="100000"/>
              <a:defRPr sz="3600"/>
            </a:pPr>
            <a:r>
              <a:rPr lang="ko-KR" altLang="en-US" sz="3300" dirty="0"/>
              <a:t>왜 뒤에 </a:t>
            </a:r>
            <a:r>
              <a:rPr lang="en-US" altLang="ko-KR" sz="3300" dirty="0"/>
              <a:t>” </a:t>
            </a:r>
            <a:r>
              <a:rPr lang="ko-KR" altLang="en-US" sz="3300" dirty="0"/>
              <a:t>나오는 경우는 따지지 않았는가</a:t>
            </a:r>
            <a:r>
              <a:rPr lang="en-US" altLang="ko-KR" sz="3300" dirty="0"/>
              <a:t>?!</a:t>
            </a:r>
          </a:p>
          <a:p>
            <a:pPr>
              <a:buSzPct val="100000"/>
              <a:defRPr sz="3600"/>
            </a:pPr>
            <a:r>
              <a:rPr lang="ko-KR" altLang="en-US" sz="3300" dirty="0"/>
              <a:t>그 이유는 </a:t>
            </a:r>
            <a:r>
              <a:rPr lang="en-US" altLang="ko-KR" sz="3300" dirty="0"/>
              <a:t>“”</a:t>
            </a:r>
            <a:r>
              <a:rPr lang="ko-KR" altLang="en-US" sz="3300" dirty="0"/>
              <a:t>로 묶인 단어의 조합은 대부분 문장이고</a:t>
            </a:r>
            <a:endParaRPr lang="en-US" altLang="ko-KR" sz="3300" dirty="0"/>
          </a:p>
          <a:p>
            <a:pPr>
              <a:buSzPct val="100000"/>
              <a:defRPr sz="3600"/>
            </a:pPr>
            <a:r>
              <a:rPr lang="ko-KR" altLang="en-US" sz="3300" dirty="0"/>
              <a:t>문장의 끝마침에는 </a:t>
            </a:r>
            <a:r>
              <a:rPr lang="en-US" altLang="ko-KR" sz="3300" dirty="0"/>
              <a:t>. ? !</a:t>
            </a:r>
            <a:r>
              <a:rPr lang="ko-KR" altLang="en-US" sz="3300" dirty="0"/>
              <a:t>로 끝나는 경우가 빈번하기 때문에</a:t>
            </a:r>
            <a:r>
              <a:rPr lang="en-US" altLang="ko-KR" sz="3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8989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총 파일 개수 count…">
            <a:extLst>
              <a:ext uri="{FF2B5EF4-FFF2-40B4-BE49-F238E27FC236}">
                <a16:creationId xmlns:a16="http://schemas.microsoft.com/office/drawing/2014/main" id="{C2132215-3E5A-4110-868D-CDA031BF55D4}"/>
              </a:ext>
            </a:extLst>
          </p:cNvPr>
          <p:cNvSpPr txBox="1"/>
          <p:nvPr/>
        </p:nvSpPr>
        <p:spPr>
          <a:xfrm>
            <a:off x="637879" y="1298188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고치기 전</a:t>
            </a:r>
            <a:endParaRPr sz="3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5617D0-637F-421E-8987-B336EFBE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3" y="2828826"/>
            <a:ext cx="11145514" cy="58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068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총 파일 개수 count…">
            <a:extLst>
              <a:ext uri="{FF2B5EF4-FFF2-40B4-BE49-F238E27FC236}">
                <a16:creationId xmlns:a16="http://schemas.microsoft.com/office/drawing/2014/main" id="{57903D4B-F31A-4779-8C88-2CEBA6AD21ED}"/>
              </a:ext>
            </a:extLst>
          </p:cNvPr>
          <p:cNvSpPr txBox="1"/>
          <p:nvPr/>
        </p:nvSpPr>
        <p:spPr>
          <a:xfrm>
            <a:off x="637879" y="1298188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고친 후</a:t>
            </a:r>
            <a:r>
              <a:rPr lang="en-US" altLang="ko-KR" sz="3300" dirty="0"/>
              <a:t>(rank 9</a:t>
            </a:r>
            <a:r>
              <a:rPr lang="ko-KR" altLang="en-US" sz="3300" dirty="0"/>
              <a:t>가 </a:t>
            </a:r>
            <a:r>
              <a:rPr lang="en-US" altLang="ko-KR" sz="3300" dirty="0"/>
              <a:t>2</a:t>
            </a:r>
            <a:r>
              <a:rPr lang="ko-KR" altLang="en-US" sz="3300" dirty="0"/>
              <a:t>개가 됨</a:t>
            </a:r>
            <a:r>
              <a:rPr lang="en-US" altLang="ko-KR" sz="3300" dirty="0"/>
              <a:t>)</a:t>
            </a:r>
            <a:endParaRPr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D7EFFF-80A4-4DFC-8051-91DD8EF33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1" y="2744302"/>
            <a:ext cx="11690378" cy="61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285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04355-1E58-4CB3-B8EA-86E986A4B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2" y="3912135"/>
            <a:ext cx="12318609" cy="4980194"/>
          </a:xfrm>
          <a:prstGeom prst="rect">
            <a:avLst/>
          </a:prstGeom>
        </p:spPr>
      </p:pic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10E63FBE-8A93-428C-9537-718641D20576}"/>
              </a:ext>
            </a:extLst>
          </p:cNvPr>
          <p:cNvSpPr txBox="1"/>
          <p:nvPr/>
        </p:nvSpPr>
        <p:spPr>
          <a:xfrm>
            <a:off x="579156" y="1050417"/>
            <a:ext cx="11544623" cy="1626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altLang="ko-KR" sz="3300" dirty="0"/>
              <a:t>“</a:t>
            </a:r>
            <a:r>
              <a:rPr lang="ko-KR" altLang="en-US" sz="3300" dirty="0"/>
              <a:t>단어</a:t>
            </a:r>
            <a:r>
              <a:rPr lang="en-US" altLang="ko-KR" sz="3300" dirty="0"/>
              <a:t>” / ‘</a:t>
            </a:r>
            <a:r>
              <a:rPr lang="ko-KR" altLang="en-US" sz="3300" dirty="0"/>
              <a:t>단어</a:t>
            </a:r>
            <a:r>
              <a:rPr lang="en-US" altLang="ko-KR" sz="3300" dirty="0"/>
              <a:t>’ / (</a:t>
            </a:r>
            <a:r>
              <a:rPr lang="ko-KR" altLang="en-US" sz="3300" dirty="0"/>
              <a:t>공백</a:t>
            </a:r>
            <a:r>
              <a:rPr lang="en-US" altLang="ko-KR" sz="3300" dirty="0"/>
              <a:t>)</a:t>
            </a:r>
            <a:r>
              <a:rPr lang="ko-KR" altLang="en-US" sz="3300" dirty="0"/>
              <a:t>단어</a:t>
            </a:r>
            <a:r>
              <a:rPr lang="en-US" altLang="ko-KR" sz="3300" dirty="0"/>
              <a:t>’ / ‘</a:t>
            </a:r>
            <a:r>
              <a:rPr lang="ko-KR" altLang="en-US" sz="3300" dirty="0"/>
              <a:t>단어</a:t>
            </a:r>
            <a:r>
              <a:rPr lang="en-US" altLang="ko-KR" sz="3300" dirty="0"/>
              <a:t>(</a:t>
            </a:r>
            <a:r>
              <a:rPr lang="ko-KR" altLang="en-US" sz="3300" dirty="0"/>
              <a:t>공백</a:t>
            </a:r>
            <a:r>
              <a:rPr lang="en-US" altLang="ko-KR" sz="3300" dirty="0"/>
              <a:t>) </a:t>
            </a:r>
          </a:p>
          <a:p>
            <a:pPr>
              <a:buSzPct val="100000"/>
              <a:defRPr sz="3600"/>
            </a:pPr>
            <a:endParaRPr lang="en-US" altLang="ko-KR" sz="3300" dirty="0"/>
          </a:p>
          <a:p>
            <a:pPr>
              <a:buSzPct val="100000"/>
              <a:defRPr sz="3600"/>
            </a:pPr>
            <a:r>
              <a:rPr lang="en-US" altLang="ko-KR" sz="3300" dirty="0"/>
              <a:t>(</a:t>
            </a:r>
            <a:r>
              <a:rPr lang="ko-KR" altLang="en-US" sz="3300" dirty="0"/>
              <a:t>공백</a:t>
            </a:r>
            <a:r>
              <a:rPr lang="en-US" altLang="ko-KR" sz="3300" dirty="0"/>
              <a:t>)</a:t>
            </a:r>
            <a:r>
              <a:rPr lang="ko-KR" altLang="en-US" sz="3300" dirty="0"/>
              <a:t>단어</a:t>
            </a:r>
            <a:r>
              <a:rPr lang="en-US" altLang="ko-KR" sz="3300" dirty="0"/>
              <a:t>’</a:t>
            </a:r>
            <a:r>
              <a:rPr lang="ko-KR" altLang="en-US" sz="3300" dirty="0"/>
              <a:t>의 상황에서 </a:t>
            </a:r>
            <a:r>
              <a:rPr lang="ko-KR" altLang="en-US" sz="3300" dirty="0" err="1"/>
              <a:t>어퍼스트로피가</a:t>
            </a:r>
            <a:r>
              <a:rPr lang="ko-KR" altLang="en-US" sz="3300" dirty="0"/>
              <a:t> 처리가 되네</a:t>
            </a:r>
            <a:r>
              <a:rPr lang="en-US" altLang="ko-KR" sz="3300" dirty="0"/>
              <a:t>..?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360400190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10E63FBE-8A93-428C-9537-718641D20576}"/>
              </a:ext>
            </a:extLst>
          </p:cNvPr>
          <p:cNvSpPr txBox="1"/>
          <p:nvPr/>
        </p:nvSpPr>
        <p:spPr>
          <a:xfrm>
            <a:off x="579156" y="3163510"/>
            <a:ext cx="11544623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dirty="0"/>
              <a:t>Apple</a:t>
            </a:r>
            <a:r>
              <a:rPr lang="ko-KR" altLang="en-US" dirty="0"/>
              <a:t>을 검색하던 중</a:t>
            </a:r>
            <a:r>
              <a:rPr lang="en-US" altLang="ko-KR" dirty="0"/>
              <a:t>,</a:t>
            </a:r>
          </a:p>
          <a:p>
            <a:pPr>
              <a:buSzPct val="100000"/>
              <a:defRPr sz="3600"/>
            </a:pPr>
            <a:endParaRPr lang="en-US" altLang="ko-KR" dirty="0"/>
          </a:p>
          <a:p>
            <a:pPr>
              <a:buSzPct val="100000"/>
              <a:defRPr sz="3600"/>
            </a:pPr>
            <a:r>
              <a:rPr lang="en-US" altLang="ko-KR" dirty="0"/>
              <a:t>(</a:t>
            </a:r>
            <a:r>
              <a:rPr lang="ko-KR" altLang="en-US" dirty="0"/>
              <a:t>문단</a:t>
            </a:r>
            <a:r>
              <a:rPr lang="en-US" altLang="ko-KR" dirty="0"/>
              <a:t>) (</a:t>
            </a:r>
            <a:r>
              <a:rPr lang="ko-KR" altLang="en-US" dirty="0" err="1"/>
              <a:t>엔터</a:t>
            </a:r>
            <a:r>
              <a:rPr lang="en-US" altLang="ko-KR" dirty="0"/>
              <a:t>) </a:t>
            </a:r>
          </a:p>
          <a:p>
            <a:pPr>
              <a:buSzPct val="100000"/>
              <a:defRPr sz="3600"/>
            </a:pPr>
            <a:r>
              <a:rPr lang="en-US" altLang="ko-KR" dirty="0"/>
              <a:t>(</a:t>
            </a:r>
            <a:r>
              <a:rPr lang="ko-KR" altLang="en-US" dirty="0"/>
              <a:t>문단</a:t>
            </a:r>
            <a:r>
              <a:rPr lang="en-US" altLang="ko-KR" dirty="0"/>
              <a:t>)</a:t>
            </a:r>
          </a:p>
          <a:p>
            <a:pPr>
              <a:buSzPct val="100000"/>
              <a:defRPr sz="3600"/>
            </a:pPr>
            <a:endParaRPr lang="en-US" altLang="ko-KR" dirty="0"/>
          </a:p>
          <a:p>
            <a:pPr>
              <a:buSzPct val="100000"/>
              <a:defRPr sz="3600"/>
            </a:pPr>
            <a:r>
              <a:rPr lang="ko-KR" altLang="en-US" dirty="0"/>
              <a:t>이런 경우가 나타남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599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총 파일 개수 count…"/>
          <p:cNvSpPr txBox="1"/>
          <p:nvPr/>
        </p:nvSpPr>
        <p:spPr>
          <a:xfrm>
            <a:off x="824633" y="762853"/>
            <a:ext cx="11544623" cy="822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14375" indent="-714375" algn="l">
              <a:buSzPct val="100000"/>
              <a:buAutoNum type="arabicPeriod"/>
              <a:defRPr sz="3600"/>
            </a:pPr>
            <a:r>
              <a:rPr sz="3300" dirty="0"/>
              <a:t>총 </a:t>
            </a:r>
            <a:r>
              <a:rPr sz="3300" dirty="0" err="1"/>
              <a:t>파일</a:t>
            </a:r>
            <a:r>
              <a:rPr sz="3300" dirty="0"/>
              <a:t> </a:t>
            </a:r>
            <a:r>
              <a:rPr sz="3300" dirty="0" err="1"/>
              <a:t>개수</a:t>
            </a:r>
            <a:r>
              <a:rPr sz="3300" dirty="0"/>
              <a:t> count</a:t>
            </a:r>
          </a:p>
          <a:p>
            <a:pPr marL="714375" indent="-714375" algn="l">
              <a:buSzPct val="100000"/>
              <a:buAutoNum type="arabicPeriod"/>
              <a:defRPr sz="3600"/>
            </a:pPr>
            <a:r>
              <a:rPr sz="3300" dirty="0" err="1"/>
              <a:t>파일</a:t>
            </a:r>
            <a:r>
              <a:rPr sz="3300" dirty="0"/>
              <a:t> </a:t>
            </a:r>
            <a:r>
              <a:rPr sz="3300" dirty="0" err="1"/>
              <a:t>관련</a:t>
            </a:r>
            <a:r>
              <a:rPr sz="3300" dirty="0"/>
              <a:t> </a:t>
            </a:r>
            <a:r>
              <a:rPr sz="3300" dirty="0" err="1"/>
              <a:t>데이터</a:t>
            </a:r>
            <a:r>
              <a:rPr sz="3300" dirty="0"/>
              <a:t> </a:t>
            </a:r>
            <a:r>
              <a:rPr sz="3300" dirty="0" err="1"/>
              <a:t>저장하기</a:t>
            </a:r>
            <a:r>
              <a:rPr sz="3300" dirty="0"/>
              <a:t> </a:t>
            </a:r>
            <a:r>
              <a:rPr sz="3300" dirty="0" err="1"/>
              <a:t>위해</a:t>
            </a:r>
            <a:r>
              <a:rPr sz="3300" dirty="0"/>
              <a:t> </a:t>
            </a:r>
            <a:r>
              <a:rPr sz="3300" dirty="0" err="1"/>
              <a:t>동적할당</a:t>
            </a:r>
            <a:endParaRPr sz="3300" dirty="0"/>
          </a:p>
          <a:p>
            <a:pPr marL="714375" indent="-714375" algn="l">
              <a:buSzPct val="100000"/>
              <a:buAutoNum type="arabicPeriod"/>
              <a:defRPr sz="3600"/>
            </a:pPr>
            <a:r>
              <a:rPr sz="3300" dirty="0" err="1"/>
              <a:t>Strstr</a:t>
            </a:r>
            <a:r>
              <a:rPr sz="3300" dirty="0"/>
              <a:t> </a:t>
            </a:r>
            <a:r>
              <a:rPr sz="3300" dirty="0" err="1"/>
              <a:t>함수로</a:t>
            </a:r>
            <a:r>
              <a:rPr sz="3300" dirty="0"/>
              <a:t> </a:t>
            </a:r>
            <a:r>
              <a:rPr sz="3300" dirty="0" err="1"/>
              <a:t>관련</a:t>
            </a:r>
            <a:r>
              <a:rPr sz="3300" dirty="0"/>
              <a:t> </a:t>
            </a:r>
            <a:r>
              <a:rPr sz="3300" dirty="0" err="1"/>
              <a:t>키워드</a:t>
            </a:r>
            <a:r>
              <a:rPr sz="3300" dirty="0"/>
              <a:t> </a:t>
            </a:r>
            <a:r>
              <a:rPr sz="3300" dirty="0" err="1"/>
              <a:t>검색</a:t>
            </a:r>
            <a:r>
              <a:rPr sz="3300" dirty="0"/>
              <a:t> &amp; </a:t>
            </a:r>
            <a:r>
              <a:rPr sz="3300" dirty="0" err="1"/>
              <a:t>포인터</a:t>
            </a:r>
            <a:r>
              <a:rPr sz="3300" dirty="0"/>
              <a:t> </a:t>
            </a:r>
            <a:r>
              <a:rPr sz="3300" dirty="0" err="1"/>
              <a:t>위치를</a:t>
            </a:r>
            <a:r>
              <a:rPr sz="3300" dirty="0"/>
              <a:t> </a:t>
            </a:r>
            <a:r>
              <a:rPr sz="3300" dirty="0" err="1"/>
              <a:t>옮겨가며</a:t>
            </a:r>
            <a:r>
              <a:rPr sz="3300" dirty="0"/>
              <a:t> </a:t>
            </a:r>
            <a:r>
              <a:rPr sz="3300" dirty="0" err="1"/>
              <a:t>키워드의</a:t>
            </a:r>
            <a:r>
              <a:rPr sz="3300" dirty="0"/>
              <a:t> </a:t>
            </a:r>
            <a:r>
              <a:rPr sz="3300" dirty="0" err="1"/>
              <a:t>개수</a:t>
            </a:r>
            <a:r>
              <a:rPr sz="3300" dirty="0"/>
              <a:t> count</a:t>
            </a:r>
          </a:p>
          <a:p>
            <a:pPr marL="714375" indent="-714375" algn="l">
              <a:buSzPct val="100000"/>
              <a:buAutoNum type="arabicPeriod"/>
              <a:defRPr sz="3600"/>
            </a:pPr>
            <a:r>
              <a:rPr sz="3300" dirty="0"/>
              <a:t>Ranking </a:t>
            </a:r>
            <a:r>
              <a:rPr sz="3300" dirty="0" err="1"/>
              <a:t>매김</a:t>
            </a:r>
            <a:endParaRPr sz="3300" dirty="0"/>
          </a:p>
          <a:p>
            <a:pPr algn="l">
              <a:defRPr sz="3600"/>
            </a:pPr>
            <a:r>
              <a:rPr sz="3300" dirty="0"/>
              <a:t>4-1) </a:t>
            </a:r>
            <a:r>
              <a:rPr sz="3300" dirty="0" err="1"/>
              <a:t>Ranking을</a:t>
            </a:r>
            <a:r>
              <a:rPr sz="3300" dirty="0"/>
              <a:t> </a:t>
            </a:r>
            <a:r>
              <a:rPr sz="3300" dirty="0" err="1"/>
              <a:t>매기는</a:t>
            </a:r>
            <a:r>
              <a:rPr sz="3300" dirty="0"/>
              <a:t> </a:t>
            </a:r>
            <a:r>
              <a:rPr sz="3300" dirty="0" err="1"/>
              <a:t>방법은</a:t>
            </a:r>
            <a:r>
              <a:rPr sz="3300" dirty="0"/>
              <a:t> </a:t>
            </a:r>
            <a:r>
              <a:rPr sz="3300" dirty="0" err="1"/>
              <a:t>다양할</a:t>
            </a:r>
            <a:r>
              <a:rPr sz="3300" dirty="0"/>
              <a:t> 수 </a:t>
            </a:r>
            <a:r>
              <a:rPr sz="3300" dirty="0" err="1"/>
              <a:t>있음</a:t>
            </a:r>
            <a:endParaRPr sz="3300" dirty="0"/>
          </a:p>
          <a:p>
            <a:pPr algn="l">
              <a:defRPr sz="3600"/>
            </a:pPr>
            <a:r>
              <a:rPr sz="3300" dirty="0"/>
              <a:t>4-2) </a:t>
            </a:r>
            <a:r>
              <a:rPr sz="3300" dirty="0" err="1"/>
              <a:t>그러나</a:t>
            </a:r>
            <a:r>
              <a:rPr sz="3300" dirty="0"/>
              <a:t> </a:t>
            </a:r>
            <a:r>
              <a:rPr sz="3300" dirty="0" err="1"/>
              <a:t>키워드의</a:t>
            </a:r>
            <a:r>
              <a:rPr sz="3300" dirty="0"/>
              <a:t> </a:t>
            </a:r>
            <a:r>
              <a:rPr sz="3300" dirty="0" err="1"/>
              <a:t>개수가</a:t>
            </a:r>
            <a:r>
              <a:rPr sz="3300" dirty="0"/>
              <a:t> </a:t>
            </a:r>
            <a:r>
              <a:rPr sz="3300" dirty="0" err="1"/>
              <a:t>가장</a:t>
            </a:r>
            <a:r>
              <a:rPr sz="3300" dirty="0"/>
              <a:t> 큰 </a:t>
            </a:r>
            <a:r>
              <a:rPr sz="3300" dirty="0" err="1"/>
              <a:t>영향을</a:t>
            </a:r>
            <a:r>
              <a:rPr sz="3300" dirty="0"/>
              <a:t> </a:t>
            </a:r>
            <a:r>
              <a:rPr sz="3300" dirty="0" err="1"/>
              <a:t>미치며</a:t>
            </a:r>
            <a:r>
              <a:rPr sz="3300" dirty="0"/>
              <a:t> </a:t>
            </a:r>
            <a:r>
              <a:rPr sz="3300" dirty="0" err="1"/>
              <a:t>실제</a:t>
            </a:r>
            <a:r>
              <a:rPr sz="3300" dirty="0"/>
              <a:t> </a:t>
            </a:r>
            <a:r>
              <a:rPr sz="3300" dirty="0" err="1"/>
              <a:t>검색</a:t>
            </a:r>
            <a:r>
              <a:rPr sz="3300" dirty="0"/>
              <a:t> </a:t>
            </a:r>
            <a:r>
              <a:rPr sz="3300" dirty="0" err="1"/>
              <a:t>시에도</a:t>
            </a:r>
            <a:r>
              <a:rPr sz="3300" dirty="0"/>
              <a:t> </a:t>
            </a:r>
            <a:r>
              <a:rPr sz="3300" dirty="0" err="1"/>
              <a:t>키워드의</a:t>
            </a:r>
            <a:r>
              <a:rPr sz="3300" dirty="0"/>
              <a:t> </a:t>
            </a:r>
            <a:r>
              <a:rPr sz="3300" dirty="0" err="1"/>
              <a:t>개수가</a:t>
            </a:r>
            <a:r>
              <a:rPr sz="3300" dirty="0"/>
              <a:t> 큰 </a:t>
            </a:r>
            <a:r>
              <a:rPr sz="3300" dirty="0" err="1"/>
              <a:t>부분을</a:t>
            </a:r>
            <a:r>
              <a:rPr sz="3300" dirty="0"/>
              <a:t> </a:t>
            </a:r>
            <a:r>
              <a:rPr sz="3300" dirty="0" err="1"/>
              <a:t>차지함</a:t>
            </a:r>
            <a:r>
              <a:rPr sz="3300" dirty="0"/>
              <a:t>.</a:t>
            </a:r>
          </a:p>
          <a:p>
            <a:pPr algn="l">
              <a:defRPr sz="3600" u="sng">
                <a:solidFill>
                  <a:srgbClr val="FF4561"/>
                </a:solidFill>
              </a:defRPr>
            </a:pPr>
            <a:r>
              <a:rPr sz="3300" dirty="0"/>
              <a:t>4-3) </a:t>
            </a:r>
            <a:r>
              <a:rPr sz="3300" dirty="0" err="1"/>
              <a:t>키워드의</a:t>
            </a:r>
            <a:r>
              <a:rPr sz="3300" dirty="0"/>
              <a:t> </a:t>
            </a:r>
            <a:r>
              <a:rPr sz="3300" dirty="0" err="1"/>
              <a:t>비율은</a:t>
            </a:r>
            <a:r>
              <a:rPr sz="3300" dirty="0"/>
              <a:t> </a:t>
            </a:r>
            <a:r>
              <a:rPr sz="3300" dirty="0" err="1"/>
              <a:t>가중치를</a:t>
            </a:r>
            <a:r>
              <a:rPr sz="3300" dirty="0"/>
              <a:t> </a:t>
            </a:r>
            <a:r>
              <a:rPr sz="3300" dirty="0" err="1"/>
              <a:t>곱해</a:t>
            </a:r>
            <a:r>
              <a:rPr sz="3300" dirty="0"/>
              <a:t> </a:t>
            </a:r>
            <a:r>
              <a:rPr sz="3300" dirty="0" err="1"/>
              <a:t>랭킹에서</a:t>
            </a:r>
            <a:r>
              <a:rPr sz="3300" dirty="0"/>
              <a:t> </a:t>
            </a:r>
            <a:r>
              <a:rPr sz="3300" dirty="0" err="1"/>
              <a:t>차지하는</a:t>
            </a:r>
            <a:r>
              <a:rPr sz="3300" dirty="0"/>
              <a:t> </a:t>
            </a:r>
            <a:r>
              <a:rPr sz="3300" dirty="0" err="1"/>
              <a:t>부분을</a:t>
            </a:r>
            <a:r>
              <a:rPr sz="3300" dirty="0"/>
              <a:t> </a:t>
            </a:r>
            <a:r>
              <a:rPr sz="3300" dirty="0" err="1"/>
              <a:t>줄임</a:t>
            </a:r>
            <a:r>
              <a:rPr sz="3300" dirty="0"/>
              <a:t>.(</a:t>
            </a:r>
            <a:r>
              <a:rPr sz="3300" dirty="0" err="1"/>
              <a:t>사용하지</a:t>
            </a:r>
            <a:r>
              <a:rPr sz="3300" dirty="0"/>
              <a:t> </a:t>
            </a:r>
            <a:r>
              <a:rPr sz="3300" dirty="0" err="1"/>
              <a:t>않음</a:t>
            </a:r>
            <a:r>
              <a:rPr sz="3300" dirty="0"/>
              <a:t>)</a:t>
            </a:r>
          </a:p>
          <a:p>
            <a:pPr algn="l">
              <a:defRPr sz="3600">
                <a:solidFill>
                  <a:srgbClr val="FFFBF5"/>
                </a:solidFill>
              </a:defRPr>
            </a:pPr>
            <a:r>
              <a:rPr sz="3300" dirty="0"/>
              <a:t>4-4) </a:t>
            </a:r>
            <a:r>
              <a:rPr sz="3300" dirty="0" err="1"/>
              <a:t>키워드의</a:t>
            </a:r>
            <a:r>
              <a:rPr sz="3300" dirty="0"/>
              <a:t> </a:t>
            </a:r>
            <a:r>
              <a:rPr sz="3300" dirty="0" err="1"/>
              <a:t>앞뒤</a:t>
            </a:r>
            <a:r>
              <a:rPr sz="3300" dirty="0"/>
              <a:t> </a:t>
            </a:r>
            <a:r>
              <a:rPr sz="3300" dirty="0" err="1"/>
              <a:t>공백을</a:t>
            </a:r>
            <a:r>
              <a:rPr sz="3300" dirty="0"/>
              <a:t> </a:t>
            </a:r>
            <a:r>
              <a:rPr sz="3300" dirty="0" err="1"/>
              <a:t>체크</a:t>
            </a:r>
            <a:r>
              <a:rPr sz="3300" dirty="0"/>
              <a:t>. </a:t>
            </a:r>
            <a:r>
              <a:rPr sz="3300" dirty="0" err="1"/>
              <a:t>파생어를</a:t>
            </a:r>
            <a:r>
              <a:rPr sz="3300" dirty="0"/>
              <a:t> </a:t>
            </a:r>
            <a:r>
              <a:rPr sz="3300" dirty="0" err="1"/>
              <a:t>제외하기</a:t>
            </a:r>
            <a:r>
              <a:rPr sz="3300" dirty="0"/>
              <a:t> </a:t>
            </a:r>
            <a:r>
              <a:rPr sz="3300" dirty="0" err="1"/>
              <a:t>위해서</a:t>
            </a:r>
            <a:r>
              <a:rPr sz="3300" dirty="0"/>
              <a:t>.</a:t>
            </a:r>
          </a:p>
          <a:p>
            <a:pPr algn="l">
              <a:defRPr sz="3600">
                <a:solidFill>
                  <a:srgbClr val="FFFBF5"/>
                </a:solidFill>
              </a:defRPr>
            </a:pPr>
            <a:r>
              <a:rPr sz="3300" dirty="0"/>
              <a:t>(</a:t>
            </a:r>
            <a:r>
              <a:rPr sz="3300" dirty="0" err="1"/>
              <a:t>예를</a:t>
            </a:r>
            <a:r>
              <a:rPr sz="3300" dirty="0"/>
              <a:t> </a:t>
            </a:r>
            <a:r>
              <a:rPr sz="3300" dirty="0" err="1"/>
              <a:t>들어</a:t>
            </a:r>
            <a:r>
              <a:rPr sz="3300" dirty="0"/>
              <a:t> </a:t>
            </a:r>
            <a:r>
              <a:rPr sz="3300" dirty="0" err="1"/>
              <a:t>and를</a:t>
            </a:r>
            <a:r>
              <a:rPr sz="3300" dirty="0"/>
              <a:t> </a:t>
            </a:r>
            <a:r>
              <a:rPr sz="3300" dirty="0" err="1"/>
              <a:t>검색했는데</a:t>
            </a:r>
            <a:r>
              <a:rPr sz="3300" dirty="0"/>
              <a:t> </a:t>
            </a:r>
            <a:r>
              <a:rPr sz="3300" dirty="0" err="1"/>
              <a:t>land가</a:t>
            </a:r>
            <a:r>
              <a:rPr sz="3300" dirty="0"/>
              <a:t> </a:t>
            </a:r>
            <a:r>
              <a:rPr sz="3300" dirty="0" err="1"/>
              <a:t>검색되는</a:t>
            </a:r>
            <a:r>
              <a:rPr sz="3300" dirty="0"/>
              <a:t> </a:t>
            </a:r>
            <a:r>
              <a:rPr sz="3300" dirty="0" err="1"/>
              <a:t>경우가</a:t>
            </a:r>
            <a:r>
              <a:rPr sz="3300" dirty="0"/>
              <a:t> </a:t>
            </a:r>
            <a:r>
              <a:rPr sz="3300" dirty="0" err="1"/>
              <a:t>있음</a:t>
            </a:r>
            <a:r>
              <a:rPr sz="3300" dirty="0"/>
              <a:t>)</a:t>
            </a:r>
          </a:p>
          <a:p>
            <a:pPr algn="l">
              <a:defRPr sz="3600"/>
            </a:pPr>
            <a:endParaRPr sz="3300" dirty="0"/>
          </a:p>
          <a:p>
            <a:pPr algn="l">
              <a:defRPr sz="3600"/>
            </a:pPr>
            <a:r>
              <a:rPr sz="3300" dirty="0"/>
              <a:t>5. </a:t>
            </a:r>
            <a:r>
              <a:rPr sz="3300" dirty="0" err="1"/>
              <a:t>저장한</a:t>
            </a:r>
            <a:r>
              <a:rPr sz="3300" dirty="0"/>
              <a:t> </a:t>
            </a:r>
            <a:r>
              <a:rPr sz="3300" dirty="0" err="1"/>
              <a:t>파일</a:t>
            </a:r>
            <a:r>
              <a:rPr sz="3300" dirty="0"/>
              <a:t> </a:t>
            </a:r>
            <a:r>
              <a:rPr sz="3300" dirty="0" err="1"/>
              <a:t>관련</a:t>
            </a:r>
            <a:r>
              <a:rPr sz="3300" dirty="0"/>
              <a:t> </a:t>
            </a:r>
            <a:r>
              <a:rPr sz="3300" dirty="0" err="1"/>
              <a:t>데이터를</a:t>
            </a:r>
            <a:r>
              <a:rPr sz="3300" dirty="0"/>
              <a:t> quick </a:t>
            </a:r>
            <a:r>
              <a:rPr sz="3300" dirty="0" err="1"/>
              <a:t>sort를</a:t>
            </a:r>
            <a:r>
              <a:rPr sz="3300" dirty="0"/>
              <a:t> </a:t>
            </a:r>
            <a:r>
              <a:rPr sz="3300" dirty="0" err="1"/>
              <a:t>통해</a:t>
            </a:r>
            <a:r>
              <a:rPr sz="3300" dirty="0"/>
              <a:t> </a:t>
            </a:r>
            <a:r>
              <a:rPr sz="3300" dirty="0" err="1"/>
              <a:t>정렬</a:t>
            </a:r>
            <a:endParaRPr sz="3300" dirty="0"/>
          </a:p>
          <a:p>
            <a:pPr algn="l">
              <a:defRPr sz="3600"/>
            </a:pPr>
            <a:endParaRPr sz="3300" dirty="0"/>
          </a:p>
          <a:p>
            <a:pPr algn="l">
              <a:defRPr sz="3600"/>
            </a:pPr>
            <a:r>
              <a:rPr sz="3300" dirty="0"/>
              <a:t>6. </a:t>
            </a:r>
            <a:r>
              <a:rPr sz="3300" dirty="0" err="1"/>
              <a:t>출력</a:t>
            </a:r>
            <a:endParaRPr sz="33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10E63FBE-8A93-428C-9537-718641D20576}"/>
              </a:ext>
            </a:extLst>
          </p:cNvPr>
          <p:cNvSpPr txBox="1"/>
          <p:nvPr/>
        </p:nvSpPr>
        <p:spPr>
          <a:xfrm>
            <a:off x="579156" y="704169"/>
            <a:ext cx="11544623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dirty="0"/>
              <a:t>따라서 </a:t>
            </a:r>
            <a:r>
              <a:rPr lang="ko-KR" altLang="en-US" dirty="0" err="1"/>
              <a:t>엔터</a:t>
            </a:r>
            <a:r>
              <a:rPr lang="ko-KR" altLang="en-US" dirty="0"/>
              <a:t> 관련 예외처리가 필요</a:t>
            </a:r>
            <a:r>
              <a:rPr lang="en-US" altLang="ko-KR" dirty="0"/>
              <a:t>.</a:t>
            </a:r>
          </a:p>
          <a:p>
            <a:pPr>
              <a:buSzPct val="100000"/>
              <a:defRPr sz="3600"/>
            </a:pPr>
            <a:endParaRPr lang="en-US" altLang="ko-KR" dirty="0"/>
          </a:p>
          <a:p>
            <a:pPr>
              <a:buSzPct val="100000"/>
              <a:defRPr sz="3600"/>
            </a:pP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en-US" altLang="ko-KR" dirty="0"/>
              <a:t>+ (</a:t>
            </a:r>
            <a:r>
              <a:rPr lang="ko-KR" altLang="en-US" dirty="0"/>
              <a:t>첫 문단의 단어 </a:t>
            </a:r>
            <a:r>
              <a:rPr lang="en-US" altLang="ko-KR" dirty="0"/>
              <a:t>= </a:t>
            </a:r>
            <a:r>
              <a:rPr lang="ko-KR" altLang="en-US" dirty="0"/>
              <a:t>키워드</a:t>
            </a:r>
            <a:r>
              <a:rPr lang="en-US" altLang="ko-KR" dirty="0"/>
              <a:t>) </a:t>
            </a:r>
            <a:r>
              <a:rPr lang="ko-KR" altLang="en-US" dirty="0"/>
              <a:t>상황과</a:t>
            </a:r>
            <a:endParaRPr lang="en-US" altLang="ko-KR" dirty="0"/>
          </a:p>
          <a:p>
            <a:pPr>
              <a:buSzPct val="100000"/>
              <a:defRPr sz="3600"/>
            </a:pP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en-US" altLang="ko-KR" dirty="0"/>
              <a:t>+ (</a:t>
            </a:r>
            <a:r>
              <a:rPr lang="ko-KR" altLang="en-US" dirty="0"/>
              <a:t>키워드 </a:t>
            </a:r>
            <a:r>
              <a:rPr lang="en-US" altLang="ko-KR" dirty="0"/>
              <a:t>+ ’)</a:t>
            </a:r>
            <a:r>
              <a:rPr lang="ko-KR" altLang="en-US" dirty="0"/>
              <a:t>의 상황을 처리함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D58303-3F92-4C08-8FE0-3C9E105E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31" y="3725164"/>
            <a:ext cx="9500088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090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소문자 변환.png" descr="소문자 변환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9354" y="5609485"/>
            <a:ext cx="3546092" cy="63254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4 +. 입력 관련…"/>
          <p:cNvSpPr txBox="1"/>
          <p:nvPr/>
        </p:nvSpPr>
        <p:spPr>
          <a:xfrm>
            <a:off x="904260" y="825620"/>
            <a:ext cx="11673067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rPr sz="2500" dirty="0"/>
              <a:t>4 +. </a:t>
            </a:r>
            <a:r>
              <a:rPr sz="2500" dirty="0" err="1"/>
              <a:t>입력</a:t>
            </a:r>
            <a:r>
              <a:rPr sz="2500" dirty="0"/>
              <a:t> </a:t>
            </a:r>
            <a:r>
              <a:rPr sz="2500" dirty="0" err="1"/>
              <a:t>관련</a:t>
            </a:r>
            <a:endParaRPr sz="2500" dirty="0"/>
          </a:p>
          <a:p>
            <a:pPr algn="just">
              <a:defRPr sz="3000"/>
            </a:pPr>
            <a:endParaRPr sz="2500" dirty="0"/>
          </a:p>
          <a:p>
            <a:pPr algn="just">
              <a:defRPr sz="3000"/>
            </a:pPr>
            <a:r>
              <a:rPr sz="2500" dirty="0"/>
              <a:t>맨 </a:t>
            </a:r>
            <a:r>
              <a:rPr sz="2500" dirty="0" err="1"/>
              <a:t>앞에</a:t>
            </a:r>
            <a:r>
              <a:rPr sz="2500" dirty="0"/>
              <a:t> </a:t>
            </a:r>
            <a:r>
              <a:rPr sz="2500" dirty="0" err="1"/>
              <a:t>단어가</a:t>
            </a:r>
            <a:r>
              <a:rPr sz="2500" dirty="0"/>
              <a:t> </a:t>
            </a:r>
            <a:r>
              <a:rPr sz="2500" dirty="0" err="1"/>
              <a:t>나올</a:t>
            </a:r>
            <a:r>
              <a:rPr sz="2500" dirty="0"/>
              <a:t> </a:t>
            </a:r>
            <a:r>
              <a:rPr sz="2500" dirty="0" err="1"/>
              <a:t>경우</a:t>
            </a:r>
            <a:r>
              <a:rPr sz="2500" dirty="0"/>
              <a:t> (</a:t>
            </a:r>
            <a:r>
              <a:rPr sz="2500" dirty="0" err="1"/>
              <a:t>대문자</a:t>
            </a:r>
            <a:r>
              <a:rPr sz="2500" dirty="0"/>
              <a:t>)(</a:t>
            </a:r>
            <a:r>
              <a:rPr sz="2500" dirty="0" err="1"/>
              <a:t>소문자</a:t>
            </a:r>
            <a:r>
              <a:rPr sz="2500" dirty="0"/>
              <a:t>)(</a:t>
            </a:r>
            <a:r>
              <a:rPr sz="2500" dirty="0" err="1"/>
              <a:t>소문자</a:t>
            </a:r>
            <a:r>
              <a:rPr sz="2500" dirty="0"/>
              <a:t>)… 과 </a:t>
            </a:r>
            <a:r>
              <a:rPr sz="2500" dirty="0" err="1"/>
              <a:t>같은</a:t>
            </a:r>
            <a:r>
              <a:rPr sz="2500" dirty="0"/>
              <a:t> </a:t>
            </a:r>
            <a:r>
              <a:rPr sz="2500" dirty="0" err="1"/>
              <a:t>단어</a:t>
            </a:r>
            <a:r>
              <a:rPr sz="2500" dirty="0"/>
              <a:t> </a:t>
            </a:r>
            <a:r>
              <a:rPr sz="2500" dirty="0" err="1"/>
              <a:t>형태를</a:t>
            </a:r>
            <a:r>
              <a:rPr sz="2500" dirty="0"/>
              <a:t> </a:t>
            </a:r>
            <a:r>
              <a:rPr sz="2500" dirty="0" err="1"/>
              <a:t>이룬다</a:t>
            </a:r>
            <a:r>
              <a:rPr sz="2500" dirty="0"/>
              <a:t>.</a:t>
            </a:r>
          </a:p>
          <a:p>
            <a:pPr algn="just">
              <a:defRPr sz="3000"/>
            </a:pPr>
            <a:r>
              <a:rPr sz="2500" dirty="0" err="1"/>
              <a:t>현재</a:t>
            </a:r>
            <a:r>
              <a:rPr sz="2500" dirty="0"/>
              <a:t> </a:t>
            </a:r>
            <a:r>
              <a:rPr sz="2500" dirty="0" err="1"/>
              <a:t>텍스트에서</a:t>
            </a:r>
            <a:r>
              <a:rPr sz="2500" dirty="0"/>
              <a:t> </a:t>
            </a:r>
            <a:r>
              <a:rPr sz="2500" dirty="0" err="1"/>
              <a:t>키워드를</a:t>
            </a:r>
            <a:r>
              <a:rPr sz="2500" dirty="0"/>
              <a:t> </a:t>
            </a:r>
            <a:r>
              <a:rPr sz="2500" dirty="0" err="1"/>
              <a:t>찾을</a:t>
            </a:r>
            <a:r>
              <a:rPr sz="2500" dirty="0"/>
              <a:t> </a:t>
            </a:r>
            <a:r>
              <a:rPr sz="2500" dirty="0" err="1"/>
              <a:t>때는</a:t>
            </a:r>
            <a:r>
              <a:rPr sz="2500" dirty="0"/>
              <a:t> </a:t>
            </a:r>
            <a:r>
              <a:rPr sz="2500" dirty="0" err="1"/>
              <a:t>입력시킨</a:t>
            </a:r>
            <a:r>
              <a:rPr sz="2500" dirty="0"/>
              <a:t> </a:t>
            </a:r>
            <a:r>
              <a:rPr sz="2500" dirty="0" err="1"/>
              <a:t>것과</a:t>
            </a:r>
            <a:r>
              <a:rPr sz="2500" dirty="0"/>
              <a:t> </a:t>
            </a:r>
            <a:r>
              <a:rPr sz="2500" dirty="0" err="1"/>
              <a:t>같은지</a:t>
            </a:r>
            <a:r>
              <a:rPr sz="2500" dirty="0"/>
              <a:t> </a:t>
            </a:r>
            <a:r>
              <a:rPr sz="2500" dirty="0" err="1"/>
              <a:t>만을</a:t>
            </a:r>
            <a:r>
              <a:rPr sz="2500" dirty="0"/>
              <a:t> </a:t>
            </a:r>
            <a:r>
              <a:rPr sz="2500" dirty="0" err="1"/>
              <a:t>확인하기</a:t>
            </a:r>
            <a:r>
              <a:rPr sz="2500" dirty="0"/>
              <a:t> </a:t>
            </a:r>
            <a:r>
              <a:rPr sz="2500" dirty="0" err="1"/>
              <a:t>때문에</a:t>
            </a:r>
            <a:endParaRPr sz="2500" dirty="0"/>
          </a:p>
          <a:p>
            <a:pPr algn="just">
              <a:defRPr sz="3000"/>
            </a:pPr>
            <a:r>
              <a:rPr sz="2500" dirty="0" err="1"/>
              <a:t>서치의</a:t>
            </a:r>
            <a:r>
              <a:rPr sz="2500" dirty="0"/>
              <a:t> </a:t>
            </a:r>
            <a:r>
              <a:rPr sz="2500" dirty="0" err="1"/>
              <a:t>정확도가</a:t>
            </a:r>
            <a:r>
              <a:rPr sz="2500" dirty="0"/>
              <a:t> </a:t>
            </a:r>
            <a:r>
              <a:rPr sz="2500" dirty="0" err="1"/>
              <a:t>높다고</a:t>
            </a:r>
            <a:r>
              <a:rPr sz="2500" dirty="0"/>
              <a:t> 할 수 </a:t>
            </a:r>
            <a:r>
              <a:rPr sz="2500" dirty="0" err="1"/>
              <a:t>없다</a:t>
            </a:r>
            <a:r>
              <a:rPr sz="2500" dirty="0"/>
              <a:t>. </a:t>
            </a:r>
          </a:p>
          <a:p>
            <a:pPr algn="just">
              <a:defRPr sz="3000"/>
            </a:pPr>
            <a:r>
              <a:rPr sz="2500" dirty="0" err="1"/>
              <a:t>따라서</a:t>
            </a:r>
            <a:r>
              <a:rPr sz="2500" dirty="0"/>
              <a:t> </a:t>
            </a:r>
            <a:r>
              <a:rPr sz="2500" dirty="0" err="1"/>
              <a:t>텍스트</a:t>
            </a:r>
            <a:r>
              <a:rPr sz="2500" dirty="0"/>
              <a:t> </a:t>
            </a:r>
            <a:r>
              <a:rPr sz="2500" dirty="0" err="1"/>
              <a:t>파일과</a:t>
            </a:r>
            <a:r>
              <a:rPr sz="2500" dirty="0"/>
              <a:t> </a:t>
            </a:r>
            <a:r>
              <a:rPr sz="2500" dirty="0" err="1"/>
              <a:t>입력</a:t>
            </a:r>
            <a:r>
              <a:rPr sz="2500" dirty="0"/>
              <a:t> </a:t>
            </a:r>
            <a:r>
              <a:rPr sz="2500" dirty="0" err="1"/>
              <a:t>전체를</a:t>
            </a:r>
            <a:r>
              <a:rPr sz="2500" dirty="0"/>
              <a:t> </a:t>
            </a:r>
            <a:r>
              <a:rPr sz="2500" dirty="0" err="1"/>
              <a:t>모두</a:t>
            </a:r>
            <a:r>
              <a:rPr sz="2500" dirty="0"/>
              <a:t> </a:t>
            </a:r>
            <a:r>
              <a:rPr sz="2500" dirty="0" err="1"/>
              <a:t>소문자화시켜</a:t>
            </a:r>
            <a:r>
              <a:rPr sz="2500" dirty="0"/>
              <a:t> </a:t>
            </a:r>
            <a:r>
              <a:rPr sz="2500" dirty="0" err="1"/>
              <a:t>서치의</a:t>
            </a:r>
            <a:r>
              <a:rPr sz="2500" dirty="0"/>
              <a:t> </a:t>
            </a:r>
            <a:r>
              <a:rPr sz="2500" dirty="0" err="1"/>
              <a:t>정확도를</a:t>
            </a:r>
            <a:r>
              <a:rPr sz="2500" dirty="0"/>
              <a:t> </a:t>
            </a:r>
            <a:r>
              <a:rPr sz="2500" dirty="0" err="1"/>
              <a:t>높인다</a:t>
            </a:r>
            <a:r>
              <a:rPr sz="2500" dirty="0"/>
              <a:t>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quicksort 관련.jpg" descr="quicksort 관련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615" y="2628518"/>
            <a:ext cx="9654690" cy="3716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qsort.jpg" descr="qsor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297" y="7330902"/>
            <a:ext cx="6245130" cy="42836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4. Rank를 가지고 quick sort로 정렬한 후 출력한다."/>
          <p:cNvSpPr txBox="1"/>
          <p:nvPr/>
        </p:nvSpPr>
        <p:spPr>
          <a:xfrm>
            <a:off x="693790" y="806127"/>
            <a:ext cx="8216266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4. Rank를 가지고 quick sort로 정렬한 후 출력한다.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compare 함수 수정.png" descr="compare 함수 수저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047" y="3446829"/>
            <a:ext cx="9557438" cy="206373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4 +. Rank를 가지고 quick sort로 정렬한 후 출력한다."/>
          <p:cNvSpPr txBox="1"/>
          <p:nvPr/>
        </p:nvSpPr>
        <p:spPr>
          <a:xfrm>
            <a:off x="693790" y="806127"/>
            <a:ext cx="8550784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4 +. Rank를 가지고 quick sort로 정렬한 후 출력한다.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rank 0 삭제.png" descr="rank 0 삭제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2867" y="3834824"/>
            <a:ext cx="5437946" cy="239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4 +. Rank가 0인 것은 관련성이 없는 것이므로 출력하지 않는다."/>
          <p:cNvSpPr txBox="1"/>
          <p:nvPr/>
        </p:nvSpPr>
        <p:spPr>
          <a:xfrm>
            <a:off x="693790" y="806127"/>
            <a:ext cx="979093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4 +. Rank가 0인 것은 관련성이 없는 것이므로 출력하지 않는다.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KakaoTalk_2017-11-21-21-47-50_Photo_12.png" descr="KakaoTalk_2017-11-21-21-47-50_Photo_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687688"/>
            <a:ext cx="13004801" cy="782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‘and’ 입력시"/>
          <p:cNvSpPr txBox="1"/>
          <p:nvPr/>
        </p:nvSpPr>
        <p:spPr>
          <a:xfrm>
            <a:off x="299387" y="372410"/>
            <a:ext cx="170139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‘and’ 입력시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KakaoTalk_2017-11-21-21-47-48_Photo_43.png" descr="KakaoTalk_2017-11-21-21-47-48_Photo_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334861"/>
            <a:ext cx="13004801" cy="782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‘and’ 입력시"/>
          <p:cNvSpPr txBox="1"/>
          <p:nvPr/>
        </p:nvSpPr>
        <p:spPr>
          <a:xfrm>
            <a:off x="299387" y="372410"/>
            <a:ext cx="170139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‘and’ 입력시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‘and’ 입력시"/>
          <p:cNvSpPr txBox="1"/>
          <p:nvPr/>
        </p:nvSpPr>
        <p:spPr>
          <a:xfrm>
            <a:off x="91033" y="239414"/>
            <a:ext cx="304089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‘and’ </a:t>
            </a:r>
            <a:r>
              <a:rPr dirty="0" err="1"/>
              <a:t>입력시</a:t>
            </a:r>
            <a:r>
              <a:rPr lang="en-US" altLang="ko-KR" dirty="0"/>
              <a:t>(</a:t>
            </a:r>
            <a:r>
              <a:rPr lang="ko-KR" altLang="en-US" dirty="0"/>
              <a:t>고친 후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3F8DED-5BB6-4997-8FF8-FB0DC4B3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200"/>
            <a:ext cx="13004800" cy="83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4370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KakaoTalk_2017-11-21-21-47-55_Photo_19.png" descr="KakaoTalk_2017-11-21-21-47-55_Photo_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00" y="1411634"/>
            <a:ext cx="9321800" cy="486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‘land’ 입력시"/>
          <p:cNvSpPr txBox="1"/>
          <p:nvPr/>
        </p:nvSpPr>
        <p:spPr>
          <a:xfrm>
            <a:off x="431988" y="404795"/>
            <a:ext cx="341600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‘land’ </a:t>
            </a:r>
            <a:r>
              <a:rPr dirty="0" err="1"/>
              <a:t>입력시</a:t>
            </a:r>
            <a:r>
              <a:rPr lang="en-US" altLang="ko-KR" dirty="0"/>
              <a:t>(</a:t>
            </a:r>
            <a:r>
              <a:rPr lang="ko-KR" altLang="en-US" dirty="0"/>
              <a:t>고치기 전</a:t>
            </a:r>
            <a:r>
              <a:rPr lang="en-US" altLang="ko-KR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‘land’ 입력시"/>
          <p:cNvSpPr txBox="1"/>
          <p:nvPr/>
        </p:nvSpPr>
        <p:spPr>
          <a:xfrm>
            <a:off x="300650" y="446740"/>
            <a:ext cx="310822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‘land’ </a:t>
            </a:r>
            <a:r>
              <a:rPr dirty="0" err="1"/>
              <a:t>입력시</a:t>
            </a:r>
            <a:r>
              <a:rPr lang="en-US" altLang="ko-KR" dirty="0"/>
              <a:t>(</a:t>
            </a:r>
            <a:r>
              <a:rPr lang="ko-KR" altLang="en-US" dirty="0"/>
              <a:t>고친 후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72F304-4D1D-43F3-A115-38EC775B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858"/>
            <a:ext cx="13004800" cy="67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301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파일개수 찾기.jpg" descr="파일개수 찾ᄀ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806" y="3067879"/>
            <a:ext cx="5761570" cy="545832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총 파일 개수를 카운트한다."/>
          <p:cNvSpPr txBox="1"/>
          <p:nvPr/>
        </p:nvSpPr>
        <p:spPr>
          <a:xfrm>
            <a:off x="702939" y="511234"/>
            <a:ext cx="4639438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76250" indent="-476250">
              <a:buSzPct val="100000"/>
              <a:buAutoNum type="arabicPeriod"/>
              <a:defRPr sz="3000"/>
            </a:lvl1pPr>
          </a:lstStyle>
          <a:p>
            <a:r>
              <a:t>총 파일 개수를 카운트한다.</a:t>
            </a:r>
          </a:p>
        </p:txBody>
      </p:sp>
      <p:sp>
        <p:nvSpPr>
          <p:cNvPr id="126" name="_findfirst 와 findnext를 통해 얻어낸다."/>
          <p:cNvSpPr txBox="1"/>
          <p:nvPr/>
        </p:nvSpPr>
        <p:spPr>
          <a:xfrm>
            <a:off x="714100" y="1390212"/>
            <a:ext cx="6356986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_findfirst 와 findnext를 통해 얻어낸다.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KakaoTalk_2017-11-21-21-47-52_Photo_45.png" descr="KakaoTalk_2017-11-21-21-47-52_Photo_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254" y="2611314"/>
            <a:ext cx="9321801" cy="486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‘apple’ 입력시"/>
          <p:cNvSpPr txBox="1"/>
          <p:nvPr/>
        </p:nvSpPr>
        <p:spPr>
          <a:xfrm>
            <a:off x="460325" y="631554"/>
            <a:ext cx="288700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‘apple’ </a:t>
            </a:r>
            <a:r>
              <a:rPr dirty="0" err="1"/>
              <a:t>입력시</a:t>
            </a:r>
            <a:r>
              <a:rPr lang="en-US" altLang="ko-KR" dirty="0"/>
              <a:t>(</a:t>
            </a:r>
            <a:r>
              <a:rPr lang="ko-KR" altLang="en-US" dirty="0"/>
              <a:t>초기</a:t>
            </a:r>
            <a:r>
              <a:rPr lang="en-US" altLang="ko-KR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‘apple’ 입력시"/>
          <p:cNvSpPr txBox="1"/>
          <p:nvPr/>
        </p:nvSpPr>
        <p:spPr>
          <a:xfrm>
            <a:off x="604007" y="676619"/>
            <a:ext cx="288700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‘apple’ </a:t>
            </a:r>
            <a:r>
              <a:rPr dirty="0" err="1"/>
              <a:t>입력시</a:t>
            </a:r>
            <a:r>
              <a:rPr lang="en-US" altLang="ko-KR" dirty="0"/>
              <a:t>(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7A489E-8754-47DF-84DA-D318E35F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2287229"/>
            <a:ext cx="11341916" cy="67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036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총 파일 개수 count…">
            <a:extLst>
              <a:ext uri="{FF2B5EF4-FFF2-40B4-BE49-F238E27FC236}">
                <a16:creationId xmlns:a16="http://schemas.microsoft.com/office/drawing/2014/main" id="{CF85D628-174D-40DB-BBAA-BA3759BB1AD6}"/>
              </a:ext>
            </a:extLst>
          </p:cNvPr>
          <p:cNvSpPr txBox="1"/>
          <p:nvPr/>
        </p:nvSpPr>
        <p:spPr>
          <a:xfrm>
            <a:off x="3834331" y="4371730"/>
            <a:ext cx="577401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sz="4000" dirty="0"/>
              <a:t>Evaluation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50261943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총 파일 개수 count…">
            <a:extLst>
              <a:ext uri="{FF2B5EF4-FFF2-40B4-BE49-F238E27FC236}">
                <a16:creationId xmlns:a16="http://schemas.microsoft.com/office/drawing/2014/main" id="{CF85D628-174D-40DB-BBAA-BA3759BB1AD6}"/>
              </a:ext>
            </a:extLst>
          </p:cNvPr>
          <p:cNvSpPr txBox="1"/>
          <p:nvPr/>
        </p:nvSpPr>
        <p:spPr>
          <a:xfrm>
            <a:off x="1121869" y="3292367"/>
            <a:ext cx="11034271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키워드 개수만 따지는 것을 선택했던 이유</a:t>
            </a:r>
            <a:endParaRPr lang="en-US" altLang="ko-KR" sz="4000" dirty="0"/>
          </a:p>
          <a:p>
            <a:pPr>
              <a:buSzPct val="100000"/>
              <a:defRPr sz="3600"/>
            </a:pPr>
            <a:endParaRPr lang="en-US" altLang="ko-KR" sz="4000" dirty="0"/>
          </a:p>
          <a:p>
            <a:pPr marL="514350" indent="-514350">
              <a:buSzPct val="100000"/>
              <a:buAutoNum type="arabicPeriod"/>
              <a:defRPr sz="3600"/>
            </a:pPr>
            <a:r>
              <a:rPr lang="ko-KR" altLang="en-US" sz="3500" dirty="0"/>
              <a:t>실제 웹 검색에서도 키워드 개수가 매우 큰 요소</a:t>
            </a:r>
            <a:endParaRPr lang="en-US" altLang="ko-KR" sz="3500" dirty="0"/>
          </a:p>
          <a:p>
            <a:pPr marL="514350" indent="-514350">
              <a:buSzPct val="100000"/>
              <a:buAutoNum type="arabicPeriod"/>
              <a:defRPr sz="3600"/>
            </a:pPr>
            <a:endParaRPr lang="en-US" altLang="ko-KR" sz="3500" dirty="0"/>
          </a:p>
          <a:p>
            <a:pPr marL="514350" indent="-514350">
              <a:buSzPct val="100000"/>
              <a:buAutoNum type="arabicPeriod"/>
              <a:defRPr sz="3600"/>
            </a:pPr>
            <a:r>
              <a:rPr lang="ko-KR" altLang="en-US" sz="3500" dirty="0"/>
              <a:t>다른 방법을 적용했을 때 가중치가 달라야 할 텐데 가늠하지 못하겠고 하는 방법도 잘 </a:t>
            </a:r>
            <a:r>
              <a:rPr lang="ko-KR" altLang="en-US" sz="3500" dirty="0" err="1"/>
              <a:t>모르겠었기에</a:t>
            </a:r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418978438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총 파일 개수 count…">
            <a:extLst>
              <a:ext uri="{FF2B5EF4-FFF2-40B4-BE49-F238E27FC236}">
                <a16:creationId xmlns:a16="http://schemas.microsoft.com/office/drawing/2014/main" id="{CF85D628-174D-40DB-BBAA-BA3759BB1AD6}"/>
              </a:ext>
            </a:extLst>
          </p:cNvPr>
          <p:cNvSpPr txBox="1"/>
          <p:nvPr/>
        </p:nvSpPr>
        <p:spPr>
          <a:xfrm>
            <a:off x="3615391" y="4587252"/>
            <a:ext cx="577401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그러나</a:t>
            </a:r>
            <a:r>
              <a:rPr lang="en-US" altLang="ko-KR" sz="4000" dirty="0"/>
              <a:t>,</a:t>
            </a:r>
            <a:endParaRPr sz="4000" dirty="0"/>
          </a:p>
        </p:txBody>
      </p:sp>
      <p:pic>
        <p:nvPicPr>
          <p:cNvPr id="4" name="그래픽 3" descr="채우기 없는 걱정하는 얼굴">
            <a:extLst>
              <a:ext uri="{FF2B5EF4-FFF2-40B4-BE49-F238E27FC236}">
                <a16:creationId xmlns:a16="http://schemas.microsoft.com/office/drawing/2014/main" id="{9A3BC92F-851B-4451-A7C4-9B69B8A9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2991" y="3976701"/>
            <a:ext cx="1800198" cy="18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7986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postfiles13.naver.net/MjAxNzAxMDhfMTIw/MDAxNDgzODU4NTAzOTc5.i_RaQxa_F-FKAFNhNwWytneaj5Fu8llU0fvXAFdrZx0g.Pe_5un_AcN53HyX-8hEni1wfVEyOx4k4rcnxtEtv0l4g.PNG.cookie2090/Screenshot_20170108-154526.png?type=w3">
            <a:extLst>
              <a:ext uri="{FF2B5EF4-FFF2-40B4-BE49-F238E27FC236}">
                <a16:creationId xmlns:a16="http://schemas.microsoft.com/office/drawing/2014/main" id="{A5DDFA9D-7E59-42D6-9DFD-CD26B342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06" y="4496321"/>
            <a:ext cx="6920726" cy="388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총 파일 개수 count…">
            <a:extLst>
              <a:ext uri="{FF2B5EF4-FFF2-40B4-BE49-F238E27FC236}">
                <a16:creationId xmlns:a16="http://schemas.microsoft.com/office/drawing/2014/main" id="{B11678A0-A793-40AB-B058-69E0626FA34F}"/>
              </a:ext>
            </a:extLst>
          </p:cNvPr>
          <p:cNvSpPr txBox="1"/>
          <p:nvPr/>
        </p:nvSpPr>
        <p:spPr>
          <a:xfrm>
            <a:off x="2996768" y="1887435"/>
            <a:ext cx="779161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손을 대면 될 수록 기묘한 오류가 신묘하게 발생하기 시작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07661124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총 파일 개수 count…">
            <a:extLst>
              <a:ext uri="{FF2B5EF4-FFF2-40B4-BE49-F238E27FC236}">
                <a16:creationId xmlns:a16="http://schemas.microsoft.com/office/drawing/2014/main" id="{CF85D628-174D-40DB-BBAA-BA3759BB1AD6}"/>
              </a:ext>
            </a:extLst>
          </p:cNvPr>
          <p:cNvSpPr txBox="1"/>
          <p:nvPr/>
        </p:nvSpPr>
        <p:spPr>
          <a:xfrm>
            <a:off x="1114181" y="4677361"/>
            <a:ext cx="1098817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결론 </a:t>
            </a:r>
            <a:r>
              <a:rPr lang="en-US" altLang="ko-KR" sz="4000" dirty="0"/>
              <a:t>: </a:t>
            </a:r>
            <a:r>
              <a:rPr lang="ko-KR" altLang="en-US" sz="4000" dirty="0"/>
              <a:t>키워드 개수도 엄밀하게 찾기 어렵다</a:t>
            </a:r>
            <a:r>
              <a:rPr lang="en-US" altLang="ko-KR" sz="4000" dirty="0"/>
              <a:t>.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225910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총 파일 개수 count…">
            <a:extLst>
              <a:ext uri="{FF2B5EF4-FFF2-40B4-BE49-F238E27FC236}">
                <a16:creationId xmlns:a16="http://schemas.microsoft.com/office/drawing/2014/main" id="{CF85D628-174D-40DB-BBAA-BA3759BB1AD6}"/>
              </a:ext>
            </a:extLst>
          </p:cNvPr>
          <p:cNvSpPr txBox="1"/>
          <p:nvPr/>
        </p:nvSpPr>
        <p:spPr>
          <a:xfrm>
            <a:off x="1115889" y="3107084"/>
            <a:ext cx="1098817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altLang="ko-KR" sz="4000" dirty="0"/>
              <a:t>(</a:t>
            </a:r>
            <a:r>
              <a:rPr lang="ko-KR" altLang="en-US" sz="4000" dirty="0"/>
              <a:t>실제로 주어진 </a:t>
            </a:r>
            <a:r>
              <a:rPr lang="en-US" altLang="ko-KR" sz="4000" dirty="0"/>
              <a:t>dataset </a:t>
            </a:r>
            <a:r>
              <a:rPr lang="ko-KR" altLang="en-US" sz="4000" dirty="0"/>
              <a:t>내의 명사</a:t>
            </a:r>
            <a:r>
              <a:rPr lang="en-US" altLang="ko-KR" sz="4000" dirty="0"/>
              <a:t>, </a:t>
            </a:r>
            <a:r>
              <a:rPr lang="ko-KR" altLang="en-US" sz="4000" dirty="0"/>
              <a:t>동사 모두 단수</a:t>
            </a:r>
            <a:r>
              <a:rPr lang="en-US" altLang="ko-KR" sz="4000" dirty="0"/>
              <a:t>, </a:t>
            </a:r>
            <a:r>
              <a:rPr lang="ko-KR" altLang="en-US" sz="4000" dirty="0"/>
              <a:t>복수로 인해 검색되지 않는 경우가 있었음</a:t>
            </a:r>
            <a:r>
              <a:rPr lang="en-US" altLang="ko-KR" sz="4000" dirty="0"/>
              <a:t>)</a:t>
            </a:r>
            <a:endParaRPr sz="4000" dirty="0"/>
          </a:p>
        </p:txBody>
      </p:sp>
      <p:sp>
        <p:nvSpPr>
          <p:cNvPr id="3" name="총 파일 개수 count…">
            <a:extLst>
              <a:ext uri="{FF2B5EF4-FFF2-40B4-BE49-F238E27FC236}">
                <a16:creationId xmlns:a16="http://schemas.microsoft.com/office/drawing/2014/main" id="{70232FBD-E07A-4E9E-8B87-FC1A50577EB4}"/>
              </a:ext>
            </a:extLst>
          </p:cNvPr>
          <p:cNvSpPr txBox="1"/>
          <p:nvPr/>
        </p:nvSpPr>
        <p:spPr>
          <a:xfrm>
            <a:off x="870855" y="5689127"/>
            <a:ext cx="11478241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영어 사전 </a:t>
            </a:r>
            <a:r>
              <a:rPr lang="en-US" altLang="ko-KR" sz="4000" dirty="0"/>
              <a:t>data</a:t>
            </a:r>
            <a:r>
              <a:rPr lang="ko-KR" altLang="en-US" sz="4000" dirty="0"/>
              <a:t>를 가지고 입력된 키워드에 해당하는 영어 사전 </a:t>
            </a:r>
            <a:r>
              <a:rPr lang="en-US" altLang="ko-KR" sz="4000" dirty="0"/>
              <a:t>data</a:t>
            </a:r>
            <a:r>
              <a:rPr lang="ko-KR" altLang="en-US" sz="4000" dirty="0"/>
              <a:t>에서 단수형</a:t>
            </a:r>
            <a:r>
              <a:rPr lang="en-US" altLang="ko-KR" sz="4000" dirty="0"/>
              <a:t>, </a:t>
            </a:r>
            <a:r>
              <a:rPr lang="ko-KR" altLang="en-US" sz="4000" dirty="0"/>
              <a:t>복수형을 찾아서 따로 검색한 후 합하는게 이상적인 </a:t>
            </a:r>
            <a:r>
              <a:rPr lang="ko-KR" altLang="en-US" sz="4000" dirty="0" err="1"/>
              <a:t>해결방법이라고</a:t>
            </a:r>
            <a:r>
              <a:rPr lang="ko-KR" altLang="en-US" sz="4000" dirty="0"/>
              <a:t> 생각함</a:t>
            </a:r>
            <a:r>
              <a:rPr lang="en-US" altLang="ko-KR" sz="4000" dirty="0"/>
              <a:t>.</a:t>
            </a:r>
            <a:endParaRPr sz="4000" dirty="0"/>
          </a:p>
        </p:txBody>
      </p:sp>
      <p:sp>
        <p:nvSpPr>
          <p:cNvPr id="4" name="총 파일 개수 count…">
            <a:extLst>
              <a:ext uri="{FF2B5EF4-FFF2-40B4-BE49-F238E27FC236}">
                <a16:creationId xmlns:a16="http://schemas.microsoft.com/office/drawing/2014/main" id="{09CEA953-F70D-4A3F-9F0C-CEE05DCA64E0}"/>
              </a:ext>
            </a:extLst>
          </p:cNvPr>
          <p:cNvSpPr txBox="1"/>
          <p:nvPr/>
        </p:nvSpPr>
        <p:spPr>
          <a:xfrm>
            <a:off x="1115889" y="1140595"/>
            <a:ext cx="1098817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742950" indent="-742950">
              <a:buSzPct val="100000"/>
              <a:buAutoNum type="arabicPeriod"/>
              <a:defRPr sz="3600"/>
            </a:pPr>
            <a:r>
              <a:rPr lang="ko-KR" altLang="en-US" sz="4000" dirty="0"/>
              <a:t>단수형</a:t>
            </a:r>
            <a:r>
              <a:rPr lang="en-US" altLang="ko-KR" sz="4000" dirty="0"/>
              <a:t>, </a:t>
            </a:r>
            <a:r>
              <a:rPr lang="ko-KR" altLang="en-US" sz="4000" dirty="0"/>
              <a:t>복수형은 어떻게 찾지</a:t>
            </a:r>
            <a:r>
              <a:rPr lang="en-US" altLang="ko-K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136448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총 파일 개수 count…">
            <a:extLst>
              <a:ext uri="{FF2B5EF4-FFF2-40B4-BE49-F238E27FC236}">
                <a16:creationId xmlns:a16="http://schemas.microsoft.com/office/drawing/2014/main" id="{CF85D628-174D-40DB-BBAA-BA3759BB1AD6}"/>
              </a:ext>
            </a:extLst>
          </p:cNvPr>
          <p:cNvSpPr txBox="1"/>
          <p:nvPr/>
        </p:nvSpPr>
        <p:spPr>
          <a:xfrm>
            <a:off x="1008314" y="1765111"/>
            <a:ext cx="1098817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altLang="ko-KR" sz="4000" dirty="0"/>
              <a:t>2. </a:t>
            </a:r>
            <a:r>
              <a:rPr lang="ko-KR" altLang="en-US" sz="4000" dirty="0"/>
              <a:t>생각지도 못한 기호들의 발현</a:t>
            </a:r>
            <a:r>
              <a:rPr lang="en-US" altLang="ko-KR" sz="4000" dirty="0"/>
              <a:t>.</a:t>
            </a:r>
          </a:p>
        </p:txBody>
      </p:sp>
      <p:sp>
        <p:nvSpPr>
          <p:cNvPr id="4" name="총 파일 개수 count…">
            <a:extLst>
              <a:ext uri="{FF2B5EF4-FFF2-40B4-BE49-F238E27FC236}">
                <a16:creationId xmlns:a16="http://schemas.microsoft.com/office/drawing/2014/main" id="{FAC7A77D-BC20-4040-ACA4-701757B350C1}"/>
              </a:ext>
            </a:extLst>
          </p:cNvPr>
          <p:cNvSpPr txBox="1"/>
          <p:nvPr/>
        </p:nvSpPr>
        <p:spPr>
          <a:xfrm>
            <a:off x="476409" y="3315175"/>
            <a:ext cx="12325189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altLang="ko-KR" sz="4000" dirty="0"/>
              <a:t>$ @ [] ; &lt;&gt; </a:t>
            </a:r>
            <a:r>
              <a:rPr lang="ko-KR" altLang="en-US" sz="4000" dirty="0"/>
              <a:t>등등 </a:t>
            </a:r>
            <a:endParaRPr lang="en-US" altLang="ko-KR" sz="4000" dirty="0"/>
          </a:p>
          <a:p>
            <a:pPr>
              <a:buSzPct val="100000"/>
              <a:defRPr sz="3600"/>
            </a:pPr>
            <a:r>
              <a:rPr lang="ko-KR" altLang="en-US" sz="4000" dirty="0"/>
              <a:t>생각보다 다양한 기호들이 있었음</a:t>
            </a:r>
            <a:endParaRPr lang="en-US" altLang="ko-KR" sz="4000" dirty="0"/>
          </a:p>
          <a:p>
            <a:pPr>
              <a:buSzPct val="100000"/>
              <a:defRPr sz="3600"/>
            </a:pPr>
            <a:r>
              <a:rPr lang="en-US" altLang="ko-KR" sz="4000" dirty="0"/>
              <a:t>(</a:t>
            </a:r>
            <a:r>
              <a:rPr lang="ko-KR" altLang="en-US" sz="4000" dirty="0"/>
              <a:t>그러나 생각보다 큰 영향을 주지 않을 것으로 생각</a:t>
            </a:r>
            <a:r>
              <a:rPr lang="en-US" altLang="ko-KR" sz="4000" dirty="0"/>
              <a:t>)</a:t>
            </a:r>
          </a:p>
        </p:txBody>
      </p:sp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674B4757-9C4E-4F82-9E64-267A73A5550A}"/>
              </a:ext>
            </a:extLst>
          </p:cNvPr>
          <p:cNvSpPr txBox="1"/>
          <p:nvPr/>
        </p:nvSpPr>
        <p:spPr>
          <a:xfrm>
            <a:off x="1008313" y="6022208"/>
            <a:ext cx="10988171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 </a:t>
            </a:r>
            <a:r>
              <a:rPr lang="en-US" altLang="ko-KR" sz="4000" dirty="0"/>
              <a:t>-</a:t>
            </a:r>
            <a:r>
              <a:rPr lang="ko-KR" altLang="en-US" sz="4000" dirty="0"/>
              <a:t>단어</a:t>
            </a:r>
            <a:r>
              <a:rPr lang="en-US" altLang="ko-KR" sz="4000" dirty="0"/>
              <a:t>- / ‘</a:t>
            </a:r>
            <a:r>
              <a:rPr lang="ko-KR" altLang="en-US" sz="4000" dirty="0"/>
              <a:t>단어</a:t>
            </a:r>
            <a:r>
              <a:rPr lang="en-US" altLang="ko-KR" sz="4000" dirty="0"/>
              <a:t>’ / “</a:t>
            </a:r>
            <a:r>
              <a:rPr lang="ko-KR" altLang="en-US" sz="4000" dirty="0"/>
              <a:t>단어</a:t>
            </a:r>
            <a:r>
              <a:rPr lang="en-US" altLang="ko-KR" sz="4000" dirty="0"/>
              <a:t>”</a:t>
            </a:r>
          </a:p>
          <a:p>
            <a:pPr>
              <a:buSzPct val="100000"/>
              <a:defRPr sz="3600"/>
            </a:pPr>
            <a:r>
              <a:rPr lang="ko-KR" altLang="en-US" sz="4000" dirty="0"/>
              <a:t>이와 같은 경우에 </a:t>
            </a:r>
            <a:r>
              <a:rPr lang="en-US" altLang="ko-KR" sz="4000" dirty="0"/>
              <a:t>“land” / “and”</a:t>
            </a:r>
            <a:r>
              <a:rPr lang="ko-KR" altLang="en-US" sz="4000" dirty="0"/>
              <a:t>가</a:t>
            </a:r>
            <a:endParaRPr lang="en-US" altLang="ko-KR" sz="4000" dirty="0"/>
          </a:p>
          <a:p>
            <a:pPr>
              <a:buSzPct val="100000"/>
              <a:defRPr sz="3600"/>
            </a:pPr>
            <a:r>
              <a:rPr lang="ko-KR" altLang="en-US" sz="4000" dirty="0"/>
              <a:t>둘다 안 </a:t>
            </a:r>
            <a:r>
              <a:rPr lang="ko-KR" altLang="en-US" sz="4000" dirty="0" err="1"/>
              <a:t>찾아짐</a:t>
            </a:r>
            <a:r>
              <a:rPr lang="en-US" altLang="ko-KR" sz="4000" dirty="0"/>
              <a:t>(</a:t>
            </a:r>
            <a:r>
              <a:rPr lang="ko-KR" altLang="en-US" sz="4000" dirty="0"/>
              <a:t>앞 뒤 공백체크 때문에</a:t>
            </a:r>
            <a:r>
              <a:rPr lang="en-US" altLang="ko-KR" sz="4000" dirty="0"/>
              <a:t>)</a:t>
            </a:r>
          </a:p>
          <a:p>
            <a:pPr>
              <a:buSzPct val="100000"/>
              <a:defRPr sz="3600"/>
            </a:pPr>
            <a:r>
              <a:rPr lang="ko-KR" altLang="en-US" sz="4000" dirty="0"/>
              <a:t>따라서 다양한 예외처리 필요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93385445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랩톱">
            <a:extLst>
              <a:ext uri="{FF2B5EF4-FFF2-40B4-BE49-F238E27FC236}">
                <a16:creationId xmlns:a16="http://schemas.microsoft.com/office/drawing/2014/main" id="{33944CEE-64D5-4894-A97A-C54A5C655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748" y="-106295"/>
            <a:ext cx="3264434" cy="3264434"/>
          </a:xfrm>
          <a:prstGeom prst="rect">
            <a:avLst/>
          </a:prstGeom>
        </p:spPr>
      </p:pic>
      <p:sp>
        <p:nvSpPr>
          <p:cNvPr id="8" name="총 파일 개수 count…">
            <a:extLst>
              <a:ext uri="{FF2B5EF4-FFF2-40B4-BE49-F238E27FC236}">
                <a16:creationId xmlns:a16="http://schemas.microsoft.com/office/drawing/2014/main" id="{4CC93060-5CCB-49CA-ACC8-19570D52882F}"/>
              </a:ext>
            </a:extLst>
          </p:cNvPr>
          <p:cNvSpPr txBox="1"/>
          <p:nvPr/>
        </p:nvSpPr>
        <p:spPr>
          <a:xfrm>
            <a:off x="4587581" y="896816"/>
            <a:ext cx="4489184" cy="718145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다양한 예외처리</a:t>
            </a:r>
            <a:endParaRPr lang="en-US" altLang="ko-KR" sz="4000" dirty="0"/>
          </a:p>
        </p:txBody>
      </p:sp>
      <p:pic>
        <p:nvPicPr>
          <p:cNvPr id="9" name="그래픽 8" descr="랩톱">
            <a:extLst>
              <a:ext uri="{FF2B5EF4-FFF2-40B4-BE49-F238E27FC236}">
                <a16:creationId xmlns:a16="http://schemas.microsoft.com/office/drawing/2014/main" id="{A7A61C18-21C2-44D3-8247-43BB2D422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748" y="2981404"/>
            <a:ext cx="3264434" cy="3264434"/>
          </a:xfrm>
          <a:prstGeom prst="rect">
            <a:avLst/>
          </a:prstGeom>
        </p:spPr>
      </p:pic>
      <p:sp>
        <p:nvSpPr>
          <p:cNvPr id="10" name="총 파일 개수 count…">
            <a:extLst>
              <a:ext uri="{FF2B5EF4-FFF2-40B4-BE49-F238E27FC236}">
                <a16:creationId xmlns:a16="http://schemas.microsoft.com/office/drawing/2014/main" id="{C39E7C68-00F2-4B68-A72C-B957F9B28432}"/>
              </a:ext>
            </a:extLst>
          </p:cNvPr>
          <p:cNvSpPr txBox="1"/>
          <p:nvPr/>
        </p:nvSpPr>
        <p:spPr>
          <a:xfrm>
            <a:off x="4495373" y="4069041"/>
            <a:ext cx="4489184" cy="718145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 dirty="0"/>
              <a:t>그럼 속도는</a:t>
            </a:r>
            <a:r>
              <a:rPr lang="en-US" altLang="ko-KR" sz="4000" dirty="0"/>
              <a:t>?</a:t>
            </a:r>
          </a:p>
        </p:txBody>
      </p:sp>
      <p:pic>
        <p:nvPicPr>
          <p:cNvPr id="14" name="그래픽 13" descr="교사">
            <a:extLst>
              <a:ext uri="{FF2B5EF4-FFF2-40B4-BE49-F238E27FC236}">
                <a16:creationId xmlns:a16="http://schemas.microsoft.com/office/drawing/2014/main" id="{85D48371-3547-4C07-9E07-4BCA34B77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6896" y="6293534"/>
            <a:ext cx="3191008" cy="3191008"/>
          </a:xfrm>
          <a:prstGeom prst="rect">
            <a:avLst/>
          </a:prstGeom>
        </p:spPr>
      </p:pic>
      <p:sp>
        <p:nvSpPr>
          <p:cNvPr id="15" name="총 파일 개수 count…">
            <a:extLst>
              <a:ext uri="{FF2B5EF4-FFF2-40B4-BE49-F238E27FC236}">
                <a16:creationId xmlns:a16="http://schemas.microsoft.com/office/drawing/2014/main" id="{64EBE4A4-F184-426A-92B3-B3A52472FE8E}"/>
              </a:ext>
            </a:extLst>
          </p:cNvPr>
          <p:cNvSpPr txBox="1"/>
          <p:nvPr/>
        </p:nvSpPr>
        <p:spPr>
          <a:xfrm>
            <a:off x="3650130" y="7222089"/>
            <a:ext cx="6623424" cy="718145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4000"/>
              <a:t>더 정확한 </a:t>
            </a:r>
            <a:r>
              <a:rPr lang="ko-KR" altLang="en-US" sz="4000" dirty="0"/>
              <a:t>방법은 없을까</a:t>
            </a:r>
            <a:r>
              <a:rPr lang="en-US" altLang="ko-KR" sz="4000" dirty="0"/>
              <a:t>?</a:t>
            </a:r>
          </a:p>
        </p:txBody>
      </p:sp>
      <p:pic>
        <p:nvPicPr>
          <p:cNvPr id="17" name="그래픽 16" descr="화살표: 반시계 방향 곡선">
            <a:extLst>
              <a:ext uri="{FF2B5EF4-FFF2-40B4-BE49-F238E27FC236}">
                <a16:creationId xmlns:a16="http://schemas.microsoft.com/office/drawing/2014/main" id="{59B5530D-3A18-4D51-9182-9215B037C3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125266" y="2700939"/>
            <a:ext cx="914400" cy="914400"/>
          </a:xfrm>
          <a:prstGeom prst="rect">
            <a:avLst/>
          </a:prstGeom>
        </p:spPr>
      </p:pic>
      <p:pic>
        <p:nvPicPr>
          <p:cNvPr id="18" name="그래픽 17" descr="화살표: 반시계 방향 곡선">
            <a:extLst>
              <a:ext uri="{FF2B5EF4-FFF2-40B4-BE49-F238E27FC236}">
                <a16:creationId xmlns:a16="http://schemas.microsoft.com/office/drawing/2014/main" id="{6EEA7A65-68BB-4E6C-AC2C-B3B456B11C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0264" y="1164476"/>
            <a:ext cx="3191008" cy="6527273"/>
          </a:xfrm>
          <a:prstGeom prst="rect">
            <a:avLst/>
          </a:prstGeom>
        </p:spPr>
      </p:pic>
      <p:pic>
        <p:nvPicPr>
          <p:cNvPr id="19" name="그래픽 18" descr="화살표: 반시계 방향 곡선">
            <a:extLst>
              <a:ext uri="{FF2B5EF4-FFF2-40B4-BE49-F238E27FC236}">
                <a16:creationId xmlns:a16="http://schemas.microsoft.com/office/drawing/2014/main" id="{08A90DD0-C7E3-4A7D-8BEE-1251570948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064968" y="52238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09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tructure.jpg" descr="structu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089" y="3753411"/>
            <a:ext cx="6050908" cy="188155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2. 또한 다음과 같은 structure를 만들어…"/>
          <p:cNvSpPr txBox="1"/>
          <p:nvPr/>
        </p:nvSpPr>
        <p:spPr>
          <a:xfrm>
            <a:off x="664300" y="556226"/>
            <a:ext cx="9776842" cy="2065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t>2. 또한 다음과 같은 structure를 만들어</a:t>
            </a:r>
          </a:p>
          <a:p>
            <a:pPr algn="just">
              <a:defRPr sz="3000"/>
            </a:pPr>
            <a:r>
              <a:t>rank와 파일 이름과 같은 파일 관련 정보를 저장할 수 있게 한다.</a:t>
            </a:r>
          </a:p>
          <a:p>
            <a:pPr algn="just">
              <a:defRPr sz="3000"/>
            </a:pPr>
            <a:endParaRPr/>
          </a:p>
          <a:p>
            <a:pPr algn="just">
              <a:defRPr sz="3000"/>
            </a:pPr>
            <a:r>
              <a:t>그리고 1에서 카운트한 파일의 개수만큼 구조체에 동적할당한다.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ttps://github.com/Jw-Bluayer/softwareprogramming"/>
          <p:cNvSpPr txBox="1"/>
          <p:nvPr/>
        </p:nvSpPr>
        <p:spPr>
          <a:xfrm>
            <a:off x="1784895" y="5849872"/>
            <a:ext cx="986371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https://github.com/Jw-Bluayer/softwareprogramming</a:t>
            </a:r>
          </a:p>
        </p:txBody>
      </p:sp>
      <p:sp>
        <p:nvSpPr>
          <p:cNvPr id="151" name="이미 현재 코드는 github에 올라가 있습니다."/>
          <p:cNvSpPr txBox="1"/>
          <p:nvPr/>
        </p:nvSpPr>
        <p:spPr>
          <a:xfrm>
            <a:off x="3242220" y="2496062"/>
            <a:ext cx="6949060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이미 현재 코드는 github에 올라가 있습니다. 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스크린샷 2017-11-17 오후 6.58.14.png" descr="스크린샷 2017-11-17 오후 6.58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670174"/>
            <a:ext cx="13004801" cy="609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현재 코드는 11월 2일자를 시작으로…"/>
          <p:cNvSpPr txBox="1"/>
          <p:nvPr/>
        </p:nvSpPr>
        <p:spPr>
          <a:xfrm>
            <a:off x="1358402" y="1205998"/>
            <a:ext cx="1090202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sz="2500" dirty="0" err="1"/>
              <a:t>현재</a:t>
            </a:r>
            <a:r>
              <a:rPr sz="2500" dirty="0"/>
              <a:t> </a:t>
            </a:r>
            <a:r>
              <a:rPr sz="2500" dirty="0" err="1"/>
              <a:t>코드는</a:t>
            </a:r>
            <a:r>
              <a:rPr sz="2500" dirty="0"/>
              <a:t> 11월 2일자를 </a:t>
            </a:r>
            <a:r>
              <a:rPr sz="2500" dirty="0" err="1"/>
              <a:t>시작으로</a:t>
            </a:r>
            <a:endParaRPr sz="2500" dirty="0"/>
          </a:p>
          <a:p>
            <a:pPr>
              <a:defRPr sz="3000"/>
            </a:pPr>
            <a:r>
              <a:rPr sz="2500" dirty="0" err="1"/>
              <a:t>주어질</a:t>
            </a:r>
            <a:r>
              <a:rPr sz="2500" dirty="0"/>
              <a:t> txt </a:t>
            </a:r>
            <a:r>
              <a:rPr sz="2500" dirty="0" err="1"/>
              <a:t>파일이</a:t>
            </a:r>
            <a:r>
              <a:rPr sz="2500" dirty="0"/>
              <a:t> </a:t>
            </a:r>
            <a:r>
              <a:rPr sz="2500" dirty="0" err="1"/>
              <a:t>무엇일지</a:t>
            </a:r>
            <a:r>
              <a:rPr sz="2500" dirty="0"/>
              <a:t> </a:t>
            </a:r>
            <a:r>
              <a:rPr sz="2500" dirty="0" err="1"/>
              <a:t>몰라</a:t>
            </a:r>
            <a:r>
              <a:rPr sz="2500" dirty="0"/>
              <a:t> </a:t>
            </a:r>
            <a:r>
              <a:rPr sz="2500" dirty="0" err="1"/>
              <a:t>다른</a:t>
            </a:r>
            <a:r>
              <a:rPr sz="2500" dirty="0"/>
              <a:t> Ranking </a:t>
            </a:r>
            <a:r>
              <a:rPr sz="2500" dirty="0" err="1"/>
              <a:t>방식은</a:t>
            </a:r>
            <a:r>
              <a:rPr sz="2500" dirty="0"/>
              <a:t> </a:t>
            </a:r>
            <a:r>
              <a:rPr sz="2500" dirty="0" err="1"/>
              <a:t>배제한</a:t>
            </a:r>
            <a:r>
              <a:rPr sz="2500" dirty="0"/>
              <a:t> </a:t>
            </a:r>
            <a:r>
              <a:rPr sz="2500" dirty="0" err="1"/>
              <a:t>상황이었다가</a:t>
            </a:r>
            <a:endParaRPr sz="2500" dirty="0"/>
          </a:p>
        </p:txBody>
      </p:sp>
      <p:pic>
        <p:nvPicPr>
          <p:cNvPr id="168" name="스크린샷 2017-11-17 오후 6.59.18.png" descr="스크린샷 2017-11-17 오후 6.59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918" y="3020672"/>
            <a:ext cx="8938964" cy="5586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스크린샷 2017-11-21 오후 9.45.50.png" descr="스크린샷 2017-11-21 오후 9.45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358833"/>
            <a:ext cx="13004801" cy="594104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계속 업데이트 하고 있습니다."/>
          <p:cNvSpPr txBox="1"/>
          <p:nvPr/>
        </p:nvSpPr>
        <p:spPr>
          <a:xfrm>
            <a:off x="4563037" y="1345978"/>
            <a:ext cx="4492753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계속 업데이트 하고 있습니다.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계속 업데이트 하고 있습니다."/>
          <p:cNvSpPr txBox="1"/>
          <p:nvPr/>
        </p:nvSpPr>
        <p:spPr>
          <a:xfrm>
            <a:off x="5591666" y="638432"/>
            <a:ext cx="260327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기준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8022FE-0581-4E46-B80E-D43E57BD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052"/>
            <a:ext cx="13004800" cy="78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5340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감사합니다."/>
          <p:cNvSpPr txBox="1"/>
          <p:nvPr/>
        </p:nvSpPr>
        <p:spPr>
          <a:xfrm>
            <a:off x="5568378" y="4580763"/>
            <a:ext cx="1868044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감사합니다.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파일 연 후 ranking.jpg" descr="파일 연 후 ranking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987" y="3991745"/>
            <a:ext cx="9907387" cy="535685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3. 파일포인터를 활용해 rank 측정…"/>
          <p:cNvSpPr txBox="1"/>
          <p:nvPr/>
        </p:nvSpPr>
        <p:spPr>
          <a:xfrm>
            <a:off x="575832" y="113577"/>
            <a:ext cx="11060431" cy="3569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t>3. 파일포인터를 활용해 rank 측정</a:t>
            </a:r>
          </a:p>
          <a:p>
            <a:pPr algn="just">
              <a:defRPr sz="3000"/>
            </a:pPr>
            <a:endParaRPr/>
          </a:p>
          <a:p>
            <a:pPr algn="just">
              <a:defRPr sz="3000"/>
            </a:pPr>
            <a:r>
              <a:t>파일 포인터를 활용해 전체 문서의 길이를 끝부터 처음까지 측정하여 알고</a:t>
            </a:r>
          </a:p>
          <a:p>
            <a:pPr algn="just">
              <a:defRPr sz="3000"/>
            </a:pPr>
            <a:r>
              <a:t>이 길이 +1 만큼을 filestr에 동적할당하고 filestr에 저장한다. </a:t>
            </a:r>
          </a:p>
          <a:p>
            <a:pPr algn="just">
              <a:defRPr sz="3000"/>
            </a:pPr>
            <a:r>
              <a:t>keyword가 나타나는 문자의 첫 위치를 반환해주는  strstr함수를 통해</a:t>
            </a:r>
          </a:p>
          <a:p>
            <a:pPr algn="just">
              <a:defRPr sz="3000"/>
            </a:pPr>
            <a:r>
              <a:t>keywordplacepointer 가 문자열의 끝에 도달할 때까지 이동시키며</a:t>
            </a:r>
          </a:p>
          <a:p>
            <a:pPr algn="just">
              <a:defRPr sz="3000"/>
            </a:pPr>
            <a:r>
              <a:t>몇 개의 키워드가 있는지 센다.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공백 추가.png" descr="공백 추ᄀ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686" y="3737890"/>
            <a:ext cx="10591428" cy="490993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4 +. 공백 체크…"/>
          <p:cNvSpPr txBox="1"/>
          <p:nvPr/>
        </p:nvSpPr>
        <p:spPr>
          <a:xfrm>
            <a:off x="590577" y="320311"/>
            <a:ext cx="8765287" cy="2065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t>4 +. 공백 체크</a:t>
            </a:r>
          </a:p>
          <a:p>
            <a:pPr algn="just">
              <a:defRPr sz="3000"/>
            </a:pPr>
            <a:endParaRPr/>
          </a:p>
          <a:p>
            <a:pPr algn="just">
              <a:defRPr sz="3000"/>
            </a:pPr>
            <a:r>
              <a:t>키워드 앞뒤의 공백을 확인함으로써 파생어인지 체크하고,</a:t>
            </a:r>
          </a:p>
          <a:p>
            <a:pPr algn="just">
              <a:defRPr sz="3000"/>
            </a:pPr>
            <a:r>
              <a:t>만약 앞뒤로 공백이 존재한다면 카운트한다.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E9B53345-D67E-4B0A-B638-17ED74AEAB39}"/>
              </a:ext>
            </a:extLst>
          </p:cNvPr>
          <p:cNvSpPr txBox="1"/>
          <p:nvPr/>
        </p:nvSpPr>
        <p:spPr>
          <a:xfrm>
            <a:off x="824633" y="4571587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그러나 공백 체크를 앞뒤로 </a:t>
            </a:r>
            <a:r>
              <a:rPr lang="ko-KR" altLang="en-US" sz="3300" dirty="0" err="1"/>
              <a:t>하다보니</a:t>
            </a:r>
            <a:r>
              <a:rPr lang="en-US" altLang="ko-KR" sz="33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7009219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신묘한에 대한 이미지 검색결과">
            <a:extLst>
              <a:ext uri="{FF2B5EF4-FFF2-40B4-BE49-F238E27FC236}">
                <a16:creationId xmlns:a16="http://schemas.microsoft.com/office/drawing/2014/main" id="{5E138E72-751E-4BF8-9A2F-0C050386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106" y="3553425"/>
            <a:ext cx="8080855" cy="453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총 파일 개수 count…">
            <a:extLst>
              <a:ext uri="{FF2B5EF4-FFF2-40B4-BE49-F238E27FC236}">
                <a16:creationId xmlns:a16="http://schemas.microsoft.com/office/drawing/2014/main" id="{2EE98EDB-F138-4167-BFD1-0D46DC7AB63D}"/>
              </a:ext>
            </a:extLst>
          </p:cNvPr>
          <p:cNvSpPr txBox="1"/>
          <p:nvPr/>
        </p:nvSpPr>
        <p:spPr>
          <a:xfrm>
            <a:off x="730088" y="1662464"/>
            <a:ext cx="11544623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신묘한 일이 발생</a:t>
            </a:r>
            <a:r>
              <a:rPr lang="en-US" altLang="ko-KR" sz="3300" dirty="0"/>
              <a:t>!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4042659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총 파일 개수 count…">
            <a:extLst>
              <a:ext uri="{FF2B5EF4-FFF2-40B4-BE49-F238E27FC236}">
                <a16:creationId xmlns:a16="http://schemas.microsoft.com/office/drawing/2014/main" id="{E9B53345-D67E-4B0A-B638-17ED74AEAB39}"/>
              </a:ext>
            </a:extLst>
          </p:cNvPr>
          <p:cNvSpPr txBox="1"/>
          <p:nvPr/>
        </p:nvSpPr>
        <p:spPr>
          <a:xfrm>
            <a:off x="916842" y="5726141"/>
            <a:ext cx="11544623" cy="1626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ko-KR" altLang="en-US" sz="3300" dirty="0"/>
              <a:t>옆에 </a:t>
            </a:r>
            <a:r>
              <a:rPr lang="en-US" altLang="ko-KR" sz="3300" dirty="0"/>
              <a:t>.</a:t>
            </a:r>
            <a:r>
              <a:rPr lang="ko-KR" altLang="en-US" sz="3300" dirty="0"/>
              <a:t>을 비롯해서 </a:t>
            </a:r>
            <a:r>
              <a:rPr lang="en-US" altLang="ko-KR" sz="3300" dirty="0"/>
              <a:t>“” ! , ?</a:t>
            </a:r>
            <a:r>
              <a:rPr lang="ko-KR" altLang="en-US" sz="3300" dirty="0"/>
              <a:t>와 같이 문장에서 자주 쓰이는</a:t>
            </a:r>
            <a:endParaRPr lang="en-US" altLang="ko-KR" sz="3300" dirty="0"/>
          </a:p>
          <a:p>
            <a:pPr>
              <a:buSzPct val="100000"/>
              <a:defRPr sz="3600"/>
            </a:pPr>
            <a:endParaRPr lang="en-US" altLang="ko-KR" sz="3300" dirty="0"/>
          </a:p>
          <a:p>
            <a:pPr>
              <a:buSzPct val="100000"/>
              <a:defRPr sz="3600"/>
            </a:pPr>
            <a:r>
              <a:rPr lang="ko-KR" altLang="en-US" sz="3300" dirty="0"/>
              <a:t>부호들과 함께 있다면 개수가 세어지지 않는다</a:t>
            </a:r>
            <a:r>
              <a:rPr lang="en-US" altLang="ko-KR" sz="3300" dirty="0"/>
              <a:t>!</a:t>
            </a:r>
            <a:endParaRPr sz="33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9C5010-9180-4DBC-8AEE-77F207B4D6BA}"/>
              </a:ext>
            </a:extLst>
          </p:cNvPr>
          <p:cNvSpPr/>
          <p:nvPr/>
        </p:nvSpPr>
        <p:spPr>
          <a:xfrm>
            <a:off x="1459967" y="2295034"/>
            <a:ext cx="2051637" cy="179536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공백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147133-68C1-4DF5-B901-FDBC97C3AC3C}"/>
              </a:ext>
            </a:extLst>
          </p:cNvPr>
          <p:cNvSpPr/>
          <p:nvPr/>
        </p:nvSpPr>
        <p:spPr>
          <a:xfrm>
            <a:off x="3587164" y="2295033"/>
            <a:ext cx="2051637" cy="179536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>
                <a:latin typeface="+mn-lt"/>
                <a:ea typeface="+mn-ea"/>
                <a:cs typeface="+mn-cs"/>
                <a:sym typeface="Helvetica Neue Medium"/>
              </a:rPr>
              <a:t>a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C97B53-291E-4296-A99C-B5BEAC4C8D32}"/>
              </a:ext>
            </a:extLst>
          </p:cNvPr>
          <p:cNvSpPr/>
          <p:nvPr/>
        </p:nvSpPr>
        <p:spPr>
          <a:xfrm>
            <a:off x="5714361" y="2295032"/>
            <a:ext cx="2051637" cy="179536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>
                <a:latin typeface="+mn-lt"/>
                <a:ea typeface="+mn-ea"/>
                <a:cs typeface="+mn-cs"/>
                <a:sym typeface="Helvetica Neue Medium"/>
              </a:rPr>
              <a:t>n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E919C3-1BC4-4A73-A101-CC80A099E215}"/>
              </a:ext>
            </a:extLst>
          </p:cNvPr>
          <p:cNvSpPr/>
          <p:nvPr/>
        </p:nvSpPr>
        <p:spPr>
          <a:xfrm>
            <a:off x="7841558" y="2295032"/>
            <a:ext cx="2051637" cy="179536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>
                <a:latin typeface="+mn-lt"/>
                <a:ea typeface="+mn-ea"/>
                <a:cs typeface="+mn-cs"/>
                <a:sym typeface="Helvetica Neue Medium"/>
              </a:rPr>
              <a:t>d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2B60A5-8BB7-46D5-8544-2474D5055687}"/>
              </a:ext>
            </a:extLst>
          </p:cNvPr>
          <p:cNvSpPr/>
          <p:nvPr/>
        </p:nvSpPr>
        <p:spPr>
          <a:xfrm>
            <a:off x="9968755" y="2295032"/>
            <a:ext cx="2051637" cy="179536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총 파일 개수 count…">
            <a:extLst>
              <a:ext uri="{FF2B5EF4-FFF2-40B4-BE49-F238E27FC236}">
                <a16:creationId xmlns:a16="http://schemas.microsoft.com/office/drawing/2014/main" id="{33EA8D0D-2A78-4B16-A476-3DC1AC43FC5F}"/>
              </a:ext>
            </a:extLst>
          </p:cNvPr>
          <p:cNvSpPr txBox="1"/>
          <p:nvPr/>
        </p:nvSpPr>
        <p:spPr>
          <a:xfrm>
            <a:off x="537882" y="290300"/>
            <a:ext cx="4215215" cy="61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100000"/>
              <a:defRPr sz="3600"/>
            </a:pPr>
            <a:r>
              <a:rPr lang="en-US" altLang="ko-KR" sz="3300" dirty="0"/>
              <a:t>and</a:t>
            </a:r>
            <a:r>
              <a:rPr lang="ko-KR" altLang="en-US" sz="3300" dirty="0"/>
              <a:t>를 검색하니</a:t>
            </a:r>
            <a:r>
              <a:rPr lang="en-US" altLang="ko-KR" sz="3300" dirty="0"/>
              <a:t>..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21546881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781</Words>
  <Application>Microsoft Office PowerPoint</Application>
  <PresentationFormat>사용자 지정</PresentationFormat>
  <Paragraphs>134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Helvetica Neue</vt:lpstr>
      <vt:lpstr>Helvetica Neue Light</vt:lpstr>
      <vt:lpstr>Helvetica Neue Medium</vt:lpstr>
      <vt:lpstr>Black</vt:lpstr>
      <vt:lpstr>Implementation  &amp;  evaluation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 &amp;  evaluation</dc:title>
  <cp:lastModifiedBy>Windows 10</cp:lastModifiedBy>
  <cp:revision>17</cp:revision>
  <dcterms:modified xsi:type="dcterms:W3CDTF">2017-12-01T04:52:56Z</dcterms:modified>
</cp:coreProperties>
</file>