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1"/>
  </p:sldMasterIdLst>
  <p:notesMasterIdLst>
    <p:notesMasterId r:id="rId37"/>
  </p:notesMasterIdLst>
  <p:sldIdLst>
    <p:sldId id="286" r:id="rId2"/>
    <p:sldId id="289" r:id="rId3"/>
    <p:sldId id="359" r:id="rId4"/>
    <p:sldId id="288" r:id="rId5"/>
    <p:sldId id="327" r:id="rId6"/>
    <p:sldId id="326" r:id="rId7"/>
    <p:sldId id="339" r:id="rId8"/>
    <p:sldId id="360" r:id="rId9"/>
    <p:sldId id="350" r:id="rId10"/>
    <p:sldId id="340" r:id="rId11"/>
    <p:sldId id="348" r:id="rId12"/>
    <p:sldId id="351" r:id="rId13"/>
    <p:sldId id="352" r:id="rId14"/>
    <p:sldId id="353" r:id="rId15"/>
    <p:sldId id="328" r:id="rId16"/>
    <p:sldId id="329" r:id="rId17"/>
    <p:sldId id="338" r:id="rId18"/>
    <p:sldId id="337" r:id="rId19"/>
    <p:sldId id="330" r:id="rId20"/>
    <p:sldId id="333" r:id="rId21"/>
    <p:sldId id="332" r:id="rId22"/>
    <p:sldId id="343" r:id="rId23"/>
    <p:sldId id="354" r:id="rId24"/>
    <p:sldId id="336" r:id="rId25"/>
    <p:sldId id="344" r:id="rId26"/>
    <p:sldId id="345" r:id="rId27"/>
    <p:sldId id="358" r:id="rId28"/>
    <p:sldId id="355" r:id="rId29"/>
    <p:sldId id="356" r:id="rId30"/>
    <p:sldId id="346" r:id="rId31"/>
    <p:sldId id="347" r:id="rId32"/>
    <p:sldId id="334" r:id="rId33"/>
    <p:sldId id="335" r:id="rId34"/>
    <p:sldId id="342" r:id="rId35"/>
    <p:sldId id="303" r:id="rId36"/>
  </p:sldIdLst>
  <p:sldSz cx="9144000" cy="5143500" type="screen16x9"/>
  <p:notesSz cx="6858000" cy="9144000"/>
  <p:custDataLst>
    <p:tags r:id="rId3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0071C1"/>
    <a:srgbClr val="DF4413"/>
    <a:srgbClr val="F5F5F5"/>
    <a:srgbClr val="BFBFBF"/>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4660"/>
  </p:normalViewPr>
  <p:slideViewPr>
    <p:cSldViewPr snapToGrid="0">
      <p:cViewPr varScale="1">
        <p:scale>
          <a:sx n="148" d="100"/>
          <a:sy n="148" d="100"/>
        </p:scale>
        <p:origin x="126" y="156"/>
      </p:cViewPr>
      <p:guideLst>
        <p:guide orient="horz" pos="1643"/>
        <p:guide pos="2857"/>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_rels/data5.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image" Target="../media/image1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BAA18-5A23-4921-B690-2B90528CE364}"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zh-CN" altLang="en-US"/>
        </a:p>
      </dgm:t>
    </dgm:pt>
    <dgm:pt modelId="{E35EF36D-DB2B-490C-94F2-A67A05D25148}" type="pres">
      <dgm:prSet presAssocID="{23DBAA18-5A23-4921-B690-2B90528CE364}" presName="diagram" presStyleCnt="0">
        <dgm:presLayoutVars>
          <dgm:dir/>
          <dgm:resizeHandles val="exact"/>
        </dgm:presLayoutVars>
      </dgm:prSet>
      <dgm:spPr/>
    </dgm:pt>
  </dgm:ptLst>
  <dgm:cxnLst>
    <dgm:cxn modelId="{5C70519A-0A4F-4BD8-BEB4-505037476D05}" type="presOf" srcId="{23DBAA18-5A23-4921-B690-2B90528CE364}" destId="{E35EF36D-DB2B-490C-94F2-A67A05D25148}" srcOrd="0"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9C9AC-C4E1-4C35-8A80-B22C32365386}" type="doc">
      <dgm:prSet loTypeId="urn:microsoft.com/office/officeart/2005/8/layout/arrow2" loCatId="process" qsTypeId="urn:microsoft.com/office/officeart/2005/8/quickstyle/simple1" qsCatId="simple" csTypeId="urn:microsoft.com/office/officeart/2005/8/colors/accent0_2" csCatId="mainScheme" phldr="1"/>
      <dgm:spPr/>
    </dgm:pt>
    <dgm:pt modelId="{6CF28CAC-99A9-4534-9B95-9D90D83DE712}">
      <dgm:prSet phldrT="[文本]" custT="1"/>
      <dgm:spPr/>
      <dgm:t>
        <a:bodyPr/>
        <a:lstStyle/>
        <a:p>
          <a:r>
            <a:rPr lang="zh-CN" altLang="en-US" sz="1600"/>
            <a:t>线性</a:t>
          </a:r>
          <a:r>
            <a:rPr lang="en-US" altLang="zh-CN" sz="1600"/>
            <a:t>SVM</a:t>
          </a:r>
          <a:r>
            <a:rPr lang="zh-CN" altLang="en-US" sz="1600"/>
            <a:t>对非线性问题的作用有限。</a:t>
          </a:r>
        </a:p>
      </dgm:t>
    </dgm:pt>
    <dgm:pt modelId="{B411F5AD-74F8-41CE-80AC-3E0C75C35FAA}" type="parTrans" cxnId="{BF44F5A0-D1A2-42A7-889C-DC4888BD5744}">
      <dgm:prSet/>
      <dgm:spPr/>
      <dgm:t>
        <a:bodyPr/>
        <a:lstStyle/>
        <a:p>
          <a:endParaRPr lang="zh-CN" altLang="en-US"/>
        </a:p>
      </dgm:t>
    </dgm:pt>
    <dgm:pt modelId="{E17DDD23-CF36-49B9-B9E4-E608893195A6}" type="sibTrans" cxnId="{BF44F5A0-D1A2-42A7-889C-DC4888BD5744}">
      <dgm:prSet/>
      <dgm:spPr/>
      <dgm:t>
        <a:bodyPr/>
        <a:lstStyle/>
        <a:p>
          <a:endParaRPr lang="zh-CN" altLang="en-US"/>
        </a:p>
      </dgm:t>
    </dgm:pt>
    <dgm:pt modelId="{9D86042A-C3D3-43E3-9C69-17C5C9B452B5}">
      <dgm:prSet phldrT="[文本]"/>
      <dgm:spPr/>
      <dgm:t>
        <a:bodyPr/>
        <a:lstStyle/>
        <a:p>
          <a:r>
            <a:rPr lang="zh-CN" altLang="en-US"/>
            <a:t>用核函数将</a:t>
          </a:r>
          <a:r>
            <a:rPr lang="zh-CN" altLang="en-US">
              <a:solidFill>
                <a:srgbClr val="C00000"/>
              </a:solidFill>
            </a:rPr>
            <a:t>非线性转换</a:t>
          </a:r>
          <a:r>
            <a:rPr lang="zh-CN" altLang="en-US"/>
            <a:t>到高维的线性问题。</a:t>
          </a:r>
        </a:p>
      </dgm:t>
    </dgm:pt>
    <dgm:pt modelId="{D2AD3DF2-2953-491F-94BA-B24193785B70}" type="parTrans" cxnId="{06604786-7DCC-419D-AE57-C7B76235037A}">
      <dgm:prSet/>
      <dgm:spPr/>
      <dgm:t>
        <a:bodyPr/>
        <a:lstStyle/>
        <a:p>
          <a:endParaRPr lang="zh-CN" altLang="en-US"/>
        </a:p>
      </dgm:t>
    </dgm:pt>
    <dgm:pt modelId="{AEE568CF-1B68-460A-90E0-AED7BE4D2044}" type="sibTrans" cxnId="{06604786-7DCC-419D-AE57-C7B76235037A}">
      <dgm:prSet/>
      <dgm:spPr/>
      <dgm:t>
        <a:bodyPr/>
        <a:lstStyle/>
        <a:p>
          <a:endParaRPr lang="zh-CN" altLang="en-US"/>
        </a:p>
      </dgm:t>
    </dgm:pt>
    <dgm:pt modelId="{09CC24D9-6327-4CBD-8B04-9DB01E3783E0}">
      <dgm:prSet phldrT="[文本]"/>
      <dgm:spPr/>
      <dgm:t>
        <a:bodyPr/>
        <a:lstStyle/>
        <a:p>
          <a:endParaRPr lang="en-US" altLang="zh-CN"/>
        </a:p>
        <a:p>
          <a:r>
            <a:rPr lang="zh-CN" altLang="en-US"/>
            <a:t>最后，线性</a:t>
          </a:r>
          <a:r>
            <a:rPr lang="en-US" altLang="zh-CN"/>
            <a:t>SVM</a:t>
          </a:r>
          <a:r>
            <a:rPr lang="zh-CN" altLang="en-US"/>
            <a:t>问题解决线性问题。</a:t>
          </a:r>
        </a:p>
      </dgm:t>
    </dgm:pt>
    <dgm:pt modelId="{06F3C02E-6E60-462A-A18D-9FD9D27B5DBB}" type="parTrans" cxnId="{3EA68D1E-DA17-4871-A8C5-920D6D29C1FB}">
      <dgm:prSet/>
      <dgm:spPr/>
      <dgm:t>
        <a:bodyPr/>
        <a:lstStyle/>
        <a:p>
          <a:endParaRPr lang="zh-CN" altLang="en-US"/>
        </a:p>
      </dgm:t>
    </dgm:pt>
    <dgm:pt modelId="{41497AC7-7DCD-40CB-8760-E903B1BB28E1}" type="sibTrans" cxnId="{3EA68D1E-DA17-4871-A8C5-920D6D29C1FB}">
      <dgm:prSet/>
      <dgm:spPr/>
      <dgm:t>
        <a:bodyPr/>
        <a:lstStyle/>
        <a:p>
          <a:endParaRPr lang="zh-CN" altLang="en-US"/>
        </a:p>
      </dgm:t>
    </dgm:pt>
    <dgm:pt modelId="{E21F3AAE-B5AE-446E-8EAE-ABEC9222F64D}" type="pres">
      <dgm:prSet presAssocID="{96F9C9AC-C4E1-4C35-8A80-B22C32365386}" presName="arrowDiagram" presStyleCnt="0">
        <dgm:presLayoutVars>
          <dgm:chMax val="5"/>
          <dgm:dir/>
          <dgm:resizeHandles val="exact"/>
        </dgm:presLayoutVars>
      </dgm:prSet>
      <dgm:spPr/>
    </dgm:pt>
    <dgm:pt modelId="{6D7BCC13-5571-4C89-B5B0-C3F9C5B36050}" type="pres">
      <dgm:prSet presAssocID="{96F9C9AC-C4E1-4C35-8A80-B22C32365386}" presName="arrow" presStyleLbl="bgShp" presStyleIdx="0" presStyleCnt="1" custLinFactNeighborX="860" custLinFactNeighborY="3643"/>
      <dgm:spPr/>
    </dgm:pt>
    <dgm:pt modelId="{3E3ADE60-7AC4-46FC-9F77-247B8B817D7A}" type="pres">
      <dgm:prSet presAssocID="{96F9C9AC-C4E1-4C35-8A80-B22C32365386}" presName="arrowDiagram3" presStyleCnt="0"/>
      <dgm:spPr/>
    </dgm:pt>
    <dgm:pt modelId="{81BF1F53-01CD-412D-956A-F788899F2326}" type="pres">
      <dgm:prSet presAssocID="{6CF28CAC-99A9-4534-9B95-9D90D83DE712}" presName="bullet3a" presStyleLbl="node1" presStyleIdx="0" presStyleCnt="3"/>
      <dgm:spPr/>
    </dgm:pt>
    <dgm:pt modelId="{B7164210-F909-4EDE-9BA4-E9B51DC75D35}" type="pres">
      <dgm:prSet presAssocID="{6CF28CAC-99A9-4534-9B95-9D90D83DE712}" presName="textBox3a" presStyleLbl="revTx" presStyleIdx="0" presStyleCnt="3" custScaleX="123793" custLinFactNeighborX="4633" custLinFactNeighborY="14740">
        <dgm:presLayoutVars>
          <dgm:bulletEnabled val="1"/>
        </dgm:presLayoutVars>
      </dgm:prSet>
      <dgm:spPr/>
    </dgm:pt>
    <dgm:pt modelId="{48DA8F9E-4A72-44AD-A4CD-8D0611927A35}" type="pres">
      <dgm:prSet presAssocID="{9D86042A-C3D3-43E3-9C69-17C5C9B452B5}" presName="bullet3b" presStyleLbl="node1" presStyleIdx="1" presStyleCnt="3"/>
      <dgm:spPr/>
    </dgm:pt>
    <dgm:pt modelId="{D28C982A-5755-406E-8534-82775497698D}" type="pres">
      <dgm:prSet presAssocID="{9D86042A-C3D3-43E3-9C69-17C5C9B452B5}" presName="textBox3b" presStyleLbl="revTx" presStyleIdx="1" presStyleCnt="3" custScaleY="50196" custLinFactNeighborX="3585" custLinFactNeighborY="-16814">
        <dgm:presLayoutVars>
          <dgm:bulletEnabled val="1"/>
        </dgm:presLayoutVars>
      </dgm:prSet>
      <dgm:spPr/>
    </dgm:pt>
    <dgm:pt modelId="{DCA9FC12-8E95-43E7-8FEC-85BCAB20C757}" type="pres">
      <dgm:prSet presAssocID="{09CC24D9-6327-4CBD-8B04-9DB01E3783E0}" presName="bullet3c" presStyleLbl="node1" presStyleIdx="2" presStyleCnt="3"/>
      <dgm:spPr/>
    </dgm:pt>
    <dgm:pt modelId="{68A5046C-F5F9-44C2-B257-F5D00062047A}" type="pres">
      <dgm:prSet presAssocID="{09CC24D9-6327-4CBD-8B04-9DB01E3783E0}" presName="textBox3c" presStyleLbl="revTx" presStyleIdx="2" presStyleCnt="3" custScaleY="73407" custLinFactNeighborX="7644" custLinFactNeighborY="-14905">
        <dgm:presLayoutVars>
          <dgm:bulletEnabled val="1"/>
        </dgm:presLayoutVars>
      </dgm:prSet>
      <dgm:spPr/>
    </dgm:pt>
  </dgm:ptLst>
  <dgm:cxnLst>
    <dgm:cxn modelId="{3EA68D1E-DA17-4871-A8C5-920D6D29C1FB}" srcId="{96F9C9AC-C4E1-4C35-8A80-B22C32365386}" destId="{09CC24D9-6327-4CBD-8B04-9DB01E3783E0}" srcOrd="2" destOrd="0" parTransId="{06F3C02E-6E60-462A-A18D-9FD9D27B5DBB}" sibTransId="{41497AC7-7DCD-40CB-8760-E903B1BB28E1}"/>
    <dgm:cxn modelId="{56CFED21-C78A-447D-9E7E-B52DD9F21B85}" type="presOf" srcId="{6CF28CAC-99A9-4534-9B95-9D90D83DE712}" destId="{B7164210-F909-4EDE-9BA4-E9B51DC75D35}" srcOrd="0" destOrd="0" presId="urn:microsoft.com/office/officeart/2005/8/layout/arrow2"/>
    <dgm:cxn modelId="{EF14895F-158E-4B59-8703-0EFBBA11F2E1}" type="presOf" srcId="{96F9C9AC-C4E1-4C35-8A80-B22C32365386}" destId="{E21F3AAE-B5AE-446E-8EAE-ABEC9222F64D}" srcOrd="0" destOrd="0" presId="urn:microsoft.com/office/officeart/2005/8/layout/arrow2"/>
    <dgm:cxn modelId="{F9D3D759-5F44-4F32-9534-78330EEFC36E}" type="presOf" srcId="{09CC24D9-6327-4CBD-8B04-9DB01E3783E0}" destId="{68A5046C-F5F9-44C2-B257-F5D00062047A}" srcOrd="0" destOrd="0" presId="urn:microsoft.com/office/officeart/2005/8/layout/arrow2"/>
    <dgm:cxn modelId="{06604786-7DCC-419D-AE57-C7B76235037A}" srcId="{96F9C9AC-C4E1-4C35-8A80-B22C32365386}" destId="{9D86042A-C3D3-43E3-9C69-17C5C9B452B5}" srcOrd="1" destOrd="0" parTransId="{D2AD3DF2-2953-491F-94BA-B24193785B70}" sibTransId="{AEE568CF-1B68-460A-90E0-AED7BE4D2044}"/>
    <dgm:cxn modelId="{BF44F5A0-D1A2-42A7-889C-DC4888BD5744}" srcId="{96F9C9AC-C4E1-4C35-8A80-B22C32365386}" destId="{6CF28CAC-99A9-4534-9B95-9D90D83DE712}" srcOrd="0" destOrd="0" parTransId="{B411F5AD-74F8-41CE-80AC-3E0C75C35FAA}" sibTransId="{E17DDD23-CF36-49B9-B9E4-E608893195A6}"/>
    <dgm:cxn modelId="{B6443AF7-796B-4EEB-A58E-4AF251002BA2}" type="presOf" srcId="{9D86042A-C3D3-43E3-9C69-17C5C9B452B5}" destId="{D28C982A-5755-406E-8534-82775497698D}" srcOrd="0" destOrd="0" presId="urn:microsoft.com/office/officeart/2005/8/layout/arrow2"/>
    <dgm:cxn modelId="{BBFE4156-EF8D-4FAE-85FD-7E4B095FA9E4}" type="presParOf" srcId="{E21F3AAE-B5AE-446E-8EAE-ABEC9222F64D}" destId="{6D7BCC13-5571-4C89-B5B0-C3F9C5B36050}" srcOrd="0" destOrd="0" presId="urn:microsoft.com/office/officeart/2005/8/layout/arrow2"/>
    <dgm:cxn modelId="{1C28459F-DAF0-46DF-8119-E90DC13C955F}" type="presParOf" srcId="{E21F3AAE-B5AE-446E-8EAE-ABEC9222F64D}" destId="{3E3ADE60-7AC4-46FC-9F77-247B8B817D7A}" srcOrd="1" destOrd="0" presId="urn:microsoft.com/office/officeart/2005/8/layout/arrow2"/>
    <dgm:cxn modelId="{0693224D-A58A-4A2B-A870-6FDBC1D0A199}" type="presParOf" srcId="{3E3ADE60-7AC4-46FC-9F77-247B8B817D7A}" destId="{81BF1F53-01CD-412D-956A-F788899F2326}" srcOrd="0" destOrd="0" presId="urn:microsoft.com/office/officeart/2005/8/layout/arrow2"/>
    <dgm:cxn modelId="{91C5423C-4C9F-486A-93CF-378CBC0E5B39}" type="presParOf" srcId="{3E3ADE60-7AC4-46FC-9F77-247B8B817D7A}" destId="{B7164210-F909-4EDE-9BA4-E9B51DC75D35}" srcOrd="1" destOrd="0" presId="urn:microsoft.com/office/officeart/2005/8/layout/arrow2"/>
    <dgm:cxn modelId="{F203BD68-4C92-46F4-B2D8-59450F7D4643}" type="presParOf" srcId="{3E3ADE60-7AC4-46FC-9F77-247B8B817D7A}" destId="{48DA8F9E-4A72-44AD-A4CD-8D0611927A35}" srcOrd="2" destOrd="0" presId="urn:microsoft.com/office/officeart/2005/8/layout/arrow2"/>
    <dgm:cxn modelId="{B846DFB0-A77E-41EB-A815-AD42B8057ED9}" type="presParOf" srcId="{3E3ADE60-7AC4-46FC-9F77-247B8B817D7A}" destId="{D28C982A-5755-406E-8534-82775497698D}" srcOrd="3" destOrd="0" presId="urn:microsoft.com/office/officeart/2005/8/layout/arrow2"/>
    <dgm:cxn modelId="{43CD97EC-F6FB-429F-886E-10D8F2879B5C}" type="presParOf" srcId="{3E3ADE60-7AC4-46FC-9F77-247B8B817D7A}" destId="{DCA9FC12-8E95-43E7-8FEC-85BCAB20C757}" srcOrd="4" destOrd="0" presId="urn:microsoft.com/office/officeart/2005/8/layout/arrow2"/>
    <dgm:cxn modelId="{A0765516-0A94-4591-B24A-38A75A2D6EFB}" type="presParOf" srcId="{3E3ADE60-7AC4-46FC-9F77-247B8B817D7A}" destId="{68A5046C-F5F9-44C2-B257-F5D00062047A}"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335E78-E502-415C-BE6C-C4396A235020}" type="doc">
      <dgm:prSet loTypeId="urn:microsoft.com/office/officeart/2008/layout/VerticalCircleList" loCatId="list" qsTypeId="urn:microsoft.com/office/officeart/2005/8/quickstyle/simple3" qsCatId="simple" csTypeId="urn:microsoft.com/office/officeart/2005/8/colors/accent0_3" csCatId="mainScheme" phldr="1"/>
      <dgm:spPr/>
      <dgm:t>
        <a:bodyPr/>
        <a:lstStyle/>
        <a:p>
          <a:endParaRPr lang="zh-CN" altLang="en-US"/>
        </a:p>
      </dgm:t>
    </dgm:pt>
    <dgm:pt modelId="{C549BB79-1FCF-441C-8F81-CFB0F19307EC}">
      <dgm:prSet phldrT="[文本]" custT="1"/>
      <dgm:spPr/>
      <dgm:t>
        <a:bodyPr/>
        <a:lstStyle/>
        <a:p>
          <a:r>
            <a:rPr lang="zh-CN" altLang="en-US" sz="2400" b="0">
              <a:latin typeface="+mn-ea"/>
              <a:ea typeface="+mn-ea"/>
            </a:rPr>
            <a:t>低维非线性</a:t>
          </a:r>
        </a:p>
      </dgm:t>
    </dgm:pt>
    <dgm:pt modelId="{064BD9EF-A797-468D-BDB9-6E4A8AC706DB}" type="sibTrans" cxnId="{A546B243-C933-476D-9483-5CFDF089BBCD}">
      <dgm:prSet/>
      <dgm:spPr/>
      <dgm:t>
        <a:bodyPr/>
        <a:lstStyle/>
        <a:p>
          <a:endParaRPr lang="zh-CN" altLang="en-US"/>
        </a:p>
      </dgm:t>
    </dgm:pt>
    <dgm:pt modelId="{78B6A983-7E63-4F8D-B2F8-183CAEE0F72A}" type="parTrans" cxnId="{A546B243-C933-476D-9483-5CFDF089BBCD}">
      <dgm:prSet/>
      <dgm:spPr/>
      <dgm:t>
        <a:bodyPr/>
        <a:lstStyle/>
        <a:p>
          <a:endParaRPr lang="zh-CN" altLang="en-US"/>
        </a:p>
      </dgm:t>
    </dgm:pt>
    <dgm:pt modelId="{A174C346-C7A3-4BF2-9E68-5686F2C5DB4B}">
      <dgm:prSet phldrT="[文本]" custT="1"/>
      <dgm:spPr/>
      <dgm:t>
        <a:bodyPr/>
        <a:lstStyle/>
        <a:p>
          <a:r>
            <a:rPr lang="zh-CN" altLang="en-US" sz="2400"/>
            <a:t>高维线性</a:t>
          </a:r>
        </a:p>
      </dgm:t>
    </dgm:pt>
    <dgm:pt modelId="{3FA8819B-83D4-4C8C-A3C4-86588966D8C5}" type="sibTrans" cxnId="{6613490A-91E5-4422-9001-7C7BD427B1A3}">
      <dgm:prSet/>
      <dgm:spPr/>
      <dgm:t>
        <a:bodyPr/>
        <a:lstStyle/>
        <a:p>
          <a:endParaRPr lang="zh-CN" altLang="en-US"/>
        </a:p>
      </dgm:t>
    </dgm:pt>
    <dgm:pt modelId="{235B97BA-B352-47FE-B193-CB191989BAC6}" type="parTrans" cxnId="{6613490A-91E5-4422-9001-7C7BD427B1A3}">
      <dgm:prSet/>
      <dgm:spPr/>
      <dgm:t>
        <a:bodyPr/>
        <a:lstStyle/>
        <a:p>
          <a:endParaRPr lang="zh-CN" altLang="en-US"/>
        </a:p>
      </dgm:t>
    </dgm:pt>
    <dgm:pt modelId="{E16A71EE-7BE0-42ED-8B78-2537B6C1EC59}" type="pres">
      <dgm:prSet presAssocID="{FC335E78-E502-415C-BE6C-C4396A235020}" presName="Name0" presStyleCnt="0">
        <dgm:presLayoutVars>
          <dgm:dir/>
        </dgm:presLayoutVars>
      </dgm:prSet>
      <dgm:spPr/>
    </dgm:pt>
    <dgm:pt modelId="{CECEE889-2A20-4B18-B8BE-B05A5DF91592}" type="pres">
      <dgm:prSet presAssocID="{C549BB79-1FCF-441C-8F81-CFB0F19307EC}" presName="noChildren" presStyleCnt="0"/>
      <dgm:spPr/>
    </dgm:pt>
    <dgm:pt modelId="{204B2ECB-9ECC-4B44-B8A7-A228F8D52182}" type="pres">
      <dgm:prSet presAssocID="{C549BB79-1FCF-441C-8F81-CFB0F19307EC}" presName="gap" presStyleCnt="0"/>
      <dgm:spPr/>
    </dgm:pt>
    <dgm:pt modelId="{F501A8FA-692E-4B9A-BD19-0986E2BE98FC}" type="pres">
      <dgm:prSet presAssocID="{C549BB79-1FCF-441C-8F81-CFB0F19307EC}" presName="medCircle2" presStyleLbl="vennNode1" presStyleIdx="0" presStyleCnt="2" custScaleX="71406" custScaleY="71397" custLinFactNeighborX="-53497" custLinFactNeighborY="-96597"/>
      <dgm:spPr/>
    </dgm:pt>
    <dgm:pt modelId="{142B9A0C-A6EE-48AD-A1C5-4A8CD903DBDD}" type="pres">
      <dgm:prSet presAssocID="{C549BB79-1FCF-441C-8F81-CFB0F19307EC}" presName="txLvlOnly1" presStyleLbl="revTx" presStyleIdx="0" presStyleCnt="2" custScaleX="41521" custScaleY="46898" custLinFactNeighborX="-49468" custLinFactNeighborY="-18874"/>
      <dgm:spPr/>
    </dgm:pt>
    <dgm:pt modelId="{AC90A5B9-9491-470B-8701-EA5534B1FFF0}" type="pres">
      <dgm:prSet presAssocID="{A174C346-C7A3-4BF2-9E68-5686F2C5DB4B}" presName="noChildren" presStyleCnt="0"/>
      <dgm:spPr/>
    </dgm:pt>
    <dgm:pt modelId="{5EEAA80B-D61C-4E44-86A2-A3C3BF0069C0}" type="pres">
      <dgm:prSet presAssocID="{A174C346-C7A3-4BF2-9E68-5686F2C5DB4B}" presName="gap" presStyleCnt="0"/>
      <dgm:spPr/>
    </dgm:pt>
    <dgm:pt modelId="{F68790C5-D3DF-45CC-AD92-BA2B924E39E6}" type="pres">
      <dgm:prSet presAssocID="{A174C346-C7A3-4BF2-9E68-5686F2C5DB4B}" presName="medCircle2" presStyleLbl="vennNode1" presStyleIdx="1" presStyleCnt="2" custScaleX="68689" custScaleY="64502" custLinFactNeighborX="-34917" custLinFactNeighborY="45444"/>
      <dgm:spPr/>
    </dgm:pt>
    <dgm:pt modelId="{7D1112B1-948F-4324-922A-69F73A55092C}" type="pres">
      <dgm:prSet presAssocID="{A174C346-C7A3-4BF2-9E68-5686F2C5DB4B}" presName="txLvlOnly1" presStyleLbl="revTx" presStyleIdx="1" presStyleCnt="2" custScaleX="52952" custScaleY="82119" custLinFactY="34650" custLinFactNeighborX="-39541" custLinFactNeighborY="100000"/>
      <dgm:spPr/>
    </dgm:pt>
  </dgm:ptLst>
  <dgm:cxnLst>
    <dgm:cxn modelId="{6613490A-91E5-4422-9001-7C7BD427B1A3}" srcId="{FC335E78-E502-415C-BE6C-C4396A235020}" destId="{A174C346-C7A3-4BF2-9E68-5686F2C5DB4B}" srcOrd="1" destOrd="0" parTransId="{235B97BA-B352-47FE-B193-CB191989BAC6}" sibTransId="{3FA8819B-83D4-4C8C-A3C4-86588966D8C5}"/>
    <dgm:cxn modelId="{A546B243-C933-476D-9483-5CFDF089BBCD}" srcId="{FC335E78-E502-415C-BE6C-C4396A235020}" destId="{C549BB79-1FCF-441C-8F81-CFB0F19307EC}" srcOrd="0" destOrd="0" parTransId="{78B6A983-7E63-4F8D-B2F8-183CAEE0F72A}" sibTransId="{064BD9EF-A797-468D-BDB9-6E4A8AC706DB}"/>
    <dgm:cxn modelId="{18CCE4B1-647B-4E8A-8577-4B0FEA8BD471}" type="presOf" srcId="{C549BB79-1FCF-441C-8F81-CFB0F19307EC}" destId="{142B9A0C-A6EE-48AD-A1C5-4A8CD903DBDD}" srcOrd="0" destOrd="0" presId="urn:microsoft.com/office/officeart/2008/layout/VerticalCircleList"/>
    <dgm:cxn modelId="{95D610B5-4028-4B9B-97E1-4EC66D70E200}" type="presOf" srcId="{FC335E78-E502-415C-BE6C-C4396A235020}" destId="{E16A71EE-7BE0-42ED-8B78-2537B6C1EC59}" srcOrd="0" destOrd="0" presId="urn:microsoft.com/office/officeart/2008/layout/VerticalCircleList"/>
    <dgm:cxn modelId="{B7429CC6-F39E-4EBA-B3B9-D9E35FA3F6B7}" type="presOf" srcId="{A174C346-C7A3-4BF2-9E68-5686F2C5DB4B}" destId="{7D1112B1-948F-4324-922A-69F73A55092C}" srcOrd="0" destOrd="0" presId="urn:microsoft.com/office/officeart/2008/layout/VerticalCircleList"/>
    <dgm:cxn modelId="{71090C11-3156-48C7-B004-92A3C06BAC73}" type="presParOf" srcId="{E16A71EE-7BE0-42ED-8B78-2537B6C1EC59}" destId="{CECEE889-2A20-4B18-B8BE-B05A5DF91592}" srcOrd="0" destOrd="0" presId="urn:microsoft.com/office/officeart/2008/layout/VerticalCircleList"/>
    <dgm:cxn modelId="{517840B8-F636-4E3C-8AF8-E356BA3D2D38}" type="presParOf" srcId="{CECEE889-2A20-4B18-B8BE-B05A5DF91592}" destId="{204B2ECB-9ECC-4B44-B8A7-A228F8D52182}" srcOrd="0" destOrd="0" presId="urn:microsoft.com/office/officeart/2008/layout/VerticalCircleList"/>
    <dgm:cxn modelId="{3353FD36-78CB-4A0E-A185-62F6F92C16CA}" type="presParOf" srcId="{CECEE889-2A20-4B18-B8BE-B05A5DF91592}" destId="{F501A8FA-692E-4B9A-BD19-0986E2BE98FC}" srcOrd="1" destOrd="0" presId="urn:microsoft.com/office/officeart/2008/layout/VerticalCircleList"/>
    <dgm:cxn modelId="{21020C74-03AF-499A-BC9E-6A95719E9A18}" type="presParOf" srcId="{CECEE889-2A20-4B18-B8BE-B05A5DF91592}" destId="{142B9A0C-A6EE-48AD-A1C5-4A8CD903DBDD}" srcOrd="2" destOrd="0" presId="urn:microsoft.com/office/officeart/2008/layout/VerticalCircleList"/>
    <dgm:cxn modelId="{14D3149C-6A8C-49F7-9493-CABF6EC40949}" type="presParOf" srcId="{E16A71EE-7BE0-42ED-8B78-2537B6C1EC59}" destId="{AC90A5B9-9491-470B-8701-EA5534B1FFF0}" srcOrd="1" destOrd="0" presId="urn:microsoft.com/office/officeart/2008/layout/VerticalCircleList"/>
    <dgm:cxn modelId="{F8A2DB2E-EBDC-407D-B3EA-AC84785C84EC}" type="presParOf" srcId="{AC90A5B9-9491-470B-8701-EA5534B1FFF0}" destId="{5EEAA80B-D61C-4E44-86A2-A3C3BF0069C0}" srcOrd="0" destOrd="0" presId="urn:microsoft.com/office/officeart/2008/layout/VerticalCircleList"/>
    <dgm:cxn modelId="{C38322FE-0492-4E9B-AA33-332817C8120B}" type="presParOf" srcId="{AC90A5B9-9491-470B-8701-EA5534B1FFF0}" destId="{F68790C5-D3DF-45CC-AD92-BA2B924E39E6}" srcOrd="1" destOrd="0" presId="urn:microsoft.com/office/officeart/2008/layout/VerticalCircleList"/>
    <dgm:cxn modelId="{2ACC6487-8F4B-49E2-B68D-C3B68FA0D28B}" type="presParOf" srcId="{AC90A5B9-9491-470B-8701-EA5534B1FFF0}" destId="{7D1112B1-948F-4324-922A-69F73A55092C}"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6557E6-BEB3-4BE9-9CA5-CF082286DE45}" type="doc">
      <dgm:prSet loTypeId="urn:microsoft.com/office/officeart/2005/8/layout/cycle7" loCatId="cycle" qsTypeId="urn:microsoft.com/office/officeart/2005/8/quickstyle/simple1" qsCatId="simple" csTypeId="urn:microsoft.com/office/officeart/2005/8/colors/accent0_3" csCatId="mainScheme" phldr="1"/>
      <dgm:spPr/>
      <dgm:t>
        <a:bodyPr/>
        <a:lstStyle/>
        <a:p>
          <a:endParaRPr lang="zh-CN" altLang="en-US"/>
        </a:p>
      </dgm:t>
    </dgm:pt>
    <dgm:pt modelId="{22DE0278-84B4-4E70-8219-DB0E3E903B65}">
      <dgm:prSet phldrT="[文本]"/>
      <dgm:spPr/>
      <dgm:t>
        <a:bodyPr/>
        <a:lstStyle/>
        <a:p>
          <a:r>
            <a:rPr lang="en-US" altLang="zh-CN" dirty="0"/>
            <a:t>BP</a:t>
          </a:r>
          <a:r>
            <a:rPr lang="zh-CN" altLang="en-US" dirty="0"/>
            <a:t>反向传播算法</a:t>
          </a:r>
        </a:p>
      </dgm:t>
    </dgm:pt>
    <dgm:pt modelId="{32930D65-B356-4361-A067-1DD27395A23A}" type="parTrans" cxnId="{C956DE6F-A5A0-4433-A4EF-A53F322D5271}">
      <dgm:prSet/>
      <dgm:spPr/>
      <dgm:t>
        <a:bodyPr/>
        <a:lstStyle/>
        <a:p>
          <a:endParaRPr lang="zh-CN" altLang="en-US"/>
        </a:p>
      </dgm:t>
    </dgm:pt>
    <dgm:pt modelId="{C21FCD9E-DFC2-416B-A736-41436A77B81F}" type="sibTrans" cxnId="{C956DE6F-A5A0-4433-A4EF-A53F322D5271}">
      <dgm:prSet/>
      <dgm:spPr/>
      <dgm:t>
        <a:bodyPr/>
        <a:lstStyle/>
        <a:p>
          <a:endParaRPr lang="zh-CN" altLang="en-US"/>
        </a:p>
      </dgm:t>
    </dgm:pt>
    <mc:AlternateContent xmlns:mc="http://schemas.openxmlformats.org/markup-compatibility/2006" xmlns:a14="http://schemas.microsoft.com/office/drawing/2010/main">
      <mc:Choice Requires="a14">
        <dgm:pt modelId="{AC00BCBF-DD2D-4AFE-9E7E-9C1AF1415D2E}">
          <dgm:prSet phldrT="[文本]"/>
          <dgm:spPr/>
          <dgm:t>
            <a:bodyPr/>
            <a:lstStyle/>
            <a:p>
              <a14:m>
                <m:oMath xmlns:m="http://schemas.openxmlformats.org/officeDocument/2006/math">
                  <m:r>
                    <a:rPr lang="en-US" altLang="zh-CN" b="0" i="1" smtClean="0">
                      <a:latin typeface="Cambria Math" panose="02040503050406030204" pitchFamily="18" charset="0"/>
                    </a:rPr>
                    <m:t>𝐿𝑂𝑆𝑆</m:t>
                  </m:r>
                </m:oMath>
              </a14:m>
              <a:r>
                <a:rPr lang="es-ES" dirty="0"/>
                <a:t>=</a:t>
              </a:r>
              <a:r>
                <a:rPr lang="en-US" altLang="zh-CN" dirty="0"/>
                <a:t>-</a:t>
              </a:r>
              <a14:m>
                <m:oMath xmlns:m="http://schemas.openxmlformats.org/officeDocument/2006/math">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𝑙𝑜𝑔</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nary>
                </m:oMath>
              </a14:m>
              <a:endParaRPr lang="zh-CN" altLang="en-US" dirty="0"/>
            </a:p>
          </dgm:t>
        </dgm:pt>
      </mc:Choice>
      <mc:Fallback xmlns="">
        <dgm:pt modelId="{AC00BCBF-DD2D-4AFE-9E7E-9C1AF1415D2E}">
          <dgm:prSet phldrT="[文本]"/>
          <dgm:spPr/>
          <dgm:t>
            <a:bodyPr/>
            <a:lstStyle/>
            <a:p>
              <a:r>
                <a:rPr lang="en-US" altLang="zh-CN" b="0" i="0" smtClean="0">
                  <a:latin typeface="Cambria Math" panose="02040503050406030204" pitchFamily="18" charset="0"/>
                </a:rPr>
                <a:t>𝐿𝑂𝑆𝑆</a:t>
              </a:r>
              <a:r>
                <a:rPr lang="es-ES" dirty="0" smtClean="0"/>
                <a:t>=</a:t>
              </a:r>
              <a:r>
                <a:rPr lang="en-US" altLang="zh-CN" dirty="0" smtClean="0"/>
                <a:t>-</a:t>
              </a:r>
              <a:r>
                <a:rPr lang="en-US" altLang="zh-CN" b="0" i="0" smtClean="0">
                  <a:latin typeface="Cambria Math" panose="02040503050406030204" pitchFamily="18" charset="0"/>
                </a:rPr>
                <a:t>∑_(𝑖=1)^𝑛▒〖𝑦_𝑖 𝑙𝑜𝑔𝑦_𝑖^^</a:t>
              </a:r>
              <a:r>
                <a:rPr lang="en-US" altLang="zh-CN" b="0" i="0" smtClean="0">
                  <a:latin typeface="Cambria Math" panose="02040503050406030204" pitchFamily="18" charset="0"/>
                </a:rPr>
                <a:t>+(1−</a:t>
              </a:r>
              <a:r>
                <a:rPr lang="en-US" altLang="zh-CN" b="0" i="0" smtClean="0">
                  <a:latin typeface="Cambria Math" panose="02040503050406030204" pitchFamily="18" charset="0"/>
                </a:rPr>
                <a:t>𝑦</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en-US" altLang="zh-CN" b="0" i="0" smtClean="0">
                  <a:latin typeface="Cambria Math" panose="02040503050406030204" pitchFamily="18" charset="0"/>
                </a:rPr>
                <a:t> )log⁡(1−</a:t>
              </a:r>
              <a:r>
                <a:rPr lang="en-US" altLang="zh-CN" b="0" i="0" smtClean="0">
                  <a:latin typeface="Cambria Math" panose="02040503050406030204" pitchFamily="18" charset="0"/>
                </a:rPr>
                <a:t>𝑦</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en-US" altLang="zh-CN" b="0" i="0" smtClean="0">
                  <a:latin typeface="Cambria Math" panose="02040503050406030204" pitchFamily="18" charset="0"/>
                </a:rPr>
                <a:t>)〗</a:t>
              </a:r>
              <a:endParaRPr lang="zh-CN" altLang="en-US" dirty="0"/>
            </a:p>
          </dgm:t>
        </dgm:pt>
      </mc:Fallback>
    </mc:AlternateContent>
    <dgm:pt modelId="{72B8A039-0FE2-4499-80E3-95231D76EC2E}" type="parTrans" cxnId="{30A84D66-CEC5-4371-B6BD-2CEAF36317F2}">
      <dgm:prSet/>
      <dgm:spPr/>
      <dgm:t>
        <a:bodyPr/>
        <a:lstStyle/>
        <a:p>
          <a:endParaRPr lang="zh-CN" altLang="en-US"/>
        </a:p>
      </dgm:t>
    </dgm:pt>
    <dgm:pt modelId="{F5D8C624-AB33-4242-A114-E68CFC39936D}" type="sibTrans" cxnId="{30A84D66-CEC5-4371-B6BD-2CEAF36317F2}">
      <dgm:prSet/>
      <dgm:spPr/>
      <dgm:t>
        <a:bodyPr/>
        <a:lstStyle/>
        <a:p>
          <a:endParaRPr lang="zh-CN" altLang="en-US"/>
        </a:p>
      </dgm:t>
    </dgm:pt>
    <mc:AlternateContent xmlns:mc="http://schemas.openxmlformats.org/markup-compatibility/2006" xmlns:a14="http://schemas.microsoft.com/office/drawing/2010/main">
      <mc:Choice Requires="a14">
        <dgm:pt modelId="{3939CD84-682C-4F9A-A380-598B325427E1}">
          <dgm:prSet/>
          <dgm:spPr/>
          <dgm: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正向</m:t>
                    </m:r>
                    <m:r>
                      <a:rPr lang="en-US" altLang="zh-CN" b="0" i="1" smtClean="0">
                        <a:latin typeface="Cambria Math" panose="02040503050406030204" pitchFamily="18" charset="0"/>
                      </a:rPr>
                      <m:t>𝑅</m:t>
                    </m:r>
                    <m:r>
                      <m:rPr>
                        <m:sty m:val="p"/>
                      </m:rPr>
                      <a:rPr lang="en-US" altLang="zh-CN" b="0" i="1" smtClean="0">
                        <a:latin typeface="Cambria Math" panose="02040503050406030204" pitchFamily="18" charset="0"/>
                      </a:rPr>
                      <m:t>e</m:t>
                    </m:r>
                    <m:r>
                      <a:rPr lang="en-US" altLang="zh-CN" b="0" i="1" smtClean="0">
                        <a:latin typeface="Cambria Math" panose="02040503050406030204" pitchFamily="18" charset="0"/>
                      </a:rPr>
                      <m:t>𝐿𝑢</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m:rPr>
                                <m:sty m:val="p"/>
                              </m:rPr>
                              <a:rPr lang="en-US" altLang="zh-CN" b="0" i="1" smtClean="0">
                                <a:latin typeface="Cambria Math" panose="02040503050406030204" pitchFamily="18" charset="0"/>
                              </a:rPr>
                              <m:t>j</m:t>
                            </m:r>
                          </m:sub>
                        </m:sSub>
                      </m:e>
                    </m:nary>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m:rPr>
                            <m:sty m:val="p"/>
                          </m:rPr>
                          <a:rPr lang="en-US" altLang="zh-CN" b="0" i="1" smtClean="0">
                            <a:latin typeface="Cambria Math" panose="02040503050406030204" pitchFamily="18" charset="0"/>
                          </a:rPr>
                          <m:t>j</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m:oMathPara>
              </a14:m>
              <a:endParaRPr lang="zh-CN" altLang="en-US" dirty="0"/>
            </a:p>
          </dgm:t>
        </dgm:pt>
      </mc:Choice>
      <mc:Fallback xmlns="">
        <dgm:pt modelId="{3939CD84-682C-4F9A-A380-598B325427E1}">
          <dgm:prSet/>
          <dgm:spPr/>
          <dgm:t>
            <a:bodyPr/>
            <a:lstStyle/>
            <a:p>
              <a:pPr/>
              <a:r>
                <a:rPr lang="zh-CN" altLang="en-US" i="0" smtClean="0">
                  <a:latin typeface="Cambria Math" panose="02040503050406030204" pitchFamily="18" charset="0"/>
                </a:rPr>
                <a:t>正向</a:t>
              </a:r>
              <a:r>
                <a:rPr lang="en-US" altLang="zh-CN" b="0" i="0" smtClean="0">
                  <a:latin typeface="Cambria Math" panose="02040503050406030204" pitchFamily="18" charset="0"/>
                </a:rPr>
                <a:t>𝑅e𝐿𝑢</a:t>
              </a:r>
              <a:r>
                <a:rPr lang="en-US" altLang="zh-CN" b="0" i="0" smtClean="0">
                  <a:latin typeface="Cambria Math" panose="02040503050406030204" pitchFamily="18" charset="0"/>
                </a:rPr>
                <a:t>(∑_(𝑖=1)^𝑛▒𝑤_𝑖j  𝑥_𝑖j+b)</a:t>
              </a:r>
              <a:endParaRPr lang="zh-CN" altLang="en-US" dirty="0"/>
            </a:p>
          </dgm:t>
        </dgm:pt>
      </mc:Fallback>
    </mc:AlternateContent>
    <dgm:pt modelId="{3246E3CA-DD9A-45A4-AE5D-57952E27046B}" type="parTrans" cxnId="{0F9BF0B6-8CB6-4EE6-A01E-6EFAC8147D29}">
      <dgm:prSet/>
      <dgm:spPr/>
      <dgm:t>
        <a:bodyPr/>
        <a:lstStyle/>
        <a:p>
          <a:endParaRPr lang="zh-CN" altLang="en-US"/>
        </a:p>
      </dgm:t>
    </dgm:pt>
    <dgm:pt modelId="{667D02B5-3B86-416E-9F55-646D273A66D7}" type="sibTrans" cxnId="{0F9BF0B6-8CB6-4EE6-A01E-6EFAC8147D29}">
      <dgm:prSet/>
      <dgm:spPr/>
      <dgm:t>
        <a:bodyPr/>
        <a:lstStyle/>
        <a:p>
          <a:endParaRPr lang="zh-CN" altLang="en-US"/>
        </a:p>
      </dgm:t>
    </dgm:pt>
    <dgm:pt modelId="{53D862C6-2AA6-477B-BEFE-7FF41AD9E9F8}" type="pres">
      <dgm:prSet presAssocID="{396557E6-BEB3-4BE9-9CA5-CF082286DE45}" presName="Name0" presStyleCnt="0">
        <dgm:presLayoutVars>
          <dgm:dir/>
          <dgm:resizeHandles val="exact"/>
        </dgm:presLayoutVars>
      </dgm:prSet>
      <dgm:spPr/>
    </dgm:pt>
    <dgm:pt modelId="{675982AA-FFD7-4C31-8024-733597638854}" type="pres">
      <dgm:prSet presAssocID="{22DE0278-84B4-4E70-8219-DB0E3E903B65}" presName="node" presStyleLbl="node1" presStyleIdx="0" presStyleCnt="3" custRadScaleRad="73709" custRadScaleInc="-196044">
        <dgm:presLayoutVars>
          <dgm:bulletEnabled val="1"/>
        </dgm:presLayoutVars>
      </dgm:prSet>
      <dgm:spPr/>
    </dgm:pt>
    <dgm:pt modelId="{5F103B00-CCC4-42B7-BE11-23F27F92B5A6}" type="pres">
      <dgm:prSet presAssocID="{C21FCD9E-DFC2-416B-A736-41436A77B81F}" presName="sibTrans" presStyleLbl="sibTrans2D1" presStyleIdx="0" presStyleCnt="3" custLinFactNeighborX="-1225" custLinFactNeighborY="8474"/>
      <dgm:spPr/>
    </dgm:pt>
    <dgm:pt modelId="{01F2C3D3-55D1-4201-BD67-7DC2E31C5128}" type="pres">
      <dgm:prSet presAssocID="{C21FCD9E-DFC2-416B-A736-41436A77B81F}" presName="connectorText" presStyleLbl="sibTrans2D1" presStyleIdx="0" presStyleCnt="3"/>
      <dgm:spPr/>
    </dgm:pt>
    <dgm:pt modelId="{6C954192-042B-4C37-A1EF-6AC825474C0E}" type="pres">
      <dgm:prSet presAssocID="{AC00BCBF-DD2D-4AFE-9E7E-9C1AF1415D2E}" presName="node" presStyleLbl="node1" presStyleIdx="1" presStyleCnt="3" custScaleX="113556" custRadScaleRad="102198" custRadScaleInc="-16095">
        <dgm:presLayoutVars>
          <dgm:bulletEnabled val="1"/>
        </dgm:presLayoutVars>
      </dgm:prSet>
      <dgm:spPr/>
    </dgm:pt>
    <dgm:pt modelId="{DAC7FA1B-3A6C-4B8C-AFA9-E379D7708D5F}" type="pres">
      <dgm:prSet presAssocID="{F5D8C624-AB33-4242-A114-E68CFC39936D}" presName="sibTrans" presStyleLbl="sibTrans2D1" presStyleIdx="1" presStyleCnt="3"/>
      <dgm:spPr/>
    </dgm:pt>
    <dgm:pt modelId="{47D66C0F-FF8A-4DA0-A5E0-1CABB92692AB}" type="pres">
      <dgm:prSet presAssocID="{F5D8C624-AB33-4242-A114-E68CFC39936D}" presName="connectorText" presStyleLbl="sibTrans2D1" presStyleIdx="1" presStyleCnt="3"/>
      <dgm:spPr/>
    </dgm:pt>
    <dgm:pt modelId="{37483B8A-1113-4B38-86D5-8C077A641213}" type="pres">
      <dgm:prSet presAssocID="{3939CD84-682C-4F9A-A380-598B325427E1}" presName="node" presStyleLbl="node1" presStyleIdx="2" presStyleCnt="3" custScaleX="127133" custRadScaleRad="71180" custRadScaleInc="202862">
        <dgm:presLayoutVars>
          <dgm:bulletEnabled val="1"/>
        </dgm:presLayoutVars>
      </dgm:prSet>
      <dgm:spPr/>
    </dgm:pt>
    <dgm:pt modelId="{480C64A0-885B-4E53-AAAD-829120197014}" type="pres">
      <dgm:prSet presAssocID="{667D02B5-3B86-416E-9F55-646D273A66D7}" presName="sibTrans" presStyleLbl="sibTrans2D1" presStyleIdx="2" presStyleCnt="3"/>
      <dgm:spPr/>
    </dgm:pt>
    <dgm:pt modelId="{53BFC4AD-EAAF-4E88-8D7B-39B84B1894BF}" type="pres">
      <dgm:prSet presAssocID="{667D02B5-3B86-416E-9F55-646D273A66D7}" presName="connectorText" presStyleLbl="sibTrans2D1" presStyleIdx="2" presStyleCnt="3"/>
      <dgm:spPr/>
    </dgm:pt>
  </dgm:ptLst>
  <dgm:cxnLst>
    <dgm:cxn modelId="{1782581A-7E22-4C93-80E0-DD593A9AD124}" type="presOf" srcId="{3939CD84-682C-4F9A-A380-598B325427E1}" destId="{37483B8A-1113-4B38-86D5-8C077A641213}" srcOrd="0" destOrd="0" presId="urn:microsoft.com/office/officeart/2005/8/layout/cycle7"/>
    <dgm:cxn modelId="{E554E05B-923E-448B-8D8C-F2F32C002047}" type="presOf" srcId="{C21FCD9E-DFC2-416B-A736-41436A77B81F}" destId="{5F103B00-CCC4-42B7-BE11-23F27F92B5A6}" srcOrd="0" destOrd="0" presId="urn:microsoft.com/office/officeart/2005/8/layout/cycle7"/>
    <dgm:cxn modelId="{30A84D66-CEC5-4371-B6BD-2CEAF36317F2}" srcId="{396557E6-BEB3-4BE9-9CA5-CF082286DE45}" destId="{AC00BCBF-DD2D-4AFE-9E7E-9C1AF1415D2E}" srcOrd="1" destOrd="0" parTransId="{72B8A039-0FE2-4499-80E3-95231D76EC2E}" sibTransId="{F5D8C624-AB33-4242-A114-E68CFC39936D}"/>
    <dgm:cxn modelId="{8AF6CA46-BF11-44E2-994E-5276CA8555BB}" type="presOf" srcId="{667D02B5-3B86-416E-9F55-646D273A66D7}" destId="{480C64A0-885B-4E53-AAAD-829120197014}" srcOrd="0" destOrd="0" presId="urn:microsoft.com/office/officeart/2005/8/layout/cycle7"/>
    <dgm:cxn modelId="{FE4A516D-B751-4B08-AB66-563516E0102B}" type="presOf" srcId="{F5D8C624-AB33-4242-A114-E68CFC39936D}" destId="{47D66C0F-FF8A-4DA0-A5E0-1CABB92692AB}" srcOrd="1" destOrd="0" presId="urn:microsoft.com/office/officeart/2005/8/layout/cycle7"/>
    <dgm:cxn modelId="{C956DE6F-A5A0-4433-A4EF-A53F322D5271}" srcId="{396557E6-BEB3-4BE9-9CA5-CF082286DE45}" destId="{22DE0278-84B4-4E70-8219-DB0E3E903B65}" srcOrd="0" destOrd="0" parTransId="{32930D65-B356-4361-A067-1DD27395A23A}" sibTransId="{C21FCD9E-DFC2-416B-A736-41436A77B81F}"/>
    <dgm:cxn modelId="{4DD83FB4-8034-45B0-9D22-2BC75B6A42D3}" type="presOf" srcId="{F5D8C624-AB33-4242-A114-E68CFC39936D}" destId="{DAC7FA1B-3A6C-4B8C-AFA9-E379D7708D5F}" srcOrd="0" destOrd="0" presId="urn:microsoft.com/office/officeart/2005/8/layout/cycle7"/>
    <dgm:cxn modelId="{CD7A6EB5-9E78-4023-A92C-3B49FA4972BE}" type="presOf" srcId="{C21FCD9E-DFC2-416B-A736-41436A77B81F}" destId="{01F2C3D3-55D1-4201-BD67-7DC2E31C5128}" srcOrd="1" destOrd="0" presId="urn:microsoft.com/office/officeart/2005/8/layout/cycle7"/>
    <dgm:cxn modelId="{C30E33B6-B9EC-4DAD-8AD7-D3F81169035C}" type="presOf" srcId="{667D02B5-3B86-416E-9F55-646D273A66D7}" destId="{53BFC4AD-EAAF-4E88-8D7B-39B84B1894BF}" srcOrd="1" destOrd="0" presId="urn:microsoft.com/office/officeart/2005/8/layout/cycle7"/>
    <dgm:cxn modelId="{4B9EAEB6-6E17-4ABF-9EFB-276B843C1F73}" type="presOf" srcId="{AC00BCBF-DD2D-4AFE-9E7E-9C1AF1415D2E}" destId="{6C954192-042B-4C37-A1EF-6AC825474C0E}" srcOrd="0" destOrd="0" presId="urn:microsoft.com/office/officeart/2005/8/layout/cycle7"/>
    <dgm:cxn modelId="{0F9BF0B6-8CB6-4EE6-A01E-6EFAC8147D29}" srcId="{396557E6-BEB3-4BE9-9CA5-CF082286DE45}" destId="{3939CD84-682C-4F9A-A380-598B325427E1}" srcOrd="2" destOrd="0" parTransId="{3246E3CA-DD9A-45A4-AE5D-57952E27046B}" sibTransId="{667D02B5-3B86-416E-9F55-646D273A66D7}"/>
    <dgm:cxn modelId="{E41D3ADF-CA8F-406F-99CE-5709A29C8060}" type="presOf" srcId="{22DE0278-84B4-4E70-8219-DB0E3E903B65}" destId="{675982AA-FFD7-4C31-8024-733597638854}" srcOrd="0" destOrd="0" presId="urn:microsoft.com/office/officeart/2005/8/layout/cycle7"/>
    <dgm:cxn modelId="{8A13E4F3-F3E4-423C-BC70-6B101853CAF0}" type="presOf" srcId="{396557E6-BEB3-4BE9-9CA5-CF082286DE45}" destId="{53D862C6-2AA6-477B-BEFE-7FF41AD9E9F8}" srcOrd="0" destOrd="0" presId="urn:microsoft.com/office/officeart/2005/8/layout/cycle7"/>
    <dgm:cxn modelId="{E19C2046-1F08-4446-9478-9008FBE38E46}" type="presParOf" srcId="{53D862C6-2AA6-477B-BEFE-7FF41AD9E9F8}" destId="{675982AA-FFD7-4C31-8024-733597638854}" srcOrd="0" destOrd="0" presId="urn:microsoft.com/office/officeart/2005/8/layout/cycle7"/>
    <dgm:cxn modelId="{D4417F67-CAC1-47D8-A994-0549A95DC372}" type="presParOf" srcId="{53D862C6-2AA6-477B-BEFE-7FF41AD9E9F8}" destId="{5F103B00-CCC4-42B7-BE11-23F27F92B5A6}" srcOrd="1" destOrd="0" presId="urn:microsoft.com/office/officeart/2005/8/layout/cycle7"/>
    <dgm:cxn modelId="{B9BA230A-8901-407E-A30A-6684247DB588}" type="presParOf" srcId="{5F103B00-CCC4-42B7-BE11-23F27F92B5A6}" destId="{01F2C3D3-55D1-4201-BD67-7DC2E31C5128}" srcOrd="0" destOrd="0" presId="urn:microsoft.com/office/officeart/2005/8/layout/cycle7"/>
    <dgm:cxn modelId="{36C27BB8-9D27-49A1-964D-FD183FA83FDD}" type="presParOf" srcId="{53D862C6-2AA6-477B-BEFE-7FF41AD9E9F8}" destId="{6C954192-042B-4C37-A1EF-6AC825474C0E}" srcOrd="2" destOrd="0" presId="urn:microsoft.com/office/officeart/2005/8/layout/cycle7"/>
    <dgm:cxn modelId="{A883698F-605C-4771-B3ED-FD62D4A4D398}" type="presParOf" srcId="{53D862C6-2AA6-477B-BEFE-7FF41AD9E9F8}" destId="{DAC7FA1B-3A6C-4B8C-AFA9-E379D7708D5F}" srcOrd="3" destOrd="0" presId="urn:microsoft.com/office/officeart/2005/8/layout/cycle7"/>
    <dgm:cxn modelId="{F985BA4F-6249-4BDD-855F-456BA2DE8C14}" type="presParOf" srcId="{DAC7FA1B-3A6C-4B8C-AFA9-E379D7708D5F}" destId="{47D66C0F-FF8A-4DA0-A5E0-1CABB92692AB}" srcOrd="0" destOrd="0" presId="urn:microsoft.com/office/officeart/2005/8/layout/cycle7"/>
    <dgm:cxn modelId="{91B044B9-FA2B-405C-A4E9-72CC1D90366A}" type="presParOf" srcId="{53D862C6-2AA6-477B-BEFE-7FF41AD9E9F8}" destId="{37483B8A-1113-4B38-86D5-8C077A641213}" srcOrd="4" destOrd="0" presId="urn:microsoft.com/office/officeart/2005/8/layout/cycle7"/>
    <dgm:cxn modelId="{FEB62ADF-620F-4CB0-8F25-B12DC2036851}" type="presParOf" srcId="{53D862C6-2AA6-477B-BEFE-7FF41AD9E9F8}" destId="{480C64A0-885B-4E53-AAAD-829120197014}" srcOrd="5" destOrd="0" presId="urn:microsoft.com/office/officeart/2005/8/layout/cycle7"/>
    <dgm:cxn modelId="{BDEE0F7D-AF80-477F-A36A-7FA981EAC52E}" type="presParOf" srcId="{480C64A0-885B-4E53-AAAD-829120197014}" destId="{53BFC4AD-EAAF-4E88-8D7B-39B84B1894B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6557E6-BEB3-4BE9-9CA5-CF082286DE45}" type="doc">
      <dgm:prSet loTypeId="urn:microsoft.com/office/officeart/2005/8/layout/cycle7" loCatId="cycle" qsTypeId="urn:microsoft.com/office/officeart/2005/8/quickstyle/simple1" qsCatId="simple" csTypeId="urn:microsoft.com/office/officeart/2005/8/colors/accent0_3" csCatId="mainScheme" phldr="1"/>
      <dgm:spPr/>
      <dgm:t>
        <a:bodyPr/>
        <a:lstStyle/>
        <a:p>
          <a:endParaRPr lang="zh-CN" altLang="en-US"/>
        </a:p>
      </dgm:t>
    </dgm:pt>
    <dgm:pt modelId="{22DE0278-84B4-4E70-8219-DB0E3E903B65}">
      <dgm:prSet phldrT="[文本]"/>
      <dgm:spPr/>
      <dgm:t>
        <a:bodyPr/>
        <a:lstStyle/>
        <a:p>
          <a:r>
            <a:rPr lang="en-US" altLang="zh-CN" dirty="0" smtClean="0"/>
            <a:t>BP</a:t>
          </a:r>
          <a:r>
            <a:rPr lang="zh-CN" altLang="en-US" dirty="0" smtClean="0"/>
            <a:t>反向传播算法</a:t>
          </a:r>
          <a:endParaRPr lang="zh-CN" altLang="en-US" dirty="0"/>
        </a:p>
      </dgm:t>
    </dgm:pt>
    <dgm:pt modelId="{32930D65-B356-4361-A067-1DD27395A23A}" type="parTrans" cxnId="{C956DE6F-A5A0-4433-A4EF-A53F322D5271}">
      <dgm:prSet/>
      <dgm:spPr/>
      <dgm:t>
        <a:bodyPr/>
        <a:lstStyle/>
        <a:p>
          <a:endParaRPr lang="zh-CN" altLang="en-US"/>
        </a:p>
      </dgm:t>
    </dgm:pt>
    <dgm:pt modelId="{C21FCD9E-DFC2-416B-A736-41436A77B81F}" type="sibTrans" cxnId="{C956DE6F-A5A0-4433-A4EF-A53F322D5271}">
      <dgm:prSet/>
      <dgm:spPr/>
      <dgm:t>
        <a:bodyPr/>
        <a:lstStyle/>
        <a:p>
          <a:endParaRPr lang="zh-CN" altLang="en-US"/>
        </a:p>
      </dgm:t>
    </dgm:pt>
    <dgm:pt modelId="{AC00BCBF-DD2D-4AFE-9E7E-9C1AF1415D2E}">
      <dgm:prSet phldrT="[文本]"/>
      <dgm:spPr>
        <a:blipFill>
          <a:blip xmlns:r="http://schemas.openxmlformats.org/officeDocument/2006/relationships" r:embed="rId1"/>
          <a:stretch>
            <a:fillRect l="-2160" t="-18493" r="-2160" b="-63014"/>
          </a:stretch>
        </a:blipFill>
      </dgm:spPr>
      <dgm:t>
        <a:bodyPr/>
        <a:lstStyle/>
        <a:p>
          <a:r>
            <a:rPr lang="zh-CN" altLang="en-US">
              <a:noFill/>
            </a:rPr>
            <a:t> </a:t>
          </a:r>
        </a:p>
      </dgm:t>
    </dgm:pt>
    <dgm:pt modelId="{72B8A039-0FE2-4499-80E3-95231D76EC2E}" type="parTrans" cxnId="{30A84D66-CEC5-4371-B6BD-2CEAF36317F2}">
      <dgm:prSet/>
      <dgm:spPr/>
      <dgm:t>
        <a:bodyPr/>
        <a:lstStyle/>
        <a:p>
          <a:endParaRPr lang="zh-CN" altLang="en-US"/>
        </a:p>
      </dgm:t>
    </dgm:pt>
    <dgm:pt modelId="{F5D8C624-AB33-4242-A114-E68CFC39936D}" type="sibTrans" cxnId="{30A84D66-CEC5-4371-B6BD-2CEAF36317F2}">
      <dgm:prSet/>
      <dgm:spPr/>
      <dgm:t>
        <a:bodyPr/>
        <a:lstStyle/>
        <a:p>
          <a:endParaRPr lang="zh-CN" altLang="en-US"/>
        </a:p>
      </dgm:t>
    </dgm:pt>
    <dgm:pt modelId="{3939CD84-682C-4F9A-A380-598B325427E1}">
      <dgm:prSet/>
      <dgm:spPr>
        <a:blipFill>
          <a:blip xmlns:r="http://schemas.openxmlformats.org/officeDocument/2006/relationships" r:embed="rId2"/>
          <a:stretch>
            <a:fillRect/>
          </a:stretch>
        </a:blipFill>
      </dgm:spPr>
      <dgm:t>
        <a:bodyPr/>
        <a:lstStyle/>
        <a:p>
          <a:r>
            <a:rPr lang="zh-CN" altLang="en-US">
              <a:noFill/>
            </a:rPr>
            <a:t> </a:t>
          </a:r>
        </a:p>
      </dgm:t>
    </dgm:pt>
    <dgm:pt modelId="{3246E3CA-DD9A-45A4-AE5D-57952E27046B}" type="parTrans" cxnId="{0F9BF0B6-8CB6-4EE6-A01E-6EFAC8147D29}">
      <dgm:prSet/>
      <dgm:spPr/>
      <dgm:t>
        <a:bodyPr/>
        <a:lstStyle/>
        <a:p>
          <a:endParaRPr lang="zh-CN" altLang="en-US"/>
        </a:p>
      </dgm:t>
    </dgm:pt>
    <dgm:pt modelId="{667D02B5-3B86-416E-9F55-646D273A66D7}" type="sibTrans" cxnId="{0F9BF0B6-8CB6-4EE6-A01E-6EFAC8147D29}">
      <dgm:prSet/>
      <dgm:spPr/>
      <dgm:t>
        <a:bodyPr/>
        <a:lstStyle/>
        <a:p>
          <a:endParaRPr lang="zh-CN" altLang="en-US"/>
        </a:p>
      </dgm:t>
    </dgm:pt>
    <dgm:pt modelId="{53D862C6-2AA6-477B-BEFE-7FF41AD9E9F8}" type="pres">
      <dgm:prSet presAssocID="{396557E6-BEB3-4BE9-9CA5-CF082286DE45}" presName="Name0" presStyleCnt="0">
        <dgm:presLayoutVars>
          <dgm:dir/>
          <dgm:resizeHandles val="exact"/>
        </dgm:presLayoutVars>
      </dgm:prSet>
      <dgm:spPr/>
      <dgm:t>
        <a:bodyPr/>
        <a:lstStyle/>
        <a:p>
          <a:endParaRPr lang="zh-CN" altLang="en-US"/>
        </a:p>
      </dgm:t>
    </dgm:pt>
    <dgm:pt modelId="{675982AA-FFD7-4C31-8024-733597638854}" type="pres">
      <dgm:prSet presAssocID="{22DE0278-84B4-4E70-8219-DB0E3E903B65}" presName="node" presStyleLbl="node1" presStyleIdx="0" presStyleCnt="3" custRadScaleRad="73709" custRadScaleInc="-196044">
        <dgm:presLayoutVars>
          <dgm:bulletEnabled val="1"/>
        </dgm:presLayoutVars>
      </dgm:prSet>
      <dgm:spPr/>
      <dgm:t>
        <a:bodyPr/>
        <a:lstStyle/>
        <a:p>
          <a:endParaRPr lang="zh-CN" altLang="en-US"/>
        </a:p>
      </dgm:t>
    </dgm:pt>
    <dgm:pt modelId="{5F103B00-CCC4-42B7-BE11-23F27F92B5A6}" type="pres">
      <dgm:prSet presAssocID="{C21FCD9E-DFC2-416B-A736-41436A77B81F}" presName="sibTrans" presStyleLbl="sibTrans2D1" presStyleIdx="0" presStyleCnt="3" custLinFactNeighborX="-1225" custLinFactNeighborY="8474"/>
      <dgm:spPr/>
      <dgm:t>
        <a:bodyPr/>
        <a:lstStyle/>
        <a:p>
          <a:endParaRPr lang="zh-CN" altLang="en-US"/>
        </a:p>
      </dgm:t>
    </dgm:pt>
    <dgm:pt modelId="{01F2C3D3-55D1-4201-BD67-7DC2E31C5128}" type="pres">
      <dgm:prSet presAssocID="{C21FCD9E-DFC2-416B-A736-41436A77B81F}" presName="connectorText" presStyleLbl="sibTrans2D1" presStyleIdx="0" presStyleCnt="3"/>
      <dgm:spPr/>
      <dgm:t>
        <a:bodyPr/>
        <a:lstStyle/>
        <a:p>
          <a:endParaRPr lang="zh-CN" altLang="en-US"/>
        </a:p>
      </dgm:t>
    </dgm:pt>
    <dgm:pt modelId="{6C954192-042B-4C37-A1EF-6AC825474C0E}" type="pres">
      <dgm:prSet presAssocID="{AC00BCBF-DD2D-4AFE-9E7E-9C1AF1415D2E}" presName="node" presStyleLbl="node1" presStyleIdx="1" presStyleCnt="3" custScaleX="113556" custRadScaleRad="102198" custRadScaleInc="-16095">
        <dgm:presLayoutVars>
          <dgm:bulletEnabled val="1"/>
        </dgm:presLayoutVars>
      </dgm:prSet>
      <dgm:spPr/>
      <dgm:t>
        <a:bodyPr/>
        <a:lstStyle/>
        <a:p>
          <a:endParaRPr lang="zh-CN" altLang="en-US"/>
        </a:p>
      </dgm:t>
    </dgm:pt>
    <dgm:pt modelId="{DAC7FA1B-3A6C-4B8C-AFA9-E379D7708D5F}" type="pres">
      <dgm:prSet presAssocID="{F5D8C624-AB33-4242-A114-E68CFC39936D}" presName="sibTrans" presStyleLbl="sibTrans2D1" presStyleIdx="1" presStyleCnt="3"/>
      <dgm:spPr/>
      <dgm:t>
        <a:bodyPr/>
        <a:lstStyle/>
        <a:p>
          <a:endParaRPr lang="zh-CN" altLang="en-US"/>
        </a:p>
      </dgm:t>
    </dgm:pt>
    <dgm:pt modelId="{47D66C0F-FF8A-4DA0-A5E0-1CABB92692AB}" type="pres">
      <dgm:prSet presAssocID="{F5D8C624-AB33-4242-A114-E68CFC39936D}" presName="connectorText" presStyleLbl="sibTrans2D1" presStyleIdx="1" presStyleCnt="3"/>
      <dgm:spPr/>
      <dgm:t>
        <a:bodyPr/>
        <a:lstStyle/>
        <a:p>
          <a:endParaRPr lang="zh-CN" altLang="en-US"/>
        </a:p>
      </dgm:t>
    </dgm:pt>
    <dgm:pt modelId="{37483B8A-1113-4B38-86D5-8C077A641213}" type="pres">
      <dgm:prSet presAssocID="{3939CD84-682C-4F9A-A380-598B325427E1}" presName="node" presStyleLbl="node1" presStyleIdx="2" presStyleCnt="3" custScaleX="127133" custRadScaleRad="71180" custRadScaleInc="202862">
        <dgm:presLayoutVars>
          <dgm:bulletEnabled val="1"/>
        </dgm:presLayoutVars>
      </dgm:prSet>
      <dgm:spPr/>
      <dgm:t>
        <a:bodyPr/>
        <a:lstStyle/>
        <a:p>
          <a:endParaRPr lang="zh-CN" altLang="en-US"/>
        </a:p>
      </dgm:t>
    </dgm:pt>
    <dgm:pt modelId="{480C64A0-885B-4E53-AAAD-829120197014}" type="pres">
      <dgm:prSet presAssocID="{667D02B5-3B86-416E-9F55-646D273A66D7}" presName="sibTrans" presStyleLbl="sibTrans2D1" presStyleIdx="2" presStyleCnt="3"/>
      <dgm:spPr/>
      <dgm:t>
        <a:bodyPr/>
        <a:lstStyle/>
        <a:p>
          <a:endParaRPr lang="zh-CN" altLang="en-US"/>
        </a:p>
      </dgm:t>
    </dgm:pt>
    <dgm:pt modelId="{53BFC4AD-EAAF-4E88-8D7B-39B84B1894BF}" type="pres">
      <dgm:prSet presAssocID="{667D02B5-3B86-416E-9F55-646D273A66D7}" presName="connectorText" presStyleLbl="sibTrans2D1" presStyleIdx="2" presStyleCnt="3"/>
      <dgm:spPr/>
      <dgm:t>
        <a:bodyPr/>
        <a:lstStyle/>
        <a:p>
          <a:endParaRPr lang="zh-CN" altLang="en-US"/>
        </a:p>
      </dgm:t>
    </dgm:pt>
  </dgm:ptLst>
  <dgm:cxnLst>
    <dgm:cxn modelId="{4DD83FB4-8034-45B0-9D22-2BC75B6A42D3}" type="presOf" srcId="{F5D8C624-AB33-4242-A114-E68CFC39936D}" destId="{DAC7FA1B-3A6C-4B8C-AFA9-E379D7708D5F}" srcOrd="0" destOrd="0" presId="urn:microsoft.com/office/officeart/2005/8/layout/cycle7"/>
    <dgm:cxn modelId="{8A13E4F3-F3E4-423C-BC70-6B101853CAF0}" type="presOf" srcId="{396557E6-BEB3-4BE9-9CA5-CF082286DE45}" destId="{53D862C6-2AA6-477B-BEFE-7FF41AD9E9F8}" srcOrd="0" destOrd="0" presId="urn:microsoft.com/office/officeart/2005/8/layout/cycle7"/>
    <dgm:cxn modelId="{CD7A6EB5-9E78-4023-A92C-3B49FA4972BE}" type="presOf" srcId="{C21FCD9E-DFC2-416B-A736-41436A77B81F}" destId="{01F2C3D3-55D1-4201-BD67-7DC2E31C5128}" srcOrd="1" destOrd="0" presId="urn:microsoft.com/office/officeart/2005/8/layout/cycle7"/>
    <dgm:cxn modelId="{1782581A-7E22-4C93-80E0-DD593A9AD124}" type="presOf" srcId="{3939CD84-682C-4F9A-A380-598B325427E1}" destId="{37483B8A-1113-4B38-86D5-8C077A641213}" srcOrd="0" destOrd="0" presId="urn:microsoft.com/office/officeart/2005/8/layout/cycle7"/>
    <dgm:cxn modelId="{FE4A516D-B751-4B08-AB66-563516E0102B}" type="presOf" srcId="{F5D8C624-AB33-4242-A114-E68CFC39936D}" destId="{47D66C0F-FF8A-4DA0-A5E0-1CABB92692AB}" srcOrd="1" destOrd="0" presId="urn:microsoft.com/office/officeart/2005/8/layout/cycle7"/>
    <dgm:cxn modelId="{8AF6CA46-BF11-44E2-994E-5276CA8555BB}" type="presOf" srcId="{667D02B5-3B86-416E-9F55-646D273A66D7}" destId="{480C64A0-885B-4E53-AAAD-829120197014}" srcOrd="0" destOrd="0" presId="urn:microsoft.com/office/officeart/2005/8/layout/cycle7"/>
    <dgm:cxn modelId="{30A84D66-CEC5-4371-B6BD-2CEAF36317F2}" srcId="{396557E6-BEB3-4BE9-9CA5-CF082286DE45}" destId="{AC00BCBF-DD2D-4AFE-9E7E-9C1AF1415D2E}" srcOrd="1" destOrd="0" parTransId="{72B8A039-0FE2-4499-80E3-95231D76EC2E}" sibTransId="{F5D8C624-AB33-4242-A114-E68CFC39936D}"/>
    <dgm:cxn modelId="{0F9BF0B6-8CB6-4EE6-A01E-6EFAC8147D29}" srcId="{396557E6-BEB3-4BE9-9CA5-CF082286DE45}" destId="{3939CD84-682C-4F9A-A380-598B325427E1}" srcOrd="2" destOrd="0" parTransId="{3246E3CA-DD9A-45A4-AE5D-57952E27046B}" sibTransId="{667D02B5-3B86-416E-9F55-646D273A66D7}"/>
    <dgm:cxn modelId="{E41D3ADF-CA8F-406F-99CE-5709A29C8060}" type="presOf" srcId="{22DE0278-84B4-4E70-8219-DB0E3E903B65}" destId="{675982AA-FFD7-4C31-8024-733597638854}" srcOrd="0" destOrd="0" presId="urn:microsoft.com/office/officeart/2005/8/layout/cycle7"/>
    <dgm:cxn modelId="{C956DE6F-A5A0-4433-A4EF-A53F322D5271}" srcId="{396557E6-BEB3-4BE9-9CA5-CF082286DE45}" destId="{22DE0278-84B4-4E70-8219-DB0E3E903B65}" srcOrd="0" destOrd="0" parTransId="{32930D65-B356-4361-A067-1DD27395A23A}" sibTransId="{C21FCD9E-DFC2-416B-A736-41436A77B81F}"/>
    <dgm:cxn modelId="{C30E33B6-B9EC-4DAD-8AD7-D3F81169035C}" type="presOf" srcId="{667D02B5-3B86-416E-9F55-646D273A66D7}" destId="{53BFC4AD-EAAF-4E88-8D7B-39B84B1894BF}" srcOrd="1" destOrd="0" presId="urn:microsoft.com/office/officeart/2005/8/layout/cycle7"/>
    <dgm:cxn modelId="{4B9EAEB6-6E17-4ABF-9EFB-276B843C1F73}" type="presOf" srcId="{AC00BCBF-DD2D-4AFE-9E7E-9C1AF1415D2E}" destId="{6C954192-042B-4C37-A1EF-6AC825474C0E}" srcOrd="0" destOrd="0" presId="urn:microsoft.com/office/officeart/2005/8/layout/cycle7"/>
    <dgm:cxn modelId="{E554E05B-923E-448B-8D8C-F2F32C002047}" type="presOf" srcId="{C21FCD9E-DFC2-416B-A736-41436A77B81F}" destId="{5F103B00-CCC4-42B7-BE11-23F27F92B5A6}" srcOrd="0" destOrd="0" presId="urn:microsoft.com/office/officeart/2005/8/layout/cycle7"/>
    <dgm:cxn modelId="{E19C2046-1F08-4446-9478-9008FBE38E46}" type="presParOf" srcId="{53D862C6-2AA6-477B-BEFE-7FF41AD9E9F8}" destId="{675982AA-FFD7-4C31-8024-733597638854}" srcOrd="0" destOrd="0" presId="urn:microsoft.com/office/officeart/2005/8/layout/cycle7"/>
    <dgm:cxn modelId="{D4417F67-CAC1-47D8-A994-0549A95DC372}" type="presParOf" srcId="{53D862C6-2AA6-477B-BEFE-7FF41AD9E9F8}" destId="{5F103B00-CCC4-42B7-BE11-23F27F92B5A6}" srcOrd="1" destOrd="0" presId="urn:microsoft.com/office/officeart/2005/8/layout/cycle7"/>
    <dgm:cxn modelId="{B9BA230A-8901-407E-A30A-6684247DB588}" type="presParOf" srcId="{5F103B00-CCC4-42B7-BE11-23F27F92B5A6}" destId="{01F2C3D3-55D1-4201-BD67-7DC2E31C5128}" srcOrd="0" destOrd="0" presId="urn:microsoft.com/office/officeart/2005/8/layout/cycle7"/>
    <dgm:cxn modelId="{36C27BB8-9D27-49A1-964D-FD183FA83FDD}" type="presParOf" srcId="{53D862C6-2AA6-477B-BEFE-7FF41AD9E9F8}" destId="{6C954192-042B-4C37-A1EF-6AC825474C0E}" srcOrd="2" destOrd="0" presId="urn:microsoft.com/office/officeart/2005/8/layout/cycle7"/>
    <dgm:cxn modelId="{A883698F-605C-4771-B3ED-FD62D4A4D398}" type="presParOf" srcId="{53D862C6-2AA6-477B-BEFE-7FF41AD9E9F8}" destId="{DAC7FA1B-3A6C-4B8C-AFA9-E379D7708D5F}" srcOrd="3" destOrd="0" presId="urn:microsoft.com/office/officeart/2005/8/layout/cycle7"/>
    <dgm:cxn modelId="{F985BA4F-6249-4BDD-855F-456BA2DE8C14}" type="presParOf" srcId="{DAC7FA1B-3A6C-4B8C-AFA9-E379D7708D5F}" destId="{47D66C0F-FF8A-4DA0-A5E0-1CABB92692AB}" srcOrd="0" destOrd="0" presId="urn:microsoft.com/office/officeart/2005/8/layout/cycle7"/>
    <dgm:cxn modelId="{91B044B9-FA2B-405C-A4E9-72CC1D90366A}" type="presParOf" srcId="{53D862C6-2AA6-477B-BEFE-7FF41AD9E9F8}" destId="{37483B8A-1113-4B38-86D5-8C077A641213}" srcOrd="4" destOrd="0" presId="urn:microsoft.com/office/officeart/2005/8/layout/cycle7"/>
    <dgm:cxn modelId="{FEB62ADF-620F-4CB0-8F25-B12DC2036851}" type="presParOf" srcId="{53D862C6-2AA6-477B-BEFE-7FF41AD9E9F8}" destId="{480C64A0-885B-4E53-AAAD-829120197014}" srcOrd="5" destOrd="0" presId="urn:microsoft.com/office/officeart/2005/8/layout/cycle7"/>
    <dgm:cxn modelId="{BDEE0F7D-AF80-477F-A36A-7FA981EAC52E}" type="presParOf" srcId="{480C64A0-885B-4E53-AAAD-829120197014}" destId="{53BFC4AD-EAAF-4E88-8D7B-39B84B1894B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584F1E-F498-44F1-84E1-57085A0873FA}" type="doc">
      <dgm:prSet loTypeId="urn:microsoft.com/office/officeart/2005/8/layout/hProcess7" loCatId="process" qsTypeId="urn:microsoft.com/office/officeart/2005/8/quickstyle/simple5" qsCatId="simple" csTypeId="urn:microsoft.com/office/officeart/2005/8/colors/accent0_3" csCatId="mainScheme" phldr="1"/>
      <dgm:spPr/>
      <dgm:t>
        <a:bodyPr/>
        <a:lstStyle/>
        <a:p>
          <a:endParaRPr lang="zh-CN" altLang="en-US"/>
        </a:p>
      </dgm:t>
    </dgm:pt>
    <dgm:pt modelId="{C7D09224-10CB-4781-9C67-33184D89A4C9}">
      <dgm:prSet phldrT="[文本]"/>
      <dgm:spPr/>
      <dgm:t>
        <a:bodyPr/>
        <a:lstStyle/>
        <a:p>
          <a:endParaRPr lang="zh-CN" altLang="en-US"/>
        </a:p>
      </dgm:t>
    </dgm:pt>
    <dgm:pt modelId="{90063BC6-1559-413C-A1B7-A6BB54A0DA68}" type="parTrans" cxnId="{C3DCA876-3DAC-4379-B87A-F3CC64A9F5C3}">
      <dgm:prSet/>
      <dgm:spPr/>
      <dgm:t>
        <a:bodyPr/>
        <a:lstStyle/>
        <a:p>
          <a:endParaRPr lang="zh-CN" altLang="en-US"/>
        </a:p>
      </dgm:t>
    </dgm:pt>
    <dgm:pt modelId="{60141737-9773-485C-A6DA-B348AF8A136E}" type="sibTrans" cxnId="{C3DCA876-3DAC-4379-B87A-F3CC64A9F5C3}">
      <dgm:prSet/>
      <dgm:spPr/>
      <dgm:t>
        <a:bodyPr/>
        <a:lstStyle/>
        <a:p>
          <a:endParaRPr lang="zh-CN" altLang="en-US"/>
        </a:p>
      </dgm:t>
    </dgm:pt>
    <dgm:pt modelId="{4D9D949A-8D92-431B-98F0-9B943444FFD6}">
      <dgm:prSet phldrT="[文本]"/>
      <dgm:spPr/>
      <dgm:t>
        <a:bodyPr/>
        <a:lstStyle/>
        <a:p>
          <a:endParaRPr lang="zh-CN" altLang="en-US"/>
        </a:p>
      </dgm:t>
    </dgm:pt>
    <dgm:pt modelId="{9F212E0E-7159-449A-B0F7-78F5AB4927E1}" type="parTrans" cxnId="{BDF985B1-A871-4E58-8441-ABDA74543EA6}">
      <dgm:prSet/>
      <dgm:spPr/>
      <dgm:t>
        <a:bodyPr/>
        <a:lstStyle/>
        <a:p>
          <a:endParaRPr lang="zh-CN" altLang="en-US"/>
        </a:p>
      </dgm:t>
    </dgm:pt>
    <dgm:pt modelId="{FB115EB4-FFC5-4C89-8436-892BF4A80EF8}" type="sibTrans" cxnId="{BDF985B1-A871-4E58-8441-ABDA74543EA6}">
      <dgm:prSet/>
      <dgm:spPr/>
      <dgm:t>
        <a:bodyPr/>
        <a:lstStyle/>
        <a:p>
          <a:endParaRPr lang="zh-CN" altLang="en-US"/>
        </a:p>
      </dgm:t>
    </dgm:pt>
    <dgm:pt modelId="{8BC243E8-4BFA-462F-943D-5D4144870BB7}">
      <dgm:prSet phldrT="[文本]"/>
      <dgm:spPr/>
      <dgm:t>
        <a:bodyPr/>
        <a:lstStyle/>
        <a:p>
          <a:r>
            <a:rPr lang="en-US" altLang="zh-CN">
              <a:latin typeface="印品黑体" panose="00000500000000000000" pitchFamily="2" charset="-122"/>
              <a:ea typeface="印品黑体" panose="00000500000000000000" pitchFamily="2" charset="-122"/>
            </a:rPr>
            <a:t>02</a:t>
          </a:r>
          <a:endParaRPr lang="zh-CN" altLang="en-US"/>
        </a:p>
      </dgm:t>
    </dgm:pt>
    <dgm:pt modelId="{AB990117-7F09-4A34-80F9-177EFB5957A3}" type="parTrans" cxnId="{E32048B6-9813-417F-B0D8-3F40CB7FF050}">
      <dgm:prSet/>
      <dgm:spPr/>
      <dgm:t>
        <a:bodyPr/>
        <a:lstStyle/>
        <a:p>
          <a:endParaRPr lang="zh-CN" altLang="en-US"/>
        </a:p>
      </dgm:t>
    </dgm:pt>
    <dgm:pt modelId="{26490A67-E23C-48B3-B758-956C72BD08A2}" type="sibTrans" cxnId="{E32048B6-9813-417F-B0D8-3F40CB7FF050}">
      <dgm:prSet/>
      <dgm:spPr/>
      <dgm:t>
        <a:bodyPr/>
        <a:lstStyle/>
        <a:p>
          <a:endParaRPr lang="zh-CN" altLang="en-US"/>
        </a:p>
      </dgm:t>
    </dgm:pt>
    <dgm:pt modelId="{B1E4EADD-8C95-4292-9A14-178AC37FB533}">
      <dgm:prSet phldrT="[文本]"/>
      <dgm:spPr/>
      <dgm:t>
        <a:bodyPr/>
        <a:lstStyle/>
        <a:p>
          <a:r>
            <a:rPr lang="en-US" altLang="zh-CN">
              <a:latin typeface="印品黑体" panose="00000500000000000000" pitchFamily="2" charset="-122"/>
              <a:ea typeface="印品黑体" panose="00000500000000000000" pitchFamily="2" charset="-122"/>
            </a:rPr>
            <a:t>03</a:t>
          </a:r>
          <a:endParaRPr lang="zh-CN" altLang="en-US"/>
        </a:p>
      </dgm:t>
    </dgm:pt>
    <dgm:pt modelId="{A1E244DC-1F4A-4003-BD3B-728CEF2C4024}" type="parTrans" cxnId="{074E834C-C1DB-488B-9177-AA756ED3F3F2}">
      <dgm:prSet/>
      <dgm:spPr/>
      <dgm:t>
        <a:bodyPr/>
        <a:lstStyle/>
        <a:p>
          <a:endParaRPr lang="zh-CN" altLang="en-US"/>
        </a:p>
      </dgm:t>
    </dgm:pt>
    <dgm:pt modelId="{D804F53C-DF44-4224-9904-710E7AF28934}" type="sibTrans" cxnId="{074E834C-C1DB-488B-9177-AA756ED3F3F2}">
      <dgm:prSet/>
      <dgm:spPr/>
      <dgm:t>
        <a:bodyPr/>
        <a:lstStyle/>
        <a:p>
          <a:endParaRPr lang="zh-CN" altLang="en-US"/>
        </a:p>
      </dgm:t>
    </dgm:pt>
    <dgm:pt modelId="{41A16318-80D6-4DD7-B323-103CC6AE359E}">
      <dgm:prSet/>
      <dgm:spPr/>
      <dgm:t>
        <a:bodyPr/>
        <a:lstStyle/>
        <a:p>
          <a:r>
            <a:rPr lang="en-US" altLang="zh-CN">
              <a:latin typeface="印品黑体" panose="00000500000000000000" pitchFamily="2" charset="-122"/>
              <a:ea typeface="印品黑体" panose="00000500000000000000" pitchFamily="2" charset="-122"/>
            </a:rPr>
            <a:t>01</a:t>
          </a:r>
        </a:p>
        <a:p>
          <a:r>
            <a:rPr lang="zh-CN" altLang="en-US">
              <a:latin typeface="印品黑体" panose="00000500000000000000" pitchFamily="2" charset="-122"/>
              <a:ea typeface="印品黑体" panose="00000500000000000000" pitchFamily="2" charset="-122"/>
            </a:rPr>
            <a:t>通过核函数实现到高维空间的非线性映射</a:t>
          </a:r>
          <a:endParaRPr lang="zh-CN" altLang="en-US"/>
        </a:p>
      </dgm:t>
    </dgm:pt>
    <dgm:pt modelId="{60D5A488-A8AC-4A05-BB85-D00C33F72415}" type="parTrans" cxnId="{164CECA3-671B-4551-A82F-D61687137443}">
      <dgm:prSet/>
      <dgm:spPr/>
      <dgm:t>
        <a:bodyPr/>
        <a:lstStyle/>
        <a:p>
          <a:endParaRPr lang="zh-CN" altLang="en-US"/>
        </a:p>
      </dgm:t>
    </dgm:pt>
    <dgm:pt modelId="{D15BC86D-6464-42BD-91A2-D37B9D273F60}" type="sibTrans" cxnId="{164CECA3-671B-4551-A82F-D61687137443}">
      <dgm:prSet/>
      <dgm:spPr/>
      <dgm:t>
        <a:bodyPr/>
        <a:lstStyle/>
        <a:p>
          <a:endParaRPr lang="zh-CN" altLang="en-US"/>
        </a:p>
      </dgm:t>
    </dgm:pt>
    <dgm:pt modelId="{6EB9C910-B071-40F1-813E-E96F9C4ADEAB}">
      <dgm:prSet/>
      <dgm:spPr/>
      <dgm:t>
        <a:bodyPr/>
        <a:lstStyle/>
        <a:p>
          <a:r>
            <a:rPr lang="zh-CN" altLang="en-US">
              <a:latin typeface="印品黑体" panose="00000500000000000000" pitchFamily="2" charset="-122"/>
              <a:ea typeface="印品黑体" panose="00000500000000000000" pitchFamily="2" charset="-122"/>
            </a:rPr>
            <a:t>小样本学习方法。决策函数只由少数的支持向量所确定。</a:t>
          </a:r>
          <a:endParaRPr lang="zh-CN" altLang="zh-CN" b="1" dirty="0">
            <a:latin typeface="印品黑体" panose="00000500000000000000" pitchFamily="2" charset="-122"/>
            <a:ea typeface="印品黑体" panose="00000500000000000000" pitchFamily="2" charset="-122"/>
          </a:endParaRPr>
        </a:p>
      </dgm:t>
    </dgm:pt>
    <dgm:pt modelId="{9E9FFF15-3794-45BF-9B09-D34987D59765}" type="parTrans" cxnId="{E7984CED-623D-4DF5-A81F-3BC8B4476D6E}">
      <dgm:prSet/>
      <dgm:spPr/>
      <dgm:t>
        <a:bodyPr/>
        <a:lstStyle/>
        <a:p>
          <a:endParaRPr lang="zh-CN" altLang="en-US"/>
        </a:p>
      </dgm:t>
    </dgm:pt>
    <dgm:pt modelId="{675366CF-5C60-4E39-A2C7-BBBF5BE3FF9D}" type="sibTrans" cxnId="{E7984CED-623D-4DF5-A81F-3BC8B4476D6E}">
      <dgm:prSet/>
      <dgm:spPr/>
      <dgm:t>
        <a:bodyPr/>
        <a:lstStyle/>
        <a:p>
          <a:endParaRPr lang="zh-CN" altLang="en-US"/>
        </a:p>
      </dgm:t>
    </dgm:pt>
    <dgm:pt modelId="{4401C3D2-8814-446B-A43F-DC27FDD7AEAF}">
      <dgm:prSet/>
      <dgm:spPr/>
      <dgm:t>
        <a:bodyPr/>
        <a:lstStyle/>
        <a:p>
          <a:r>
            <a:rPr lang="zh-CN" altLang="en-US">
              <a:latin typeface="印品黑体" panose="00000500000000000000" pitchFamily="2" charset="-122"/>
              <a:ea typeface="印品黑体" panose="00000500000000000000" pitchFamily="2" charset="-122"/>
            </a:rPr>
            <a:t>计算的复杂性取决于支持向量的数目</a:t>
          </a:r>
          <a:r>
            <a:rPr lang="en-US" altLang="zh-CN">
              <a:latin typeface="印品黑体" panose="00000500000000000000" pitchFamily="2" charset="-122"/>
              <a:ea typeface="印品黑体" panose="00000500000000000000" pitchFamily="2" charset="-122"/>
            </a:rPr>
            <a:t>,</a:t>
          </a:r>
          <a:r>
            <a:rPr lang="zh-CN" altLang="en-US">
              <a:latin typeface="印品黑体" panose="00000500000000000000" pitchFamily="2" charset="-122"/>
              <a:ea typeface="印品黑体" panose="00000500000000000000" pitchFamily="2" charset="-122"/>
            </a:rPr>
            <a:t>而不是样本空间的维数。</a:t>
          </a:r>
          <a:endParaRPr lang="zh-CN" altLang="zh-CN" b="1" dirty="0">
            <a:latin typeface="印品黑体" panose="00000500000000000000" pitchFamily="2" charset="-122"/>
            <a:ea typeface="印品黑体" panose="00000500000000000000" pitchFamily="2" charset="-122"/>
          </a:endParaRPr>
        </a:p>
      </dgm:t>
    </dgm:pt>
    <dgm:pt modelId="{3BF946F6-CB9B-4A70-9C58-AACC81B16E49}" type="parTrans" cxnId="{FC2F45AE-CDB5-47B0-A2D0-46C983685768}">
      <dgm:prSet/>
      <dgm:spPr/>
      <dgm:t>
        <a:bodyPr/>
        <a:lstStyle/>
        <a:p>
          <a:endParaRPr lang="zh-CN" altLang="en-US"/>
        </a:p>
      </dgm:t>
    </dgm:pt>
    <dgm:pt modelId="{E0A09BD8-3FFE-48AA-BBE4-A09CFB0E21A4}" type="sibTrans" cxnId="{FC2F45AE-CDB5-47B0-A2D0-46C983685768}">
      <dgm:prSet/>
      <dgm:spPr/>
      <dgm:t>
        <a:bodyPr/>
        <a:lstStyle/>
        <a:p>
          <a:endParaRPr lang="zh-CN" altLang="en-US"/>
        </a:p>
      </dgm:t>
    </dgm:pt>
    <dgm:pt modelId="{6A8DC579-1763-4A26-963D-ACB861AB1209}">
      <dgm:prSet phldrT="[文本]"/>
      <dgm:spPr/>
      <dgm:t>
        <a:bodyPr/>
        <a:lstStyle/>
        <a:p>
          <a:endParaRPr lang="zh-CN" altLang="en-US"/>
        </a:p>
      </dgm:t>
    </dgm:pt>
    <dgm:pt modelId="{AFB530B5-FD2F-4036-BB85-CCD75F1202EC}" type="sibTrans" cxnId="{89DA1639-23B0-44AE-8EE8-839D85223F71}">
      <dgm:prSet/>
      <dgm:spPr/>
      <dgm:t>
        <a:bodyPr/>
        <a:lstStyle/>
        <a:p>
          <a:endParaRPr lang="zh-CN" altLang="en-US"/>
        </a:p>
      </dgm:t>
    </dgm:pt>
    <dgm:pt modelId="{36D43560-7286-4BD4-A9F1-548C8AC630DC}" type="parTrans" cxnId="{89DA1639-23B0-44AE-8EE8-839D85223F71}">
      <dgm:prSet/>
      <dgm:spPr/>
      <dgm:t>
        <a:bodyPr/>
        <a:lstStyle/>
        <a:p>
          <a:endParaRPr lang="zh-CN" altLang="en-US"/>
        </a:p>
      </dgm:t>
    </dgm:pt>
    <dgm:pt modelId="{FC91A1CF-A258-4507-9981-89092341BF25}">
      <dgm:prSet phldrT="[文本]"/>
      <dgm:spPr/>
      <dgm:t>
        <a:bodyPr/>
        <a:lstStyle/>
        <a:p>
          <a:r>
            <a:rPr lang="en-US" altLang="zh-CN">
              <a:latin typeface="印品黑体" panose="00000500000000000000" pitchFamily="2" charset="-122"/>
              <a:ea typeface="印品黑体" panose="00000500000000000000" pitchFamily="2" charset="-122"/>
            </a:rPr>
            <a:t>04</a:t>
          </a:r>
          <a:endParaRPr lang="zh-CN" altLang="en-US"/>
        </a:p>
      </dgm:t>
    </dgm:pt>
    <dgm:pt modelId="{6D6BDCC7-6F6B-4A94-ADE2-8CE0F3C35253}" type="parTrans" cxnId="{510E6076-A16D-4399-B612-DB1CD213223A}">
      <dgm:prSet/>
      <dgm:spPr/>
      <dgm:t>
        <a:bodyPr/>
        <a:lstStyle/>
        <a:p>
          <a:endParaRPr lang="zh-CN" altLang="en-US"/>
        </a:p>
      </dgm:t>
    </dgm:pt>
    <dgm:pt modelId="{205CFB06-DF03-49B9-A67B-60A6BAE824F1}" type="sibTrans" cxnId="{510E6076-A16D-4399-B612-DB1CD213223A}">
      <dgm:prSet/>
      <dgm:spPr/>
      <dgm:t>
        <a:bodyPr/>
        <a:lstStyle/>
        <a:p>
          <a:endParaRPr lang="zh-CN" altLang="en-US"/>
        </a:p>
      </dgm:t>
    </dgm:pt>
    <dgm:pt modelId="{1E51B1A1-A42E-4804-AE76-59AE08112FDD}">
      <dgm:prSet phldrT="[文本]"/>
      <dgm:spPr/>
      <dgm:t>
        <a:bodyPr/>
        <a:lstStyle/>
        <a:p>
          <a:endParaRPr lang="zh-CN" altLang="en-US"/>
        </a:p>
      </dgm:t>
    </dgm:pt>
    <dgm:pt modelId="{48A96F9E-306D-4801-8BD2-B9BDF576B5B5}" type="parTrans" cxnId="{ACAC17E1-E9F2-492D-BC82-8F7954AE66C4}">
      <dgm:prSet/>
      <dgm:spPr/>
      <dgm:t>
        <a:bodyPr/>
        <a:lstStyle/>
        <a:p>
          <a:endParaRPr lang="zh-CN" altLang="en-US"/>
        </a:p>
      </dgm:t>
    </dgm:pt>
    <dgm:pt modelId="{78939C09-B2CF-4A8D-A93E-ADBC55F15744}" type="sibTrans" cxnId="{ACAC17E1-E9F2-492D-BC82-8F7954AE66C4}">
      <dgm:prSet/>
      <dgm:spPr/>
      <dgm:t>
        <a:bodyPr/>
        <a:lstStyle/>
        <a:p>
          <a:endParaRPr lang="zh-CN" altLang="en-US"/>
        </a:p>
      </dgm:t>
    </dgm:pt>
    <dgm:pt modelId="{C4BA3ABA-3E98-4CAD-AE23-78250987A5C3}">
      <dgm:prSet/>
      <dgm:spPr/>
      <dgm:t>
        <a:bodyPr/>
        <a:lstStyle/>
        <a:p>
          <a:r>
            <a:rPr lang="en-US" altLang="zh-CN">
              <a:latin typeface="印品黑体" panose="00000500000000000000" pitchFamily="2" charset="-122"/>
              <a:ea typeface="印品黑体" panose="00000500000000000000" pitchFamily="2" charset="-122"/>
            </a:rPr>
            <a:t>SVM</a:t>
          </a:r>
          <a:r>
            <a:rPr lang="zh-CN" altLang="en-US">
              <a:latin typeface="印品黑体" panose="00000500000000000000" pitchFamily="2" charset="-122"/>
              <a:ea typeface="印品黑体" panose="00000500000000000000" pitchFamily="2" charset="-122"/>
            </a:rPr>
            <a:t>方法核心的是最大化分类边际</a:t>
          </a:r>
          <a:endParaRPr lang="zh-CN" altLang="zh-CN" dirty="0">
            <a:latin typeface="印品黑体" panose="00000500000000000000" pitchFamily="2" charset="-122"/>
            <a:ea typeface="印品黑体" panose="00000500000000000000" pitchFamily="2" charset="-122"/>
          </a:endParaRPr>
        </a:p>
      </dgm:t>
    </dgm:pt>
    <dgm:pt modelId="{98019946-C73E-4190-9540-8B36A5DB76DC}" type="parTrans" cxnId="{87D46C03-AFCD-4F16-B6F0-6A39AD71A334}">
      <dgm:prSet/>
      <dgm:spPr/>
      <dgm:t>
        <a:bodyPr/>
        <a:lstStyle/>
        <a:p>
          <a:endParaRPr lang="zh-CN" altLang="en-US"/>
        </a:p>
      </dgm:t>
    </dgm:pt>
    <dgm:pt modelId="{2EB3D8A2-E864-4EB7-B6D9-AFEF5DAF2E81}" type="sibTrans" cxnId="{87D46C03-AFCD-4F16-B6F0-6A39AD71A334}">
      <dgm:prSet/>
      <dgm:spPr/>
      <dgm:t>
        <a:bodyPr/>
        <a:lstStyle/>
        <a:p>
          <a:endParaRPr lang="zh-CN" altLang="en-US"/>
        </a:p>
      </dgm:t>
    </dgm:pt>
    <dgm:pt modelId="{B603F136-0DD4-438A-B314-201B060F60C6}" type="pres">
      <dgm:prSet presAssocID="{14584F1E-F498-44F1-84E1-57085A0873FA}" presName="Name0" presStyleCnt="0">
        <dgm:presLayoutVars>
          <dgm:dir/>
          <dgm:animLvl val="lvl"/>
          <dgm:resizeHandles val="exact"/>
        </dgm:presLayoutVars>
      </dgm:prSet>
      <dgm:spPr/>
    </dgm:pt>
    <dgm:pt modelId="{83EC503E-63EB-4158-8156-6587C6247A14}" type="pres">
      <dgm:prSet presAssocID="{C7D09224-10CB-4781-9C67-33184D89A4C9}" presName="compositeNode" presStyleCnt="0">
        <dgm:presLayoutVars>
          <dgm:bulletEnabled val="1"/>
        </dgm:presLayoutVars>
      </dgm:prSet>
      <dgm:spPr/>
    </dgm:pt>
    <dgm:pt modelId="{E6C79734-60EB-462C-9D40-442114F2AAFB}" type="pres">
      <dgm:prSet presAssocID="{C7D09224-10CB-4781-9C67-33184D89A4C9}" presName="bgRect" presStyleLbl="node1" presStyleIdx="0" presStyleCnt="4" custScaleX="98337" custLinFactNeighborX="2127" custLinFactNeighborY="17414"/>
      <dgm:spPr/>
    </dgm:pt>
    <dgm:pt modelId="{3CE6B93F-8FA4-4C38-B994-077D10A26348}" type="pres">
      <dgm:prSet presAssocID="{C7D09224-10CB-4781-9C67-33184D89A4C9}" presName="parentNode" presStyleLbl="node1" presStyleIdx="0" presStyleCnt="4">
        <dgm:presLayoutVars>
          <dgm:chMax val="0"/>
          <dgm:bulletEnabled val="1"/>
        </dgm:presLayoutVars>
      </dgm:prSet>
      <dgm:spPr/>
    </dgm:pt>
    <dgm:pt modelId="{3AC725CC-2813-420C-BCCF-B3384320130B}" type="pres">
      <dgm:prSet presAssocID="{C7D09224-10CB-4781-9C67-33184D89A4C9}" presName="childNode" presStyleLbl="node1" presStyleIdx="0" presStyleCnt="4">
        <dgm:presLayoutVars>
          <dgm:bulletEnabled val="1"/>
        </dgm:presLayoutVars>
      </dgm:prSet>
      <dgm:spPr/>
    </dgm:pt>
    <dgm:pt modelId="{87FC4ACD-E482-4954-820F-C2EC9AF55E5F}" type="pres">
      <dgm:prSet presAssocID="{60141737-9773-485C-A6DA-B348AF8A136E}" presName="hSp" presStyleCnt="0"/>
      <dgm:spPr/>
    </dgm:pt>
    <dgm:pt modelId="{14D8EEFF-856F-420B-84F3-3E32F325CEB2}" type="pres">
      <dgm:prSet presAssocID="{60141737-9773-485C-A6DA-B348AF8A136E}" presName="vProcSp" presStyleCnt="0"/>
      <dgm:spPr/>
    </dgm:pt>
    <dgm:pt modelId="{BBFA2CBE-ADAF-4259-A431-F3605643F3C4}" type="pres">
      <dgm:prSet presAssocID="{60141737-9773-485C-A6DA-B348AF8A136E}" presName="vSp1" presStyleCnt="0"/>
      <dgm:spPr/>
    </dgm:pt>
    <dgm:pt modelId="{DE7EEAD1-1FEE-4EB4-9F6C-9AC0C5E685E7}" type="pres">
      <dgm:prSet presAssocID="{60141737-9773-485C-A6DA-B348AF8A136E}" presName="simulatedConn" presStyleLbl="solidFgAcc1" presStyleIdx="0" presStyleCnt="3"/>
      <dgm:spPr/>
    </dgm:pt>
    <dgm:pt modelId="{2616F66B-F261-4E12-90E8-93B1ED62E4B7}" type="pres">
      <dgm:prSet presAssocID="{60141737-9773-485C-A6DA-B348AF8A136E}" presName="vSp2" presStyleCnt="0"/>
      <dgm:spPr/>
    </dgm:pt>
    <dgm:pt modelId="{CF41EA05-0026-4B08-B3FD-C5E132803F87}" type="pres">
      <dgm:prSet presAssocID="{60141737-9773-485C-A6DA-B348AF8A136E}" presName="sibTrans" presStyleCnt="0"/>
      <dgm:spPr/>
    </dgm:pt>
    <dgm:pt modelId="{41812266-B996-47F0-98A4-8C08E79C8F3D}" type="pres">
      <dgm:prSet presAssocID="{4D9D949A-8D92-431B-98F0-9B943444FFD6}" presName="compositeNode" presStyleCnt="0">
        <dgm:presLayoutVars>
          <dgm:bulletEnabled val="1"/>
        </dgm:presLayoutVars>
      </dgm:prSet>
      <dgm:spPr/>
    </dgm:pt>
    <dgm:pt modelId="{92B8BEBF-1CC7-46F2-BA88-3B3FA8B19BFF}" type="pres">
      <dgm:prSet presAssocID="{4D9D949A-8D92-431B-98F0-9B943444FFD6}" presName="bgRect" presStyleLbl="node1" presStyleIdx="1" presStyleCnt="4" custScaleX="95866" custScaleY="100449" custLinFactNeighborX="-579" custLinFactNeighborY="65750"/>
      <dgm:spPr/>
    </dgm:pt>
    <dgm:pt modelId="{27CBBFB1-D448-4C6B-AFA3-785394D23AEC}" type="pres">
      <dgm:prSet presAssocID="{4D9D949A-8D92-431B-98F0-9B943444FFD6}" presName="parentNode" presStyleLbl="node1" presStyleIdx="1" presStyleCnt="4">
        <dgm:presLayoutVars>
          <dgm:chMax val="0"/>
          <dgm:bulletEnabled val="1"/>
        </dgm:presLayoutVars>
      </dgm:prSet>
      <dgm:spPr/>
    </dgm:pt>
    <dgm:pt modelId="{ED85F084-713C-4002-BD88-5235BC937501}" type="pres">
      <dgm:prSet presAssocID="{4D9D949A-8D92-431B-98F0-9B943444FFD6}" presName="childNode" presStyleLbl="node1" presStyleIdx="1" presStyleCnt="4">
        <dgm:presLayoutVars>
          <dgm:bulletEnabled val="1"/>
        </dgm:presLayoutVars>
      </dgm:prSet>
      <dgm:spPr/>
    </dgm:pt>
    <dgm:pt modelId="{FB6038E9-D1AC-4115-8AE6-62147C783C43}" type="pres">
      <dgm:prSet presAssocID="{FB115EB4-FFC5-4C89-8436-892BF4A80EF8}" presName="hSp" presStyleCnt="0"/>
      <dgm:spPr/>
    </dgm:pt>
    <dgm:pt modelId="{5FC14FD2-838E-4EAD-831D-117DB94A82EF}" type="pres">
      <dgm:prSet presAssocID="{FB115EB4-FFC5-4C89-8436-892BF4A80EF8}" presName="vProcSp" presStyleCnt="0"/>
      <dgm:spPr/>
    </dgm:pt>
    <dgm:pt modelId="{246A62BE-236E-4718-B5EC-0E717B8D3E0C}" type="pres">
      <dgm:prSet presAssocID="{FB115EB4-FFC5-4C89-8436-892BF4A80EF8}" presName="vSp1" presStyleCnt="0"/>
      <dgm:spPr/>
    </dgm:pt>
    <dgm:pt modelId="{7B159F5E-ADEE-419A-873A-9043852A7102}" type="pres">
      <dgm:prSet presAssocID="{FB115EB4-FFC5-4C89-8436-892BF4A80EF8}" presName="simulatedConn" presStyleLbl="solidFgAcc1" presStyleIdx="1" presStyleCnt="3"/>
      <dgm:spPr/>
    </dgm:pt>
    <dgm:pt modelId="{3FD4CA4A-9C4A-4FC1-A3ED-6BE4BD358BC9}" type="pres">
      <dgm:prSet presAssocID="{FB115EB4-FFC5-4C89-8436-892BF4A80EF8}" presName="vSp2" presStyleCnt="0"/>
      <dgm:spPr/>
    </dgm:pt>
    <dgm:pt modelId="{21236278-2DA9-4F6B-86B9-62FCB0D87947}" type="pres">
      <dgm:prSet presAssocID="{FB115EB4-FFC5-4C89-8436-892BF4A80EF8}" presName="sibTrans" presStyleCnt="0"/>
      <dgm:spPr/>
    </dgm:pt>
    <dgm:pt modelId="{7438BE8C-2578-4E40-ABCC-103505B1BF8A}" type="pres">
      <dgm:prSet presAssocID="{6A8DC579-1763-4A26-963D-ACB861AB1209}" presName="compositeNode" presStyleCnt="0">
        <dgm:presLayoutVars>
          <dgm:bulletEnabled val="1"/>
        </dgm:presLayoutVars>
      </dgm:prSet>
      <dgm:spPr/>
    </dgm:pt>
    <dgm:pt modelId="{F44EBD9A-B889-4670-BB11-70282BAC787E}" type="pres">
      <dgm:prSet presAssocID="{6A8DC579-1763-4A26-963D-ACB861AB1209}" presName="bgRect" presStyleLbl="node1" presStyleIdx="2" presStyleCnt="4" custLinFactNeighborX="-3719" custLinFactNeighborY="17414"/>
      <dgm:spPr/>
    </dgm:pt>
    <dgm:pt modelId="{E9D48E56-B4C6-43B6-8594-572CCE255F84}" type="pres">
      <dgm:prSet presAssocID="{6A8DC579-1763-4A26-963D-ACB861AB1209}" presName="parentNode" presStyleLbl="node1" presStyleIdx="2" presStyleCnt="4">
        <dgm:presLayoutVars>
          <dgm:chMax val="0"/>
          <dgm:bulletEnabled val="1"/>
        </dgm:presLayoutVars>
      </dgm:prSet>
      <dgm:spPr/>
    </dgm:pt>
    <dgm:pt modelId="{19BE9F72-7552-44C4-8019-D087E33D99CD}" type="pres">
      <dgm:prSet presAssocID="{6A8DC579-1763-4A26-963D-ACB861AB1209}" presName="childNode" presStyleLbl="node1" presStyleIdx="2" presStyleCnt="4">
        <dgm:presLayoutVars>
          <dgm:bulletEnabled val="1"/>
        </dgm:presLayoutVars>
      </dgm:prSet>
      <dgm:spPr/>
    </dgm:pt>
    <dgm:pt modelId="{8D8251CC-1536-4486-A908-4A4E0701069E}" type="pres">
      <dgm:prSet presAssocID="{AFB530B5-FD2F-4036-BB85-CCD75F1202EC}" presName="hSp" presStyleCnt="0"/>
      <dgm:spPr/>
    </dgm:pt>
    <dgm:pt modelId="{2ECEAE16-6BAA-4594-8F76-D80AB3FC889B}" type="pres">
      <dgm:prSet presAssocID="{AFB530B5-FD2F-4036-BB85-CCD75F1202EC}" presName="vProcSp" presStyleCnt="0"/>
      <dgm:spPr/>
    </dgm:pt>
    <dgm:pt modelId="{EBE52388-6980-4F4B-83B0-B0239E6B84C2}" type="pres">
      <dgm:prSet presAssocID="{AFB530B5-FD2F-4036-BB85-CCD75F1202EC}" presName="vSp1" presStyleCnt="0"/>
      <dgm:spPr/>
    </dgm:pt>
    <dgm:pt modelId="{771B3C4A-4D5A-4EA4-9452-33E913D9AE70}" type="pres">
      <dgm:prSet presAssocID="{AFB530B5-FD2F-4036-BB85-CCD75F1202EC}" presName="simulatedConn" presStyleLbl="solidFgAcc1" presStyleIdx="2" presStyleCnt="3"/>
      <dgm:spPr/>
    </dgm:pt>
    <dgm:pt modelId="{80C5274C-66D8-46DA-B337-B5631BC87BE4}" type="pres">
      <dgm:prSet presAssocID="{AFB530B5-FD2F-4036-BB85-CCD75F1202EC}" presName="vSp2" presStyleCnt="0"/>
      <dgm:spPr/>
    </dgm:pt>
    <dgm:pt modelId="{EC30EAB8-50C4-4C10-A878-13DAD969D0BA}" type="pres">
      <dgm:prSet presAssocID="{AFB530B5-FD2F-4036-BB85-CCD75F1202EC}" presName="sibTrans" presStyleCnt="0"/>
      <dgm:spPr/>
    </dgm:pt>
    <dgm:pt modelId="{D3010514-EB53-42E4-B31B-AB2A9744DA35}" type="pres">
      <dgm:prSet presAssocID="{1E51B1A1-A42E-4804-AE76-59AE08112FDD}" presName="compositeNode" presStyleCnt="0">
        <dgm:presLayoutVars>
          <dgm:bulletEnabled val="1"/>
        </dgm:presLayoutVars>
      </dgm:prSet>
      <dgm:spPr/>
    </dgm:pt>
    <dgm:pt modelId="{C8F4BE2C-72D4-450F-B16C-53D9C35489D2}" type="pres">
      <dgm:prSet presAssocID="{1E51B1A1-A42E-4804-AE76-59AE08112FDD}" presName="bgRect" presStyleLbl="node1" presStyleIdx="3" presStyleCnt="4" custLinFactNeighborX="-7737" custLinFactNeighborY="17223"/>
      <dgm:spPr/>
    </dgm:pt>
    <dgm:pt modelId="{7E32FC41-A5CB-48EB-8376-864B116DAA23}" type="pres">
      <dgm:prSet presAssocID="{1E51B1A1-A42E-4804-AE76-59AE08112FDD}" presName="parentNode" presStyleLbl="node1" presStyleIdx="3" presStyleCnt="4">
        <dgm:presLayoutVars>
          <dgm:chMax val="0"/>
          <dgm:bulletEnabled val="1"/>
        </dgm:presLayoutVars>
      </dgm:prSet>
      <dgm:spPr/>
    </dgm:pt>
    <dgm:pt modelId="{D33EF379-10F4-4D19-A199-71F52A0617FD}" type="pres">
      <dgm:prSet presAssocID="{1E51B1A1-A42E-4804-AE76-59AE08112FDD}" presName="childNode" presStyleLbl="node1" presStyleIdx="3" presStyleCnt="4">
        <dgm:presLayoutVars>
          <dgm:bulletEnabled val="1"/>
        </dgm:presLayoutVars>
      </dgm:prSet>
      <dgm:spPr/>
    </dgm:pt>
  </dgm:ptLst>
  <dgm:cxnLst>
    <dgm:cxn modelId="{87D46C03-AFCD-4F16-B6F0-6A39AD71A334}" srcId="{1E51B1A1-A42E-4804-AE76-59AE08112FDD}" destId="{C4BA3ABA-3E98-4CAD-AE23-78250987A5C3}" srcOrd="1" destOrd="0" parTransId="{98019946-C73E-4190-9540-8B36A5DB76DC}" sibTransId="{2EB3D8A2-E864-4EB7-B6D9-AFEF5DAF2E81}"/>
    <dgm:cxn modelId="{0F0D1524-18BD-4A96-945B-9C8214F1152B}" type="presOf" srcId="{1E51B1A1-A42E-4804-AE76-59AE08112FDD}" destId="{C8F4BE2C-72D4-450F-B16C-53D9C35489D2}" srcOrd="0" destOrd="0" presId="urn:microsoft.com/office/officeart/2005/8/layout/hProcess7"/>
    <dgm:cxn modelId="{4F8FB92E-132E-417E-98E4-DB8282EA4191}" type="presOf" srcId="{41A16318-80D6-4DD7-B323-103CC6AE359E}" destId="{3AC725CC-2813-420C-BCCF-B3384320130B}" srcOrd="0" destOrd="0" presId="urn:microsoft.com/office/officeart/2005/8/layout/hProcess7"/>
    <dgm:cxn modelId="{89DA1639-23B0-44AE-8EE8-839D85223F71}" srcId="{14584F1E-F498-44F1-84E1-57085A0873FA}" destId="{6A8DC579-1763-4A26-963D-ACB861AB1209}" srcOrd="2" destOrd="0" parTransId="{36D43560-7286-4BD4-A9F1-548C8AC630DC}" sibTransId="{AFB530B5-FD2F-4036-BB85-CCD75F1202EC}"/>
    <dgm:cxn modelId="{C32DF540-879A-46C5-BB89-A1A965828627}" type="presOf" srcId="{4D9D949A-8D92-431B-98F0-9B943444FFD6}" destId="{27CBBFB1-D448-4C6B-AFA3-785394D23AEC}" srcOrd="1" destOrd="0" presId="urn:microsoft.com/office/officeart/2005/8/layout/hProcess7"/>
    <dgm:cxn modelId="{E768E960-90DF-403A-B9C1-5AFE95BC5B1F}" type="presOf" srcId="{4D9D949A-8D92-431B-98F0-9B943444FFD6}" destId="{92B8BEBF-1CC7-46F2-BA88-3B3FA8B19BFF}" srcOrd="0" destOrd="0" presId="urn:microsoft.com/office/officeart/2005/8/layout/hProcess7"/>
    <dgm:cxn modelId="{BB565541-0711-4745-A32B-0673C2035EAB}" type="presOf" srcId="{FC91A1CF-A258-4507-9981-89092341BF25}" destId="{D33EF379-10F4-4D19-A199-71F52A0617FD}" srcOrd="0" destOrd="0" presId="urn:microsoft.com/office/officeart/2005/8/layout/hProcess7"/>
    <dgm:cxn modelId="{074E834C-C1DB-488B-9177-AA756ED3F3F2}" srcId="{6A8DC579-1763-4A26-963D-ACB861AB1209}" destId="{B1E4EADD-8C95-4292-9A14-178AC37FB533}" srcOrd="0" destOrd="0" parTransId="{A1E244DC-1F4A-4003-BD3B-728CEF2C4024}" sibTransId="{D804F53C-DF44-4224-9904-710E7AF28934}"/>
    <dgm:cxn modelId="{DBE5FD74-A750-4F7D-9AF5-1331B9772E52}" type="presOf" srcId="{6A8DC579-1763-4A26-963D-ACB861AB1209}" destId="{F44EBD9A-B889-4670-BB11-70282BAC787E}" srcOrd="0" destOrd="0" presId="urn:microsoft.com/office/officeart/2005/8/layout/hProcess7"/>
    <dgm:cxn modelId="{510E6076-A16D-4399-B612-DB1CD213223A}" srcId="{1E51B1A1-A42E-4804-AE76-59AE08112FDD}" destId="{FC91A1CF-A258-4507-9981-89092341BF25}" srcOrd="0" destOrd="0" parTransId="{6D6BDCC7-6F6B-4A94-ADE2-8CE0F3C35253}" sibTransId="{205CFB06-DF03-49B9-A67B-60A6BAE824F1}"/>
    <dgm:cxn modelId="{C3DCA876-3DAC-4379-B87A-F3CC64A9F5C3}" srcId="{14584F1E-F498-44F1-84E1-57085A0873FA}" destId="{C7D09224-10CB-4781-9C67-33184D89A4C9}" srcOrd="0" destOrd="0" parTransId="{90063BC6-1559-413C-A1B7-A6BB54A0DA68}" sibTransId="{60141737-9773-485C-A6DA-B348AF8A136E}"/>
    <dgm:cxn modelId="{4C7BC159-24F3-45DE-9810-5F2E7F6EE964}" type="presOf" srcId="{1E51B1A1-A42E-4804-AE76-59AE08112FDD}" destId="{7E32FC41-A5CB-48EB-8376-864B116DAA23}" srcOrd="1" destOrd="0" presId="urn:microsoft.com/office/officeart/2005/8/layout/hProcess7"/>
    <dgm:cxn modelId="{E155917A-688A-492A-963A-C96FCA250F15}" type="presOf" srcId="{C4BA3ABA-3E98-4CAD-AE23-78250987A5C3}" destId="{D33EF379-10F4-4D19-A199-71F52A0617FD}" srcOrd="0" destOrd="1" presId="urn:microsoft.com/office/officeart/2005/8/layout/hProcess7"/>
    <dgm:cxn modelId="{9AC7837D-AB58-4295-A0C8-75219B894F27}" type="presOf" srcId="{4401C3D2-8814-446B-A43F-DC27FDD7AEAF}" destId="{19BE9F72-7552-44C4-8019-D087E33D99CD}" srcOrd="0" destOrd="1" presId="urn:microsoft.com/office/officeart/2005/8/layout/hProcess7"/>
    <dgm:cxn modelId="{2ABA3985-1EF9-4BFB-AA0F-DB0E0C2A3207}" type="presOf" srcId="{B1E4EADD-8C95-4292-9A14-178AC37FB533}" destId="{19BE9F72-7552-44C4-8019-D087E33D99CD}" srcOrd="0" destOrd="0" presId="urn:microsoft.com/office/officeart/2005/8/layout/hProcess7"/>
    <dgm:cxn modelId="{7FB8BC92-572E-4402-8CBC-37C44FCA72CF}" type="presOf" srcId="{C7D09224-10CB-4781-9C67-33184D89A4C9}" destId="{3CE6B93F-8FA4-4C38-B994-077D10A26348}" srcOrd="1" destOrd="0" presId="urn:microsoft.com/office/officeart/2005/8/layout/hProcess7"/>
    <dgm:cxn modelId="{164CECA3-671B-4551-A82F-D61687137443}" srcId="{C7D09224-10CB-4781-9C67-33184D89A4C9}" destId="{41A16318-80D6-4DD7-B323-103CC6AE359E}" srcOrd="0" destOrd="0" parTransId="{60D5A488-A8AC-4A05-BB85-D00C33F72415}" sibTransId="{D15BC86D-6464-42BD-91A2-D37B9D273F60}"/>
    <dgm:cxn modelId="{FC2F45AE-CDB5-47B0-A2D0-46C983685768}" srcId="{6A8DC579-1763-4A26-963D-ACB861AB1209}" destId="{4401C3D2-8814-446B-A43F-DC27FDD7AEAF}" srcOrd="1" destOrd="0" parTransId="{3BF946F6-CB9B-4A70-9C58-AACC81B16E49}" sibTransId="{E0A09BD8-3FFE-48AA-BBE4-A09CFB0E21A4}"/>
    <dgm:cxn modelId="{BDF985B1-A871-4E58-8441-ABDA74543EA6}" srcId="{14584F1E-F498-44F1-84E1-57085A0873FA}" destId="{4D9D949A-8D92-431B-98F0-9B943444FFD6}" srcOrd="1" destOrd="0" parTransId="{9F212E0E-7159-449A-B0F7-78F5AB4927E1}" sibTransId="{FB115EB4-FFC5-4C89-8436-892BF4A80EF8}"/>
    <dgm:cxn modelId="{E32048B6-9813-417F-B0D8-3F40CB7FF050}" srcId="{4D9D949A-8D92-431B-98F0-9B943444FFD6}" destId="{8BC243E8-4BFA-462F-943D-5D4144870BB7}" srcOrd="0" destOrd="0" parTransId="{AB990117-7F09-4A34-80F9-177EFB5957A3}" sibTransId="{26490A67-E23C-48B3-B758-956C72BD08A2}"/>
    <dgm:cxn modelId="{1212CFB7-0436-4345-9054-EDBE2586A0A0}" type="presOf" srcId="{14584F1E-F498-44F1-84E1-57085A0873FA}" destId="{B603F136-0DD4-438A-B314-201B060F60C6}" srcOrd="0" destOrd="0" presId="urn:microsoft.com/office/officeart/2005/8/layout/hProcess7"/>
    <dgm:cxn modelId="{B28302CA-18CF-4CAC-B082-B1C07A4828BA}" type="presOf" srcId="{6EB9C910-B071-40F1-813E-E96F9C4ADEAB}" destId="{ED85F084-713C-4002-BD88-5235BC937501}" srcOrd="0" destOrd="1" presId="urn:microsoft.com/office/officeart/2005/8/layout/hProcess7"/>
    <dgm:cxn modelId="{0C107ECC-B1DE-4C06-B2FD-126BA5E21EE6}" type="presOf" srcId="{8BC243E8-4BFA-462F-943D-5D4144870BB7}" destId="{ED85F084-713C-4002-BD88-5235BC937501}" srcOrd="0" destOrd="0" presId="urn:microsoft.com/office/officeart/2005/8/layout/hProcess7"/>
    <dgm:cxn modelId="{A56ECCD4-804A-455A-937D-706D67061CBD}" type="presOf" srcId="{6A8DC579-1763-4A26-963D-ACB861AB1209}" destId="{E9D48E56-B4C6-43B6-8594-572CCE255F84}" srcOrd="1" destOrd="0" presId="urn:microsoft.com/office/officeart/2005/8/layout/hProcess7"/>
    <dgm:cxn modelId="{ACAC17E1-E9F2-492D-BC82-8F7954AE66C4}" srcId="{14584F1E-F498-44F1-84E1-57085A0873FA}" destId="{1E51B1A1-A42E-4804-AE76-59AE08112FDD}" srcOrd="3" destOrd="0" parTransId="{48A96F9E-306D-4801-8BD2-B9BDF576B5B5}" sibTransId="{78939C09-B2CF-4A8D-A93E-ADBC55F15744}"/>
    <dgm:cxn modelId="{E7984CED-623D-4DF5-A81F-3BC8B4476D6E}" srcId="{4D9D949A-8D92-431B-98F0-9B943444FFD6}" destId="{6EB9C910-B071-40F1-813E-E96F9C4ADEAB}" srcOrd="1" destOrd="0" parTransId="{9E9FFF15-3794-45BF-9B09-D34987D59765}" sibTransId="{675366CF-5C60-4E39-A2C7-BBBF5BE3FF9D}"/>
    <dgm:cxn modelId="{F0ECC0FA-8A10-4F50-9CE3-46BAC39E66C8}" type="presOf" srcId="{C7D09224-10CB-4781-9C67-33184D89A4C9}" destId="{E6C79734-60EB-462C-9D40-442114F2AAFB}" srcOrd="0" destOrd="0" presId="urn:microsoft.com/office/officeart/2005/8/layout/hProcess7"/>
    <dgm:cxn modelId="{F8373DD7-9866-4DE7-AF5A-652167E14D86}" type="presParOf" srcId="{B603F136-0DD4-438A-B314-201B060F60C6}" destId="{83EC503E-63EB-4158-8156-6587C6247A14}" srcOrd="0" destOrd="0" presId="urn:microsoft.com/office/officeart/2005/8/layout/hProcess7"/>
    <dgm:cxn modelId="{242B1033-628D-43DA-8E61-1CF941C75814}" type="presParOf" srcId="{83EC503E-63EB-4158-8156-6587C6247A14}" destId="{E6C79734-60EB-462C-9D40-442114F2AAFB}" srcOrd="0" destOrd="0" presId="urn:microsoft.com/office/officeart/2005/8/layout/hProcess7"/>
    <dgm:cxn modelId="{32D559B1-3957-450F-B0BC-E8D8975297E8}" type="presParOf" srcId="{83EC503E-63EB-4158-8156-6587C6247A14}" destId="{3CE6B93F-8FA4-4C38-B994-077D10A26348}" srcOrd="1" destOrd="0" presId="urn:microsoft.com/office/officeart/2005/8/layout/hProcess7"/>
    <dgm:cxn modelId="{687A4F7D-00B4-47A0-83B8-81775A919A9C}" type="presParOf" srcId="{83EC503E-63EB-4158-8156-6587C6247A14}" destId="{3AC725CC-2813-420C-BCCF-B3384320130B}" srcOrd="2" destOrd="0" presId="urn:microsoft.com/office/officeart/2005/8/layout/hProcess7"/>
    <dgm:cxn modelId="{D427481A-292A-4007-A0E4-4D9909C61DA9}" type="presParOf" srcId="{B603F136-0DD4-438A-B314-201B060F60C6}" destId="{87FC4ACD-E482-4954-820F-C2EC9AF55E5F}" srcOrd="1" destOrd="0" presId="urn:microsoft.com/office/officeart/2005/8/layout/hProcess7"/>
    <dgm:cxn modelId="{CF27D877-13CA-4582-B911-CC974ADF4310}" type="presParOf" srcId="{B603F136-0DD4-438A-B314-201B060F60C6}" destId="{14D8EEFF-856F-420B-84F3-3E32F325CEB2}" srcOrd="2" destOrd="0" presId="urn:microsoft.com/office/officeart/2005/8/layout/hProcess7"/>
    <dgm:cxn modelId="{BA459B0A-9495-4EE2-BF58-BE6020FAC141}" type="presParOf" srcId="{14D8EEFF-856F-420B-84F3-3E32F325CEB2}" destId="{BBFA2CBE-ADAF-4259-A431-F3605643F3C4}" srcOrd="0" destOrd="0" presId="urn:microsoft.com/office/officeart/2005/8/layout/hProcess7"/>
    <dgm:cxn modelId="{93292405-11EE-4AC7-9872-B189B6676DF0}" type="presParOf" srcId="{14D8EEFF-856F-420B-84F3-3E32F325CEB2}" destId="{DE7EEAD1-1FEE-4EB4-9F6C-9AC0C5E685E7}" srcOrd="1" destOrd="0" presId="urn:microsoft.com/office/officeart/2005/8/layout/hProcess7"/>
    <dgm:cxn modelId="{6D92F906-80D4-4C7E-8357-17291E0F4953}" type="presParOf" srcId="{14D8EEFF-856F-420B-84F3-3E32F325CEB2}" destId="{2616F66B-F261-4E12-90E8-93B1ED62E4B7}" srcOrd="2" destOrd="0" presId="urn:microsoft.com/office/officeart/2005/8/layout/hProcess7"/>
    <dgm:cxn modelId="{E4F5D632-8C7A-4E8C-9EFB-DA85E4E7AC4B}" type="presParOf" srcId="{B603F136-0DD4-438A-B314-201B060F60C6}" destId="{CF41EA05-0026-4B08-B3FD-C5E132803F87}" srcOrd="3" destOrd="0" presId="urn:microsoft.com/office/officeart/2005/8/layout/hProcess7"/>
    <dgm:cxn modelId="{7DB2610E-A1CD-4CDE-97BE-2388F9CB3113}" type="presParOf" srcId="{B603F136-0DD4-438A-B314-201B060F60C6}" destId="{41812266-B996-47F0-98A4-8C08E79C8F3D}" srcOrd="4" destOrd="0" presId="urn:microsoft.com/office/officeart/2005/8/layout/hProcess7"/>
    <dgm:cxn modelId="{2AA7DA15-765B-44E8-A02F-43B0C3999BDA}" type="presParOf" srcId="{41812266-B996-47F0-98A4-8C08E79C8F3D}" destId="{92B8BEBF-1CC7-46F2-BA88-3B3FA8B19BFF}" srcOrd="0" destOrd="0" presId="urn:microsoft.com/office/officeart/2005/8/layout/hProcess7"/>
    <dgm:cxn modelId="{316FA72E-12F5-4E82-A4DE-DEFDDEC4DD39}" type="presParOf" srcId="{41812266-B996-47F0-98A4-8C08E79C8F3D}" destId="{27CBBFB1-D448-4C6B-AFA3-785394D23AEC}" srcOrd="1" destOrd="0" presId="urn:microsoft.com/office/officeart/2005/8/layout/hProcess7"/>
    <dgm:cxn modelId="{5A9C2E79-0EF9-48C3-8F22-A0D26CC4F6A1}" type="presParOf" srcId="{41812266-B996-47F0-98A4-8C08E79C8F3D}" destId="{ED85F084-713C-4002-BD88-5235BC937501}" srcOrd="2" destOrd="0" presId="urn:microsoft.com/office/officeart/2005/8/layout/hProcess7"/>
    <dgm:cxn modelId="{959C5179-55EB-4C91-B896-77ADE20B516A}" type="presParOf" srcId="{B603F136-0DD4-438A-B314-201B060F60C6}" destId="{FB6038E9-D1AC-4115-8AE6-62147C783C43}" srcOrd="5" destOrd="0" presId="urn:microsoft.com/office/officeart/2005/8/layout/hProcess7"/>
    <dgm:cxn modelId="{AAA3EF8D-589A-4DDC-8B79-B372AD390EA9}" type="presParOf" srcId="{B603F136-0DD4-438A-B314-201B060F60C6}" destId="{5FC14FD2-838E-4EAD-831D-117DB94A82EF}" srcOrd="6" destOrd="0" presId="urn:microsoft.com/office/officeart/2005/8/layout/hProcess7"/>
    <dgm:cxn modelId="{2D9FD431-4FF2-4673-A363-92A3AF0519C9}" type="presParOf" srcId="{5FC14FD2-838E-4EAD-831D-117DB94A82EF}" destId="{246A62BE-236E-4718-B5EC-0E717B8D3E0C}" srcOrd="0" destOrd="0" presId="urn:microsoft.com/office/officeart/2005/8/layout/hProcess7"/>
    <dgm:cxn modelId="{A98E65AC-E1C8-418E-A866-80A9DC526BBB}" type="presParOf" srcId="{5FC14FD2-838E-4EAD-831D-117DB94A82EF}" destId="{7B159F5E-ADEE-419A-873A-9043852A7102}" srcOrd="1" destOrd="0" presId="urn:microsoft.com/office/officeart/2005/8/layout/hProcess7"/>
    <dgm:cxn modelId="{F2BD10D7-C57A-47BE-9E6C-AF8D39CA1D3C}" type="presParOf" srcId="{5FC14FD2-838E-4EAD-831D-117DB94A82EF}" destId="{3FD4CA4A-9C4A-4FC1-A3ED-6BE4BD358BC9}" srcOrd="2" destOrd="0" presId="urn:microsoft.com/office/officeart/2005/8/layout/hProcess7"/>
    <dgm:cxn modelId="{FC0FE623-64BE-4C1A-9855-86476850873A}" type="presParOf" srcId="{B603F136-0DD4-438A-B314-201B060F60C6}" destId="{21236278-2DA9-4F6B-86B9-62FCB0D87947}" srcOrd="7" destOrd="0" presId="urn:microsoft.com/office/officeart/2005/8/layout/hProcess7"/>
    <dgm:cxn modelId="{8A26F60A-8FF2-4A8C-8D6C-0DC94D814624}" type="presParOf" srcId="{B603F136-0DD4-438A-B314-201B060F60C6}" destId="{7438BE8C-2578-4E40-ABCC-103505B1BF8A}" srcOrd="8" destOrd="0" presId="urn:microsoft.com/office/officeart/2005/8/layout/hProcess7"/>
    <dgm:cxn modelId="{D7BBDF14-F36B-4395-B7BE-C021925ED6CA}" type="presParOf" srcId="{7438BE8C-2578-4E40-ABCC-103505B1BF8A}" destId="{F44EBD9A-B889-4670-BB11-70282BAC787E}" srcOrd="0" destOrd="0" presId="urn:microsoft.com/office/officeart/2005/8/layout/hProcess7"/>
    <dgm:cxn modelId="{14892F7E-6373-4D43-B86D-A8BF9CE37A59}" type="presParOf" srcId="{7438BE8C-2578-4E40-ABCC-103505B1BF8A}" destId="{E9D48E56-B4C6-43B6-8594-572CCE255F84}" srcOrd="1" destOrd="0" presId="urn:microsoft.com/office/officeart/2005/8/layout/hProcess7"/>
    <dgm:cxn modelId="{1C70E718-6DA5-46BC-93BF-FA429E1C6E9D}" type="presParOf" srcId="{7438BE8C-2578-4E40-ABCC-103505B1BF8A}" destId="{19BE9F72-7552-44C4-8019-D087E33D99CD}" srcOrd="2" destOrd="0" presId="urn:microsoft.com/office/officeart/2005/8/layout/hProcess7"/>
    <dgm:cxn modelId="{B2256047-95FD-4441-BB8E-3BF92FA9B606}" type="presParOf" srcId="{B603F136-0DD4-438A-B314-201B060F60C6}" destId="{8D8251CC-1536-4486-A908-4A4E0701069E}" srcOrd="9" destOrd="0" presId="urn:microsoft.com/office/officeart/2005/8/layout/hProcess7"/>
    <dgm:cxn modelId="{38281217-CE2F-40E1-9230-E42FDAB1D686}" type="presParOf" srcId="{B603F136-0DD4-438A-B314-201B060F60C6}" destId="{2ECEAE16-6BAA-4594-8F76-D80AB3FC889B}" srcOrd="10" destOrd="0" presId="urn:microsoft.com/office/officeart/2005/8/layout/hProcess7"/>
    <dgm:cxn modelId="{B6E4EE81-A978-47B5-AF48-3966A8BC3EA8}" type="presParOf" srcId="{2ECEAE16-6BAA-4594-8F76-D80AB3FC889B}" destId="{EBE52388-6980-4F4B-83B0-B0239E6B84C2}" srcOrd="0" destOrd="0" presId="urn:microsoft.com/office/officeart/2005/8/layout/hProcess7"/>
    <dgm:cxn modelId="{41AF7724-66CC-4E29-8322-1A29E2B5EAA2}" type="presParOf" srcId="{2ECEAE16-6BAA-4594-8F76-D80AB3FC889B}" destId="{771B3C4A-4D5A-4EA4-9452-33E913D9AE70}" srcOrd="1" destOrd="0" presId="urn:microsoft.com/office/officeart/2005/8/layout/hProcess7"/>
    <dgm:cxn modelId="{CA4E1E82-62F1-48E4-9342-27B7E232031F}" type="presParOf" srcId="{2ECEAE16-6BAA-4594-8F76-D80AB3FC889B}" destId="{80C5274C-66D8-46DA-B337-B5631BC87BE4}" srcOrd="2" destOrd="0" presId="urn:microsoft.com/office/officeart/2005/8/layout/hProcess7"/>
    <dgm:cxn modelId="{631728A6-02A7-4018-A8E9-2C3D55125587}" type="presParOf" srcId="{B603F136-0DD4-438A-B314-201B060F60C6}" destId="{EC30EAB8-50C4-4C10-A878-13DAD969D0BA}" srcOrd="11" destOrd="0" presId="urn:microsoft.com/office/officeart/2005/8/layout/hProcess7"/>
    <dgm:cxn modelId="{15C90FB7-DD10-4D69-AB4D-27282429BEB3}" type="presParOf" srcId="{B603F136-0DD4-438A-B314-201B060F60C6}" destId="{D3010514-EB53-42E4-B31B-AB2A9744DA35}" srcOrd="12" destOrd="0" presId="urn:microsoft.com/office/officeart/2005/8/layout/hProcess7"/>
    <dgm:cxn modelId="{782B5D8B-E184-4067-BC9B-45F61719A174}" type="presParOf" srcId="{D3010514-EB53-42E4-B31B-AB2A9744DA35}" destId="{C8F4BE2C-72D4-450F-B16C-53D9C35489D2}" srcOrd="0" destOrd="0" presId="urn:microsoft.com/office/officeart/2005/8/layout/hProcess7"/>
    <dgm:cxn modelId="{B59C39EB-6DD0-4A1D-AA40-2671D1FEA44F}" type="presParOf" srcId="{D3010514-EB53-42E4-B31B-AB2A9744DA35}" destId="{7E32FC41-A5CB-48EB-8376-864B116DAA23}" srcOrd="1" destOrd="0" presId="urn:microsoft.com/office/officeart/2005/8/layout/hProcess7"/>
    <dgm:cxn modelId="{B4F3D6DF-DF57-44B4-AA82-D888DC295BE2}" type="presParOf" srcId="{D3010514-EB53-42E4-B31B-AB2A9744DA35}" destId="{D33EF379-10F4-4D19-A199-71F52A0617FD}"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584F1E-F498-44F1-84E1-57085A0873FA}" type="doc">
      <dgm:prSet loTypeId="urn:microsoft.com/office/officeart/2005/8/layout/hProcess7" loCatId="process" qsTypeId="urn:microsoft.com/office/officeart/2005/8/quickstyle/simple5" qsCatId="simple" csTypeId="urn:microsoft.com/office/officeart/2005/8/colors/accent2_2" csCatId="accent2" phldr="1"/>
      <dgm:spPr/>
      <dgm:t>
        <a:bodyPr/>
        <a:lstStyle/>
        <a:p>
          <a:endParaRPr lang="zh-CN" altLang="en-US"/>
        </a:p>
      </dgm:t>
    </dgm:pt>
    <dgm:pt modelId="{C7D09224-10CB-4781-9C67-33184D89A4C9}">
      <dgm:prSet phldrT="[文本]"/>
      <dgm:spPr/>
      <dgm:t>
        <a:bodyPr/>
        <a:lstStyle/>
        <a:p>
          <a:endParaRPr lang="zh-CN" altLang="en-US"/>
        </a:p>
      </dgm:t>
    </dgm:pt>
    <dgm:pt modelId="{90063BC6-1559-413C-A1B7-A6BB54A0DA68}" type="parTrans" cxnId="{C3DCA876-3DAC-4379-B87A-F3CC64A9F5C3}">
      <dgm:prSet/>
      <dgm:spPr/>
      <dgm:t>
        <a:bodyPr/>
        <a:lstStyle/>
        <a:p>
          <a:endParaRPr lang="zh-CN" altLang="en-US"/>
        </a:p>
      </dgm:t>
    </dgm:pt>
    <dgm:pt modelId="{60141737-9773-485C-A6DA-B348AF8A136E}" type="sibTrans" cxnId="{C3DCA876-3DAC-4379-B87A-F3CC64A9F5C3}">
      <dgm:prSet/>
      <dgm:spPr/>
      <dgm:t>
        <a:bodyPr/>
        <a:lstStyle/>
        <a:p>
          <a:endParaRPr lang="zh-CN" altLang="en-US"/>
        </a:p>
      </dgm:t>
    </dgm:pt>
    <dgm:pt modelId="{4D9D949A-8D92-431B-98F0-9B943444FFD6}">
      <dgm:prSet phldrT="[文本]"/>
      <dgm:spPr/>
      <dgm:t>
        <a:bodyPr/>
        <a:lstStyle/>
        <a:p>
          <a:endParaRPr lang="zh-CN" altLang="en-US"/>
        </a:p>
      </dgm:t>
    </dgm:pt>
    <dgm:pt modelId="{9F212E0E-7159-449A-B0F7-78F5AB4927E1}" type="parTrans" cxnId="{BDF985B1-A871-4E58-8441-ABDA74543EA6}">
      <dgm:prSet/>
      <dgm:spPr/>
      <dgm:t>
        <a:bodyPr/>
        <a:lstStyle/>
        <a:p>
          <a:endParaRPr lang="zh-CN" altLang="en-US"/>
        </a:p>
      </dgm:t>
    </dgm:pt>
    <dgm:pt modelId="{FB115EB4-FFC5-4C89-8436-892BF4A80EF8}" type="sibTrans" cxnId="{BDF985B1-A871-4E58-8441-ABDA74543EA6}">
      <dgm:prSet/>
      <dgm:spPr/>
      <dgm:t>
        <a:bodyPr/>
        <a:lstStyle/>
        <a:p>
          <a:endParaRPr lang="zh-CN" altLang="en-US"/>
        </a:p>
      </dgm:t>
    </dgm:pt>
    <dgm:pt modelId="{8BC243E8-4BFA-462F-943D-5D4144870BB7}">
      <dgm:prSet phldrT="[文本]"/>
      <dgm:spPr/>
      <dgm:t>
        <a:bodyPr/>
        <a:lstStyle/>
        <a:p>
          <a:r>
            <a:rPr lang="en-US" altLang="zh-CN">
              <a:latin typeface="印品黑体" panose="00000500000000000000" pitchFamily="2" charset="-122"/>
              <a:ea typeface="印品黑体" panose="00000500000000000000" pitchFamily="2" charset="-122"/>
            </a:rPr>
            <a:t>02</a:t>
          </a:r>
          <a:endParaRPr lang="zh-CN" altLang="en-US"/>
        </a:p>
      </dgm:t>
    </dgm:pt>
    <dgm:pt modelId="{AB990117-7F09-4A34-80F9-177EFB5957A3}" type="parTrans" cxnId="{E32048B6-9813-417F-B0D8-3F40CB7FF050}">
      <dgm:prSet/>
      <dgm:spPr/>
      <dgm:t>
        <a:bodyPr/>
        <a:lstStyle/>
        <a:p>
          <a:endParaRPr lang="zh-CN" altLang="en-US"/>
        </a:p>
      </dgm:t>
    </dgm:pt>
    <dgm:pt modelId="{26490A67-E23C-48B3-B758-956C72BD08A2}" type="sibTrans" cxnId="{E32048B6-9813-417F-B0D8-3F40CB7FF050}">
      <dgm:prSet/>
      <dgm:spPr/>
      <dgm:t>
        <a:bodyPr/>
        <a:lstStyle/>
        <a:p>
          <a:endParaRPr lang="zh-CN" altLang="en-US"/>
        </a:p>
      </dgm:t>
    </dgm:pt>
    <dgm:pt modelId="{B1E4EADD-8C95-4292-9A14-178AC37FB533}">
      <dgm:prSet phldrT="[文本]"/>
      <dgm:spPr/>
      <dgm:t>
        <a:bodyPr/>
        <a:lstStyle/>
        <a:p>
          <a:r>
            <a:rPr lang="en-US" altLang="zh-CN">
              <a:latin typeface="印品黑体" panose="00000500000000000000" pitchFamily="2" charset="-122"/>
              <a:ea typeface="印品黑体" panose="00000500000000000000" pitchFamily="2" charset="-122"/>
            </a:rPr>
            <a:t>03</a:t>
          </a:r>
          <a:endParaRPr lang="zh-CN" altLang="en-US"/>
        </a:p>
      </dgm:t>
    </dgm:pt>
    <dgm:pt modelId="{A1E244DC-1F4A-4003-BD3B-728CEF2C4024}" type="parTrans" cxnId="{074E834C-C1DB-488B-9177-AA756ED3F3F2}">
      <dgm:prSet/>
      <dgm:spPr/>
      <dgm:t>
        <a:bodyPr/>
        <a:lstStyle/>
        <a:p>
          <a:endParaRPr lang="zh-CN" altLang="en-US"/>
        </a:p>
      </dgm:t>
    </dgm:pt>
    <dgm:pt modelId="{D804F53C-DF44-4224-9904-710E7AF28934}" type="sibTrans" cxnId="{074E834C-C1DB-488B-9177-AA756ED3F3F2}">
      <dgm:prSet/>
      <dgm:spPr/>
      <dgm:t>
        <a:bodyPr/>
        <a:lstStyle/>
        <a:p>
          <a:endParaRPr lang="zh-CN" altLang="en-US"/>
        </a:p>
      </dgm:t>
    </dgm:pt>
    <dgm:pt modelId="{41A16318-80D6-4DD7-B323-103CC6AE359E}">
      <dgm:prSet/>
      <dgm:spPr/>
      <dgm:t>
        <a:bodyPr/>
        <a:lstStyle/>
        <a:p>
          <a:r>
            <a:rPr lang="en-US" altLang="zh-CN">
              <a:latin typeface="印品黑体" panose="00000500000000000000" pitchFamily="2" charset="-122"/>
              <a:ea typeface="印品黑体" panose="00000500000000000000" pitchFamily="2" charset="-122"/>
            </a:rPr>
            <a:t>01</a:t>
          </a:r>
          <a:endParaRPr lang="zh-CN" altLang="en-US"/>
        </a:p>
      </dgm:t>
    </dgm:pt>
    <dgm:pt modelId="{60D5A488-A8AC-4A05-BB85-D00C33F72415}" type="parTrans" cxnId="{164CECA3-671B-4551-A82F-D61687137443}">
      <dgm:prSet/>
      <dgm:spPr/>
      <dgm:t>
        <a:bodyPr/>
        <a:lstStyle/>
        <a:p>
          <a:endParaRPr lang="zh-CN" altLang="en-US"/>
        </a:p>
      </dgm:t>
    </dgm:pt>
    <dgm:pt modelId="{D15BC86D-6464-42BD-91A2-D37B9D273F60}" type="sibTrans" cxnId="{164CECA3-671B-4551-A82F-D61687137443}">
      <dgm:prSet/>
      <dgm:spPr/>
      <dgm:t>
        <a:bodyPr/>
        <a:lstStyle/>
        <a:p>
          <a:endParaRPr lang="zh-CN" altLang="en-US"/>
        </a:p>
      </dgm:t>
    </dgm:pt>
    <dgm:pt modelId="{6A8DC579-1763-4A26-963D-ACB861AB1209}">
      <dgm:prSet phldrT="[文本]"/>
      <dgm:spPr/>
      <dgm:t>
        <a:bodyPr/>
        <a:lstStyle/>
        <a:p>
          <a:endParaRPr lang="zh-CN" altLang="en-US"/>
        </a:p>
      </dgm:t>
    </dgm:pt>
    <dgm:pt modelId="{AFB530B5-FD2F-4036-BB85-CCD75F1202EC}" type="sibTrans" cxnId="{89DA1639-23B0-44AE-8EE8-839D85223F71}">
      <dgm:prSet/>
      <dgm:spPr/>
      <dgm:t>
        <a:bodyPr/>
        <a:lstStyle/>
        <a:p>
          <a:endParaRPr lang="zh-CN" altLang="en-US"/>
        </a:p>
      </dgm:t>
    </dgm:pt>
    <dgm:pt modelId="{36D43560-7286-4BD4-A9F1-548C8AC630DC}" type="parTrans" cxnId="{89DA1639-23B0-44AE-8EE8-839D85223F71}">
      <dgm:prSet/>
      <dgm:spPr/>
      <dgm:t>
        <a:bodyPr/>
        <a:lstStyle/>
        <a:p>
          <a:endParaRPr lang="zh-CN" altLang="en-US"/>
        </a:p>
      </dgm:t>
    </dgm:pt>
    <dgm:pt modelId="{FC91A1CF-A258-4507-9981-89092341BF25}">
      <dgm:prSet phldrT="[文本]"/>
      <dgm:spPr/>
      <dgm:t>
        <a:bodyPr/>
        <a:lstStyle/>
        <a:p>
          <a:r>
            <a:rPr lang="en-US" altLang="zh-CN">
              <a:latin typeface="印品黑体" panose="00000500000000000000" pitchFamily="2" charset="-122"/>
              <a:ea typeface="印品黑体" panose="00000500000000000000" pitchFamily="2" charset="-122"/>
            </a:rPr>
            <a:t>04</a:t>
          </a:r>
          <a:endParaRPr lang="zh-CN" altLang="en-US"/>
        </a:p>
      </dgm:t>
    </dgm:pt>
    <dgm:pt modelId="{6D6BDCC7-6F6B-4A94-ADE2-8CE0F3C35253}" type="parTrans" cxnId="{510E6076-A16D-4399-B612-DB1CD213223A}">
      <dgm:prSet/>
      <dgm:spPr/>
      <dgm:t>
        <a:bodyPr/>
        <a:lstStyle/>
        <a:p>
          <a:endParaRPr lang="zh-CN" altLang="en-US"/>
        </a:p>
      </dgm:t>
    </dgm:pt>
    <dgm:pt modelId="{205CFB06-DF03-49B9-A67B-60A6BAE824F1}" type="sibTrans" cxnId="{510E6076-A16D-4399-B612-DB1CD213223A}">
      <dgm:prSet/>
      <dgm:spPr/>
      <dgm:t>
        <a:bodyPr/>
        <a:lstStyle/>
        <a:p>
          <a:endParaRPr lang="zh-CN" altLang="en-US"/>
        </a:p>
      </dgm:t>
    </dgm:pt>
    <dgm:pt modelId="{1E51B1A1-A42E-4804-AE76-59AE08112FDD}">
      <dgm:prSet phldrT="[文本]"/>
      <dgm:spPr/>
      <dgm:t>
        <a:bodyPr/>
        <a:lstStyle/>
        <a:p>
          <a:endParaRPr lang="zh-CN" altLang="en-US"/>
        </a:p>
      </dgm:t>
    </dgm:pt>
    <dgm:pt modelId="{48A96F9E-306D-4801-8BD2-B9BDF576B5B5}" type="parTrans" cxnId="{ACAC17E1-E9F2-492D-BC82-8F7954AE66C4}">
      <dgm:prSet/>
      <dgm:spPr/>
      <dgm:t>
        <a:bodyPr/>
        <a:lstStyle/>
        <a:p>
          <a:endParaRPr lang="zh-CN" altLang="en-US"/>
        </a:p>
      </dgm:t>
    </dgm:pt>
    <dgm:pt modelId="{78939C09-B2CF-4A8D-A93E-ADBC55F15744}" type="sibTrans" cxnId="{ACAC17E1-E9F2-492D-BC82-8F7954AE66C4}">
      <dgm:prSet/>
      <dgm:spPr/>
      <dgm:t>
        <a:bodyPr/>
        <a:lstStyle/>
        <a:p>
          <a:endParaRPr lang="zh-CN" altLang="en-US"/>
        </a:p>
      </dgm:t>
    </dgm:pt>
    <dgm:pt modelId="{E675FD8B-0150-4F1B-BFA5-DAC18BABC08E}">
      <dgm:prSet/>
      <dgm:spPr/>
      <dgm:t>
        <a:bodyPr/>
        <a:lstStyle/>
        <a:p>
          <a:r>
            <a:rPr lang="zh-CN" altLang="en-US">
              <a:latin typeface="印品黑体" panose="00000500000000000000" pitchFamily="2" charset="-122"/>
              <a:ea typeface="印品黑体" panose="00000500000000000000" pitchFamily="2" charset="-122"/>
            </a:rPr>
            <a:t>通过</a:t>
          </a:r>
          <a:r>
            <a:rPr lang="en-US" altLang="zh-CN">
              <a:latin typeface="印品黑体" panose="00000500000000000000" pitchFamily="2" charset="-122"/>
              <a:ea typeface="印品黑体" panose="00000500000000000000" pitchFamily="2" charset="-122"/>
            </a:rPr>
            <a:t>sigmoid</a:t>
          </a:r>
          <a:r>
            <a:rPr lang="zh-CN" altLang="en-US">
              <a:latin typeface="印品黑体" panose="00000500000000000000" pitchFamily="2" charset="-122"/>
              <a:ea typeface="印品黑体" panose="00000500000000000000" pitchFamily="2" charset="-122"/>
            </a:rPr>
            <a:t>激活函数实现非线性映射。</a:t>
          </a:r>
          <a:endParaRPr lang="en-US" altLang="zh-CN">
            <a:latin typeface="印品黑体" panose="00000500000000000000" pitchFamily="2" charset="-122"/>
            <a:ea typeface="印品黑体" panose="00000500000000000000" pitchFamily="2" charset="-122"/>
          </a:endParaRPr>
        </a:p>
      </dgm:t>
    </dgm:pt>
    <dgm:pt modelId="{C3010CE0-F0E1-405F-B30C-6E304617D207}" type="parTrans" cxnId="{4A3CCBEC-4CD6-4B79-98DA-3C19AC8D9DD0}">
      <dgm:prSet/>
      <dgm:spPr/>
      <dgm:t>
        <a:bodyPr/>
        <a:lstStyle/>
        <a:p>
          <a:endParaRPr lang="zh-CN" altLang="en-US"/>
        </a:p>
      </dgm:t>
    </dgm:pt>
    <dgm:pt modelId="{48A1C3E0-589F-4A3D-9898-911F3C74D34C}" type="sibTrans" cxnId="{4A3CCBEC-4CD6-4B79-98DA-3C19AC8D9DD0}">
      <dgm:prSet/>
      <dgm:spPr/>
      <dgm:t>
        <a:bodyPr/>
        <a:lstStyle/>
        <a:p>
          <a:endParaRPr lang="zh-CN" altLang="en-US"/>
        </a:p>
      </dgm:t>
    </dgm:pt>
    <dgm:pt modelId="{FC371FBD-EC77-4C7B-9439-1A34E0992F94}">
      <dgm:prSet/>
      <dgm:spPr/>
      <dgm:t>
        <a:bodyPr/>
        <a:lstStyle/>
        <a:p>
          <a:r>
            <a:rPr lang="zh-CN" altLang="en-US">
              <a:latin typeface="印品黑体" panose="00000500000000000000" pitchFamily="2" charset="-122"/>
              <a:ea typeface="印品黑体" panose="00000500000000000000" pitchFamily="2" charset="-122"/>
            </a:rPr>
            <a:t>多样本学习方法。提升训练样本的数目，有助于提升</a:t>
          </a:r>
          <a:r>
            <a:rPr lang="en-US" altLang="zh-CN">
              <a:latin typeface="印品黑体" panose="00000500000000000000" pitchFamily="2" charset="-122"/>
              <a:ea typeface="印品黑体" panose="00000500000000000000" pitchFamily="2" charset="-122"/>
            </a:rPr>
            <a:t>MLP</a:t>
          </a:r>
          <a:r>
            <a:rPr lang="zh-CN" altLang="en-US">
              <a:latin typeface="印品黑体" panose="00000500000000000000" pitchFamily="2" charset="-122"/>
              <a:ea typeface="印品黑体" panose="00000500000000000000" pitchFamily="2" charset="-122"/>
            </a:rPr>
            <a:t>性能。</a:t>
          </a:r>
          <a:endParaRPr lang="zh-CN" altLang="zh-CN" b="1" dirty="0">
            <a:latin typeface="印品黑体" panose="00000500000000000000" pitchFamily="2" charset="-122"/>
            <a:ea typeface="印品黑体" panose="00000500000000000000" pitchFamily="2" charset="-122"/>
          </a:endParaRPr>
        </a:p>
      </dgm:t>
    </dgm:pt>
    <dgm:pt modelId="{4A1BD881-0572-42A7-BBB1-1EEBA7E09634}" type="parTrans" cxnId="{1E9471B2-41F3-41E1-8E8A-7E87EA1EACB9}">
      <dgm:prSet/>
      <dgm:spPr/>
      <dgm:t>
        <a:bodyPr/>
        <a:lstStyle/>
        <a:p>
          <a:endParaRPr lang="zh-CN" altLang="en-US"/>
        </a:p>
      </dgm:t>
    </dgm:pt>
    <dgm:pt modelId="{6841C741-908D-4766-9DE5-24BF6ED32FB1}" type="sibTrans" cxnId="{1E9471B2-41F3-41E1-8E8A-7E87EA1EACB9}">
      <dgm:prSet/>
      <dgm:spPr/>
      <dgm:t>
        <a:bodyPr/>
        <a:lstStyle/>
        <a:p>
          <a:endParaRPr lang="zh-CN" altLang="en-US"/>
        </a:p>
      </dgm:t>
    </dgm:pt>
    <dgm:pt modelId="{B79D9EB1-6227-46B7-97C7-C60B393F2D98}">
      <dgm:prSet/>
      <dgm:spPr/>
      <dgm:t>
        <a:bodyPr/>
        <a:lstStyle/>
        <a:p>
          <a:r>
            <a:rPr lang="zh-CN" altLang="en-US">
              <a:latin typeface="印品黑体" panose="00000500000000000000" pitchFamily="2" charset="-122"/>
              <a:ea typeface="印品黑体" panose="00000500000000000000" pitchFamily="2" charset="-122"/>
            </a:rPr>
            <a:t>计算的复杂性取决于网络结构，</a:t>
          </a:r>
          <a:r>
            <a:rPr lang="en-US" altLang="zh-CN">
              <a:latin typeface="印品黑体" panose="00000500000000000000" pitchFamily="2" charset="-122"/>
              <a:ea typeface="印品黑体" panose="00000500000000000000" pitchFamily="2" charset="-122"/>
            </a:rPr>
            <a:t>BP</a:t>
          </a:r>
          <a:r>
            <a:rPr lang="zh-CN" altLang="en-US">
              <a:latin typeface="印品黑体" panose="00000500000000000000" pitchFamily="2" charset="-122"/>
              <a:ea typeface="印品黑体" panose="00000500000000000000" pitchFamily="2" charset="-122"/>
            </a:rPr>
            <a:t>算法导致训练需要更多的内存和显存。</a:t>
          </a:r>
          <a:endParaRPr lang="zh-CN" altLang="zh-CN" b="1" dirty="0">
            <a:latin typeface="印品黑体" panose="00000500000000000000" pitchFamily="2" charset="-122"/>
            <a:ea typeface="印品黑体" panose="00000500000000000000" pitchFamily="2" charset="-122"/>
          </a:endParaRPr>
        </a:p>
      </dgm:t>
    </dgm:pt>
    <dgm:pt modelId="{754CA42A-C379-4504-8A74-34EE12F4AA6D}" type="parTrans" cxnId="{432AA98E-448B-475B-B9D5-0DF2A7AAC387}">
      <dgm:prSet/>
      <dgm:spPr/>
      <dgm:t>
        <a:bodyPr/>
        <a:lstStyle/>
        <a:p>
          <a:endParaRPr lang="zh-CN" altLang="en-US"/>
        </a:p>
      </dgm:t>
    </dgm:pt>
    <dgm:pt modelId="{56F46FDD-64E7-493E-B527-73C8E5FC8BAF}" type="sibTrans" cxnId="{432AA98E-448B-475B-B9D5-0DF2A7AAC387}">
      <dgm:prSet/>
      <dgm:spPr/>
      <dgm:t>
        <a:bodyPr/>
        <a:lstStyle/>
        <a:p>
          <a:endParaRPr lang="zh-CN" altLang="en-US"/>
        </a:p>
      </dgm:t>
    </dgm:pt>
    <dgm:pt modelId="{1D0CE5AC-5214-4FA7-8346-E618BEC4AA14}">
      <dgm:prSet/>
      <dgm:spPr/>
      <dgm:t>
        <a:bodyPr/>
        <a:lstStyle/>
        <a:p>
          <a:r>
            <a:rPr lang="en-US" altLang="zh-CN">
              <a:latin typeface="印品黑体" panose="00000500000000000000" pitchFamily="2" charset="-122"/>
              <a:ea typeface="印品黑体" panose="00000500000000000000" pitchFamily="2" charset="-122"/>
            </a:rPr>
            <a:t>MLP</a:t>
          </a:r>
          <a:r>
            <a:rPr lang="zh-CN" altLang="en-US">
              <a:latin typeface="印品黑体" panose="00000500000000000000" pitchFamily="2" charset="-122"/>
              <a:ea typeface="印品黑体" panose="00000500000000000000" pitchFamily="2" charset="-122"/>
            </a:rPr>
            <a:t>方法核心的是通过梯度下降法、</a:t>
          </a:r>
          <a:r>
            <a:rPr lang="en-US" altLang="zh-CN">
              <a:latin typeface="印品黑体" panose="00000500000000000000" pitchFamily="2" charset="-122"/>
              <a:ea typeface="印品黑体" panose="00000500000000000000" pitchFamily="2" charset="-122"/>
            </a:rPr>
            <a:t>BP</a:t>
          </a:r>
          <a:r>
            <a:rPr lang="zh-CN" altLang="en-US">
              <a:latin typeface="印品黑体" panose="00000500000000000000" pitchFamily="2" charset="-122"/>
              <a:ea typeface="印品黑体" panose="00000500000000000000" pitchFamily="2" charset="-122"/>
            </a:rPr>
            <a:t>算法来最小化交叉熵损失。</a:t>
          </a:r>
          <a:endParaRPr lang="zh-CN" altLang="zh-CN" dirty="0">
            <a:latin typeface="印品黑体" panose="00000500000000000000" pitchFamily="2" charset="-122"/>
            <a:ea typeface="印品黑体" panose="00000500000000000000" pitchFamily="2" charset="-122"/>
          </a:endParaRPr>
        </a:p>
      </dgm:t>
    </dgm:pt>
    <dgm:pt modelId="{E54C72E8-0A6D-44FD-B295-5068DB5246B6}" type="parTrans" cxnId="{5506B42C-4FCC-4ACA-87A7-D3CC12AB3DE6}">
      <dgm:prSet/>
      <dgm:spPr/>
      <dgm:t>
        <a:bodyPr/>
        <a:lstStyle/>
        <a:p>
          <a:endParaRPr lang="zh-CN" altLang="en-US"/>
        </a:p>
      </dgm:t>
    </dgm:pt>
    <dgm:pt modelId="{F52A4C1D-297A-4C3F-9051-5C1713B14B49}" type="sibTrans" cxnId="{5506B42C-4FCC-4ACA-87A7-D3CC12AB3DE6}">
      <dgm:prSet/>
      <dgm:spPr/>
      <dgm:t>
        <a:bodyPr/>
        <a:lstStyle/>
        <a:p>
          <a:endParaRPr lang="zh-CN" altLang="en-US"/>
        </a:p>
      </dgm:t>
    </dgm:pt>
    <dgm:pt modelId="{B603F136-0DD4-438A-B314-201B060F60C6}" type="pres">
      <dgm:prSet presAssocID="{14584F1E-F498-44F1-84E1-57085A0873FA}" presName="Name0" presStyleCnt="0">
        <dgm:presLayoutVars>
          <dgm:dir/>
          <dgm:animLvl val="lvl"/>
          <dgm:resizeHandles val="exact"/>
        </dgm:presLayoutVars>
      </dgm:prSet>
      <dgm:spPr/>
    </dgm:pt>
    <dgm:pt modelId="{83EC503E-63EB-4158-8156-6587C6247A14}" type="pres">
      <dgm:prSet presAssocID="{C7D09224-10CB-4781-9C67-33184D89A4C9}" presName="compositeNode" presStyleCnt="0">
        <dgm:presLayoutVars>
          <dgm:bulletEnabled val="1"/>
        </dgm:presLayoutVars>
      </dgm:prSet>
      <dgm:spPr/>
    </dgm:pt>
    <dgm:pt modelId="{E6C79734-60EB-462C-9D40-442114F2AAFB}" type="pres">
      <dgm:prSet presAssocID="{C7D09224-10CB-4781-9C67-33184D89A4C9}" presName="bgRect" presStyleLbl="node1" presStyleIdx="0" presStyleCnt="4" custScaleX="98337" custLinFactNeighborX="2127" custLinFactNeighborY="17414"/>
      <dgm:spPr/>
    </dgm:pt>
    <dgm:pt modelId="{3CE6B93F-8FA4-4C38-B994-077D10A26348}" type="pres">
      <dgm:prSet presAssocID="{C7D09224-10CB-4781-9C67-33184D89A4C9}" presName="parentNode" presStyleLbl="node1" presStyleIdx="0" presStyleCnt="4">
        <dgm:presLayoutVars>
          <dgm:chMax val="0"/>
          <dgm:bulletEnabled val="1"/>
        </dgm:presLayoutVars>
      </dgm:prSet>
      <dgm:spPr/>
    </dgm:pt>
    <dgm:pt modelId="{3AC725CC-2813-420C-BCCF-B3384320130B}" type="pres">
      <dgm:prSet presAssocID="{C7D09224-10CB-4781-9C67-33184D89A4C9}" presName="childNode" presStyleLbl="node1" presStyleIdx="0" presStyleCnt="4">
        <dgm:presLayoutVars>
          <dgm:bulletEnabled val="1"/>
        </dgm:presLayoutVars>
      </dgm:prSet>
      <dgm:spPr/>
    </dgm:pt>
    <dgm:pt modelId="{87FC4ACD-E482-4954-820F-C2EC9AF55E5F}" type="pres">
      <dgm:prSet presAssocID="{60141737-9773-485C-A6DA-B348AF8A136E}" presName="hSp" presStyleCnt="0"/>
      <dgm:spPr/>
    </dgm:pt>
    <dgm:pt modelId="{14D8EEFF-856F-420B-84F3-3E32F325CEB2}" type="pres">
      <dgm:prSet presAssocID="{60141737-9773-485C-A6DA-B348AF8A136E}" presName="vProcSp" presStyleCnt="0"/>
      <dgm:spPr/>
    </dgm:pt>
    <dgm:pt modelId="{BBFA2CBE-ADAF-4259-A431-F3605643F3C4}" type="pres">
      <dgm:prSet presAssocID="{60141737-9773-485C-A6DA-B348AF8A136E}" presName="vSp1" presStyleCnt="0"/>
      <dgm:spPr/>
    </dgm:pt>
    <dgm:pt modelId="{DE7EEAD1-1FEE-4EB4-9F6C-9AC0C5E685E7}" type="pres">
      <dgm:prSet presAssocID="{60141737-9773-485C-A6DA-B348AF8A136E}" presName="simulatedConn" presStyleLbl="solidFgAcc1" presStyleIdx="0" presStyleCnt="3"/>
      <dgm:spPr/>
    </dgm:pt>
    <dgm:pt modelId="{2616F66B-F261-4E12-90E8-93B1ED62E4B7}" type="pres">
      <dgm:prSet presAssocID="{60141737-9773-485C-A6DA-B348AF8A136E}" presName="vSp2" presStyleCnt="0"/>
      <dgm:spPr/>
    </dgm:pt>
    <dgm:pt modelId="{CF41EA05-0026-4B08-B3FD-C5E132803F87}" type="pres">
      <dgm:prSet presAssocID="{60141737-9773-485C-A6DA-B348AF8A136E}" presName="sibTrans" presStyleCnt="0"/>
      <dgm:spPr/>
    </dgm:pt>
    <dgm:pt modelId="{41812266-B996-47F0-98A4-8C08E79C8F3D}" type="pres">
      <dgm:prSet presAssocID="{4D9D949A-8D92-431B-98F0-9B943444FFD6}" presName="compositeNode" presStyleCnt="0">
        <dgm:presLayoutVars>
          <dgm:bulletEnabled val="1"/>
        </dgm:presLayoutVars>
      </dgm:prSet>
      <dgm:spPr/>
    </dgm:pt>
    <dgm:pt modelId="{92B8BEBF-1CC7-46F2-BA88-3B3FA8B19BFF}" type="pres">
      <dgm:prSet presAssocID="{4D9D949A-8D92-431B-98F0-9B943444FFD6}" presName="bgRect" presStyleLbl="node1" presStyleIdx="1" presStyleCnt="4" custScaleX="95866" custScaleY="100449" custLinFactNeighborX="-579" custLinFactNeighborY="65750"/>
      <dgm:spPr/>
    </dgm:pt>
    <dgm:pt modelId="{27CBBFB1-D448-4C6B-AFA3-785394D23AEC}" type="pres">
      <dgm:prSet presAssocID="{4D9D949A-8D92-431B-98F0-9B943444FFD6}" presName="parentNode" presStyleLbl="node1" presStyleIdx="1" presStyleCnt="4">
        <dgm:presLayoutVars>
          <dgm:chMax val="0"/>
          <dgm:bulletEnabled val="1"/>
        </dgm:presLayoutVars>
      </dgm:prSet>
      <dgm:spPr/>
    </dgm:pt>
    <dgm:pt modelId="{ED85F084-713C-4002-BD88-5235BC937501}" type="pres">
      <dgm:prSet presAssocID="{4D9D949A-8D92-431B-98F0-9B943444FFD6}" presName="childNode" presStyleLbl="node1" presStyleIdx="1" presStyleCnt="4">
        <dgm:presLayoutVars>
          <dgm:bulletEnabled val="1"/>
        </dgm:presLayoutVars>
      </dgm:prSet>
      <dgm:spPr/>
    </dgm:pt>
    <dgm:pt modelId="{FB6038E9-D1AC-4115-8AE6-62147C783C43}" type="pres">
      <dgm:prSet presAssocID="{FB115EB4-FFC5-4C89-8436-892BF4A80EF8}" presName="hSp" presStyleCnt="0"/>
      <dgm:spPr/>
    </dgm:pt>
    <dgm:pt modelId="{5FC14FD2-838E-4EAD-831D-117DB94A82EF}" type="pres">
      <dgm:prSet presAssocID="{FB115EB4-FFC5-4C89-8436-892BF4A80EF8}" presName="vProcSp" presStyleCnt="0"/>
      <dgm:spPr/>
    </dgm:pt>
    <dgm:pt modelId="{246A62BE-236E-4718-B5EC-0E717B8D3E0C}" type="pres">
      <dgm:prSet presAssocID="{FB115EB4-FFC5-4C89-8436-892BF4A80EF8}" presName="vSp1" presStyleCnt="0"/>
      <dgm:spPr/>
    </dgm:pt>
    <dgm:pt modelId="{7B159F5E-ADEE-419A-873A-9043852A7102}" type="pres">
      <dgm:prSet presAssocID="{FB115EB4-FFC5-4C89-8436-892BF4A80EF8}" presName="simulatedConn" presStyleLbl="solidFgAcc1" presStyleIdx="1" presStyleCnt="3"/>
      <dgm:spPr/>
    </dgm:pt>
    <dgm:pt modelId="{3FD4CA4A-9C4A-4FC1-A3ED-6BE4BD358BC9}" type="pres">
      <dgm:prSet presAssocID="{FB115EB4-FFC5-4C89-8436-892BF4A80EF8}" presName="vSp2" presStyleCnt="0"/>
      <dgm:spPr/>
    </dgm:pt>
    <dgm:pt modelId="{21236278-2DA9-4F6B-86B9-62FCB0D87947}" type="pres">
      <dgm:prSet presAssocID="{FB115EB4-FFC5-4C89-8436-892BF4A80EF8}" presName="sibTrans" presStyleCnt="0"/>
      <dgm:spPr/>
    </dgm:pt>
    <dgm:pt modelId="{7438BE8C-2578-4E40-ABCC-103505B1BF8A}" type="pres">
      <dgm:prSet presAssocID="{6A8DC579-1763-4A26-963D-ACB861AB1209}" presName="compositeNode" presStyleCnt="0">
        <dgm:presLayoutVars>
          <dgm:bulletEnabled val="1"/>
        </dgm:presLayoutVars>
      </dgm:prSet>
      <dgm:spPr/>
    </dgm:pt>
    <dgm:pt modelId="{F44EBD9A-B889-4670-BB11-70282BAC787E}" type="pres">
      <dgm:prSet presAssocID="{6A8DC579-1763-4A26-963D-ACB861AB1209}" presName="bgRect" presStyleLbl="node1" presStyleIdx="2" presStyleCnt="4" custLinFactNeighborX="-3719" custLinFactNeighborY="17414"/>
      <dgm:spPr/>
    </dgm:pt>
    <dgm:pt modelId="{E9D48E56-B4C6-43B6-8594-572CCE255F84}" type="pres">
      <dgm:prSet presAssocID="{6A8DC579-1763-4A26-963D-ACB861AB1209}" presName="parentNode" presStyleLbl="node1" presStyleIdx="2" presStyleCnt="4">
        <dgm:presLayoutVars>
          <dgm:chMax val="0"/>
          <dgm:bulletEnabled val="1"/>
        </dgm:presLayoutVars>
      </dgm:prSet>
      <dgm:spPr/>
    </dgm:pt>
    <dgm:pt modelId="{19BE9F72-7552-44C4-8019-D087E33D99CD}" type="pres">
      <dgm:prSet presAssocID="{6A8DC579-1763-4A26-963D-ACB861AB1209}" presName="childNode" presStyleLbl="node1" presStyleIdx="2" presStyleCnt="4">
        <dgm:presLayoutVars>
          <dgm:bulletEnabled val="1"/>
        </dgm:presLayoutVars>
      </dgm:prSet>
      <dgm:spPr/>
    </dgm:pt>
    <dgm:pt modelId="{8D8251CC-1536-4486-A908-4A4E0701069E}" type="pres">
      <dgm:prSet presAssocID="{AFB530B5-FD2F-4036-BB85-CCD75F1202EC}" presName="hSp" presStyleCnt="0"/>
      <dgm:spPr/>
    </dgm:pt>
    <dgm:pt modelId="{2ECEAE16-6BAA-4594-8F76-D80AB3FC889B}" type="pres">
      <dgm:prSet presAssocID="{AFB530B5-FD2F-4036-BB85-CCD75F1202EC}" presName="vProcSp" presStyleCnt="0"/>
      <dgm:spPr/>
    </dgm:pt>
    <dgm:pt modelId="{EBE52388-6980-4F4B-83B0-B0239E6B84C2}" type="pres">
      <dgm:prSet presAssocID="{AFB530B5-FD2F-4036-BB85-CCD75F1202EC}" presName="vSp1" presStyleCnt="0"/>
      <dgm:spPr/>
    </dgm:pt>
    <dgm:pt modelId="{771B3C4A-4D5A-4EA4-9452-33E913D9AE70}" type="pres">
      <dgm:prSet presAssocID="{AFB530B5-FD2F-4036-BB85-CCD75F1202EC}" presName="simulatedConn" presStyleLbl="solidFgAcc1" presStyleIdx="2" presStyleCnt="3"/>
      <dgm:spPr/>
    </dgm:pt>
    <dgm:pt modelId="{80C5274C-66D8-46DA-B337-B5631BC87BE4}" type="pres">
      <dgm:prSet presAssocID="{AFB530B5-FD2F-4036-BB85-CCD75F1202EC}" presName="vSp2" presStyleCnt="0"/>
      <dgm:spPr/>
    </dgm:pt>
    <dgm:pt modelId="{EC30EAB8-50C4-4C10-A878-13DAD969D0BA}" type="pres">
      <dgm:prSet presAssocID="{AFB530B5-FD2F-4036-BB85-CCD75F1202EC}" presName="sibTrans" presStyleCnt="0"/>
      <dgm:spPr/>
    </dgm:pt>
    <dgm:pt modelId="{D3010514-EB53-42E4-B31B-AB2A9744DA35}" type="pres">
      <dgm:prSet presAssocID="{1E51B1A1-A42E-4804-AE76-59AE08112FDD}" presName="compositeNode" presStyleCnt="0">
        <dgm:presLayoutVars>
          <dgm:bulletEnabled val="1"/>
        </dgm:presLayoutVars>
      </dgm:prSet>
      <dgm:spPr/>
    </dgm:pt>
    <dgm:pt modelId="{C8F4BE2C-72D4-450F-B16C-53D9C35489D2}" type="pres">
      <dgm:prSet presAssocID="{1E51B1A1-A42E-4804-AE76-59AE08112FDD}" presName="bgRect" presStyleLbl="node1" presStyleIdx="3" presStyleCnt="4" custLinFactNeighborX="-7737" custLinFactNeighborY="17223"/>
      <dgm:spPr/>
    </dgm:pt>
    <dgm:pt modelId="{7E32FC41-A5CB-48EB-8376-864B116DAA23}" type="pres">
      <dgm:prSet presAssocID="{1E51B1A1-A42E-4804-AE76-59AE08112FDD}" presName="parentNode" presStyleLbl="node1" presStyleIdx="3" presStyleCnt="4">
        <dgm:presLayoutVars>
          <dgm:chMax val="0"/>
          <dgm:bulletEnabled val="1"/>
        </dgm:presLayoutVars>
      </dgm:prSet>
      <dgm:spPr/>
    </dgm:pt>
    <dgm:pt modelId="{D33EF379-10F4-4D19-A199-71F52A0617FD}" type="pres">
      <dgm:prSet presAssocID="{1E51B1A1-A42E-4804-AE76-59AE08112FDD}" presName="childNode" presStyleLbl="node1" presStyleIdx="3" presStyleCnt="4">
        <dgm:presLayoutVars>
          <dgm:bulletEnabled val="1"/>
        </dgm:presLayoutVars>
      </dgm:prSet>
      <dgm:spPr/>
    </dgm:pt>
  </dgm:ptLst>
  <dgm:cxnLst>
    <dgm:cxn modelId="{0F0D1524-18BD-4A96-945B-9C8214F1152B}" type="presOf" srcId="{1E51B1A1-A42E-4804-AE76-59AE08112FDD}" destId="{C8F4BE2C-72D4-450F-B16C-53D9C35489D2}" srcOrd="0" destOrd="0" presId="urn:microsoft.com/office/officeart/2005/8/layout/hProcess7"/>
    <dgm:cxn modelId="{5506B42C-4FCC-4ACA-87A7-D3CC12AB3DE6}" srcId="{1E51B1A1-A42E-4804-AE76-59AE08112FDD}" destId="{1D0CE5AC-5214-4FA7-8346-E618BEC4AA14}" srcOrd="1" destOrd="0" parTransId="{E54C72E8-0A6D-44FD-B295-5068DB5246B6}" sibTransId="{F52A4C1D-297A-4C3F-9051-5C1713B14B49}"/>
    <dgm:cxn modelId="{F62DCB2C-A189-4A0A-A660-FB040858FC8B}" type="presOf" srcId="{1D0CE5AC-5214-4FA7-8346-E618BEC4AA14}" destId="{D33EF379-10F4-4D19-A199-71F52A0617FD}" srcOrd="0" destOrd="1" presId="urn:microsoft.com/office/officeart/2005/8/layout/hProcess7"/>
    <dgm:cxn modelId="{4F8FB92E-132E-417E-98E4-DB8282EA4191}" type="presOf" srcId="{41A16318-80D6-4DD7-B323-103CC6AE359E}" destId="{3AC725CC-2813-420C-BCCF-B3384320130B}" srcOrd="0" destOrd="0" presId="urn:microsoft.com/office/officeart/2005/8/layout/hProcess7"/>
    <dgm:cxn modelId="{89DA1639-23B0-44AE-8EE8-839D85223F71}" srcId="{14584F1E-F498-44F1-84E1-57085A0873FA}" destId="{6A8DC579-1763-4A26-963D-ACB861AB1209}" srcOrd="2" destOrd="0" parTransId="{36D43560-7286-4BD4-A9F1-548C8AC630DC}" sibTransId="{AFB530B5-FD2F-4036-BB85-CCD75F1202EC}"/>
    <dgm:cxn modelId="{C32DF540-879A-46C5-BB89-A1A965828627}" type="presOf" srcId="{4D9D949A-8D92-431B-98F0-9B943444FFD6}" destId="{27CBBFB1-D448-4C6B-AFA3-785394D23AEC}" srcOrd="1" destOrd="0" presId="urn:microsoft.com/office/officeart/2005/8/layout/hProcess7"/>
    <dgm:cxn modelId="{E03C665F-9E8A-4FDC-A6B4-163660AC10C8}" type="presOf" srcId="{E675FD8B-0150-4F1B-BFA5-DAC18BABC08E}" destId="{3AC725CC-2813-420C-BCCF-B3384320130B}" srcOrd="0" destOrd="1" presId="urn:microsoft.com/office/officeart/2005/8/layout/hProcess7"/>
    <dgm:cxn modelId="{5F695160-D69A-4149-90E0-F6CE47284B11}" type="presOf" srcId="{B79D9EB1-6227-46B7-97C7-C60B393F2D98}" destId="{19BE9F72-7552-44C4-8019-D087E33D99CD}" srcOrd="0" destOrd="1" presId="urn:microsoft.com/office/officeart/2005/8/layout/hProcess7"/>
    <dgm:cxn modelId="{E768E960-90DF-403A-B9C1-5AFE95BC5B1F}" type="presOf" srcId="{4D9D949A-8D92-431B-98F0-9B943444FFD6}" destId="{92B8BEBF-1CC7-46F2-BA88-3B3FA8B19BFF}" srcOrd="0" destOrd="0" presId="urn:microsoft.com/office/officeart/2005/8/layout/hProcess7"/>
    <dgm:cxn modelId="{BB565541-0711-4745-A32B-0673C2035EAB}" type="presOf" srcId="{FC91A1CF-A258-4507-9981-89092341BF25}" destId="{D33EF379-10F4-4D19-A199-71F52A0617FD}" srcOrd="0" destOrd="0" presId="urn:microsoft.com/office/officeart/2005/8/layout/hProcess7"/>
    <dgm:cxn modelId="{074E834C-C1DB-488B-9177-AA756ED3F3F2}" srcId="{6A8DC579-1763-4A26-963D-ACB861AB1209}" destId="{B1E4EADD-8C95-4292-9A14-178AC37FB533}" srcOrd="0" destOrd="0" parTransId="{A1E244DC-1F4A-4003-BD3B-728CEF2C4024}" sibTransId="{D804F53C-DF44-4224-9904-710E7AF28934}"/>
    <dgm:cxn modelId="{DBE5FD74-A750-4F7D-9AF5-1331B9772E52}" type="presOf" srcId="{6A8DC579-1763-4A26-963D-ACB861AB1209}" destId="{F44EBD9A-B889-4670-BB11-70282BAC787E}" srcOrd="0" destOrd="0" presId="urn:microsoft.com/office/officeart/2005/8/layout/hProcess7"/>
    <dgm:cxn modelId="{510E6076-A16D-4399-B612-DB1CD213223A}" srcId="{1E51B1A1-A42E-4804-AE76-59AE08112FDD}" destId="{FC91A1CF-A258-4507-9981-89092341BF25}" srcOrd="0" destOrd="0" parTransId="{6D6BDCC7-6F6B-4A94-ADE2-8CE0F3C35253}" sibTransId="{205CFB06-DF03-49B9-A67B-60A6BAE824F1}"/>
    <dgm:cxn modelId="{C3DCA876-3DAC-4379-B87A-F3CC64A9F5C3}" srcId="{14584F1E-F498-44F1-84E1-57085A0873FA}" destId="{C7D09224-10CB-4781-9C67-33184D89A4C9}" srcOrd="0" destOrd="0" parTransId="{90063BC6-1559-413C-A1B7-A6BB54A0DA68}" sibTransId="{60141737-9773-485C-A6DA-B348AF8A136E}"/>
    <dgm:cxn modelId="{4C7BC159-24F3-45DE-9810-5F2E7F6EE964}" type="presOf" srcId="{1E51B1A1-A42E-4804-AE76-59AE08112FDD}" destId="{7E32FC41-A5CB-48EB-8376-864B116DAA23}" srcOrd="1" destOrd="0" presId="urn:microsoft.com/office/officeart/2005/8/layout/hProcess7"/>
    <dgm:cxn modelId="{2ABA3985-1EF9-4BFB-AA0F-DB0E0C2A3207}" type="presOf" srcId="{B1E4EADD-8C95-4292-9A14-178AC37FB533}" destId="{19BE9F72-7552-44C4-8019-D087E33D99CD}" srcOrd="0" destOrd="0" presId="urn:microsoft.com/office/officeart/2005/8/layout/hProcess7"/>
    <dgm:cxn modelId="{432AA98E-448B-475B-B9D5-0DF2A7AAC387}" srcId="{6A8DC579-1763-4A26-963D-ACB861AB1209}" destId="{B79D9EB1-6227-46B7-97C7-C60B393F2D98}" srcOrd="1" destOrd="0" parTransId="{754CA42A-C379-4504-8A74-34EE12F4AA6D}" sibTransId="{56F46FDD-64E7-493E-B527-73C8E5FC8BAF}"/>
    <dgm:cxn modelId="{7FB8BC92-572E-4402-8CBC-37C44FCA72CF}" type="presOf" srcId="{C7D09224-10CB-4781-9C67-33184D89A4C9}" destId="{3CE6B93F-8FA4-4C38-B994-077D10A26348}" srcOrd="1" destOrd="0" presId="urn:microsoft.com/office/officeart/2005/8/layout/hProcess7"/>
    <dgm:cxn modelId="{164CECA3-671B-4551-A82F-D61687137443}" srcId="{C7D09224-10CB-4781-9C67-33184D89A4C9}" destId="{41A16318-80D6-4DD7-B323-103CC6AE359E}" srcOrd="0" destOrd="0" parTransId="{60D5A488-A8AC-4A05-BB85-D00C33F72415}" sibTransId="{D15BC86D-6464-42BD-91A2-D37B9D273F60}"/>
    <dgm:cxn modelId="{BDF985B1-A871-4E58-8441-ABDA74543EA6}" srcId="{14584F1E-F498-44F1-84E1-57085A0873FA}" destId="{4D9D949A-8D92-431B-98F0-9B943444FFD6}" srcOrd="1" destOrd="0" parTransId="{9F212E0E-7159-449A-B0F7-78F5AB4927E1}" sibTransId="{FB115EB4-FFC5-4C89-8436-892BF4A80EF8}"/>
    <dgm:cxn modelId="{1E9471B2-41F3-41E1-8E8A-7E87EA1EACB9}" srcId="{4D9D949A-8D92-431B-98F0-9B943444FFD6}" destId="{FC371FBD-EC77-4C7B-9439-1A34E0992F94}" srcOrd="1" destOrd="0" parTransId="{4A1BD881-0572-42A7-BBB1-1EEBA7E09634}" sibTransId="{6841C741-908D-4766-9DE5-24BF6ED32FB1}"/>
    <dgm:cxn modelId="{E32048B6-9813-417F-B0D8-3F40CB7FF050}" srcId="{4D9D949A-8D92-431B-98F0-9B943444FFD6}" destId="{8BC243E8-4BFA-462F-943D-5D4144870BB7}" srcOrd="0" destOrd="0" parTransId="{AB990117-7F09-4A34-80F9-177EFB5957A3}" sibTransId="{26490A67-E23C-48B3-B758-956C72BD08A2}"/>
    <dgm:cxn modelId="{1212CFB7-0436-4345-9054-EDBE2586A0A0}" type="presOf" srcId="{14584F1E-F498-44F1-84E1-57085A0873FA}" destId="{B603F136-0DD4-438A-B314-201B060F60C6}" srcOrd="0" destOrd="0" presId="urn:microsoft.com/office/officeart/2005/8/layout/hProcess7"/>
    <dgm:cxn modelId="{7F166AB9-7D19-48E6-B36A-C747BD80CED3}" type="presOf" srcId="{FC371FBD-EC77-4C7B-9439-1A34E0992F94}" destId="{ED85F084-713C-4002-BD88-5235BC937501}" srcOrd="0" destOrd="1" presId="urn:microsoft.com/office/officeart/2005/8/layout/hProcess7"/>
    <dgm:cxn modelId="{0C107ECC-B1DE-4C06-B2FD-126BA5E21EE6}" type="presOf" srcId="{8BC243E8-4BFA-462F-943D-5D4144870BB7}" destId="{ED85F084-713C-4002-BD88-5235BC937501}" srcOrd="0" destOrd="0" presId="urn:microsoft.com/office/officeart/2005/8/layout/hProcess7"/>
    <dgm:cxn modelId="{A56ECCD4-804A-455A-937D-706D67061CBD}" type="presOf" srcId="{6A8DC579-1763-4A26-963D-ACB861AB1209}" destId="{E9D48E56-B4C6-43B6-8594-572CCE255F84}" srcOrd="1" destOrd="0" presId="urn:microsoft.com/office/officeart/2005/8/layout/hProcess7"/>
    <dgm:cxn modelId="{ACAC17E1-E9F2-492D-BC82-8F7954AE66C4}" srcId="{14584F1E-F498-44F1-84E1-57085A0873FA}" destId="{1E51B1A1-A42E-4804-AE76-59AE08112FDD}" srcOrd="3" destOrd="0" parTransId="{48A96F9E-306D-4801-8BD2-B9BDF576B5B5}" sibTransId="{78939C09-B2CF-4A8D-A93E-ADBC55F15744}"/>
    <dgm:cxn modelId="{4A3CCBEC-4CD6-4B79-98DA-3C19AC8D9DD0}" srcId="{C7D09224-10CB-4781-9C67-33184D89A4C9}" destId="{E675FD8B-0150-4F1B-BFA5-DAC18BABC08E}" srcOrd="1" destOrd="0" parTransId="{C3010CE0-F0E1-405F-B30C-6E304617D207}" sibTransId="{48A1C3E0-589F-4A3D-9898-911F3C74D34C}"/>
    <dgm:cxn modelId="{F0ECC0FA-8A10-4F50-9CE3-46BAC39E66C8}" type="presOf" srcId="{C7D09224-10CB-4781-9C67-33184D89A4C9}" destId="{E6C79734-60EB-462C-9D40-442114F2AAFB}" srcOrd="0" destOrd="0" presId="urn:microsoft.com/office/officeart/2005/8/layout/hProcess7"/>
    <dgm:cxn modelId="{F8373DD7-9866-4DE7-AF5A-652167E14D86}" type="presParOf" srcId="{B603F136-0DD4-438A-B314-201B060F60C6}" destId="{83EC503E-63EB-4158-8156-6587C6247A14}" srcOrd="0" destOrd="0" presId="urn:microsoft.com/office/officeart/2005/8/layout/hProcess7"/>
    <dgm:cxn modelId="{242B1033-628D-43DA-8E61-1CF941C75814}" type="presParOf" srcId="{83EC503E-63EB-4158-8156-6587C6247A14}" destId="{E6C79734-60EB-462C-9D40-442114F2AAFB}" srcOrd="0" destOrd="0" presId="urn:microsoft.com/office/officeart/2005/8/layout/hProcess7"/>
    <dgm:cxn modelId="{32D559B1-3957-450F-B0BC-E8D8975297E8}" type="presParOf" srcId="{83EC503E-63EB-4158-8156-6587C6247A14}" destId="{3CE6B93F-8FA4-4C38-B994-077D10A26348}" srcOrd="1" destOrd="0" presId="urn:microsoft.com/office/officeart/2005/8/layout/hProcess7"/>
    <dgm:cxn modelId="{687A4F7D-00B4-47A0-83B8-81775A919A9C}" type="presParOf" srcId="{83EC503E-63EB-4158-8156-6587C6247A14}" destId="{3AC725CC-2813-420C-BCCF-B3384320130B}" srcOrd="2" destOrd="0" presId="urn:microsoft.com/office/officeart/2005/8/layout/hProcess7"/>
    <dgm:cxn modelId="{D427481A-292A-4007-A0E4-4D9909C61DA9}" type="presParOf" srcId="{B603F136-0DD4-438A-B314-201B060F60C6}" destId="{87FC4ACD-E482-4954-820F-C2EC9AF55E5F}" srcOrd="1" destOrd="0" presId="urn:microsoft.com/office/officeart/2005/8/layout/hProcess7"/>
    <dgm:cxn modelId="{CF27D877-13CA-4582-B911-CC974ADF4310}" type="presParOf" srcId="{B603F136-0DD4-438A-B314-201B060F60C6}" destId="{14D8EEFF-856F-420B-84F3-3E32F325CEB2}" srcOrd="2" destOrd="0" presId="urn:microsoft.com/office/officeart/2005/8/layout/hProcess7"/>
    <dgm:cxn modelId="{BA459B0A-9495-4EE2-BF58-BE6020FAC141}" type="presParOf" srcId="{14D8EEFF-856F-420B-84F3-3E32F325CEB2}" destId="{BBFA2CBE-ADAF-4259-A431-F3605643F3C4}" srcOrd="0" destOrd="0" presId="urn:microsoft.com/office/officeart/2005/8/layout/hProcess7"/>
    <dgm:cxn modelId="{93292405-11EE-4AC7-9872-B189B6676DF0}" type="presParOf" srcId="{14D8EEFF-856F-420B-84F3-3E32F325CEB2}" destId="{DE7EEAD1-1FEE-4EB4-9F6C-9AC0C5E685E7}" srcOrd="1" destOrd="0" presId="urn:microsoft.com/office/officeart/2005/8/layout/hProcess7"/>
    <dgm:cxn modelId="{6D92F906-80D4-4C7E-8357-17291E0F4953}" type="presParOf" srcId="{14D8EEFF-856F-420B-84F3-3E32F325CEB2}" destId="{2616F66B-F261-4E12-90E8-93B1ED62E4B7}" srcOrd="2" destOrd="0" presId="urn:microsoft.com/office/officeart/2005/8/layout/hProcess7"/>
    <dgm:cxn modelId="{E4F5D632-8C7A-4E8C-9EFB-DA85E4E7AC4B}" type="presParOf" srcId="{B603F136-0DD4-438A-B314-201B060F60C6}" destId="{CF41EA05-0026-4B08-B3FD-C5E132803F87}" srcOrd="3" destOrd="0" presId="urn:microsoft.com/office/officeart/2005/8/layout/hProcess7"/>
    <dgm:cxn modelId="{7DB2610E-A1CD-4CDE-97BE-2388F9CB3113}" type="presParOf" srcId="{B603F136-0DD4-438A-B314-201B060F60C6}" destId="{41812266-B996-47F0-98A4-8C08E79C8F3D}" srcOrd="4" destOrd="0" presId="urn:microsoft.com/office/officeart/2005/8/layout/hProcess7"/>
    <dgm:cxn modelId="{2AA7DA15-765B-44E8-A02F-43B0C3999BDA}" type="presParOf" srcId="{41812266-B996-47F0-98A4-8C08E79C8F3D}" destId="{92B8BEBF-1CC7-46F2-BA88-3B3FA8B19BFF}" srcOrd="0" destOrd="0" presId="urn:microsoft.com/office/officeart/2005/8/layout/hProcess7"/>
    <dgm:cxn modelId="{316FA72E-12F5-4E82-A4DE-DEFDDEC4DD39}" type="presParOf" srcId="{41812266-B996-47F0-98A4-8C08E79C8F3D}" destId="{27CBBFB1-D448-4C6B-AFA3-785394D23AEC}" srcOrd="1" destOrd="0" presId="urn:microsoft.com/office/officeart/2005/8/layout/hProcess7"/>
    <dgm:cxn modelId="{5A9C2E79-0EF9-48C3-8F22-A0D26CC4F6A1}" type="presParOf" srcId="{41812266-B996-47F0-98A4-8C08E79C8F3D}" destId="{ED85F084-713C-4002-BD88-5235BC937501}" srcOrd="2" destOrd="0" presId="urn:microsoft.com/office/officeart/2005/8/layout/hProcess7"/>
    <dgm:cxn modelId="{959C5179-55EB-4C91-B896-77ADE20B516A}" type="presParOf" srcId="{B603F136-0DD4-438A-B314-201B060F60C6}" destId="{FB6038E9-D1AC-4115-8AE6-62147C783C43}" srcOrd="5" destOrd="0" presId="urn:microsoft.com/office/officeart/2005/8/layout/hProcess7"/>
    <dgm:cxn modelId="{AAA3EF8D-589A-4DDC-8B79-B372AD390EA9}" type="presParOf" srcId="{B603F136-0DD4-438A-B314-201B060F60C6}" destId="{5FC14FD2-838E-4EAD-831D-117DB94A82EF}" srcOrd="6" destOrd="0" presId="urn:microsoft.com/office/officeart/2005/8/layout/hProcess7"/>
    <dgm:cxn modelId="{2D9FD431-4FF2-4673-A363-92A3AF0519C9}" type="presParOf" srcId="{5FC14FD2-838E-4EAD-831D-117DB94A82EF}" destId="{246A62BE-236E-4718-B5EC-0E717B8D3E0C}" srcOrd="0" destOrd="0" presId="urn:microsoft.com/office/officeart/2005/8/layout/hProcess7"/>
    <dgm:cxn modelId="{A98E65AC-E1C8-418E-A866-80A9DC526BBB}" type="presParOf" srcId="{5FC14FD2-838E-4EAD-831D-117DB94A82EF}" destId="{7B159F5E-ADEE-419A-873A-9043852A7102}" srcOrd="1" destOrd="0" presId="urn:microsoft.com/office/officeart/2005/8/layout/hProcess7"/>
    <dgm:cxn modelId="{F2BD10D7-C57A-47BE-9E6C-AF8D39CA1D3C}" type="presParOf" srcId="{5FC14FD2-838E-4EAD-831D-117DB94A82EF}" destId="{3FD4CA4A-9C4A-4FC1-A3ED-6BE4BD358BC9}" srcOrd="2" destOrd="0" presId="urn:microsoft.com/office/officeart/2005/8/layout/hProcess7"/>
    <dgm:cxn modelId="{FC0FE623-64BE-4C1A-9855-86476850873A}" type="presParOf" srcId="{B603F136-0DD4-438A-B314-201B060F60C6}" destId="{21236278-2DA9-4F6B-86B9-62FCB0D87947}" srcOrd="7" destOrd="0" presId="urn:microsoft.com/office/officeart/2005/8/layout/hProcess7"/>
    <dgm:cxn modelId="{8A26F60A-8FF2-4A8C-8D6C-0DC94D814624}" type="presParOf" srcId="{B603F136-0DD4-438A-B314-201B060F60C6}" destId="{7438BE8C-2578-4E40-ABCC-103505B1BF8A}" srcOrd="8" destOrd="0" presId="urn:microsoft.com/office/officeart/2005/8/layout/hProcess7"/>
    <dgm:cxn modelId="{D7BBDF14-F36B-4395-B7BE-C021925ED6CA}" type="presParOf" srcId="{7438BE8C-2578-4E40-ABCC-103505B1BF8A}" destId="{F44EBD9A-B889-4670-BB11-70282BAC787E}" srcOrd="0" destOrd="0" presId="urn:microsoft.com/office/officeart/2005/8/layout/hProcess7"/>
    <dgm:cxn modelId="{14892F7E-6373-4D43-B86D-A8BF9CE37A59}" type="presParOf" srcId="{7438BE8C-2578-4E40-ABCC-103505B1BF8A}" destId="{E9D48E56-B4C6-43B6-8594-572CCE255F84}" srcOrd="1" destOrd="0" presId="urn:microsoft.com/office/officeart/2005/8/layout/hProcess7"/>
    <dgm:cxn modelId="{1C70E718-6DA5-46BC-93BF-FA429E1C6E9D}" type="presParOf" srcId="{7438BE8C-2578-4E40-ABCC-103505B1BF8A}" destId="{19BE9F72-7552-44C4-8019-D087E33D99CD}" srcOrd="2" destOrd="0" presId="urn:microsoft.com/office/officeart/2005/8/layout/hProcess7"/>
    <dgm:cxn modelId="{B2256047-95FD-4441-BB8E-3BF92FA9B606}" type="presParOf" srcId="{B603F136-0DD4-438A-B314-201B060F60C6}" destId="{8D8251CC-1536-4486-A908-4A4E0701069E}" srcOrd="9" destOrd="0" presId="urn:microsoft.com/office/officeart/2005/8/layout/hProcess7"/>
    <dgm:cxn modelId="{38281217-CE2F-40E1-9230-E42FDAB1D686}" type="presParOf" srcId="{B603F136-0DD4-438A-B314-201B060F60C6}" destId="{2ECEAE16-6BAA-4594-8F76-D80AB3FC889B}" srcOrd="10" destOrd="0" presId="urn:microsoft.com/office/officeart/2005/8/layout/hProcess7"/>
    <dgm:cxn modelId="{B6E4EE81-A978-47B5-AF48-3966A8BC3EA8}" type="presParOf" srcId="{2ECEAE16-6BAA-4594-8F76-D80AB3FC889B}" destId="{EBE52388-6980-4F4B-83B0-B0239E6B84C2}" srcOrd="0" destOrd="0" presId="urn:microsoft.com/office/officeart/2005/8/layout/hProcess7"/>
    <dgm:cxn modelId="{41AF7724-66CC-4E29-8322-1A29E2B5EAA2}" type="presParOf" srcId="{2ECEAE16-6BAA-4594-8F76-D80AB3FC889B}" destId="{771B3C4A-4D5A-4EA4-9452-33E913D9AE70}" srcOrd="1" destOrd="0" presId="urn:microsoft.com/office/officeart/2005/8/layout/hProcess7"/>
    <dgm:cxn modelId="{CA4E1E82-62F1-48E4-9342-27B7E232031F}" type="presParOf" srcId="{2ECEAE16-6BAA-4594-8F76-D80AB3FC889B}" destId="{80C5274C-66D8-46DA-B337-B5631BC87BE4}" srcOrd="2" destOrd="0" presId="urn:microsoft.com/office/officeart/2005/8/layout/hProcess7"/>
    <dgm:cxn modelId="{631728A6-02A7-4018-A8E9-2C3D55125587}" type="presParOf" srcId="{B603F136-0DD4-438A-B314-201B060F60C6}" destId="{EC30EAB8-50C4-4C10-A878-13DAD969D0BA}" srcOrd="11" destOrd="0" presId="urn:microsoft.com/office/officeart/2005/8/layout/hProcess7"/>
    <dgm:cxn modelId="{15C90FB7-DD10-4D69-AB4D-27282429BEB3}" type="presParOf" srcId="{B603F136-0DD4-438A-B314-201B060F60C6}" destId="{D3010514-EB53-42E4-B31B-AB2A9744DA35}" srcOrd="12" destOrd="0" presId="urn:microsoft.com/office/officeart/2005/8/layout/hProcess7"/>
    <dgm:cxn modelId="{782B5D8B-E184-4067-BC9B-45F61719A174}" type="presParOf" srcId="{D3010514-EB53-42E4-B31B-AB2A9744DA35}" destId="{C8F4BE2C-72D4-450F-B16C-53D9C35489D2}" srcOrd="0" destOrd="0" presId="urn:microsoft.com/office/officeart/2005/8/layout/hProcess7"/>
    <dgm:cxn modelId="{B59C39EB-6DD0-4A1D-AA40-2671D1FEA44F}" type="presParOf" srcId="{D3010514-EB53-42E4-B31B-AB2A9744DA35}" destId="{7E32FC41-A5CB-48EB-8376-864B116DAA23}" srcOrd="1" destOrd="0" presId="urn:microsoft.com/office/officeart/2005/8/layout/hProcess7"/>
    <dgm:cxn modelId="{B4F3D6DF-DF57-44B4-AA82-D888DC295BE2}" type="presParOf" srcId="{D3010514-EB53-42E4-B31B-AB2A9744DA35}" destId="{D33EF379-10F4-4D19-A199-71F52A0617FD}"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BCC13-5571-4C89-B5B0-C3F9C5B36050}">
      <dsp:nvSpPr>
        <dsp:cNvPr id="0" name=""/>
        <dsp:cNvSpPr/>
      </dsp:nvSpPr>
      <dsp:spPr>
        <a:xfrm>
          <a:off x="0" y="254000"/>
          <a:ext cx="6096000" cy="3810000"/>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BF1F53-01CD-412D-956A-F788899F2326}">
      <dsp:nvSpPr>
        <dsp:cNvPr id="0" name=""/>
        <dsp:cNvSpPr/>
      </dsp:nvSpPr>
      <dsp:spPr>
        <a:xfrm>
          <a:off x="774192" y="2756661"/>
          <a:ext cx="158496" cy="158496"/>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164210-F909-4EDE-9BA4-E9B51DC75D35}">
      <dsp:nvSpPr>
        <dsp:cNvPr id="0" name=""/>
        <dsp:cNvSpPr/>
      </dsp:nvSpPr>
      <dsp:spPr>
        <a:xfrm>
          <a:off x="750271" y="2962909"/>
          <a:ext cx="1758316"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marL="0" lvl="0" indent="0" algn="l" defTabSz="711200">
            <a:lnSpc>
              <a:spcPct val="90000"/>
            </a:lnSpc>
            <a:spcBef>
              <a:spcPct val="0"/>
            </a:spcBef>
            <a:spcAft>
              <a:spcPct val="35000"/>
            </a:spcAft>
            <a:buNone/>
          </a:pPr>
          <a:r>
            <a:rPr lang="zh-CN" altLang="en-US" sz="1600" kern="1200"/>
            <a:t>线性</a:t>
          </a:r>
          <a:r>
            <a:rPr lang="en-US" altLang="zh-CN" sz="1600" kern="1200"/>
            <a:t>SVM</a:t>
          </a:r>
          <a:r>
            <a:rPr lang="zh-CN" altLang="en-US" sz="1600" kern="1200"/>
            <a:t>对非线性问题的作用有限。</a:t>
          </a:r>
        </a:p>
      </dsp:txBody>
      <dsp:txXfrm>
        <a:off x="750271" y="2962909"/>
        <a:ext cx="1758316" cy="1101090"/>
      </dsp:txXfrm>
    </dsp:sp>
    <dsp:sp modelId="{48DA8F9E-4A72-44AD-A4CD-8D0611927A35}">
      <dsp:nvSpPr>
        <dsp:cNvPr id="0" name=""/>
        <dsp:cNvSpPr/>
      </dsp:nvSpPr>
      <dsp:spPr>
        <a:xfrm>
          <a:off x="2173224" y="1721103"/>
          <a:ext cx="286512" cy="286512"/>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C982A-5755-406E-8534-82775497698D}">
      <dsp:nvSpPr>
        <dsp:cNvPr id="0" name=""/>
        <dsp:cNvSpPr/>
      </dsp:nvSpPr>
      <dsp:spPr>
        <a:xfrm>
          <a:off x="2368929" y="2031995"/>
          <a:ext cx="1463040" cy="104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marL="0" lvl="0" indent="0" algn="l" defTabSz="755650">
            <a:lnSpc>
              <a:spcPct val="90000"/>
            </a:lnSpc>
            <a:spcBef>
              <a:spcPct val="0"/>
            </a:spcBef>
            <a:spcAft>
              <a:spcPct val="35000"/>
            </a:spcAft>
            <a:buNone/>
          </a:pPr>
          <a:r>
            <a:rPr lang="zh-CN" altLang="en-US" sz="1700" kern="1200"/>
            <a:t>用核函数将</a:t>
          </a:r>
          <a:r>
            <a:rPr lang="zh-CN" altLang="en-US" sz="1700" kern="1200">
              <a:solidFill>
                <a:srgbClr val="C00000"/>
              </a:solidFill>
            </a:rPr>
            <a:t>非线性转换</a:t>
          </a:r>
          <a:r>
            <a:rPr lang="zh-CN" altLang="en-US" sz="1700" kern="1200"/>
            <a:t>到高维的线性问题。</a:t>
          </a:r>
        </a:p>
      </dsp:txBody>
      <dsp:txXfrm>
        <a:off x="2368929" y="2031995"/>
        <a:ext cx="1463040" cy="1040382"/>
      </dsp:txXfrm>
    </dsp:sp>
    <dsp:sp modelId="{DCA9FC12-8E95-43E7-8FEC-85BCAB20C757}">
      <dsp:nvSpPr>
        <dsp:cNvPr id="0" name=""/>
        <dsp:cNvSpPr/>
      </dsp:nvSpPr>
      <dsp:spPr>
        <a:xfrm>
          <a:off x="3855720" y="1090929"/>
          <a:ext cx="396240" cy="396240"/>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5046C-F5F9-44C2-B257-F5D00062047A}">
      <dsp:nvSpPr>
        <dsp:cNvPr id="0" name=""/>
        <dsp:cNvSpPr/>
      </dsp:nvSpPr>
      <dsp:spPr>
        <a:xfrm>
          <a:off x="4165674" y="1246457"/>
          <a:ext cx="1463040" cy="194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marL="0" lvl="0" indent="0" algn="l" defTabSz="755650">
            <a:lnSpc>
              <a:spcPct val="90000"/>
            </a:lnSpc>
            <a:spcBef>
              <a:spcPct val="0"/>
            </a:spcBef>
            <a:spcAft>
              <a:spcPct val="35000"/>
            </a:spcAft>
            <a:buNone/>
          </a:pPr>
          <a:endParaRPr lang="en-US" altLang="zh-CN" sz="1700" kern="1200"/>
        </a:p>
        <a:p>
          <a:pPr marL="0" lvl="0" indent="0" algn="l" defTabSz="755650">
            <a:lnSpc>
              <a:spcPct val="90000"/>
            </a:lnSpc>
            <a:spcBef>
              <a:spcPct val="0"/>
            </a:spcBef>
            <a:spcAft>
              <a:spcPct val="35000"/>
            </a:spcAft>
            <a:buNone/>
          </a:pPr>
          <a:r>
            <a:rPr lang="zh-CN" altLang="en-US" sz="1700" kern="1200"/>
            <a:t>最后，线性</a:t>
          </a:r>
          <a:r>
            <a:rPr lang="en-US" altLang="zh-CN" sz="1700" kern="1200"/>
            <a:t>SVM</a:t>
          </a:r>
          <a:r>
            <a:rPr lang="zh-CN" altLang="en-US" sz="1700" kern="1200"/>
            <a:t>问题解决线性问题。</a:t>
          </a:r>
        </a:p>
      </dsp:txBody>
      <dsp:txXfrm>
        <a:off x="4165674" y="1246457"/>
        <a:ext cx="1463040" cy="1943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1A8FA-692E-4B9A-BD19-0986E2BE98FC}">
      <dsp:nvSpPr>
        <dsp:cNvPr id="0" name=""/>
        <dsp:cNvSpPr/>
      </dsp:nvSpPr>
      <dsp:spPr>
        <a:xfrm>
          <a:off x="650045" y="209511"/>
          <a:ext cx="713877" cy="713787"/>
        </a:xfrm>
        <a:prstGeom prst="ellipse">
          <a:avLst/>
        </a:prstGeom>
        <a:gradFill rotWithShape="0">
          <a:gsLst>
            <a:gs pos="0">
              <a:schemeClr val="dk2">
                <a:alpha val="50000"/>
                <a:hueOff val="0"/>
                <a:satOff val="0"/>
                <a:lumOff val="0"/>
                <a:alphaOff val="0"/>
                <a:tint val="60000"/>
                <a:satMod val="250000"/>
              </a:schemeClr>
            </a:gs>
            <a:gs pos="35000">
              <a:schemeClr val="dk2">
                <a:alpha val="50000"/>
                <a:hueOff val="0"/>
                <a:satOff val="0"/>
                <a:lumOff val="0"/>
                <a:alphaOff val="0"/>
                <a:tint val="47000"/>
                <a:satMod val="275000"/>
              </a:schemeClr>
            </a:gs>
            <a:gs pos="100000">
              <a:schemeClr val="dk2">
                <a:alpha val="50000"/>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142B9A0C-A6EE-48AD-A1C5-4A8CD903DBDD}">
      <dsp:nvSpPr>
        <dsp:cNvPr id="0" name=""/>
        <dsp:cNvSpPr/>
      </dsp:nvSpPr>
      <dsp:spPr>
        <a:xfrm>
          <a:off x="462829" y="1109006"/>
          <a:ext cx="2214730" cy="4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zh-CN" altLang="en-US" sz="2400" b="0" kern="1200">
              <a:latin typeface="+mn-ea"/>
              <a:ea typeface="+mn-ea"/>
            </a:rPr>
            <a:t>低维非线性</a:t>
          </a:r>
        </a:p>
      </dsp:txBody>
      <dsp:txXfrm>
        <a:off x="462829" y="1109006"/>
        <a:ext cx="2214730" cy="468859"/>
      </dsp:txXfrm>
    </dsp:sp>
    <dsp:sp modelId="{F68790C5-D3DF-45CC-AD92-BA2B924E39E6}">
      <dsp:nvSpPr>
        <dsp:cNvPr id="0" name=""/>
        <dsp:cNvSpPr/>
      </dsp:nvSpPr>
      <dsp:spPr>
        <a:xfrm>
          <a:off x="696947" y="2663768"/>
          <a:ext cx="686714" cy="644854"/>
        </a:xfrm>
        <a:prstGeom prst="ellipse">
          <a:avLst/>
        </a:prstGeom>
        <a:gradFill rotWithShape="0">
          <a:gsLst>
            <a:gs pos="0">
              <a:schemeClr val="dk2">
                <a:alpha val="50000"/>
                <a:hueOff val="0"/>
                <a:satOff val="0"/>
                <a:lumOff val="0"/>
                <a:alphaOff val="0"/>
                <a:tint val="60000"/>
                <a:satMod val="250000"/>
              </a:schemeClr>
            </a:gs>
            <a:gs pos="35000">
              <a:schemeClr val="dk2">
                <a:alpha val="50000"/>
                <a:hueOff val="0"/>
                <a:satOff val="0"/>
                <a:lumOff val="0"/>
                <a:alphaOff val="0"/>
                <a:tint val="47000"/>
                <a:satMod val="275000"/>
              </a:schemeClr>
            </a:gs>
            <a:gs pos="100000">
              <a:schemeClr val="dk2">
                <a:alpha val="50000"/>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7D1112B1-948F-4324-922A-69F73A55092C}">
      <dsp:nvSpPr>
        <dsp:cNvPr id="0" name=""/>
        <dsp:cNvSpPr/>
      </dsp:nvSpPr>
      <dsp:spPr>
        <a:xfrm>
          <a:off x="535038" y="3243020"/>
          <a:ext cx="2824459" cy="820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zh-CN" altLang="en-US" sz="2400" kern="1200"/>
            <a:t>高维线性</a:t>
          </a:r>
        </a:p>
      </dsp:txBody>
      <dsp:txXfrm>
        <a:off x="535038" y="3243020"/>
        <a:ext cx="2824459" cy="8209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982AA-FFD7-4C31-8024-733597638854}">
      <dsp:nvSpPr>
        <dsp:cNvPr id="0" name=""/>
        <dsp:cNvSpPr/>
      </dsp:nvSpPr>
      <dsp:spPr>
        <a:xfrm>
          <a:off x="1174507" y="2193088"/>
          <a:ext cx="1712705" cy="85635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BP</a:t>
          </a:r>
          <a:r>
            <a:rPr lang="zh-CN" altLang="en-US" sz="1300" kern="1200" dirty="0"/>
            <a:t>反向传播算法</a:t>
          </a:r>
        </a:p>
      </dsp:txBody>
      <dsp:txXfrm>
        <a:off x="1199589" y="2218170"/>
        <a:ext cx="1662541" cy="806188"/>
      </dsp:txXfrm>
    </dsp:sp>
    <dsp:sp modelId="{5F103B00-CCC4-42B7-BE11-23F27F92B5A6}">
      <dsp:nvSpPr>
        <dsp:cNvPr id="0" name=""/>
        <dsp:cNvSpPr/>
      </dsp:nvSpPr>
      <dsp:spPr>
        <a:xfrm rot="28778">
          <a:off x="2959664" y="2507332"/>
          <a:ext cx="642708" cy="299723"/>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049581" y="2567277"/>
        <a:ext cx="462874" cy="179833"/>
      </dsp:txXfrm>
    </dsp:sp>
    <dsp:sp modelId="{6C954192-042B-4C37-A1EF-6AC825474C0E}">
      <dsp:nvSpPr>
        <dsp:cNvPr id="0" name=""/>
        <dsp:cNvSpPr/>
      </dsp:nvSpPr>
      <dsp:spPr>
        <a:xfrm>
          <a:off x="3690570" y="2215122"/>
          <a:ext cx="1944880" cy="85635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 xmlns:m="http://schemas.openxmlformats.org/officeDocument/2006/math">
              <m:r>
                <a:rPr lang="en-US" altLang="zh-CN" sz="1300" b="0" i="1" kern="1200" smtClean="0">
                  <a:latin typeface="Cambria Math" panose="02040503050406030204" pitchFamily="18" charset="0"/>
                </a:rPr>
                <m:t>𝐿𝑂𝑆𝑆</m:t>
              </m:r>
            </m:oMath>
          </a14:m>
          <a:r>
            <a:rPr lang="es-ES" sz="1300" kern="1200" dirty="0"/>
            <a:t>=</a:t>
          </a:r>
          <a:r>
            <a:rPr lang="en-US" altLang="zh-CN" sz="1300" kern="1200" dirty="0"/>
            <a:t>-</a:t>
          </a:r>
          <a14:m xmlns:a14="http://schemas.microsoft.com/office/drawing/2010/main">
            <m:oMath xmlns:m="http://schemas.openxmlformats.org/officeDocument/2006/math">
              <m:nary>
                <m:naryPr>
                  <m:chr m:val="∑"/>
                  <m:ctrlPr>
                    <a:rPr lang="en-US" altLang="zh-CN" sz="1300" b="0" i="1" kern="1200" smtClean="0">
                      <a:latin typeface="Cambria Math" panose="02040503050406030204" pitchFamily="18" charset="0"/>
                    </a:rPr>
                  </m:ctrlPr>
                </m:naryPr>
                <m:sub>
                  <m:r>
                    <m:rPr>
                      <m:brk m:alnAt="23"/>
                    </m:rPr>
                    <a:rPr lang="en-US" altLang="zh-CN" sz="1300" b="0" i="1" kern="1200" smtClean="0">
                      <a:latin typeface="Cambria Math" panose="02040503050406030204" pitchFamily="18" charset="0"/>
                    </a:rPr>
                    <m:t>𝑖</m:t>
                  </m:r>
                  <m:r>
                    <a:rPr lang="en-US" altLang="zh-CN" sz="1300" b="0" i="1" kern="1200" smtClean="0">
                      <a:latin typeface="Cambria Math" panose="02040503050406030204" pitchFamily="18" charset="0"/>
                    </a:rPr>
                    <m:t>=1</m:t>
                  </m:r>
                </m:sub>
                <m:sup>
                  <m:r>
                    <a:rPr lang="en-US" altLang="zh-CN" sz="1300" b="0" i="1" kern="1200" smtClean="0">
                      <a:latin typeface="Cambria Math" panose="02040503050406030204" pitchFamily="18" charset="0"/>
                    </a:rPr>
                    <m:t>𝑛</m:t>
                  </m:r>
                </m:sup>
                <m:e>
                  <m:sSub>
                    <m:sSubPr>
                      <m:ctrlPr>
                        <a:rPr lang="en-US" altLang="zh-CN" sz="1300" b="0" i="1" kern="1200" smtClean="0">
                          <a:latin typeface="Cambria Math" panose="02040503050406030204" pitchFamily="18" charset="0"/>
                        </a:rPr>
                      </m:ctrlPr>
                    </m:sSubPr>
                    <m:e>
                      <m:r>
                        <a:rPr lang="en-US" altLang="zh-CN" sz="1300" b="0" i="1" kern="1200" smtClean="0">
                          <a:latin typeface="Cambria Math" panose="02040503050406030204" pitchFamily="18" charset="0"/>
                        </a:rPr>
                        <m:t>𝑦</m:t>
                      </m:r>
                    </m:e>
                    <m:sub>
                      <m:r>
                        <a:rPr lang="en-US" altLang="zh-CN" sz="1300" b="0" i="1" kern="1200" smtClean="0">
                          <a:latin typeface="Cambria Math" panose="02040503050406030204" pitchFamily="18" charset="0"/>
                        </a:rPr>
                        <m:t>𝑖</m:t>
                      </m:r>
                    </m:sub>
                  </m:sSub>
                  <m:r>
                    <a:rPr lang="en-US" altLang="zh-CN" sz="1300" b="0" i="1" kern="1200" smtClean="0">
                      <a:latin typeface="Cambria Math" panose="02040503050406030204" pitchFamily="18" charset="0"/>
                    </a:rPr>
                    <m:t>𝑙𝑜𝑔</m:t>
                  </m:r>
                  <m:sSubSup>
                    <m:sSubSupPr>
                      <m:ctrlPr>
                        <a:rPr lang="en-US" altLang="zh-CN" sz="1300" b="0" i="1" kern="1200" smtClean="0">
                          <a:latin typeface="Cambria Math" panose="02040503050406030204" pitchFamily="18" charset="0"/>
                        </a:rPr>
                      </m:ctrlPr>
                    </m:sSubSupPr>
                    <m:e>
                      <m:r>
                        <a:rPr lang="en-US" altLang="zh-CN" sz="1300" b="0" i="1" kern="1200" smtClean="0">
                          <a:latin typeface="Cambria Math" panose="02040503050406030204" pitchFamily="18" charset="0"/>
                        </a:rPr>
                        <m:t>𝑦</m:t>
                      </m:r>
                    </m:e>
                    <m:sub>
                      <m:r>
                        <a:rPr lang="en-US" altLang="zh-CN" sz="1300" b="0" i="1" kern="1200" smtClean="0">
                          <a:latin typeface="Cambria Math" panose="02040503050406030204" pitchFamily="18" charset="0"/>
                        </a:rPr>
                        <m:t>𝑖</m:t>
                      </m:r>
                    </m:sub>
                    <m:sup>
                      <m:r>
                        <a:rPr lang="en-US" altLang="zh-CN" sz="1300" b="0" i="1" kern="1200" smtClean="0">
                          <a:latin typeface="Cambria Math" panose="02040503050406030204" pitchFamily="18" charset="0"/>
                        </a:rPr>
                        <m:t>^</m:t>
                      </m:r>
                    </m:sup>
                  </m:sSubSup>
                  <m:r>
                    <a:rPr lang="en-US" altLang="zh-CN" sz="1300" b="0" i="1" kern="1200" smtClean="0">
                      <a:latin typeface="Cambria Math" panose="02040503050406030204" pitchFamily="18" charset="0"/>
                    </a:rPr>
                    <m:t>+</m:t>
                  </m:r>
                  <m:d>
                    <m:dPr>
                      <m:ctrlPr>
                        <a:rPr lang="en-US" altLang="zh-CN" sz="1300" b="0" i="1" kern="1200" smtClean="0">
                          <a:latin typeface="Cambria Math" panose="02040503050406030204" pitchFamily="18" charset="0"/>
                        </a:rPr>
                      </m:ctrlPr>
                    </m:dPr>
                    <m:e>
                      <m:r>
                        <a:rPr lang="en-US" altLang="zh-CN" sz="1300" b="0" i="1" kern="1200" smtClean="0">
                          <a:latin typeface="Cambria Math" panose="02040503050406030204" pitchFamily="18" charset="0"/>
                        </a:rPr>
                        <m:t>1−</m:t>
                      </m:r>
                      <m:sSubSup>
                        <m:sSubSupPr>
                          <m:ctrlPr>
                            <a:rPr lang="en-US" altLang="zh-CN" sz="1300" b="0" i="1" kern="1200" smtClean="0">
                              <a:latin typeface="Cambria Math" panose="02040503050406030204" pitchFamily="18" charset="0"/>
                            </a:rPr>
                          </m:ctrlPr>
                        </m:sSubSupPr>
                        <m:e>
                          <m:r>
                            <a:rPr lang="en-US" altLang="zh-CN" sz="1300" b="0" i="1" kern="1200" smtClean="0">
                              <a:latin typeface="Cambria Math" panose="02040503050406030204" pitchFamily="18" charset="0"/>
                            </a:rPr>
                            <m:t>𝑦</m:t>
                          </m:r>
                        </m:e>
                        <m:sub>
                          <m:r>
                            <a:rPr lang="en-US" altLang="zh-CN" sz="1300" b="0" i="1" kern="1200" smtClean="0">
                              <a:latin typeface="Cambria Math" panose="02040503050406030204" pitchFamily="18" charset="0"/>
                            </a:rPr>
                            <m:t>𝑖</m:t>
                          </m:r>
                        </m:sub>
                        <m:sup>
                          <m:r>
                            <a:rPr lang="en-US" altLang="zh-CN" sz="1300" b="0" i="1" kern="1200" smtClean="0">
                              <a:latin typeface="Cambria Math" panose="02040503050406030204" pitchFamily="18" charset="0"/>
                            </a:rPr>
                            <m:t>^</m:t>
                          </m:r>
                        </m:sup>
                      </m:sSubSup>
                    </m:e>
                  </m:d>
                  <m:r>
                    <m:rPr>
                      <m:sty m:val="p"/>
                    </m:rPr>
                    <a:rPr lang="en-US" altLang="zh-CN" sz="1300" b="0" i="0" kern="1200" smtClean="0">
                      <a:latin typeface="Cambria Math" panose="02040503050406030204" pitchFamily="18" charset="0"/>
                    </a:rPr>
                    <m:t>log</m:t>
                  </m:r>
                  <m:r>
                    <a:rPr lang="en-US" altLang="zh-CN" sz="1300" b="0" i="1" kern="1200" smtClean="0">
                      <a:latin typeface="Cambria Math" panose="02040503050406030204" pitchFamily="18" charset="0"/>
                    </a:rPr>
                    <m:t>⁡(1−</m:t>
                  </m:r>
                  <m:sSubSup>
                    <m:sSubSupPr>
                      <m:ctrlPr>
                        <a:rPr lang="en-US" altLang="zh-CN" sz="1300" b="0" i="1" kern="1200" smtClean="0">
                          <a:latin typeface="Cambria Math" panose="02040503050406030204" pitchFamily="18" charset="0"/>
                        </a:rPr>
                      </m:ctrlPr>
                    </m:sSubSupPr>
                    <m:e>
                      <m:r>
                        <a:rPr lang="en-US" altLang="zh-CN" sz="1300" b="0" i="1" kern="1200" smtClean="0">
                          <a:latin typeface="Cambria Math" panose="02040503050406030204" pitchFamily="18" charset="0"/>
                        </a:rPr>
                        <m:t>𝑦</m:t>
                      </m:r>
                    </m:e>
                    <m:sub>
                      <m:r>
                        <a:rPr lang="en-US" altLang="zh-CN" sz="1300" b="0" i="1" kern="1200" smtClean="0">
                          <a:latin typeface="Cambria Math" panose="02040503050406030204" pitchFamily="18" charset="0"/>
                        </a:rPr>
                        <m:t>𝑖</m:t>
                      </m:r>
                    </m:sub>
                    <m:sup>
                      <m:r>
                        <a:rPr lang="en-US" altLang="zh-CN" sz="1300" b="0" i="1" kern="1200" smtClean="0">
                          <a:latin typeface="Cambria Math" panose="02040503050406030204" pitchFamily="18" charset="0"/>
                        </a:rPr>
                        <m:t>^</m:t>
                      </m:r>
                    </m:sup>
                  </m:sSubSup>
                  <m:r>
                    <a:rPr lang="en-US" altLang="zh-CN" sz="1300" b="0" i="1" kern="1200" smtClean="0">
                      <a:latin typeface="Cambria Math" panose="02040503050406030204" pitchFamily="18" charset="0"/>
                    </a:rPr>
                    <m:t>)</m:t>
                  </m:r>
                </m:e>
              </m:nary>
            </m:oMath>
          </a14:m>
          <a:endParaRPr lang="zh-CN" altLang="en-US" sz="1300" kern="1200" dirty="0"/>
        </a:p>
      </dsp:txBody>
      <dsp:txXfrm>
        <a:off x="3715652" y="2240204"/>
        <a:ext cx="1894716" cy="806188"/>
      </dsp:txXfrm>
    </dsp:sp>
    <dsp:sp modelId="{DAC7FA1B-3A6C-4B8C-AFA9-E379D7708D5F}">
      <dsp:nvSpPr>
        <dsp:cNvPr id="0" name=""/>
        <dsp:cNvSpPr/>
      </dsp:nvSpPr>
      <dsp:spPr>
        <a:xfrm rot="13722482">
          <a:off x="3576406" y="1622125"/>
          <a:ext cx="642708" cy="299723"/>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3666323" y="1682070"/>
        <a:ext cx="462874" cy="179833"/>
      </dsp:txXfrm>
    </dsp:sp>
    <dsp:sp modelId="{37483B8A-1113-4B38-86D5-8C077A641213}">
      <dsp:nvSpPr>
        <dsp:cNvPr id="0" name=""/>
        <dsp:cNvSpPr/>
      </dsp:nvSpPr>
      <dsp:spPr>
        <a:xfrm>
          <a:off x="2043803" y="472499"/>
          <a:ext cx="2177414" cy="85635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zh-CN" altLang="en-US" sz="1300" i="1" kern="1200" smtClean="0">
                    <a:latin typeface="Cambria Math" panose="02040503050406030204" pitchFamily="18" charset="0"/>
                  </a:rPr>
                  <m:t>正向</m:t>
                </m:r>
                <m:r>
                  <a:rPr lang="en-US" altLang="zh-CN" sz="1300" b="0" i="1" kern="1200" smtClean="0">
                    <a:latin typeface="Cambria Math" panose="02040503050406030204" pitchFamily="18" charset="0"/>
                  </a:rPr>
                  <m:t>𝑅</m:t>
                </m:r>
                <m:r>
                  <m:rPr>
                    <m:sty m:val="p"/>
                  </m:rPr>
                  <a:rPr lang="en-US" altLang="zh-CN" sz="1300" b="0" i="1" kern="1200" smtClean="0">
                    <a:latin typeface="Cambria Math" panose="02040503050406030204" pitchFamily="18" charset="0"/>
                  </a:rPr>
                  <m:t>e</m:t>
                </m:r>
                <m:r>
                  <a:rPr lang="en-US" altLang="zh-CN" sz="1300" b="0" i="1" kern="1200" smtClean="0">
                    <a:latin typeface="Cambria Math" panose="02040503050406030204" pitchFamily="18" charset="0"/>
                  </a:rPr>
                  <m:t>𝐿𝑢</m:t>
                </m:r>
                <m:r>
                  <a:rPr lang="en-US" altLang="zh-CN" sz="1300" b="0" i="1" kern="1200" smtClean="0">
                    <a:latin typeface="Cambria Math" panose="02040503050406030204" pitchFamily="18" charset="0"/>
                  </a:rPr>
                  <m:t>(</m:t>
                </m:r>
                <m:nary>
                  <m:naryPr>
                    <m:chr m:val="∑"/>
                    <m:ctrlPr>
                      <a:rPr lang="en-US" altLang="zh-CN" sz="1300" b="0" i="1" kern="1200" smtClean="0">
                        <a:latin typeface="Cambria Math" panose="02040503050406030204" pitchFamily="18" charset="0"/>
                      </a:rPr>
                    </m:ctrlPr>
                  </m:naryPr>
                  <m:sub>
                    <m:r>
                      <m:rPr>
                        <m:brk m:alnAt="23"/>
                      </m:rPr>
                      <a:rPr lang="en-US" altLang="zh-CN" sz="1300" b="0" i="1" kern="1200" smtClean="0">
                        <a:latin typeface="Cambria Math" panose="02040503050406030204" pitchFamily="18" charset="0"/>
                      </a:rPr>
                      <m:t>𝑖</m:t>
                    </m:r>
                    <m:r>
                      <a:rPr lang="en-US" altLang="zh-CN" sz="1300" b="0" i="1" kern="1200" smtClean="0">
                        <a:latin typeface="Cambria Math" panose="02040503050406030204" pitchFamily="18" charset="0"/>
                      </a:rPr>
                      <m:t>=1</m:t>
                    </m:r>
                  </m:sub>
                  <m:sup>
                    <m:r>
                      <a:rPr lang="en-US" altLang="zh-CN" sz="1300" b="0" i="1" kern="1200" smtClean="0">
                        <a:latin typeface="Cambria Math" panose="02040503050406030204" pitchFamily="18" charset="0"/>
                      </a:rPr>
                      <m:t>𝑛</m:t>
                    </m:r>
                  </m:sup>
                  <m:e>
                    <m:sSub>
                      <m:sSubPr>
                        <m:ctrlPr>
                          <a:rPr lang="en-US" altLang="zh-CN" sz="1300" b="0" i="1" kern="1200" smtClean="0">
                            <a:latin typeface="Cambria Math" panose="02040503050406030204" pitchFamily="18" charset="0"/>
                          </a:rPr>
                        </m:ctrlPr>
                      </m:sSubPr>
                      <m:e>
                        <m:r>
                          <a:rPr lang="en-US" altLang="zh-CN" sz="1300" b="0" i="1" kern="1200" smtClean="0">
                            <a:latin typeface="Cambria Math" panose="02040503050406030204" pitchFamily="18" charset="0"/>
                          </a:rPr>
                          <m:t>𝑤</m:t>
                        </m:r>
                      </m:e>
                      <m:sub>
                        <m:r>
                          <a:rPr lang="en-US" altLang="zh-CN" sz="1300" b="0" i="1" kern="1200" smtClean="0">
                            <a:latin typeface="Cambria Math" panose="02040503050406030204" pitchFamily="18" charset="0"/>
                          </a:rPr>
                          <m:t>𝑖</m:t>
                        </m:r>
                        <m:r>
                          <m:rPr>
                            <m:sty m:val="p"/>
                          </m:rPr>
                          <a:rPr lang="en-US" altLang="zh-CN" sz="1300" b="0" i="1" kern="1200" smtClean="0">
                            <a:latin typeface="Cambria Math" panose="02040503050406030204" pitchFamily="18" charset="0"/>
                          </a:rPr>
                          <m:t>j</m:t>
                        </m:r>
                      </m:sub>
                    </m:sSub>
                  </m:e>
                </m:nary>
                <m:sSub>
                  <m:sSubPr>
                    <m:ctrlPr>
                      <a:rPr lang="en-US" altLang="zh-CN" sz="1300" b="0" i="1" kern="1200" smtClean="0">
                        <a:latin typeface="Cambria Math" panose="02040503050406030204" pitchFamily="18" charset="0"/>
                      </a:rPr>
                    </m:ctrlPr>
                  </m:sSubPr>
                  <m:e>
                    <m:r>
                      <a:rPr lang="en-US" altLang="zh-CN" sz="1300" b="0" i="1" kern="1200" smtClean="0">
                        <a:latin typeface="Cambria Math" panose="02040503050406030204" pitchFamily="18" charset="0"/>
                      </a:rPr>
                      <m:t>𝑥</m:t>
                    </m:r>
                  </m:e>
                  <m:sub>
                    <m:r>
                      <a:rPr lang="en-US" altLang="zh-CN" sz="1300" b="0" i="1" kern="1200" smtClean="0">
                        <a:latin typeface="Cambria Math" panose="02040503050406030204" pitchFamily="18" charset="0"/>
                      </a:rPr>
                      <m:t>𝑖</m:t>
                    </m:r>
                    <m:r>
                      <m:rPr>
                        <m:sty m:val="p"/>
                      </m:rPr>
                      <a:rPr lang="en-US" altLang="zh-CN" sz="1300" b="0" i="1" kern="1200" smtClean="0">
                        <a:latin typeface="Cambria Math" panose="02040503050406030204" pitchFamily="18" charset="0"/>
                      </a:rPr>
                      <m:t>j</m:t>
                    </m:r>
                  </m:sub>
                </m:sSub>
                <m:r>
                  <a:rPr lang="en-US" altLang="zh-CN" sz="1300" b="0" i="1" kern="1200" smtClean="0">
                    <a:latin typeface="Cambria Math" panose="02040503050406030204" pitchFamily="18" charset="0"/>
                  </a:rPr>
                  <m:t>+</m:t>
                </m:r>
                <m:r>
                  <m:rPr>
                    <m:sty m:val="p"/>
                  </m:rPr>
                  <a:rPr lang="en-US" altLang="zh-CN" sz="1300" b="0" i="1" kern="1200" smtClean="0">
                    <a:latin typeface="Cambria Math" panose="02040503050406030204" pitchFamily="18" charset="0"/>
                  </a:rPr>
                  <m:t>b</m:t>
                </m:r>
                <m:r>
                  <a:rPr lang="en-US" altLang="zh-CN" sz="1300" b="0" i="1" kern="1200" smtClean="0">
                    <a:latin typeface="Cambria Math" panose="02040503050406030204" pitchFamily="18" charset="0"/>
                  </a:rPr>
                  <m:t>)</m:t>
                </m:r>
              </m:oMath>
            </m:oMathPara>
          </a14:m>
          <a:endParaRPr lang="zh-CN" altLang="en-US" sz="1300" kern="1200" dirty="0"/>
        </a:p>
      </dsp:txBody>
      <dsp:txXfrm>
        <a:off x="2068885" y="497581"/>
        <a:ext cx="2127250" cy="806188"/>
      </dsp:txXfrm>
    </dsp:sp>
    <dsp:sp modelId="{480C64A0-885B-4E53-AAAD-829120197014}">
      <dsp:nvSpPr>
        <dsp:cNvPr id="0" name=""/>
        <dsp:cNvSpPr/>
      </dsp:nvSpPr>
      <dsp:spPr>
        <a:xfrm rot="7357826">
          <a:off x="2260331" y="1611108"/>
          <a:ext cx="642708" cy="299723"/>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2350248" y="1671053"/>
        <a:ext cx="462874" cy="1798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79734-60EB-462C-9D40-442114F2AAFB}">
      <dsp:nvSpPr>
        <dsp:cNvPr id="0" name=""/>
        <dsp:cNvSpPr/>
      </dsp:nvSpPr>
      <dsp:spPr>
        <a:xfrm>
          <a:off x="32903" y="597722"/>
          <a:ext cx="1507012" cy="1838997"/>
        </a:xfrm>
        <a:prstGeom prst="roundRect">
          <a:avLst>
            <a:gd name="adj" fmla="val 5000"/>
          </a:avLst>
        </a:prstGeom>
        <a:solidFill>
          <a:schemeClr val="dk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570384" y="1201010"/>
        <a:ext cx="1507978" cy="301402"/>
      </dsp:txXfrm>
    </dsp:sp>
    <dsp:sp modelId="{3AC725CC-2813-420C-BCCF-B3384320130B}">
      <dsp:nvSpPr>
        <dsp:cNvPr id="0" name=""/>
        <dsp:cNvSpPr/>
      </dsp:nvSpPr>
      <dsp:spPr>
        <a:xfrm>
          <a:off x="336153" y="597722"/>
          <a:ext cx="1122724"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altLang="zh-CN" sz="1400" kern="1200">
              <a:latin typeface="印品黑体" panose="00000500000000000000" pitchFamily="2" charset="-122"/>
              <a:ea typeface="印品黑体" panose="00000500000000000000" pitchFamily="2" charset="-122"/>
            </a:rPr>
            <a:t>01</a:t>
          </a:r>
        </a:p>
        <a:p>
          <a:pPr marL="0" lvl="0" indent="0" algn="l" defTabSz="622300">
            <a:lnSpc>
              <a:spcPct val="90000"/>
            </a:lnSpc>
            <a:spcBef>
              <a:spcPct val="0"/>
            </a:spcBef>
            <a:spcAft>
              <a:spcPct val="35000"/>
            </a:spcAft>
            <a:buNone/>
          </a:pPr>
          <a:r>
            <a:rPr lang="zh-CN" altLang="en-US" sz="1400" kern="1200">
              <a:latin typeface="印品黑体" panose="00000500000000000000" pitchFamily="2" charset="-122"/>
              <a:ea typeface="印品黑体" panose="00000500000000000000" pitchFamily="2" charset="-122"/>
            </a:rPr>
            <a:t>通过核函数实现到高维空间的非线性映射</a:t>
          </a:r>
          <a:endParaRPr lang="zh-CN" altLang="en-US" sz="1400" kern="1200"/>
        </a:p>
      </dsp:txBody>
      <dsp:txXfrm>
        <a:off x="336153" y="597722"/>
        <a:ext cx="1122724" cy="1838997"/>
      </dsp:txXfrm>
    </dsp:sp>
    <dsp:sp modelId="{92B8BEBF-1CC7-46F2-BA88-3B3FA8B19BFF}">
      <dsp:nvSpPr>
        <dsp:cNvPr id="0" name=""/>
        <dsp:cNvSpPr/>
      </dsp:nvSpPr>
      <dsp:spPr>
        <a:xfrm>
          <a:off x="1552084" y="589465"/>
          <a:ext cx="1469144" cy="1847254"/>
        </a:xfrm>
        <a:prstGeom prst="roundRect">
          <a:avLst>
            <a:gd name="adj" fmla="val 5000"/>
          </a:avLst>
        </a:prstGeom>
        <a:solidFill>
          <a:schemeClr val="dk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endParaRPr lang="zh-CN" altLang="en-US" sz="1700" kern="1200"/>
        </a:p>
      </dsp:txBody>
      <dsp:txXfrm rot="16200000">
        <a:off x="941624" y="1199925"/>
        <a:ext cx="1514748" cy="293828"/>
      </dsp:txXfrm>
    </dsp:sp>
    <dsp:sp modelId="{DE7EEAD1-1FEE-4EB4-9F6C-9AC0C5E685E7}">
      <dsp:nvSpPr>
        <dsp:cNvPr id="0" name=""/>
        <dsp:cNvSpPr/>
      </dsp:nvSpPr>
      <dsp:spPr>
        <a:xfrm rot="5400000">
          <a:off x="1433500" y="1756183"/>
          <a:ext cx="270238" cy="229874"/>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ED85F084-713C-4002-BD88-5235BC937501}">
      <dsp:nvSpPr>
        <dsp:cNvPr id="0" name=""/>
        <dsp:cNvSpPr/>
      </dsp:nvSpPr>
      <dsp:spPr>
        <a:xfrm>
          <a:off x="1850506" y="589465"/>
          <a:ext cx="1094512" cy="1847254"/>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altLang="zh-CN" sz="1400" kern="1200">
              <a:latin typeface="印品黑体" panose="00000500000000000000" pitchFamily="2" charset="-122"/>
              <a:ea typeface="印品黑体" panose="00000500000000000000" pitchFamily="2" charset="-122"/>
            </a:rPr>
            <a:t>02</a:t>
          </a:r>
          <a:endParaRPr lang="zh-CN" altLang="en-US" sz="1400" kern="1200"/>
        </a:p>
        <a:p>
          <a:pPr marL="0" lvl="0" indent="0" algn="l" defTabSz="622300">
            <a:lnSpc>
              <a:spcPct val="90000"/>
            </a:lnSpc>
            <a:spcBef>
              <a:spcPct val="0"/>
            </a:spcBef>
            <a:spcAft>
              <a:spcPct val="35000"/>
            </a:spcAft>
            <a:buNone/>
          </a:pPr>
          <a:r>
            <a:rPr lang="zh-CN" altLang="en-US" sz="1400" kern="1200">
              <a:latin typeface="印品黑体" panose="00000500000000000000" pitchFamily="2" charset="-122"/>
              <a:ea typeface="印品黑体" panose="00000500000000000000" pitchFamily="2" charset="-122"/>
            </a:rPr>
            <a:t>小样本学习方法。决策函数只由少数的支持向量所确定。</a:t>
          </a:r>
          <a:endParaRPr lang="zh-CN" altLang="zh-CN" sz="1400" b="1" kern="1200" dirty="0">
            <a:latin typeface="印品黑体" panose="00000500000000000000" pitchFamily="2" charset="-122"/>
            <a:ea typeface="印品黑体" panose="00000500000000000000" pitchFamily="2" charset="-122"/>
          </a:endParaRPr>
        </a:p>
      </dsp:txBody>
      <dsp:txXfrm>
        <a:off x="1850506" y="589465"/>
        <a:ext cx="1094512" cy="1847254"/>
      </dsp:txXfrm>
    </dsp:sp>
    <dsp:sp modelId="{F44EBD9A-B889-4670-BB11-70282BAC787E}">
      <dsp:nvSpPr>
        <dsp:cNvPr id="0" name=""/>
        <dsp:cNvSpPr/>
      </dsp:nvSpPr>
      <dsp:spPr>
        <a:xfrm>
          <a:off x="3026745" y="597722"/>
          <a:ext cx="1532498" cy="1838997"/>
        </a:xfrm>
        <a:prstGeom prst="roundRect">
          <a:avLst>
            <a:gd name="adj" fmla="val 5000"/>
          </a:avLst>
        </a:prstGeom>
        <a:solidFill>
          <a:schemeClr val="dk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2426006" y="1198461"/>
        <a:ext cx="1507978" cy="306499"/>
      </dsp:txXfrm>
    </dsp:sp>
    <dsp:sp modelId="{7B159F5E-ADEE-419A-873A-9043852A7102}">
      <dsp:nvSpPr>
        <dsp:cNvPr id="0" name=""/>
        <dsp:cNvSpPr/>
      </dsp:nvSpPr>
      <dsp:spPr>
        <a:xfrm rot="5400000">
          <a:off x="2956282" y="1756183"/>
          <a:ext cx="270238" cy="229874"/>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19BE9F72-7552-44C4-8019-D087E33D99CD}">
      <dsp:nvSpPr>
        <dsp:cNvPr id="0" name=""/>
        <dsp:cNvSpPr/>
      </dsp:nvSpPr>
      <dsp:spPr>
        <a:xfrm>
          <a:off x="3333245" y="597722"/>
          <a:ext cx="1141711"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altLang="zh-CN" sz="1400" kern="1200">
              <a:latin typeface="印品黑体" panose="00000500000000000000" pitchFamily="2" charset="-122"/>
              <a:ea typeface="印品黑体" panose="00000500000000000000" pitchFamily="2" charset="-122"/>
            </a:rPr>
            <a:t>03</a:t>
          </a:r>
          <a:endParaRPr lang="zh-CN" altLang="en-US" sz="1400" kern="1200"/>
        </a:p>
        <a:p>
          <a:pPr marL="0" lvl="0" indent="0" algn="l" defTabSz="622300">
            <a:lnSpc>
              <a:spcPct val="90000"/>
            </a:lnSpc>
            <a:spcBef>
              <a:spcPct val="0"/>
            </a:spcBef>
            <a:spcAft>
              <a:spcPct val="35000"/>
            </a:spcAft>
            <a:buNone/>
          </a:pPr>
          <a:r>
            <a:rPr lang="zh-CN" altLang="en-US" sz="1400" kern="1200">
              <a:latin typeface="印品黑体" panose="00000500000000000000" pitchFamily="2" charset="-122"/>
              <a:ea typeface="印品黑体" panose="00000500000000000000" pitchFamily="2" charset="-122"/>
            </a:rPr>
            <a:t>计算的复杂性取决于支持向量的数目</a:t>
          </a:r>
          <a:r>
            <a:rPr lang="en-US" altLang="zh-CN" sz="1400" kern="1200">
              <a:latin typeface="印品黑体" panose="00000500000000000000" pitchFamily="2" charset="-122"/>
              <a:ea typeface="印品黑体" panose="00000500000000000000" pitchFamily="2" charset="-122"/>
            </a:rPr>
            <a:t>,</a:t>
          </a:r>
          <a:r>
            <a:rPr lang="zh-CN" altLang="en-US" sz="1400" kern="1200">
              <a:latin typeface="印品黑体" panose="00000500000000000000" pitchFamily="2" charset="-122"/>
              <a:ea typeface="印品黑体" panose="00000500000000000000" pitchFamily="2" charset="-122"/>
            </a:rPr>
            <a:t>而不是样本空间的维数。</a:t>
          </a:r>
          <a:endParaRPr lang="zh-CN" altLang="zh-CN" sz="1400" b="1" kern="1200" dirty="0">
            <a:latin typeface="印品黑体" panose="00000500000000000000" pitchFamily="2" charset="-122"/>
            <a:ea typeface="印品黑体" panose="00000500000000000000" pitchFamily="2" charset="-122"/>
          </a:endParaRPr>
        </a:p>
      </dsp:txBody>
      <dsp:txXfrm>
        <a:off x="3333245" y="597722"/>
        <a:ext cx="1141711" cy="1838997"/>
      </dsp:txXfrm>
    </dsp:sp>
    <dsp:sp modelId="{C8F4BE2C-72D4-450F-B16C-53D9C35489D2}">
      <dsp:nvSpPr>
        <dsp:cNvPr id="0" name=""/>
        <dsp:cNvSpPr/>
      </dsp:nvSpPr>
      <dsp:spPr>
        <a:xfrm>
          <a:off x="4551305" y="597722"/>
          <a:ext cx="1532498" cy="1838997"/>
        </a:xfrm>
        <a:prstGeom prst="roundRect">
          <a:avLst>
            <a:gd name="adj" fmla="val 5000"/>
          </a:avLst>
        </a:prstGeom>
        <a:solidFill>
          <a:schemeClr val="dk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3950566" y="1198461"/>
        <a:ext cx="1507978" cy="306499"/>
      </dsp:txXfrm>
    </dsp:sp>
    <dsp:sp modelId="{771B3C4A-4D5A-4EA4-9452-33E913D9AE70}">
      <dsp:nvSpPr>
        <dsp:cNvPr id="0" name=""/>
        <dsp:cNvSpPr/>
      </dsp:nvSpPr>
      <dsp:spPr>
        <a:xfrm rot="5400000">
          <a:off x="4542418" y="1756183"/>
          <a:ext cx="270238" cy="229874"/>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D33EF379-10F4-4D19-A199-71F52A0617FD}">
      <dsp:nvSpPr>
        <dsp:cNvPr id="0" name=""/>
        <dsp:cNvSpPr/>
      </dsp:nvSpPr>
      <dsp:spPr>
        <a:xfrm>
          <a:off x="4857805" y="597722"/>
          <a:ext cx="1141711"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altLang="zh-CN" sz="1400" kern="1200">
              <a:latin typeface="印品黑体" panose="00000500000000000000" pitchFamily="2" charset="-122"/>
              <a:ea typeface="印品黑体" panose="00000500000000000000" pitchFamily="2" charset="-122"/>
            </a:rPr>
            <a:t>04</a:t>
          </a:r>
          <a:endParaRPr lang="zh-CN" altLang="en-US" sz="1400" kern="1200"/>
        </a:p>
        <a:p>
          <a:pPr marL="0" lvl="0" indent="0" algn="l" defTabSz="622300">
            <a:lnSpc>
              <a:spcPct val="90000"/>
            </a:lnSpc>
            <a:spcBef>
              <a:spcPct val="0"/>
            </a:spcBef>
            <a:spcAft>
              <a:spcPct val="35000"/>
            </a:spcAft>
            <a:buNone/>
          </a:pPr>
          <a:r>
            <a:rPr lang="en-US" altLang="zh-CN" sz="1400" kern="1200">
              <a:latin typeface="印品黑体" panose="00000500000000000000" pitchFamily="2" charset="-122"/>
              <a:ea typeface="印品黑体" panose="00000500000000000000" pitchFamily="2" charset="-122"/>
            </a:rPr>
            <a:t>SVM</a:t>
          </a:r>
          <a:r>
            <a:rPr lang="zh-CN" altLang="en-US" sz="1400" kern="1200">
              <a:latin typeface="印品黑体" panose="00000500000000000000" pitchFamily="2" charset="-122"/>
              <a:ea typeface="印品黑体" panose="00000500000000000000" pitchFamily="2" charset="-122"/>
            </a:rPr>
            <a:t>方法核心的是最大化分类边际</a:t>
          </a:r>
          <a:endParaRPr lang="zh-CN" altLang="zh-CN" sz="1400" kern="1200" dirty="0">
            <a:latin typeface="印品黑体" panose="00000500000000000000" pitchFamily="2" charset="-122"/>
            <a:ea typeface="印品黑体" panose="00000500000000000000" pitchFamily="2" charset="-122"/>
          </a:endParaRPr>
        </a:p>
      </dsp:txBody>
      <dsp:txXfrm>
        <a:off x="4857805" y="597722"/>
        <a:ext cx="1141711" cy="18389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79734-60EB-462C-9D40-442114F2AAFB}">
      <dsp:nvSpPr>
        <dsp:cNvPr id="0" name=""/>
        <dsp:cNvSpPr/>
      </dsp:nvSpPr>
      <dsp:spPr>
        <a:xfrm>
          <a:off x="32903" y="597722"/>
          <a:ext cx="1507012" cy="1838997"/>
        </a:xfrm>
        <a:prstGeom prst="roundRect">
          <a:avLst>
            <a:gd name="adj" fmla="val 5000"/>
          </a:avLst>
        </a:prstGeom>
        <a:solidFill>
          <a:schemeClr val="accent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570384" y="1201010"/>
        <a:ext cx="1507978" cy="301402"/>
      </dsp:txXfrm>
    </dsp:sp>
    <dsp:sp modelId="{3AC725CC-2813-420C-BCCF-B3384320130B}">
      <dsp:nvSpPr>
        <dsp:cNvPr id="0" name=""/>
        <dsp:cNvSpPr/>
      </dsp:nvSpPr>
      <dsp:spPr>
        <a:xfrm>
          <a:off x="336153" y="597722"/>
          <a:ext cx="1122724"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altLang="zh-CN" sz="1200" kern="1200">
              <a:latin typeface="印品黑体" panose="00000500000000000000" pitchFamily="2" charset="-122"/>
              <a:ea typeface="印品黑体" panose="00000500000000000000" pitchFamily="2" charset="-122"/>
            </a:rPr>
            <a:t>01</a:t>
          </a:r>
          <a:endParaRPr lang="zh-CN" altLang="en-US" sz="1200" kern="1200"/>
        </a:p>
        <a:p>
          <a:pPr marL="0" lvl="0" indent="0" algn="l" defTabSz="533400">
            <a:lnSpc>
              <a:spcPct val="90000"/>
            </a:lnSpc>
            <a:spcBef>
              <a:spcPct val="0"/>
            </a:spcBef>
            <a:spcAft>
              <a:spcPct val="35000"/>
            </a:spcAft>
            <a:buNone/>
          </a:pPr>
          <a:r>
            <a:rPr lang="zh-CN" altLang="en-US" sz="1200" kern="1200">
              <a:latin typeface="印品黑体" panose="00000500000000000000" pitchFamily="2" charset="-122"/>
              <a:ea typeface="印品黑体" panose="00000500000000000000" pitchFamily="2" charset="-122"/>
            </a:rPr>
            <a:t>通过</a:t>
          </a:r>
          <a:r>
            <a:rPr lang="en-US" altLang="zh-CN" sz="1200" kern="1200">
              <a:latin typeface="印品黑体" panose="00000500000000000000" pitchFamily="2" charset="-122"/>
              <a:ea typeface="印品黑体" panose="00000500000000000000" pitchFamily="2" charset="-122"/>
            </a:rPr>
            <a:t>sigmoid</a:t>
          </a:r>
          <a:r>
            <a:rPr lang="zh-CN" altLang="en-US" sz="1200" kern="1200">
              <a:latin typeface="印品黑体" panose="00000500000000000000" pitchFamily="2" charset="-122"/>
              <a:ea typeface="印品黑体" panose="00000500000000000000" pitchFamily="2" charset="-122"/>
            </a:rPr>
            <a:t>激活函数实现非线性映射。</a:t>
          </a:r>
          <a:endParaRPr lang="en-US" altLang="zh-CN" sz="1200" kern="1200">
            <a:latin typeface="印品黑体" panose="00000500000000000000" pitchFamily="2" charset="-122"/>
            <a:ea typeface="印品黑体" panose="00000500000000000000" pitchFamily="2" charset="-122"/>
          </a:endParaRPr>
        </a:p>
      </dsp:txBody>
      <dsp:txXfrm>
        <a:off x="336153" y="597722"/>
        <a:ext cx="1122724" cy="1838997"/>
      </dsp:txXfrm>
    </dsp:sp>
    <dsp:sp modelId="{92B8BEBF-1CC7-46F2-BA88-3B3FA8B19BFF}">
      <dsp:nvSpPr>
        <dsp:cNvPr id="0" name=""/>
        <dsp:cNvSpPr/>
      </dsp:nvSpPr>
      <dsp:spPr>
        <a:xfrm>
          <a:off x="1552084" y="589465"/>
          <a:ext cx="1469144" cy="1847254"/>
        </a:xfrm>
        <a:prstGeom prst="roundRect">
          <a:avLst>
            <a:gd name="adj" fmla="val 5000"/>
          </a:avLst>
        </a:prstGeom>
        <a:solidFill>
          <a:schemeClr val="accent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endParaRPr lang="zh-CN" altLang="en-US" sz="1700" kern="1200"/>
        </a:p>
      </dsp:txBody>
      <dsp:txXfrm rot="16200000">
        <a:off x="941624" y="1199925"/>
        <a:ext cx="1514748" cy="293828"/>
      </dsp:txXfrm>
    </dsp:sp>
    <dsp:sp modelId="{DE7EEAD1-1FEE-4EB4-9F6C-9AC0C5E685E7}">
      <dsp:nvSpPr>
        <dsp:cNvPr id="0" name=""/>
        <dsp:cNvSpPr/>
      </dsp:nvSpPr>
      <dsp:spPr>
        <a:xfrm rot="5400000">
          <a:off x="1433500" y="1756183"/>
          <a:ext cx="270238" cy="229874"/>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ED85F084-713C-4002-BD88-5235BC937501}">
      <dsp:nvSpPr>
        <dsp:cNvPr id="0" name=""/>
        <dsp:cNvSpPr/>
      </dsp:nvSpPr>
      <dsp:spPr>
        <a:xfrm>
          <a:off x="1850506" y="589465"/>
          <a:ext cx="1094512" cy="1847254"/>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altLang="zh-CN" sz="1200" kern="1200">
              <a:latin typeface="印品黑体" panose="00000500000000000000" pitchFamily="2" charset="-122"/>
              <a:ea typeface="印品黑体" panose="00000500000000000000" pitchFamily="2" charset="-122"/>
            </a:rPr>
            <a:t>02</a:t>
          </a:r>
          <a:endParaRPr lang="zh-CN" altLang="en-US" sz="1200" kern="1200"/>
        </a:p>
        <a:p>
          <a:pPr marL="0" lvl="0" indent="0" algn="l" defTabSz="533400">
            <a:lnSpc>
              <a:spcPct val="90000"/>
            </a:lnSpc>
            <a:spcBef>
              <a:spcPct val="0"/>
            </a:spcBef>
            <a:spcAft>
              <a:spcPct val="35000"/>
            </a:spcAft>
            <a:buNone/>
          </a:pPr>
          <a:r>
            <a:rPr lang="zh-CN" altLang="en-US" sz="1200" kern="1200">
              <a:latin typeface="印品黑体" panose="00000500000000000000" pitchFamily="2" charset="-122"/>
              <a:ea typeface="印品黑体" panose="00000500000000000000" pitchFamily="2" charset="-122"/>
            </a:rPr>
            <a:t>多样本学习方法。提升训练样本的数目，有助于提升</a:t>
          </a:r>
          <a:r>
            <a:rPr lang="en-US" altLang="zh-CN" sz="1200" kern="1200">
              <a:latin typeface="印品黑体" panose="00000500000000000000" pitchFamily="2" charset="-122"/>
              <a:ea typeface="印品黑体" panose="00000500000000000000" pitchFamily="2" charset="-122"/>
            </a:rPr>
            <a:t>MLP</a:t>
          </a:r>
          <a:r>
            <a:rPr lang="zh-CN" altLang="en-US" sz="1200" kern="1200">
              <a:latin typeface="印品黑体" panose="00000500000000000000" pitchFamily="2" charset="-122"/>
              <a:ea typeface="印品黑体" panose="00000500000000000000" pitchFamily="2" charset="-122"/>
            </a:rPr>
            <a:t>性能。</a:t>
          </a:r>
          <a:endParaRPr lang="zh-CN" altLang="zh-CN" sz="1200" b="1" kern="1200" dirty="0">
            <a:latin typeface="印品黑体" panose="00000500000000000000" pitchFamily="2" charset="-122"/>
            <a:ea typeface="印品黑体" panose="00000500000000000000" pitchFamily="2" charset="-122"/>
          </a:endParaRPr>
        </a:p>
      </dsp:txBody>
      <dsp:txXfrm>
        <a:off x="1850506" y="589465"/>
        <a:ext cx="1094512" cy="1847254"/>
      </dsp:txXfrm>
    </dsp:sp>
    <dsp:sp modelId="{F44EBD9A-B889-4670-BB11-70282BAC787E}">
      <dsp:nvSpPr>
        <dsp:cNvPr id="0" name=""/>
        <dsp:cNvSpPr/>
      </dsp:nvSpPr>
      <dsp:spPr>
        <a:xfrm>
          <a:off x="3026745" y="597722"/>
          <a:ext cx="1532498" cy="1838997"/>
        </a:xfrm>
        <a:prstGeom prst="roundRect">
          <a:avLst>
            <a:gd name="adj" fmla="val 5000"/>
          </a:avLst>
        </a:prstGeom>
        <a:solidFill>
          <a:schemeClr val="accent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2426006" y="1198461"/>
        <a:ext cx="1507978" cy="306499"/>
      </dsp:txXfrm>
    </dsp:sp>
    <dsp:sp modelId="{7B159F5E-ADEE-419A-873A-9043852A7102}">
      <dsp:nvSpPr>
        <dsp:cNvPr id="0" name=""/>
        <dsp:cNvSpPr/>
      </dsp:nvSpPr>
      <dsp:spPr>
        <a:xfrm rot="5400000">
          <a:off x="2956282" y="1756183"/>
          <a:ext cx="270238" cy="229874"/>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19BE9F72-7552-44C4-8019-D087E33D99CD}">
      <dsp:nvSpPr>
        <dsp:cNvPr id="0" name=""/>
        <dsp:cNvSpPr/>
      </dsp:nvSpPr>
      <dsp:spPr>
        <a:xfrm>
          <a:off x="3333245" y="597722"/>
          <a:ext cx="1141711"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altLang="zh-CN" sz="1200" kern="1200">
              <a:latin typeface="印品黑体" panose="00000500000000000000" pitchFamily="2" charset="-122"/>
              <a:ea typeface="印品黑体" panose="00000500000000000000" pitchFamily="2" charset="-122"/>
            </a:rPr>
            <a:t>03</a:t>
          </a:r>
          <a:endParaRPr lang="zh-CN" altLang="en-US" sz="1200" kern="1200"/>
        </a:p>
        <a:p>
          <a:pPr marL="0" lvl="0" indent="0" algn="l" defTabSz="533400">
            <a:lnSpc>
              <a:spcPct val="90000"/>
            </a:lnSpc>
            <a:spcBef>
              <a:spcPct val="0"/>
            </a:spcBef>
            <a:spcAft>
              <a:spcPct val="35000"/>
            </a:spcAft>
            <a:buNone/>
          </a:pPr>
          <a:r>
            <a:rPr lang="zh-CN" altLang="en-US" sz="1200" kern="1200">
              <a:latin typeface="印品黑体" panose="00000500000000000000" pitchFamily="2" charset="-122"/>
              <a:ea typeface="印品黑体" panose="00000500000000000000" pitchFamily="2" charset="-122"/>
            </a:rPr>
            <a:t>计算的复杂性取决于网络结构，</a:t>
          </a:r>
          <a:r>
            <a:rPr lang="en-US" altLang="zh-CN" sz="1200" kern="1200">
              <a:latin typeface="印品黑体" panose="00000500000000000000" pitchFamily="2" charset="-122"/>
              <a:ea typeface="印品黑体" panose="00000500000000000000" pitchFamily="2" charset="-122"/>
            </a:rPr>
            <a:t>BP</a:t>
          </a:r>
          <a:r>
            <a:rPr lang="zh-CN" altLang="en-US" sz="1200" kern="1200">
              <a:latin typeface="印品黑体" panose="00000500000000000000" pitchFamily="2" charset="-122"/>
              <a:ea typeface="印品黑体" panose="00000500000000000000" pitchFamily="2" charset="-122"/>
            </a:rPr>
            <a:t>算法导致训练需要更多的内存和显存。</a:t>
          </a:r>
          <a:endParaRPr lang="zh-CN" altLang="zh-CN" sz="1200" b="1" kern="1200" dirty="0">
            <a:latin typeface="印品黑体" panose="00000500000000000000" pitchFamily="2" charset="-122"/>
            <a:ea typeface="印品黑体" panose="00000500000000000000" pitchFamily="2" charset="-122"/>
          </a:endParaRPr>
        </a:p>
      </dsp:txBody>
      <dsp:txXfrm>
        <a:off x="3333245" y="597722"/>
        <a:ext cx="1141711" cy="1838997"/>
      </dsp:txXfrm>
    </dsp:sp>
    <dsp:sp modelId="{C8F4BE2C-72D4-450F-B16C-53D9C35489D2}">
      <dsp:nvSpPr>
        <dsp:cNvPr id="0" name=""/>
        <dsp:cNvSpPr/>
      </dsp:nvSpPr>
      <dsp:spPr>
        <a:xfrm>
          <a:off x="4551305" y="597722"/>
          <a:ext cx="1532498" cy="1838997"/>
        </a:xfrm>
        <a:prstGeom prst="roundRect">
          <a:avLst>
            <a:gd name="adj" fmla="val 5000"/>
          </a:avLst>
        </a:prstGeom>
        <a:solidFill>
          <a:schemeClr val="accent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zh-CN" altLang="en-US" sz="1800" kern="1200"/>
        </a:p>
      </dsp:txBody>
      <dsp:txXfrm rot="16200000">
        <a:off x="3950566" y="1198461"/>
        <a:ext cx="1507978" cy="306499"/>
      </dsp:txXfrm>
    </dsp:sp>
    <dsp:sp modelId="{771B3C4A-4D5A-4EA4-9452-33E913D9AE70}">
      <dsp:nvSpPr>
        <dsp:cNvPr id="0" name=""/>
        <dsp:cNvSpPr/>
      </dsp:nvSpPr>
      <dsp:spPr>
        <a:xfrm rot="5400000">
          <a:off x="4542418" y="1756183"/>
          <a:ext cx="270238" cy="229874"/>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 modelId="{D33EF379-10F4-4D19-A199-71F52A0617FD}">
      <dsp:nvSpPr>
        <dsp:cNvPr id="0" name=""/>
        <dsp:cNvSpPr/>
      </dsp:nvSpPr>
      <dsp:spPr>
        <a:xfrm>
          <a:off x="4857805" y="597722"/>
          <a:ext cx="1141711" cy="1838997"/>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altLang="zh-CN" sz="1200" kern="1200">
              <a:latin typeface="印品黑体" panose="00000500000000000000" pitchFamily="2" charset="-122"/>
              <a:ea typeface="印品黑体" panose="00000500000000000000" pitchFamily="2" charset="-122"/>
            </a:rPr>
            <a:t>04</a:t>
          </a:r>
          <a:endParaRPr lang="zh-CN" altLang="en-US" sz="1200" kern="1200"/>
        </a:p>
        <a:p>
          <a:pPr marL="0" lvl="0" indent="0" algn="l" defTabSz="533400">
            <a:lnSpc>
              <a:spcPct val="90000"/>
            </a:lnSpc>
            <a:spcBef>
              <a:spcPct val="0"/>
            </a:spcBef>
            <a:spcAft>
              <a:spcPct val="35000"/>
            </a:spcAft>
            <a:buNone/>
          </a:pPr>
          <a:r>
            <a:rPr lang="en-US" altLang="zh-CN" sz="1200" kern="1200">
              <a:latin typeface="印品黑体" panose="00000500000000000000" pitchFamily="2" charset="-122"/>
              <a:ea typeface="印品黑体" panose="00000500000000000000" pitchFamily="2" charset="-122"/>
            </a:rPr>
            <a:t>MLP</a:t>
          </a:r>
          <a:r>
            <a:rPr lang="zh-CN" altLang="en-US" sz="1200" kern="1200">
              <a:latin typeface="印品黑体" panose="00000500000000000000" pitchFamily="2" charset="-122"/>
              <a:ea typeface="印品黑体" panose="00000500000000000000" pitchFamily="2" charset="-122"/>
            </a:rPr>
            <a:t>方法核心的是通过梯度下降法、</a:t>
          </a:r>
          <a:r>
            <a:rPr lang="en-US" altLang="zh-CN" sz="1200" kern="1200">
              <a:latin typeface="印品黑体" panose="00000500000000000000" pitchFamily="2" charset="-122"/>
              <a:ea typeface="印品黑体" panose="00000500000000000000" pitchFamily="2" charset="-122"/>
            </a:rPr>
            <a:t>BP</a:t>
          </a:r>
          <a:r>
            <a:rPr lang="zh-CN" altLang="en-US" sz="1200" kern="1200">
              <a:latin typeface="印品黑体" panose="00000500000000000000" pitchFamily="2" charset="-122"/>
              <a:ea typeface="印品黑体" panose="00000500000000000000" pitchFamily="2" charset="-122"/>
            </a:rPr>
            <a:t>算法来最小化交叉熵损失。</a:t>
          </a:r>
          <a:endParaRPr lang="zh-CN" altLang="zh-CN" sz="1200" kern="1200" dirty="0">
            <a:latin typeface="印品黑体" panose="00000500000000000000" pitchFamily="2" charset="-122"/>
            <a:ea typeface="印品黑体" panose="00000500000000000000" pitchFamily="2" charset="-122"/>
          </a:endParaRPr>
        </a:p>
      </dsp:txBody>
      <dsp:txXfrm>
        <a:off x="4857805" y="597722"/>
        <a:ext cx="1141711" cy="183899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7AFACBB1-1174-4432-BE6F-41B3ACC0B83F}" type="datetimeFigureOut">
              <a:rPr lang="zh-CN" altLang="en-US" smtClean="0"/>
              <a:pPr/>
              <a:t>2019/11/3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F10490FA-BF50-4B16-B630-490134ED6E9B}" type="slidenum">
              <a:rPr lang="zh-CN" altLang="en-US" smtClean="0"/>
              <a:pPr/>
              <a:t>‹#›</a:t>
            </a:fld>
            <a:endParaRPr lang="zh-CN" altLang="en-US" dirty="0"/>
          </a:p>
        </p:txBody>
      </p:sp>
    </p:spTree>
    <p:extLst>
      <p:ext uri="{BB962C8B-B14F-4D97-AF65-F5344CB8AC3E}">
        <p14:creationId xmlns:p14="http://schemas.microsoft.com/office/powerpoint/2010/main" val="3113704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印品黑体" panose="00000500000000000000" pitchFamily="2" charset="-122"/>
        <a:ea typeface="印品黑体" panose="00000500000000000000" pitchFamily="2" charset="-122"/>
        <a:cs typeface="+mn-cs"/>
      </a:defRPr>
    </a:lvl1pPr>
    <a:lvl2pPr marL="342900" algn="l" defTabSz="685800" rtl="0" eaLnBrk="1" latinLnBrk="0" hangingPunct="1">
      <a:defRPr sz="900" kern="1200">
        <a:solidFill>
          <a:schemeClr val="tx1"/>
        </a:solidFill>
        <a:latin typeface="印品黑体" panose="00000500000000000000" pitchFamily="2" charset="-122"/>
        <a:ea typeface="印品黑体" panose="00000500000000000000" pitchFamily="2" charset="-122"/>
        <a:cs typeface="+mn-cs"/>
      </a:defRPr>
    </a:lvl2pPr>
    <a:lvl3pPr marL="685800" algn="l" defTabSz="685800" rtl="0" eaLnBrk="1" latinLnBrk="0" hangingPunct="1">
      <a:defRPr sz="900" kern="1200">
        <a:solidFill>
          <a:schemeClr val="tx1"/>
        </a:solidFill>
        <a:latin typeface="印品黑体" panose="00000500000000000000" pitchFamily="2" charset="-122"/>
        <a:ea typeface="印品黑体" panose="00000500000000000000" pitchFamily="2" charset="-122"/>
        <a:cs typeface="+mn-cs"/>
      </a:defRPr>
    </a:lvl3pPr>
    <a:lvl4pPr marL="1028700" algn="l" defTabSz="685800" rtl="0" eaLnBrk="1" latinLnBrk="0" hangingPunct="1">
      <a:defRPr sz="900" kern="1200">
        <a:solidFill>
          <a:schemeClr val="tx1"/>
        </a:solidFill>
        <a:latin typeface="印品黑体" panose="00000500000000000000" pitchFamily="2" charset="-122"/>
        <a:ea typeface="印品黑体" panose="00000500000000000000" pitchFamily="2" charset="-122"/>
        <a:cs typeface="+mn-cs"/>
      </a:defRPr>
    </a:lvl4pPr>
    <a:lvl5pPr marL="1371600" algn="l" defTabSz="685800" rtl="0" eaLnBrk="1" latinLnBrk="0" hangingPunct="1">
      <a:defRPr sz="900" kern="1200">
        <a:solidFill>
          <a:schemeClr val="tx1"/>
        </a:solidFill>
        <a:latin typeface="印品黑体" panose="00000500000000000000" pitchFamily="2" charset="-122"/>
        <a:ea typeface="印品黑体" panose="00000500000000000000" pitchFamily="2"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a:t>
            </a:fld>
            <a:endParaRPr lang="zh-CN" altLang="en-US"/>
          </a:p>
        </p:txBody>
      </p:sp>
    </p:spTree>
    <p:extLst>
      <p:ext uri="{BB962C8B-B14F-4D97-AF65-F5344CB8AC3E}">
        <p14:creationId xmlns:p14="http://schemas.microsoft.com/office/powerpoint/2010/main" val="421147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10</a:t>
            </a:fld>
            <a:endParaRPr lang="zh-CN" altLang="en-US" dirty="0"/>
          </a:p>
        </p:txBody>
      </p:sp>
    </p:spTree>
    <p:extLst>
      <p:ext uri="{BB962C8B-B14F-4D97-AF65-F5344CB8AC3E}">
        <p14:creationId xmlns:p14="http://schemas.microsoft.com/office/powerpoint/2010/main" val="36132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11</a:t>
            </a:fld>
            <a:endParaRPr lang="zh-CN" altLang="en-US" dirty="0"/>
          </a:p>
        </p:txBody>
      </p:sp>
    </p:spTree>
    <p:extLst>
      <p:ext uri="{BB962C8B-B14F-4D97-AF65-F5344CB8AC3E}">
        <p14:creationId xmlns:p14="http://schemas.microsoft.com/office/powerpoint/2010/main" val="33733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12</a:t>
            </a:fld>
            <a:endParaRPr lang="zh-CN" altLang="en-US" dirty="0"/>
          </a:p>
        </p:txBody>
      </p:sp>
    </p:spTree>
    <p:extLst>
      <p:ext uri="{BB962C8B-B14F-4D97-AF65-F5344CB8AC3E}">
        <p14:creationId xmlns:p14="http://schemas.microsoft.com/office/powerpoint/2010/main" val="11840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13</a:t>
            </a:fld>
            <a:endParaRPr lang="zh-CN" altLang="en-US" dirty="0"/>
          </a:p>
        </p:txBody>
      </p:sp>
    </p:spTree>
    <p:extLst>
      <p:ext uri="{BB962C8B-B14F-4D97-AF65-F5344CB8AC3E}">
        <p14:creationId xmlns:p14="http://schemas.microsoft.com/office/powerpoint/2010/main" val="3544912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14</a:t>
            </a:fld>
            <a:endParaRPr lang="zh-CN" altLang="en-US" dirty="0"/>
          </a:p>
        </p:txBody>
      </p:sp>
    </p:spTree>
    <p:extLst>
      <p:ext uri="{BB962C8B-B14F-4D97-AF65-F5344CB8AC3E}">
        <p14:creationId xmlns:p14="http://schemas.microsoft.com/office/powerpoint/2010/main" val="55261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15</a:t>
            </a:fld>
            <a:endParaRPr lang="zh-CN" altLang="en-US"/>
          </a:p>
        </p:txBody>
      </p:sp>
    </p:spTree>
    <p:extLst>
      <p:ext uri="{BB962C8B-B14F-4D97-AF65-F5344CB8AC3E}">
        <p14:creationId xmlns:p14="http://schemas.microsoft.com/office/powerpoint/2010/main" val="998673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16</a:t>
            </a:fld>
            <a:endParaRPr lang="zh-CN" altLang="en-US" dirty="0"/>
          </a:p>
        </p:txBody>
      </p:sp>
    </p:spTree>
    <p:extLst>
      <p:ext uri="{BB962C8B-B14F-4D97-AF65-F5344CB8AC3E}">
        <p14:creationId xmlns:p14="http://schemas.microsoft.com/office/powerpoint/2010/main" val="257090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17</a:t>
            </a:fld>
            <a:endParaRPr lang="zh-CN" altLang="en-US" dirty="0"/>
          </a:p>
        </p:txBody>
      </p:sp>
    </p:spTree>
    <p:extLst>
      <p:ext uri="{BB962C8B-B14F-4D97-AF65-F5344CB8AC3E}">
        <p14:creationId xmlns:p14="http://schemas.microsoft.com/office/powerpoint/2010/main" val="110723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18</a:t>
            </a:fld>
            <a:endParaRPr lang="zh-CN" altLang="en-US" dirty="0"/>
          </a:p>
        </p:txBody>
      </p:sp>
    </p:spTree>
    <p:extLst>
      <p:ext uri="{BB962C8B-B14F-4D97-AF65-F5344CB8AC3E}">
        <p14:creationId xmlns:p14="http://schemas.microsoft.com/office/powerpoint/2010/main" val="2825236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19</a:t>
            </a:fld>
            <a:endParaRPr lang="zh-CN" altLang="en-US"/>
          </a:p>
        </p:txBody>
      </p:sp>
    </p:spTree>
    <p:extLst>
      <p:ext uri="{BB962C8B-B14F-4D97-AF65-F5344CB8AC3E}">
        <p14:creationId xmlns:p14="http://schemas.microsoft.com/office/powerpoint/2010/main" val="292700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20</a:t>
            </a:fld>
            <a:endParaRPr lang="zh-CN" altLang="en-US" dirty="0"/>
          </a:p>
        </p:txBody>
      </p:sp>
    </p:spTree>
    <p:extLst>
      <p:ext uri="{BB962C8B-B14F-4D97-AF65-F5344CB8AC3E}">
        <p14:creationId xmlns:p14="http://schemas.microsoft.com/office/powerpoint/2010/main" val="3207589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21</a:t>
            </a:fld>
            <a:endParaRPr lang="zh-CN" altLang="en-US" dirty="0"/>
          </a:p>
        </p:txBody>
      </p:sp>
    </p:spTree>
    <p:extLst>
      <p:ext uri="{BB962C8B-B14F-4D97-AF65-F5344CB8AC3E}">
        <p14:creationId xmlns:p14="http://schemas.microsoft.com/office/powerpoint/2010/main" val="258172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22</a:t>
            </a:fld>
            <a:endParaRPr lang="zh-CN" altLang="en-US" dirty="0"/>
          </a:p>
        </p:txBody>
      </p:sp>
    </p:spTree>
    <p:extLst>
      <p:ext uri="{BB962C8B-B14F-4D97-AF65-F5344CB8AC3E}">
        <p14:creationId xmlns:p14="http://schemas.microsoft.com/office/powerpoint/2010/main" val="1972646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24</a:t>
            </a:fld>
            <a:endParaRPr lang="zh-CN" altLang="en-US" dirty="0"/>
          </a:p>
        </p:txBody>
      </p:sp>
    </p:spTree>
    <p:extLst>
      <p:ext uri="{BB962C8B-B14F-4D97-AF65-F5344CB8AC3E}">
        <p14:creationId xmlns:p14="http://schemas.microsoft.com/office/powerpoint/2010/main" val="3296362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25</a:t>
            </a:fld>
            <a:endParaRPr lang="zh-CN" altLang="en-US" dirty="0"/>
          </a:p>
        </p:txBody>
      </p:sp>
    </p:spTree>
    <p:extLst>
      <p:ext uri="{BB962C8B-B14F-4D97-AF65-F5344CB8AC3E}">
        <p14:creationId xmlns:p14="http://schemas.microsoft.com/office/powerpoint/2010/main" val="2437692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26</a:t>
            </a:fld>
            <a:endParaRPr lang="zh-CN" altLang="en-US" dirty="0"/>
          </a:p>
        </p:txBody>
      </p:sp>
    </p:spTree>
    <p:extLst>
      <p:ext uri="{BB962C8B-B14F-4D97-AF65-F5344CB8AC3E}">
        <p14:creationId xmlns:p14="http://schemas.microsoft.com/office/powerpoint/2010/main" val="4263126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30</a:t>
            </a:fld>
            <a:endParaRPr lang="zh-CN" altLang="en-US" dirty="0"/>
          </a:p>
        </p:txBody>
      </p:sp>
    </p:spTree>
    <p:extLst>
      <p:ext uri="{BB962C8B-B14F-4D97-AF65-F5344CB8AC3E}">
        <p14:creationId xmlns:p14="http://schemas.microsoft.com/office/powerpoint/2010/main" val="3877218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31</a:t>
            </a:fld>
            <a:endParaRPr lang="zh-CN" altLang="en-US" dirty="0"/>
          </a:p>
        </p:txBody>
      </p:sp>
    </p:spTree>
    <p:extLst>
      <p:ext uri="{BB962C8B-B14F-4D97-AF65-F5344CB8AC3E}">
        <p14:creationId xmlns:p14="http://schemas.microsoft.com/office/powerpoint/2010/main" val="323312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32</a:t>
            </a:fld>
            <a:endParaRPr lang="zh-CN" altLang="en-US"/>
          </a:p>
        </p:txBody>
      </p:sp>
    </p:spTree>
    <p:extLst>
      <p:ext uri="{BB962C8B-B14F-4D97-AF65-F5344CB8AC3E}">
        <p14:creationId xmlns:p14="http://schemas.microsoft.com/office/powerpoint/2010/main" val="288066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33</a:t>
            </a:fld>
            <a:endParaRPr lang="zh-CN" altLang="en-US" dirty="0"/>
          </a:p>
        </p:txBody>
      </p:sp>
    </p:spTree>
    <p:extLst>
      <p:ext uri="{BB962C8B-B14F-4D97-AF65-F5344CB8AC3E}">
        <p14:creationId xmlns:p14="http://schemas.microsoft.com/office/powerpoint/2010/main" val="77607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a:t>
            </a:fld>
            <a:endParaRPr lang="zh-CN" altLang="en-US"/>
          </a:p>
        </p:txBody>
      </p:sp>
    </p:spTree>
    <p:extLst>
      <p:ext uri="{BB962C8B-B14F-4D97-AF65-F5344CB8AC3E}">
        <p14:creationId xmlns:p14="http://schemas.microsoft.com/office/powerpoint/2010/main" val="1475352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34</a:t>
            </a:fld>
            <a:endParaRPr lang="zh-CN" altLang="en-US" dirty="0"/>
          </a:p>
        </p:txBody>
      </p:sp>
    </p:spTree>
    <p:extLst>
      <p:ext uri="{BB962C8B-B14F-4D97-AF65-F5344CB8AC3E}">
        <p14:creationId xmlns:p14="http://schemas.microsoft.com/office/powerpoint/2010/main" val="1182944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35</a:t>
            </a:fld>
            <a:endParaRPr lang="zh-CN" altLang="en-US"/>
          </a:p>
        </p:txBody>
      </p:sp>
    </p:spTree>
    <p:extLst>
      <p:ext uri="{BB962C8B-B14F-4D97-AF65-F5344CB8AC3E}">
        <p14:creationId xmlns:p14="http://schemas.microsoft.com/office/powerpoint/2010/main" val="3803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4</a:t>
            </a:fld>
            <a:endParaRPr lang="zh-CN" altLang="en-US" dirty="0"/>
          </a:p>
        </p:txBody>
      </p:sp>
    </p:spTree>
    <p:extLst>
      <p:ext uri="{BB962C8B-B14F-4D97-AF65-F5344CB8AC3E}">
        <p14:creationId xmlns:p14="http://schemas.microsoft.com/office/powerpoint/2010/main" val="10663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5</a:t>
            </a:fld>
            <a:endParaRPr lang="zh-CN" altLang="en-US" dirty="0"/>
          </a:p>
        </p:txBody>
      </p:sp>
    </p:spTree>
    <p:extLst>
      <p:ext uri="{BB962C8B-B14F-4D97-AF65-F5344CB8AC3E}">
        <p14:creationId xmlns:p14="http://schemas.microsoft.com/office/powerpoint/2010/main" val="2473846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6</a:t>
            </a:fld>
            <a:endParaRPr lang="zh-CN" altLang="en-US" dirty="0"/>
          </a:p>
        </p:txBody>
      </p:sp>
    </p:spTree>
    <p:extLst>
      <p:ext uri="{BB962C8B-B14F-4D97-AF65-F5344CB8AC3E}">
        <p14:creationId xmlns:p14="http://schemas.microsoft.com/office/powerpoint/2010/main" val="135052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7</a:t>
            </a:fld>
            <a:endParaRPr lang="zh-CN" altLang="en-US" dirty="0"/>
          </a:p>
        </p:txBody>
      </p:sp>
    </p:spTree>
    <p:extLst>
      <p:ext uri="{BB962C8B-B14F-4D97-AF65-F5344CB8AC3E}">
        <p14:creationId xmlns:p14="http://schemas.microsoft.com/office/powerpoint/2010/main" val="140481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8</a:t>
            </a:fld>
            <a:endParaRPr lang="zh-CN" altLang="en-US" dirty="0"/>
          </a:p>
        </p:txBody>
      </p:sp>
    </p:spTree>
    <p:extLst>
      <p:ext uri="{BB962C8B-B14F-4D97-AF65-F5344CB8AC3E}">
        <p14:creationId xmlns:p14="http://schemas.microsoft.com/office/powerpoint/2010/main" val="249309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9</a:t>
            </a:fld>
            <a:endParaRPr lang="zh-CN" altLang="en-US" dirty="0"/>
          </a:p>
        </p:txBody>
      </p:sp>
    </p:spTree>
    <p:extLst>
      <p:ext uri="{BB962C8B-B14F-4D97-AF65-F5344CB8AC3E}">
        <p14:creationId xmlns:p14="http://schemas.microsoft.com/office/powerpoint/2010/main" val="130863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72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6787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9975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433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5918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844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40A08A-195A-4872-8551-7BD30896148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430493" y="0"/>
            <a:ext cx="713507" cy="710009"/>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3" r:id="rId2"/>
    <p:sldLayoutId id="2147483728" r:id="rId3"/>
    <p:sldLayoutId id="2147483729" r:id="rId4"/>
    <p:sldLayoutId id="2147483730" r:id="rId5"/>
    <p:sldLayoutId id="2147483731" r:id="rId6"/>
    <p:sldLayoutId id="2147483732" r:id="rId7"/>
    <p:sldLayoutId id="2147483733" r:id="rId8"/>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微软雅黑" pitchFamily="34" charset="-122"/>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6.png"/><Relationship Id="rId4" Type="http://schemas.openxmlformats.org/officeDocument/2006/relationships/diagramLayout" Target="../diagrams/layout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7944" y="7501"/>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solidFill>
                  <a:srgbClr val="314865"/>
                </a:solidFill>
                <a:latin typeface="印品黑体" panose="00000500000000000000" pitchFamily="2" charset="-122"/>
                <a:ea typeface="印品黑体" panose="00000500000000000000" pitchFamily="2" charset="-122"/>
              </a:rPr>
              <a:t>赵泰锦   </a:t>
            </a:r>
            <a:r>
              <a:rPr lang="en-US" altLang="zh-CN" sz="1013">
                <a:solidFill>
                  <a:srgbClr val="314865"/>
                </a:solidFill>
                <a:latin typeface="印品黑体" panose="00000500000000000000" pitchFamily="2" charset="-122"/>
                <a:ea typeface="印品黑体" panose="00000500000000000000" pitchFamily="2" charset="-122"/>
              </a:rPr>
              <a:t>201922011504</a:t>
            </a:r>
          </a:p>
          <a:p>
            <a:pPr algn="ctr"/>
            <a:r>
              <a:rPr lang="zh-CN" altLang="en-US" sz="1013">
                <a:solidFill>
                  <a:srgbClr val="314865"/>
                </a:solidFill>
                <a:latin typeface="印品黑体" panose="00000500000000000000" pitchFamily="2" charset="-122"/>
                <a:ea typeface="印品黑体" panose="00000500000000000000" pitchFamily="2" charset="-122"/>
              </a:rPr>
              <a:t>黄俊强   </a:t>
            </a:r>
            <a:r>
              <a:rPr lang="en-US" altLang="zh-CN" sz="1013">
                <a:solidFill>
                  <a:srgbClr val="314865"/>
                </a:solidFill>
                <a:latin typeface="印品黑体" panose="00000500000000000000" pitchFamily="2" charset="-122"/>
                <a:ea typeface="印品黑体" panose="00000500000000000000" pitchFamily="2" charset="-122"/>
              </a:rPr>
              <a:t>201921011501</a:t>
            </a:r>
            <a:endParaRPr lang="en-US" altLang="zh-CN" sz="1013" dirty="0">
              <a:solidFill>
                <a:srgbClr val="314865"/>
              </a:solidFill>
              <a:latin typeface="印品黑体" panose="00000500000000000000" pitchFamily="2" charset="-122"/>
              <a:ea typeface="印品黑体" panose="00000500000000000000" pitchFamily="2" charset="-122"/>
            </a:endParaRPr>
          </a:p>
        </p:txBody>
      </p:sp>
      <p:sp>
        <p:nvSpPr>
          <p:cNvPr id="5" name="等腰三角形 4"/>
          <p:cNvSpPr/>
          <p:nvPr/>
        </p:nvSpPr>
        <p:spPr>
          <a:xfrm>
            <a:off x="7040116" y="1387451"/>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印品黑体" panose="00000500000000000000" pitchFamily="2" charset="-122"/>
              <a:ea typeface="印品黑体" panose="00000500000000000000" pitchFamily="2" charset="-122"/>
            </a:endParaRPr>
          </a:p>
        </p:txBody>
      </p:sp>
      <p:sp>
        <p:nvSpPr>
          <p:cNvPr id="10" name="矩形 9"/>
          <p:cNvSpPr/>
          <p:nvPr/>
        </p:nvSpPr>
        <p:spPr>
          <a:xfrm>
            <a:off x="1440263" y="2129128"/>
            <a:ext cx="4578818" cy="900246"/>
          </a:xfrm>
          <a:prstGeom prst="rect">
            <a:avLst/>
          </a:prstGeom>
        </p:spPr>
        <p:txBody>
          <a:bodyPr wrap="none" lIns="68580" tIns="34290" rIns="68580" bIns="34290">
            <a:spAutoFit/>
          </a:bodyPr>
          <a:lstStyle/>
          <a:p>
            <a:pPr lvl="0" algn="ctr" defTabSz="914400">
              <a:defRPr/>
            </a:pPr>
            <a:r>
              <a:rPr lang="en-US" altLang="zh-CN" sz="5400" b="1" kern="0" spc="225" noProof="0">
                <a:solidFill>
                  <a:sysClr val="window" lastClr="FFFFFF">
                    <a:lumMod val="95000"/>
                  </a:sysClr>
                </a:solidFill>
                <a:latin typeface="印品黑体" panose="00000500000000000000" pitchFamily="2" charset="-122"/>
                <a:ea typeface="印品黑体" panose="00000500000000000000" pitchFamily="2" charset="-122"/>
              </a:rPr>
              <a:t>SVM VS.MLP</a:t>
            </a:r>
            <a:endParaRPr kumimoji="0" lang="zh-CN" altLang="en-US" sz="5400" b="1" i="0" u="none" strike="noStrike" kern="0" cap="none" spc="225" normalizeH="0" baseline="0" noProof="0" dirty="0">
              <a:ln>
                <a:noFill/>
              </a:ln>
              <a:solidFill>
                <a:sysClr val="window" lastClr="FFFFFF">
                  <a:lumMod val="95000"/>
                </a:sysClr>
              </a:solidFill>
              <a:effectLst/>
              <a:uLnTx/>
              <a:uFillTx/>
              <a:latin typeface="印品黑体" panose="00000500000000000000" pitchFamily="2" charset="-122"/>
              <a:ea typeface="印品黑体" panose="00000500000000000000" pitchFamily="2" charset="-122"/>
            </a:endParaRPr>
          </a:p>
        </p:txBody>
      </p:sp>
      <p:sp>
        <p:nvSpPr>
          <p:cNvPr id="14" name="文本框 5"/>
          <p:cNvSpPr txBox="1"/>
          <p:nvPr/>
        </p:nvSpPr>
        <p:spPr>
          <a:xfrm>
            <a:off x="4144791" y="3431394"/>
            <a:ext cx="2358659" cy="1054135"/>
          </a:xfrm>
          <a:prstGeom prst="rect">
            <a:avLst/>
          </a:prstGeom>
          <a:noFill/>
        </p:spPr>
        <p:txBody>
          <a:bodyPr wrap="none" lIns="68580" tIns="34290" rIns="68580" bIns="34290" rtlCol="0">
            <a:spAutoFit/>
          </a:bodyPr>
          <a:lstStyle/>
          <a:p>
            <a:pPr lvl="0" algn="ctr" defTabSz="914400">
              <a:defRPr/>
            </a:pPr>
            <a:r>
              <a:rPr lang="zh-CN" altLang="en-US" sz="1600" kern="0">
                <a:solidFill>
                  <a:sysClr val="window" lastClr="FFFFFF">
                    <a:lumMod val="95000"/>
                  </a:sysClr>
                </a:solidFill>
                <a:latin typeface="印品黑体" panose="00000500000000000000" pitchFamily="2" charset="-122"/>
                <a:ea typeface="印品黑体" panose="00000500000000000000" pitchFamily="2" charset="-122"/>
              </a:rPr>
              <a:t>董建伟 </a:t>
            </a:r>
            <a:r>
              <a:rPr lang="en-US" altLang="zh-CN" sz="1600" kern="0">
                <a:solidFill>
                  <a:sysClr val="window" lastClr="FFFFFF">
                    <a:lumMod val="95000"/>
                  </a:sysClr>
                </a:solidFill>
                <a:latin typeface="印品黑体" panose="00000500000000000000" pitchFamily="2" charset="-122"/>
                <a:ea typeface="印品黑体" panose="00000500000000000000" pitchFamily="2" charset="-122"/>
              </a:rPr>
              <a:t>201921011503</a:t>
            </a:r>
            <a:endParaRPr kumimoji="0" lang="en-US" altLang="zh-CN" sz="1600" i="0" u="none" strike="noStrike" kern="0" cap="none" spc="0" normalizeH="0" baseline="0" noProof="0">
              <a:ln>
                <a:noFill/>
              </a:ln>
              <a:solidFill>
                <a:sysClr val="window" lastClr="FFFFFF">
                  <a:lumMod val="95000"/>
                </a:sysClr>
              </a:solidFill>
              <a:effectLst/>
              <a:uLnTx/>
              <a:uFillTx/>
              <a:latin typeface="印品黑体" panose="00000500000000000000" pitchFamily="2" charset="-122"/>
              <a:ea typeface="印品黑体" panose="00000500000000000000" pitchFamily="2" charset="-122"/>
            </a:endParaRPr>
          </a:p>
          <a:p>
            <a:pPr lvl="0" algn="ctr" defTabSz="914400">
              <a:defRPr/>
            </a:pPr>
            <a:r>
              <a:rPr lang="zh-CN" altLang="en-US" sz="1600" kern="0">
                <a:solidFill>
                  <a:sysClr val="window" lastClr="FFFFFF">
                    <a:lumMod val="95000"/>
                  </a:sysClr>
                </a:solidFill>
                <a:latin typeface="印品黑体" panose="00000500000000000000" pitchFamily="2" charset="-122"/>
                <a:ea typeface="印品黑体" panose="00000500000000000000" pitchFamily="2" charset="-122"/>
              </a:rPr>
              <a:t>赵泰锦 </a:t>
            </a:r>
            <a:r>
              <a:rPr lang="en-US" altLang="zh-CN" sz="1600" kern="0">
                <a:solidFill>
                  <a:sysClr val="window" lastClr="FFFFFF">
                    <a:lumMod val="95000"/>
                  </a:sysClr>
                </a:solidFill>
                <a:latin typeface="印品黑体" panose="00000500000000000000" pitchFamily="2" charset="-122"/>
                <a:ea typeface="印品黑体" panose="00000500000000000000" pitchFamily="2" charset="-122"/>
              </a:rPr>
              <a:t>201922011504</a:t>
            </a:r>
          </a:p>
          <a:p>
            <a:pPr lvl="0" algn="ctr" defTabSz="914400">
              <a:defRPr/>
            </a:pPr>
            <a:r>
              <a:rPr lang="zh-CN" altLang="en-US" sz="1600" kern="0">
                <a:solidFill>
                  <a:sysClr val="window" lastClr="FFFFFF">
                    <a:lumMod val="95000"/>
                  </a:sysClr>
                </a:solidFill>
                <a:latin typeface="印品黑体" panose="00000500000000000000" pitchFamily="2" charset="-122"/>
                <a:ea typeface="印品黑体" panose="00000500000000000000" pitchFamily="2" charset="-122"/>
              </a:rPr>
              <a:t>黄俊强 </a:t>
            </a:r>
            <a:r>
              <a:rPr lang="en-US" altLang="zh-CN" sz="1600" kern="0">
                <a:solidFill>
                  <a:sysClr val="window" lastClr="FFFFFF">
                    <a:lumMod val="95000"/>
                  </a:sysClr>
                </a:solidFill>
                <a:latin typeface="印品黑体" panose="00000500000000000000" pitchFamily="2" charset="-122"/>
                <a:ea typeface="印品黑体" panose="00000500000000000000" pitchFamily="2" charset="-122"/>
              </a:rPr>
              <a:t>201921011501</a:t>
            </a:r>
          </a:p>
          <a:p>
            <a:pPr lvl="0" algn="ctr" defTabSz="914400">
              <a:defRPr/>
            </a:pPr>
            <a:r>
              <a:rPr lang="zh-CN" altLang="en-US" sz="1600" kern="0">
                <a:solidFill>
                  <a:sysClr val="window" lastClr="FFFFFF">
                    <a:lumMod val="95000"/>
                  </a:sysClr>
                </a:solidFill>
                <a:latin typeface="印品黑体" panose="00000500000000000000" pitchFamily="2" charset="-122"/>
                <a:ea typeface="印品黑体" panose="00000500000000000000" pitchFamily="2" charset="-122"/>
              </a:rPr>
              <a:t>唐明会 </a:t>
            </a:r>
            <a:r>
              <a:rPr lang="en-US" altLang="zh-CN" sz="1600" kern="0">
                <a:solidFill>
                  <a:sysClr val="window" lastClr="FFFFFF">
                    <a:lumMod val="95000"/>
                  </a:sysClr>
                </a:solidFill>
                <a:latin typeface="印品黑体" panose="00000500000000000000" pitchFamily="2" charset="-122"/>
                <a:ea typeface="印品黑体" panose="00000500000000000000" pitchFamily="2" charset="-122"/>
              </a:rPr>
              <a:t>201921100122</a:t>
            </a:r>
          </a:p>
        </p:txBody>
      </p:sp>
      <p:sp>
        <p:nvSpPr>
          <p:cNvPr id="13" name="Freeform 284"/>
          <p:cNvSpPr>
            <a:spLocks noEditPoints="1"/>
          </p:cNvSpPr>
          <p:nvPr/>
        </p:nvSpPr>
        <p:spPr bwMode="auto">
          <a:xfrm>
            <a:off x="2785474" y="922013"/>
            <a:ext cx="1435804" cy="1064353"/>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latin typeface="印品黑体" panose="00000500000000000000" pitchFamily="2" charset="-122"/>
            </a:endParaRPr>
          </a:p>
        </p:txBody>
      </p:sp>
      <p:grpSp>
        <p:nvGrpSpPr>
          <p:cNvPr id="11" name="组合 10"/>
          <p:cNvGrpSpPr/>
          <p:nvPr/>
        </p:nvGrpSpPr>
        <p:grpSpPr>
          <a:xfrm>
            <a:off x="7494392" y="1090236"/>
            <a:ext cx="727904" cy="772939"/>
            <a:chOff x="304800" y="673100"/>
            <a:chExt cx="4000500" cy="4000500"/>
          </a:xfrm>
          <a:effectLst>
            <a:outerShdw blurRad="317500" dist="1905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9173434"/>
      </p:ext>
    </p:extLst>
  </p:cSld>
  <p:clrMapOvr>
    <a:masterClrMapping/>
  </p:clrMapOvr>
  <mc:AlternateContent xmlns:mc="http://schemas.openxmlformats.org/markup-compatibility/2006" xmlns:p14="http://schemas.microsoft.com/office/powerpoint/2010/main">
    <mc:Choice Requires="p14">
      <p:transition p14:dur="0" advClick="0" advTm="5229"/>
    </mc:Choice>
    <mc:Fallback xmlns="">
      <p:transition advClick="0" advTm="52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907795" y="209699"/>
            <a:ext cx="2811681" cy="738664"/>
          </a:xfrm>
          <a:prstGeom prst="rect">
            <a:avLst/>
          </a:prstGeom>
          <a:noFill/>
        </p:spPr>
        <p:txBody>
          <a:bodyPr wrap="square" rtlCol="0">
            <a:spAutoFit/>
          </a:bodyPr>
          <a:lstStyle/>
          <a:p>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a:solidFill>
                  <a:srgbClr val="314865"/>
                </a:solidFill>
                <a:latin typeface="印品黑体" panose="00000500000000000000" pitchFamily="2" charset="-122"/>
                <a:ea typeface="印品黑体" panose="00000500000000000000" pitchFamily="2" charset="-122"/>
                <a:sym typeface="Arial" panose="020B0604020202020204" pitchFamily="34" charset="0"/>
              </a:rPr>
              <a:t>测试集分类方法</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a:spLocks/>
          </p:cNvSpPr>
          <p:nvPr/>
        </p:nvSpPr>
        <p:spPr>
          <a:xfrm>
            <a:off x="796128" y="660913"/>
            <a:ext cx="7882205"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600" b="1" noProof="1"/>
          </a:p>
          <a:p>
            <a:pPr>
              <a:defRPr/>
            </a:pPr>
            <a:r>
              <a:rPr lang="zh-CN" altLang="en-US"/>
              <a:t>交叉验证法：</a:t>
            </a:r>
            <a:r>
              <a:rPr lang="zh-CN" altLang="en-US" sz="1800"/>
              <a:t>将数据集按照一定比例分成多份</a:t>
            </a:r>
            <a:r>
              <a:rPr lang="en-US" altLang="zh-CN" sz="1800"/>
              <a:t>fold</a:t>
            </a:r>
            <a:r>
              <a:rPr lang="zh-CN" altLang="en-US" sz="1800"/>
              <a:t>集和一份</a:t>
            </a:r>
            <a:r>
              <a:rPr lang="en-US" altLang="zh-CN" sz="1800"/>
              <a:t>test</a:t>
            </a:r>
            <a:r>
              <a:rPr lang="zh-CN" altLang="en-US" sz="1800"/>
              <a:t>集，并且依次将其中一份</a:t>
            </a:r>
            <a:r>
              <a:rPr lang="en-US" altLang="zh-CN" sz="1800"/>
              <a:t>fold</a:t>
            </a:r>
            <a:r>
              <a:rPr lang="zh-CN" altLang="en-US" sz="1800"/>
              <a:t>作为</a:t>
            </a:r>
            <a:r>
              <a:rPr lang="en-US" altLang="zh-CN" sz="1800"/>
              <a:t>Valid</a:t>
            </a:r>
            <a:r>
              <a:rPr lang="zh-CN" altLang="en-US" sz="1800"/>
              <a:t>集，多次训练和多次验证来综合评估分类器的性能。</a:t>
            </a:r>
            <a:endParaRPr lang="en-US" altLang="zh-CN" sz="1800" dirty="0"/>
          </a:p>
        </p:txBody>
      </p:sp>
      <p:sp>
        <p:nvSpPr>
          <p:cNvPr id="2" name="单圆角矩形 1"/>
          <p:cNvSpPr/>
          <p:nvPr/>
        </p:nvSpPr>
        <p:spPr>
          <a:xfrm>
            <a:off x="1622545" y="2056598"/>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单圆角矩形 7"/>
          <p:cNvSpPr/>
          <p:nvPr/>
        </p:nvSpPr>
        <p:spPr>
          <a:xfrm>
            <a:off x="2488819" y="2056598"/>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单圆角矩形 8"/>
          <p:cNvSpPr/>
          <p:nvPr/>
        </p:nvSpPr>
        <p:spPr>
          <a:xfrm>
            <a:off x="3375717" y="2056598"/>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0" name="单圆角矩形 9"/>
          <p:cNvSpPr/>
          <p:nvPr/>
        </p:nvSpPr>
        <p:spPr>
          <a:xfrm>
            <a:off x="4221367" y="2056598"/>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1" name="单圆角矩形 10"/>
          <p:cNvSpPr/>
          <p:nvPr/>
        </p:nvSpPr>
        <p:spPr>
          <a:xfrm>
            <a:off x="5087641" y="2056598"/>
            <a:ext cx="866274" cy="288758"/>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2" name="单圆角矩形 11"/>
          <p:cNvSpPr/>
          <p:nvPr/>
        </p:nvSpPr>
        <p:spPr>
          <a:xfrm>
            <a:off x="5953915" y="2056598"/>
            <a:ext cx="866274" cy="288758"/>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accent2">
                  <a:lumMod val="50000"/>
                </a:schemeClr>
              </a:solidFill>
            </a:endParaRPr>
          </a:p>
        </p:txBody>
      </p:sp>
      <p:sp>
        <p:nvSpPr>
          <p:cNvPr id="3" name="文本框 2"/>
          <p:cNvSpPr txBox="1"/>
          <p:nvPr/>
        </p:nvSpPr>
        <p:spPr>
          <a:xfrm>
            <a:off x="1782256" y="2056598"/>
            <a:ext cx="759844" cy="300082"/>
          </a:xfrm>
          <a:prstGeom prst="rect">
            <a:avLst/>
          </a:prstGeom>
          <a:noFill/>
        </p:spPr>
        <p:txBody>
          <a:bodyPr wrap="square" rtlCol="0">
            <a:spAutoFit/>
          </a:bodyPr>
          <a:lstStyle/>
          <a:p>
            <a:r>
              <a:rPr lang="en-US" altLang="zh-CN">
                <a:solidFill>
                  <a:schemeClr val="bg1"/>
                </a:solidFill>
              </a:rPr>
              <a:t>fold1</a:t>
            </a:r>
            <a:endParaRPr lang="zh-CN" altLang="en-US">
              <a:solidFill>
                <a:schemeClr val="bg1"/>
              </a:solidFill>
            </a:endParaRPr>
          </a:p>
        </p:txBody>
      </p:sp>
      <p:sp>
        <p:nvSpPr>
          <p:cNvPr id="14" name="文本框 13"/>
          <p:cNvSpPr txBox="1"/>
          <p:nvPr/>
        </p:nvSpPr>
        <p:spPr>
          <a:xfrm>
            <a:off x="2701510" y="2056598"/>
            <a:ext cx="759844" cy="300082"/>
          </a:xfrm>
          <a:prstGeom prst="rect">
            <a:avLst/>
          </a:prstGeom>
          <a:noFill/>
        </p:spPr>
        <p:txBody>
          <a:bodyPr wrap="square" rtlCol="0">
            <a:spAutoFit/>
          </a:bodyPr>
          <a:lstStyle/>
          <a:p>
            <a:r>
              <a:rPr lang="en-US" altLang="zh-CN">
                <a:solidFill>
                  <a:schemeClr val="bg1"/>
                </a:solidFill>
              </a:rPr>
              <a:t>fold2</a:t>
            </a:r>
            <a:endParaRPr lang="zh-CN" altLang="en-US">
              <a:solidFill>
                <a:schemeClr val="bg1"/>
              </a:solidFill>
            </a:endParaRPr>
          </a:p>
        </p:txBody>
      </p:sp>
      <p:sp>
        <p:nvSpPr>
          <p:cNvPr id="15" name="文本框 14"/>
          <p:cNvSpPr txBox="1"/>
          <p:nvPr/>
        </p:nvSpPr>
        <p:spPr>
          <a:xfrm>
            <a:off x="3567784" y="2056598"/>
            <a:ext cx="759844" cy="300082"/>
          </a:xfrm>
          <a:prstGeom prst="rect">
            <a:avLst/>
          </a:prstGeom>
          <a:noFill/>
        </p:spPr>
        <p:txBody>
          <a:bodyPr wrap="square" rtlCol="0">
            <a:spAutoFit/>
          </a:bodyPr>
          <a:lstStyle/>
          <a:p>
            <a:r>
              <a:rPr lang="en-US" altLang="zh-CN">
                <a:solidFill>
                  <a:schemeClr val="bg1"/>
                </a:solidFill>
              </a:rPr>
              <a:t>fold3</a:t>
            </a:r>
            <a:endParaRPr lang="zh-CN" altLang="en-US">
              <a:solidFill>
                <a:schemeClr val="bg1"/>
              </a:solidFill>
            </a:endParaRPr>
          </a:p>
        </p:txBody>
      </p:sp>
      <p:sp>
        <p:nvSpPr>
          <p:cNvPr id="16" name="文本框 15"/>
          <p:cNvSpPr txBox="1"/>
          <p:nvPr/>
        </p:nvSpPr>
        <p:spPr>
          <a:xfrm>
            <a:off x="4407329" y="2050936"/>
            <a:ext cx="759844" cy="300082"/>
          </a:xfrm>
          <a:prstGeom prst="rect">
            <a:avLst/>
          </a:prstGeom>
          <a:noFill/>
        </p:spPr>
        <p:txBody>
          <a:bodyPr wrap="square" rtlCol="0">
            <a:spAutoFit/>
          </a:bodyPr>
          <a:lstStyle/>
          <a:p>
            <a:r>
              <a:rPr lang="en-US" altLang="zh-CN">
                <a:solidFill>
                  <a:schemeClr val="bg1"/>
                </a:solidFill>
              </a:rPr>
              <a:t>fold4</a:t>
            </a:r>
            <a:endParaRPr lang="zh-CN" altLang="en-US">
              <a:solidFill>
                <a:schemeClr val="bg1"/>
              </a:solidFill>
            </a:endParaRPr>
          </a:p>
        </p:txBody>
      </p:sp>
      <p:sp>
        <p:nvSpPr>
          <p:cNvPr id="17" name="文本框 16"/>
          <p:cNvSpPr txBox="1"/>
          <p:nvPr/>
        </p:nvSpPr>
        <p:spPr>
          <a:xfrm>
            <a:off x="5294227" y="2056598"/>
            <a:ext cx="759844" cy="507831"/>
          </a:xfrm>
          <a:prstGeom prst="rect">
            <a:avLst/>
          </a:prstGeom>
          <a:noFill/>
        </p:spPr>
        <p:txBody>
          <a:bodyPr wrap="square" rtlCol="0">
            <a:spAutoFit/>
          </a:bodyPr>
          <a:lstStyle/>
          <a:p>
            <a:r>
              <a:rPr lang="en-US" altLang="zh-CN">
                <a:solidFill>
                  <a:schemeClr val="bg1"/>
                </a:solidFill>
              </a:rPr>
              <a:t>fold5	</a:t>
            </a:r>
            <a:endParaRPr lang="zh-CN" altLang="en-US">
              <a:solidFill>
                <a:schemeClr val="bg1"/>
              </a:solidFill>
            </a:endParaRPr>
          </a:p>
        </p:txBody>
      </p:sp>
      <p:sp>
        <p:nvSpPr>
          <p:cNvPr id="18" name="文本框 17"/>
          <p:cNvSpPr txBox="1"/>
          <p:nvPr/>
        </p:nvSpPr>
        <p:spPr>
          <a:xfrm>
            <a:off x="6172266" y="2050936"/>
            <a:ext cx="759844" cy="507831"/>
          </a:xfrm>
          <a:prstGeom prst="rect">
            <a:avLst/>
          </a:prstGeom>
          <a:noFill/>
        </p:spPr>
        <p:txBody>
          <a:bodyPr wrap="square" rtlCol="0">
            <a:spAutoFit/>
          </a:bodyPr>
          <a:lstStyle/>
          <a:p>
            <a:r>
              <a:rPr lang="en-US" altLang="zh-CN">
                <a:solidFill>
                  <a:schemeClr val="bg1"/>
                </a:solidFill>
              </a:rPr>
              <a:t>test	</a:t>
            </a:r>
            <a:endParaRPr lang="zh-CN" altLang="en-US">
              <a:solidFill>
                <a:schemeClr val="bg1"/>
              </a:solidFill>
            </a:endParaRPr>
          </a:p>
        </p:txBody>
      </p:sp>
      <p:sp>
        <p:nvSpPr>
          <p:cNvPr id="31" name="单圆角矩形 30"/>
          <p:cNvSpPr/>
          <p:nvPr/>
        </p:nvSpPr>
        <p:spPr>
          <a:xfrm>
            <a:off x="1622545" y="2414194"/>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2" name="单圆角矩形 31"/>
          <p:cNvSpPr/>
          <p:nvPr/>
        </p:nvSpPr>
        <p:spPr>
          <a:xfrm>
            <a:off x="2488819" y="2414194"/>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单圆角矩形 32"/>
          <p:cNvSpPr/>
          <p:nvPr/>
        </p:nvSpPr>
        <p:spPr>
          <a:xfrm>
            <a:off x="3375717" y="2414194"/>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34" name="单圆角矩形 33"/>
          <p:cNvSpPr/>
          <p:nvPr/>
        </p:nvSpPr>
        <p:spPr>
          <a:xfrm>
            <a:off x="4221367" y="2414194"/>
            <a:ext cx="866274" cy="288758"/>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35" name="单圆角矩形 34"/>
          <p:cNvSpPr/>
          <p:nvPr/>
        </p:nvSpPr>
        <p:spPr>
          <a:xfrm>
            <a:off x="5087641" y="2414194"/>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36" name="单圆角矩形 35"/>
          <p:cNvSpPr/>
          <p:nvPr/>
        </p:nvSpPr>
        <p:spPr>
          <a:xfrm>
            <a:off x="5953915" y="2414194"/>
            <a:ext cx="866274" cy="288758"/>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accent2">
                  <a:lumMod val="50000"/>
                </a:schemeClr>
              </a:solidFill>
            </a:endParaRPr>
          </a:p>
        </p:txBody>
      </p:sp>
      <p:sp>
        <p:nvSpPr>
          <p:cNvPr id="37" name="文本框 36"/>
          <p:cNvSpPr txBox="1"/>
          <p:nvPr/>
        </p:nvSpPr>
        <p:spPr>
          <a:xfrm>
            <a:off x="1782256" y="2414194"/>
            <a:ext cx="759844" cy="300082"/>
          </a:xfrm>
          <a:prstGeom prst="rect">
            <a:avLst/>
          </a:prstGeom>
          <a:noFill/>
        </p:spPr>
        <p:txBody>
          <a:bodyPr wrap="square" rtlCol="0">
            <a:spAutoFit/>
          </a:bodyPr>
          <a:lstStyle/>
          <a:p>
            <a:r>
              <a:rPr lang="en-US" altLang="zh-CN">
                <a:solidFill>
                  <a:schemeClr val="bg1"/>
                </a:solidFill>
              </a:rPr>
              <a:t>fold1</a:t>
            </a:r>
            <a:endParaRPr lang="zh-CN" altLang="en-US">
              <a:solidFill>
                <a:schemeClr val="bg1"/>
              </a:solidFill>
            </a:endParaRPr>
          </a:p>
        </p:txBody>
      </p:sp>
      <p:sp>
        <p:nvSpPr>
          <p:cNvPr id="38" name="文本框 37"/>
          <p:cNvSpPr txBox="1"/>
          <p:nvPr/>
        </p:nvSpPr>
        <p:spPr>
          <a:xfrm>
            <a:off x="2701510" y="2414194"/>
            <a:ext cx="759844" cy="300082"/>
          </a:xfrm>
          <a:prstGeom prst="rect">
            <a:avLst/>
          </a:prstGeom>
          <a:noFill/>
        </p:spPr>
        <p:txBody>
          <a:bodyPr wrap="square" rtlCol="0">
            <a:spAutoFit/>
          </a:bodyPr>
          <a:lstStyle/>
          <a:p>
            <a:r>
              <a:rPr lang="en-US" altLang="zh-CN">
                <a:solidFill>
                  <a:schemeClr val="bg1"/>
                </a:solidFill>
              </a:rPr>
              <a:t>fold2</a:t>
            </a:r>
            <a:endParaRPr lang="zh-CN" altLang="en-US">
              <a:solidFill>
                <a:schemeClr val="bg1"/>
              </a:solidFill>
            </a:endParaRPr>
          </a:p>
        </p:txBody>
      </p:sp>
      <p:sp>
        <p:nvSpPr>
          <p:cNvPr id="39" name="文本框 38"/>
          <p:cNvSpPr txBox="1"/>
          <p:nvPr/>
        </p:nvSpPr>
        <p:spPr>
          <a:xfrm>
            <a:off x="3567784" y="2414194"/>
            <a:ext cx="759844" cy="300082"/>
          </a:xfrm>
          <a:prstGeom prst="rect">
            <a:avLst/>
          </a:prstGeom>
          <a:noFill/>
        </p:spPr>
        <p:txBody>
          <a:bodyPr wrap="square" rtlCol="0">
            <a:spAutoFit/>
          </a:bodyPr>
          <a:lstStyle/>
          <a:p>
            <a:r>
              <a:rPr lang="en-US" altLang="zh-CN">
                <a:solidFill>
                  <a:schemeClr val="bg1"/>
                </a:solidFill>
              </a:rPr>
              <a:t>fold3</a:t>
            </a:r>
            <a:endParaRPr lang="zh-CN" altLang="en-US">
              <a:solidFill>
                <a:schemeClr val="bg1"/>
              </a:solidFill>
            </a:endParaRPr>
          </a:p>
        </p:txBody>
      </p:sp>
      <p:sp>
        <p:nvSpPr>
          <p:cNvPr id="40" name="文本框 39"/>
          <p:cNvSpPr txBox="1"/>
          <p:nvPr/>
        </p:nvSpPr>
        <p:spPr>
          <a:xfrm>
            <a:off x="4402572" y="2414194"/>
            <a:ext cx="759844" cy="300082"/>
          </a:xfrm>
          <a:prstGeom prst="rect">
            <a:avLst/>
          </a:prstGeom>
          <a:noFill/>
        </p:spPr>
        <p:txBody>
          <a:bodyPr wrap="square" rtlCol="0">
            <a:spAutoFit/>
          </a:bodyPr>
          <a:lstStyle/>
          <a:p>
            <a:r>
              <a:rPr lang="en-US" altLang="zh-CN">
                <a:solidFill>
                  <a:schemeClr val="bg1"/>
                </a:solidFill>
              </a:rPr>
              <a:t>fold4</a:t>
            </a:r>
            <a:endParaRPr lang="zh-CN" altLang="en-US">
              <a:solidFill>
                <a:schemeClr val="bg1"/>
              </a:solidFill>
            </a:endParaRPr>
          </a:p>
        </p:txBody>
      </p:sp>
      <p:sp>
        <p:nvSpPr>
          <p:cNvPr id="41" name="文本框 40"/>
          <p:cNvSpPr txBox="1"/>
          <p:nvPr/>
        </p:nvSpPr>
        <p:spPr>
          <a:xfrm>
            <a:off x="5294227" y="2408531"/>
            <a:ext cx="759844" cy="507831"/>
          </a:xfrm>
          <a:prstGeom prst="rect">
            <a:avLst/>
          </a:prstGeom>
          <a:noFill/>
        </p:spPr>
        <p:txBody>
          <a:bodyPr wrap="square" rtlCol="0">
            <a:spAutoFit/>
          </a:bodyPr>
          <a:lstStyle/>
          <a:p>
            <a:r>
              <a:rPr lang="en-US" altLang="zh-CN">
                <a:solidFill>
                  <a:schemeClr val="bg1"/>
                </a:solidFill>
              </a:rPr>
              <a:t>fold5	</a:t>
            </a:r>
            <a:endParaRPr lang="zh-CN" altLang="en-US">
              <a:solidFill>
                <a:schemeClr val="bg1"/>
              </a:solidFill>
            </a:endParaRPr>
          </a:p>
        </p:txBody>
      </p:sp>
      <p:sp>
        <p:nvSpPr>
          <p:cNvPr id="42" name="文本框 41"/>
          <p:cNvSpPr txBox="1"/>
          <p:nvPr/>
        </p:nvSpPr>
        <p:spPr>
          <a:xfrm>
            <a:off x="6172266" y="2408532"/>
            <a:ext cx="759844" cy="507831"/>
          </a:xfrm>
          <a:prstGeom prst="rect">
            <a:avLst/>
          </a:prstGeom>
          <a:noFill/>
        </p:spPr>
        <p:txBody>
          <a:bodyPr wrap="square" rtlCol="0">
            <a:spAutoFit/>
          </a:bodyPr>
          <a:lstStyle/>
          <a:p>
            <a:r>
              <a:rPr lang="en-US" altLang="zh-CN">
                <a:solidFill>
                  <a:schemeClr val="bg1"/>
                </a:solidFill>
              </a:rPr>
              <a:t>test	</a:t>
            </a:r>
            <a:endParaRPr lang="zh-CN" altLang="en-US">
              <a:solidFill>
                <a:schemeClr val="bg1"/>
              </a:solidFill>
            </a:endParaRPr>
          </a:p>
        </p:txBody>
      </p:sp>
      <p:sp>
        <p:nvSpPr>
          <p:cNvPr id="83" name="单圆角矩形 82"/>
          <p:cNvSpPr/>
          <p:nvPr/>
        </p:nvSpPr>
        <p:spPr>
          <a:xfrm>
            <a:off x="1622024" y="2775292"/>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单圆角矩形 83"/>
          <p:cNvSpPr/>
          <p:nvPr/>
        </p:nvSpPr>
        <p:spPr>
          <a:xfrm>
            <a:off x="2488298" y="2775292"/>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单圆角矩形 84"/>
          <p:cNvSpPr/>
          <p:nvPr/>
        </p:nvSpPr>
        <p:spPr>
          <a:xfrm>
            <a:off x="3375196" y="2775292"/>
            <a:ext cx="866274" cy="288758"/>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86" name="单圆角矩形 85"/>
          <p:cNvSpPr/>
          <p:nvPr/>
        </p:nvSpPr>
        <p:spPr>
          <a:xfrm>
            <a:off x="4220846" y="2775292"/>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87" name="单圆角矩形 86"/>
          <p:cNvSpPr/>
          <p:nvPr/>
        </p:nvSpPr>
        <p:spPr>
          <a:xfrm>
            <a:off x="5087120" y="2775292"/>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88" name="单圆角矩形 87"/>
          <p:cNvSpPr/>
          <p:nvPr/>
        </p:nvSpPr>
        <p:spPr>
          <a:xfrm>
            <a:off x="5953394" y="2775292"/>
            <a:ext cx="866274" cy="288758"/>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accent2">
                  <a:lumMod val="50000"/>
                </a:schemeClr>
              </a:solidFill>
            </a:endParaRPr>
          </a:p>
        </p:txBody>
      </p:sp>
      <p:sp>
        <p:nvSpPr>
          <p:cNvPr id="89" name="文本框 88"/>
          <p:cNvSpPr txBox="1"/>
          <p:nvPr/>
        </p:nvSpPr>
        <p:spPr>
          <a:xfrm>
            <a:off x="1781735" y="2775292"/>
            <a:ext cx="759844" cy="300082"/>
          </a:xfrm>
          <a:prstGeom prst="rect">
            <a:avLst/>
          </a:prstGeom>
          <a:noFill/>
        </p:spPr>
        <p:txBody>
          <a:bodyPr wrap="square" rtlCol="0">
            <a:spAutoFit/>
          </a:bodyPr>
          <a:lstStyle/>
          <a:p>
            <a:r>
              <a:rPr lang="en-US" altLang="zh-CN">
                <a:solidFill>
                  <a:schemeClr val="bg1"/>
                </a:solidFill>
              </a:rPr>
              <a:t>fold1</a:t>
            </a:r>
            <a:endParaRPr lang="zh-CN" altLang="en-US">
              <a:solidFill>
                <a:schemeClr val="bg1"/>
              </a:solidFill>
            </a:endParaRPr>
          </a:p>
        </p:txBody>
      </p:sp>
      <p:sp>
        <p:nvSpPr>
          <p:cNvPr id="90" name="文本框 89"/>
          <p:cNvSpPr txBox="1"/>
          <p:nvPr/>
        </p:nvSpPr>
        <p:spPr>
          <a:xfrm>
            <a:off x="2700989" y="2775292"/>
            <a:ext cx="759844" cy="300082"/>
          </a:xfrm>
          <a:prstGeom prst="rect">
            <a:avLst/>
          </a:prstGeom>
          <a:noFill/>
        </p:spPr>
        <p:txBody>
          <a:bodyPr wrap="square" rtlCol="0">
            <a:spAutoFit/>
          </a:bodyPr>
          <a:lstStyle/>
          <a:p>
            <a:r>
              <a:rPr lang="en-US" altLang="zh-CN">
                <a:solidFill>
                  <a:schemeClr val="bg1"/>
                </a:solidFill>
              </a:rPr>
              <a:t>fold2</a:t>
            </a:r>
            <a:endParaRPr lang="zh-CN" altLang="en-US">
              <a:solidFill>
                <a:schemeClr val="bg1"/>
              </a:solidFill>
            </a:endParaRPr>
          </a:p>
        </p:txBody>
      </p:sp>
      <p:sp>
        <p:nvSpPr>
          <p:cNvPr id="91" name="文本框 90"/>
          <p:cNvSpPr txBox="1"/>
          <p:nvPr/>
        </p:nvSpPr>
        <p:spPr>
          <a:xfrm>
            <a:off x="3561158" y="2775292"/>
            <a:ext cx="759844" cy="300082"/>
          </a:xfrm>
          <a:prstGeom prst="rect">
            <a:avLst/>
          </a:prstGeom>
          <a:noFill/>
        </p:spPr>
        <p:txBody>
          <a:bodyPr wrap="square" rtlCol="0">
            <a:spAutoFit/>
          </a:bodyPr>
          <a:lstStyle/>
          <a:p>
            <a:r>
              <a:rPr lang="en-US" altLang="zh-CN">
                <a:solidFill>
                  <a:schemeClr val="bg1"/>
                </a:solidFill>
              </a:rPr>
              <a:t>fold3</a:t>
            </a:r>
            <a:endParaRPr lang="zh-CN" altLang="en-US">
              <a:solidFill>
                <a:schemeClr val="bg1"/>
              </a:solidFill>
            </a:endParaRPr>
          </a:p>
        </p:txBody>
      </p:sp>
      <p:sp>
        <p:nvSpPr>
          <p:cNvPr id="92" name="文本框 91"/>
          <p:cNvSpPr txBox="1"/>
          <p:nvPr/>
        </p:nvSpPr>
        <p:spPr>
          <a:xfrm>
            <a:off x="4387303" y="2751735"/>
            <a:ext cx="759844" cy="300082"/>
          </a:xfrm>
          <a:prstGeom prst="rect">
            <a:avLst/>
          </a:prstGeom>
          <a:noFill/>
        </p:spPr>
        <p:txBody>
          <a:bodyPr wrap="square" rtlCol="0">
            <a:spAutoFit/>
          </a:bodyPr>
          <a:lstStyle/>
          <a:p>
            <a:r>
              <a:rPr lang="en-US" altLang="zh-CN">
                <a:solidFill>
                  <a:schemeClr val="bg1"/>
                </a:solidFill>
              </a:rPr>
              <a:t>fold4</a:t>
            </a:r>
            <a:endParaRPr lang="zh-CN" altLang="en-US">
              <a:solidFill>
                <a:schemeClr val="bg1"/>
              </a:solidFill>
            </a:endParaRPr>
          </a:p>
        </p:txBody>
      </p:sp>
      <p:sp>
        <p:nvSpPr>
          <p:cNvPr id="93" name="文本框 92"/>
          <p:cNvSpPr txBox="1"/>
          <p:nvPr/>
        </p:nvSpPr>
        <p:spPr>
          <a:xfrm>
            <a:off x="5293706" y="2796816"/>
            <a:ext cx="759844" cy="507831"/>
          </a:xfrm>
          <a:prstGeom prst="rect">
            <a:avLst/>
          </a:prstGeom>
          <a:noFill/>
        </p:spPr>
        <p:txBody>
          <a:bodyPr wrap="square" rtlCol="0">
            <a:spAutoFit/>
          </a:bodyPr>
          <a:lstStyle/>
          <a:p>
            <a:r>
              <a:rPr lang="en-US" altLang="zh-CN">
                <a:solidFill>
                  <a:schemeClr val="bg1"/>
                </a:solidFill>
              </a:rPr>
              <a:t>fold5	</a:t>
            </a:r>
            <a:endParaRPr lang="zh-CN" altLang="en-US">
              <a:solidFill>
                <a:schemeClr val="bg1"/>
              </a:solidFill>
            </a:endParaRPr>
          </a:p>
        </p:txBody>
      </p:sp>
      <p:sp>
        <p:nvSpPr>
          <p:cNvPr id="94" name="文本框 93"/>
          <p:cNvSpPr txBox="1"/>
          <p:nvPr/>
        </p:nvSpPr>
        <p:spPr>
          <a:xfrm>
            <a:off x="6172266" y="2784471"/>
            <a:ext cx="759844" cy="507831"/>
          </a:xfrm>
          <a:prstGeom prst="rect">
            <a:avLst/>
          </a:prstGeom>
          <a:noFill/>
        </p:spPr>
        <p:txBody>
          <a:bodyPr wrap="square" rtlCol="0">
            <a:spAutoFit/>
          </a:bodyPr>
          <a:lstStyle/>
          <a:p>
            <a:r>
              <a:rPr lang="en-US" altLang="zh-CN">
                <a:solidFill>
                  <a:schemeClr val="bg1"/>
                </a:solidFill>
              </a:rPr>
              <a:t>test	</a:t>
            </a:r>
            <a:endParaRPr lang="zh-CN" altLang="en-US">
              <a:solidFill>
                <a:schemeClr val="bg1"/>
              </a:solidFill>
            </a:endParaRPr>
          </a:p>
        </p:txBody>
      </p:sp>
      <p:sp>
        <p:nvSpPr>
          <p:cNvPr id="95" name="单圆角矩形 94"/>
          <p:cNvSpPr/>
          <p:nvPr/>
        </p:nvSpPr>
        <p:spPr>
          <a:xfrm>
            <a:off x="1620982" y="3137579"/>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6" name="单圆角矩形 95"/>
          <p:cNvSpPr/>
          <p:nvPr/>
        </p:nvSpPr>
        <p:spPr>
          <a:xfrm>
            <a:off x="2487256" y="3137579"/>
            <a:ext cx="866274" cy="288758"/>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7" name="单圆角矩形 96"/>
          <p:cNvSpPr/>
          <p:nvPr/>
        </p:nvSpPr>
        <p:spPr>
          <a:xfrm>
            <a:off x="3374154" y="3137579"/>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98" name="单圆角矩形 97"/>
          <p:cNvSpPr/>
          <p:nvPr/>
        </p:nvSpPr>
        <p:spPr>
          <a:xfrm>
            <a:off x="4219804" y="3137579"/>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99" name="单圆角矩形 98"/>
          <p:cNvSpPr/>
          <p:nvPr/>
        </p:nvSpPr>
        <p:spPr>
          <a:xfrm>
            <a:off x="5086078" y="3137579"/>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00" name="单圆角矩形 99"/>
          <p:cNvSpPr/>
          <p:nvPr/>
        </p:nvSpPr>
        <p:spPr>
          <a:xfrm>
            <a:off x="5952352" y="3137579"/>
            <a:ext cx="866274" cy="288758"/>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accent2">
                  <a:lumMod val="50000"/>
                </a:schemeClr>
              </a:solidFill>
            </a:endParaRPr>
          </a:p>
        </p:txBody>
      </p:sp>
      <p:sp>
        <p:nvSpPr>
          <p:cNvPr id="101" name="文本框 100"/>
          <p:cNvSpPr txBox="1"/>
          <p:nvPr/>
        </p:nvSpPr>
        <p:spPr>
          <a:xfrm>
            <a:off x="1780693" y="3137579"/>
            <a:ext cx="759844" cy="300082"/>
          </a:xfrm>
          <a:prstGeom prst="rect">
            <a:avLst/>
          </a:prstGeom>
          <a:noFill/>
        </p:spPr>
        <p:txBody>
          <a:bodyPr wrap="square" rtlCol="0">
            <a:spAutoFit/>
          </a:bodyPr>
          <a:lstStyle/>
          <a:p>
            <a:r>
              <a:rPr lang="en-US" altLang="zh-CN">
                <a:solidFill>
                  <a:schemeClr val="bg1"/>
                </a:solidFill>
              </a:rPr>
              <a:t>fold1</a:t>
            </a:r>
            <a:endParaRPr lang="zh-CN" altLang="en-US">
              <a:solidFill>
                <a:schemeClr val="bg1"/>
              </a:solidFill>
            </a:endParaRPr>
          </a:p>
        </p:txBody>
      </p:sp>
      <p:sp>
        <p:nvSpPr>
          <p:cNvPr id="102" name="文本框 101"/>
          <p:cNvSpPr txBox="1"/>
          <p:nvPr/>
        </p:nvSpPr>
        <p:spPr>
          <a:xfrm>
            <a:off x="2709981" y="3168402"/>
            <a:ext cx="759844" cy="300082"/>
          </a:xfrm>
          <a:prstGeom prst="rect">
            <a:avLst/>
          </a:prstGeom>
          <a:noFill/>
        </p:spPr>
        <p:txBody>
          <a:bodyPr wrap="square" rtlCol="0">
            <a:spAutoFit/>
          </a:bodyPr>
          <a:lstStyle/>
          <a:p>
            <a:r>
              <a:rPr lang="en-US" altLang="zh-CN">
                <a:solidFill>
                  <a:schemeClr val="bg1"/>
                </a:solidFill>
              </a:rPr>
              <a:t>fold2</a:t>
            </a:r>
            <a:endParaRPr lang="zh-CN" altLang="en-US">
              <a:solidFill>
                <a:schemeClr val="bg1"/>
              </a:solidFill>
            </a:endParaRPr>
          </a:p>
        </p:txBody>
      </p:sp>
      <p:sp>
        <p:nvSpPr>
          <p:cNvPr id="103" name="文本框 102"/>
          <p:cNvSpPr txBox="1"/>
          <p:nvPr/>
        </p:nvSpPr>
        <p:spPr>
          <a:xfrm>
            <a:off x="3560116" y="3137579"/>
            <a:ext cx="759844" cy="300082"/>
          </a:xfrm>
          <a:prstGeom prst="rect">
            <a:avLst/>
          </a:prstGeom>
          <a:noFill/>
        </p:spPr>
        <p:txBody>
          <a:bodyPr wrap="square" rtlCol="0">
            <a:spAutoFit/>
          </a:bodyPr>
          <a:lstStyle/>
          <a:p>
            <a:r>
              <a:rPr lang="en-US" altLang="zh-CN">
                <a:solidFill>
                  <a:schemeClr val="bg1"/>
                </a:solidFill>
              </a:rPr>
              <a:t>fold3</a:t>
            </a:r>
            <a:endParaRPr lang="zh-CN" altLang="en-US">
              <a:solidFill>
                <a:schemeClr val="bg1"/>
              </a:solidFill>
            </a:endParaRPr>
          </a:p>
        </p:txBody>
      </p:sp>
      <p:sp>
        <p:nvSpPr>
          <p:cNvPr id="104" name="文本框 103"/>
          <p:cNvSpPr txBox="1"/>
          <p:nvPr/>
        </p:nvSpPr>
        <p:spPr>
          <a:xfrm>
            <a:off x="4386261" y="3114022"/>
            <a:ext cx="759844" cy="300082"/>
          </a:xfrm>
          <a:prstGeom prst="rect">
            <a:avLst/>
          </a:prstGeom>
          <a:noFill/>
        </p:spPr>
        <p:txBody>
          <a:bodyPr wrap="square" rtlCol="0">
            <a:spAutoFit/>
          </a:bodyPr>
          <a:lstStyle/>
          <a:p>
            <a:r>
              <a:rPr lang="en-US" altLang="zh-CN">
                <a:solidFill>
                  <a:schemeClr val="bg1"/>
                </a:solidFill>
              </a:rPr>
              <a:t>fold4</a:t>
            </a:r>
            <a:endParaRPr lang="zh-CN" altLang="en-US">
              <a:solidFill>
                <a:schemeClr val="bg1"/>
              </a:solidFill>
            </a:endParaRPr>
          </a:p>
        </p:txBody>
      </p:sp>
      <p:sp>
        <p:nvSpPr>
          <p:cNvPr id="105" name="文本框 104"/>
          <p:cNvSpPr txBox="1"/>
          <p:nvPr/>
        </p:nvSpPr>
        <p:spPr>
          <a:xfrm>
            <a:off x="5285269" y="3137691"/>
            <a:ext cx="759844" cy="507831"/>
          </a:xfrm>
          <a:prstGeom prst="rect">
            <a:avLst/>
          </a:prstGeom>
          <a:noFill/>
        </p:spPr>
        <p:txBody>
          <a:bodyPr wrap="square" rtlCol="0">
            <a:spAutoFit/>
          </a:bodyPr>
          <a:lstStyle/>
          <a:p>
            <a:r>
              <a:rPr lang="en-US" altLang="zh-CN">
                <a:solidFill>
                  <a:schemeClr val="bg1"/>
                </a:solidFill>
              </a:rPr>
              <a:t>fold5	</a:t>
            </a:r>
            <a:endParaRPr lang="zh-CN" altLang="en-US">
              <a:solidFill>
                <a:schemeClr val="bg1"/>
              </a:solidFill>
            </a:endParaRPr>
          </a:p>
        </p:txBody>
      </p:sp>
      <p:sp>
        <p:nvSpPr>
          <p:cNvPr id="106" name="文本框 105"/>
          <p:cNvSpPr txBox="1"/>
          <p:nvPr/>
        </p:nvSpPr>
        <p:spPr>
          <a:xfrm>
            <a:off x="6171745" y="3145542"/>
            <a:ext cx="759844" cy="507831"/>
          </a:xfrm>
          <a:prstGeom prst="rect">
            <a:avLst/>
          </a:prstGeom>
          <a:noFill/>
        </p:spPr>
        <p:txBody>
          <a:bodyPr wrap="square" rtlCol="0">
            <a:spAutoFit/>
          </a:bodyPr>
          <a:lstStyle/>
          <a:p>
            <a:r>
              <a:rPr lang="en-US" altLang="zh-CN">
                <a:solidFill>
                  <a:schemeClr val="bg1"/>
                </a:solidFill>
              </a:rPr>
              <a:t>test	</a:t>
            </a:r>
            <a:endParaRPr lang="zh-CN" altLang="en-US">
              <a:solidFill>
                <a:schemeClr val="bg1"/>
              </a:solidFill>
            </a:endParaRPr>
          </a:p>
        </p:txBody>
      </p:sp>
      <p:sp>
        <p:nvSpPr>
          <p:cNvPr id="107" name="单圆角矩形 106"/>
          <p:cNvSpPr/>
          <p:nvPr/>
        </p:nvSpPr>
        <p:spPr>
          <a:xfrm>
            <a:off x="1603738" y="3494705"/>
            <a:ext cx="866274" cy="288758"/>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8" name="单圆角矩形 107"/>
          <p:cNvSpPr/>
          <p:nvPr/>
        </p:nvSpPr>
        <p:spPr>
          <a:xfrm>
            <a:off x="2470012" y="3494705"/>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9" name="单圆角矩形 108"/>
          <p:cNvSpPr/>
          <p:nvPr/>
        </p:nvSpPr>
        <p:spPr>
          <a:xfrm>
            <a:off x="3356910" y="3494705"/>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10" name="单圆角矩形 109"/>
          <p:cNvSpPr/>
          <p:nvPr/>
        </p:nvSpPr>
        <p:spPr>
          <a:xfrm>
            <a:off x="4202560" y="3494705"/>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11" name="单圆角矩形 110"/>
          <p:cNvSpPr/>
          <p:nvPr/>
        </p:nvSpPr>
        <p:spPr>
          <a:xfrm>
            <a:off x="5068834" y="3494705"/>
            <a:ext cx="866274" cy="288758"/>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12" name="单圆角矩形 111"/>
          <p:cNvSpPr/>
          <p:nvPr/>
        </p:nvSpPr>
        <p:spPr>
          <a:xfrm>
            <a:off x="5935108" y="3494705"/>
            <a:ext cx="866274" cy="288758"/>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accent2">
                  <a:lumMod val="50000"/>
                </a:schemeClr>
              </a:solidFill>
            </a:endParaRPr>
          </a:p>
        </p:txBody>
      </p:sp>
      <p:sp>
        <p:nvSpPr>
          <p:cNvPr id="113" name="文本框 112"/>
          <p:cNvSpPr txBox="1"/>
          <p:nvPr/>
        </p:nvSpPr>
        <p:spPr>
          <a:xfrm>
            <a:off x="1749934" y="3511295"/>
            <a:ext cx="759844" cy="300082"/>
          </a:xfrm>
          <a:prstGeom prst="rect">
            <a:avLst/>
          </a:prstGeom>
          <a:noFill/>
        </p:spPr>
        <p:txBody>
          <a:bodyPr wrap="square" rtlCol="0">
            <a:spAutoFit/>
          </a:bodyPr>
          <a:lstStyle/>
          <a:p>
            <a:r>
              <a:rPr lang="en-US" altLang="zh-CN">
                <a:solidFill>
                  <a:schemeClr val="bg1"/>
                </a:solidFill>
              </a:rPr>
              <a:t>fold1</a:t>
            </a:r>
            <a:endParaRPr lang="zh-CN" altLang="en-US">
              <a:solidFill>
                <a:schemeClr val="bg1"/>
              </a:solidFill>
            </a:endParaRPr>
          </a:p>
        </p:txBody>
      </p:sp>
      <p:sp>
        <p:nvSpPr>
          <p:cNvPr id="114" name="文本框 113"/>
          <p:cNvSpPr txBox="1"/>
          <p:nvPr/>
        </p:nvSpPr>
        <p:spPr>
          <a:xfrm>
            <a:off x="2655611" y="3509765"/>
            <a:ext cx="759844" cy="300082"/>
          </a:xfrm>
          <a:prstGeom prst="rect">
            <a:avLst/>
          </a:prstGeom>
          <a:noFill/>
        </p:spPr>
        <p:txBody>
          <a:bodyPr wrap="square" rtlCol="0">
            <a:spAutoFit/>
          </a:bodyPr>
          <a:lstStyle/>
          <a:p>
            <a:r>
              <a:rPr lang="en-US" altLang="zh-CN">
                <a:solidFill>
                  <a:schemeClr val="bg1"/>
                </a:solidFill>
              </a:rPr>
              <a:t>fold2</a:t>
            </a:r>
            <a:endParaRPr lang="zh-CN" altLang="en-US">
              <a:solidFill>
                <a:schemeClr val="bg1"/>
              </a:solidFill>
            </a:endParaRPr>
          </a:p>
        </p:txBody>
      </p:sp>
      <p:sp>
        <p:nvSpPr>
          <p:cNvPr id="115" name="文本框 114"/>
          <p:cNvSpPr txBox="1"/>
          <p:nvPr/>
        </p:nvSpPr>
        <p:spPr>
          <a:xfrm>
            <a:off x="3542872" y="3494705"/>
            <a:ext cx="759844" cy="300082"/>
          </a:xfrm>
          <a:prstGeom prst="rect">
            <a:avLst/>
          </a:prstGeom>
          <a:noFill/>
        </p:spPr>
        <p:txBody>
          <a:bodyPr wrap="square" rtlCol="0">
            <a:spAutoFit/>
          </a:bodyPr>
          <a:lstStyle/>
          <a:p>
            <a:r>
              <a:rPr lang="en-US" altLang="zh-CN">
                <a:solidFill>
                  <a:schemeClr val="bg1"/>
                </a:solidFill>
              </a:rPr>
              <a:t>fold3</a:t>
            </a:r>
            <a:endParaRPr lang="zh-CN" altLang="en-US">
              <a:solidFill>
                <a:schemeClr val="bg1"/>
              </a:solidFill>
            </a:endParaRPr>
          </a:p>
        </p:txBody>
      </p:sp>
      <p:sp>
        <p:nvSpPr>
          <p:cNvPr id="116" name="文本框 115"/>
          <p:cNvSpPr txBox="1"/>
          <p:nvPr/>
        </p:nvSpPr>
        <p:spPr>
          <a:xfrm>
            <a:off x="4369017" y="3471148"/>
            <a:ext cx="759844" cy="300082"/>
          </a:xfrm>
          <a:prstGeom prst="rect">
            <a:avLst/>
          </a:prstGeom>
          <a:noFill/>
        </p:spPr>
        <p:txBody>
          <a:bodyPr wrap="square" rtlCol="0">
            <a:spAutoFit/>
          </a:bodyPr>
          <a:lstStyle/>
          <a:p>
            <a:r>
              <a:rPr lang="en-US" altLang="zh-CN">
                <a:solidFill>
                  <a:schemeClr val="bg1"/>
                </a:solidFill>
              </a:rPr>
              <a:t>fold4</a:t>
            </a:r>
            <a:endParaRPr lang="zh-CN" altLang="en-US">
              <a:solidFill>
                <a:schemeClr val="bg1"/>
              </a:solidFill>
            </a:endParaRPr>
          </a:p>
        </p:txBody>
      </p:sp>
      <p:sp>
        <p:nvSpPr>
          <p:cNvPr id="117" name="文本框 116"/>
          <p:cNvSpPr txBox="1"/>
          <p:nvPr/>
        </p:nvSpPr>
        <p:spPr>
          <a:xfrm>
            <a:off x="5261944" y="3482144"/>
            <a:ext cx="759844" cy="507831"/>
          </a:xfrm>
          <a:prstGeom prst="rect">
            <a:avLst/>
          </a:prstGeom>
          <a:noFill/>
        </p:spPr>
        <p:txBody>
          <a:bodyPr wrap="square" rtlCol="0">
            <a:spAutoFit/>
          </a:bodyPr>
          <a:lstStyle/>
          <a:p>
            <a:r>
              <a:rPr lang="en-US" altLang="zh-CN">
                <a:solidFill>
                  <a:schemeClr val="bg1"/>
                </a:solidFill>
              </a:rPr>
              <a:t>fold5	</a:t>
            </a:r>
            <a:endParaRPr lang="zh-CN" altLang="en-US">
              <a:solidFill>
                <a:schemeClr val="bg1"/>
              </a:solidFill>
            </a:endParaRPr>
          </a:p>
        </p:txBody>
      </p:sp>
      <p:sp>
        <p:nvSpPr>
          <p:cNvPr id="118" name="文本框 117"/>
          <p:cNvSpPr txBox="1"/>
          <p:nvPr/>
        </p:nvSpPr>
        <p:spPr>
          <a:xfrm>
            <a:off x="6161592" y="3482144"/>
            <a:ext cx="759844" cy="507831"/>
          </a:xfrm>
          <a:prstGeom prst="rect">
            <a:avLst/>
          </a:prstGeom>
          <a:noFill/>
        </p:spPr>
        <p:txBody>
          <a:bodyPr wrap="square" rtlCol="0">
            <a:spAutoFit/>
          </a:bodyPr>
          <a:lstStyle/>
          <a:p>
            <a:r>
              <a:rPr lang="en-US" altLang="zh-CN">
                <a:solidFill>
                  <a:schemeClr val="bg1"/>
                </a:solidFill>
              </a:rPr>
              <a:t>test	</a:t>
            </a:r>
            <a:endParaRPr lang="zh-CN" altLang="en-US">
              <a:solidFill>
                <a:schemeClr val="bg1"/>
              </a:solidFill>
            </a:endParaRPr>
          </a:p>
        </p:txBody>
      </p:sp>
    </p:spTree>
    <p:extLst>
      <p:ext uri="{BB962C8B-B14F-4D97-AF65-F5344CB8AC3E}">
        <p14:creationId xmlns:p14="http://schemas.microsoft.com/office/powerpoint/2010/main" val="3431098473"/>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907796" y="209699"/>
            <a:ext cx="2010316" cy="737235"/>
          </a:xfrm>
          <a:prstGeom prst="rect">
            <a:avLst/>
          </a:prstGeom>
          <a:noFill/>
        </p:spPr>
        <p:txBody>
          <a:bodyPr wrap="square" rtlCol="0">
            <a:spAutoFit/>
          </a:bodyPr>
          <a:lstStyle/>
          <a:p>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a:solidFill>
                  <a:srgbClr val="314865"/>
                </a:solidFill>
                <a:latin typeface="印品黑体" panose="00000500000000000000" pitchFamily="2" charset="-122"/>
                <a:ea typeface="印品黑体" panose="00000500000000000000" pitchFamily="2" charset="-122"/>
                <a:sym typeface="Arial" panose="020B0604020202020204" pitchFamily="34" charset="0"/>
              </a:rPr>
              <a:t>实验流程</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54AE9A0-D969-44BD-81C1-39AC8768E0A1}"/>
              </a:ext>
            </a:extLst>
          </p:cNvPr>
          <p:cNvSpPr/>
          <p:nvPr/>
        </p:nvSpPr>
        <p:spPr>
          <a:xfrm>
            <a:off x="1033966" y="1645850"/>
            <a:ext cx="1644502" cy="382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数据读取</a:t>
            </a:r>
          </a:p>
        </p:txBody>
      </p:sp>
      <p:sp>
        <p:nvSpPr>
          <p:cNvPr id="8" name="矩形 7">
            <a:extLst>
              <a:ext uri="{FF2B5EF4-FFF2-40B4-BE49-F238E27FC236}">
                <a16:creationId xmlns:a16="http://schemas.microsoft.com/office/drawing/2014/main" id="{077513C1-9CE2-44EF-B71D-D0771C45051E}"/>
              </a:ext>
            </a:extLst>
          </p:cNvPr>
          <p:cNvSpPr/>
          <p:nvPr/>
        </p:nvSpPr>
        <p:spPr>
          <a:xfrm>
            <a:off x="4322970" y="2987288"/>
            <a:ext cx="1644502" cy="382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a:t>
            </a:r>
            <a:r>
              <a:rPr lang="en-US" altLang="zh-CN" dirty="0"/>
              <a:t>SVM</a:t>
            </a:r>
            <a:endParaRPr lang="zh-CN" altLang="en-US" dirty="0"/>
          </a:p>
        </p:txBody>
      </p:sp>
      <p:sp>
        <p:nvSpPr>
          <p:cNvPr id="9" name="矩形 8">
            <a:extLst>
              <a:ext uri="{FF2B5EF4-FFF2-40B4-BE49-F238E27FC236}">
                <a16:creationId xmlns:a16="http://schemas.microsoft.com/office/drawing/2014/main" id="{1F555786-8080-4286-95A3-64B8B38C8AE5}"/>
              </a:ext>
            </a:extLst>
          </p:cNvPr>
          <p:cNvSpPr/>
          <p:nvPr/>
        </p:nvSpPr>
        <p:spPr>
          <a:xfrm>
            <a:off x="2678468" y="2344766"/>
            <a:ext cx="1644502" cy="382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参数设置</a:t>
            </a:r>
          </a:p>
        </p:txBody>
      </p:sp>
      <p:sp>
        <p:nvSpPr>
          <p:cNvPr id="10" name="矩形 9">
            <a:extLst>
              <a:ext uri="{FF2B5EF4-FFF2-40B4-BE49-F238E27FC236}">
                <a16:creationId xmlns:a16="http://schemas.microsoft.com/office/drawing/2014/main" id="{C7754DB7-18A2-45C5-8F56-604473F56B3A}"/>
              </a:ext>
            </a:extLst>
          </p:cNvPr>
          <p:cNvSpPr/>
          <p:nvPr/>
        </p:nvSpPr>
        <p:spPr>
          <a:xfrm>
            <a:off x="5967472" y="3674335"/>
            <a:ext cx="1644502" cy="382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预测测试样本</a:t>
            </a:r>
          </a:p>
        </p:txBody>
      </p:sp>
      <p:cxnSp>
        <p:nvCxnSpPr>
          <p:cNvPr id="5" name="直接箭头连接符 4">
            <a:extLst>
              <a:ext uri="{FF2B5EF4-FFF2-40B4-BE49-F238E27FC236}">
                <a16:creationId xmlns:a16="http://schemas.microsoft.com/office/drawing/2014/main" id="{E5612380-D338-4D28-9E70-12CD678B7AF1}"/>
              </a:ext>
            </a:extLst>
          </p:cNvPr>
          <p:cNvCxnSpPr/>
          <p:nvPr/>
        </p:nvCxnSpPr>
        <p:spPr>
          <a:xfrm>
            <a:off x="934970" y="2101915"/>
            <a:ext cx="5131497" cy="21535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45853"/>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879442" y="176754"/>
            <a:ext cx="2010316" cy="738664"/>
          </a:xfrm>
          <a:prstGeom prst="rect">
            <a:avLst/>
          </a:prstGeom>
          <a:noFill/>
        </p:spPr>
        <p:txBody>
          <a:bodyPr wrap="square" rtlCol="0">
            <a:spAutoFit/>
          </a:bodyPr>
          <a:lstStyle/>
          <a:p>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参数寻优</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79442" y="840245"/>
            <a:ext cx="7500651" cy="646331"/>
          </a:xfrm>
          <a:prstGeom prst="rect">
            <a:avLst/>
          </a:prstGeom>
          <a:noFill/>
        </p:spPr>
        <p:txBody>
          <a:bodyPr wrap="square" rtlCol="0">
            <a:spAutoFit/>
          </a:bodyPr>
          <a:lstStyle/>
          <a:p>
            <a:r>
              <a:rPr lang="zh-CN" altLang="en-US" sz="1800" dirty="0"/>
              <a:t>如何寻找最优的参数？</a:t>
            </a:r>
            <a:r>
              <a:rPr lang="en-US" altLang="zh-CN" sz="1800" dirty="0"/>
              <a:t>——</a:t>
            </a:r>
            <a:r>
              <a:rPr lang="zh-CN" altLang="en-US" sz="1800" dirty="0"/>
              <a:t>网格法</a:t>
            </a:r>
          </a:p>
          <a:p>
            <a:r>
              <a:rPr lang="zh-CN" altLang="en-US" sz="1800" dirty="0"/>
              <a:t>核心思想：逐指数变换遍历所有典型值的组合情况，寻找最优搭配</a:t>
            </a:r>
          </a:p>
        </p:txBody>
      </p:sp>
      <p:pic>
        <p:nvPicPr>
          <p:cNvPr id="5" name="图片 4">
            <a:extLst>
              <a:ext uri="{FF2B5EF4-FFF2-40B4-BE49-F238E27FC236}">
                <a16:creationId xmlns:a16="http://schemas.microsoft.com/office/drawing/2014/main" id="{CEABCABF-EBB3-491C-98C8-AA1C95D93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665" y="1600569"/>
            <a:ext cx="3155212" cy="2672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0894B94B-848E-4795-8109-3E584F539A5E}"/>
              </a:ext>
            </a:extLst>
          </p:cNvPr>
          <p:cNvSpPr txBox="1"/>
          <p:nvPr/>
        </p:nvSpPr>
        <p:spPr>
          <a:xfrm>
            <a:off x="3155212" y="4387075"/>
            <a:ext cx="2459665" cy="300082"/>
          </a:xfrm>
          <a:prstGeom prst="rect">
            <a:avLst/>
          </a:prstGeom>
          <a:noFill/>
        </p:spPr>
        <p:txBody>
          <a:bodyPr wrap="square" rtlCol="0">
            <a:spAutoFit/>
          </a:bodyPr>
          <a:lstStyle/>
          <a:p>
            <a:r>
              <a:rPr lang="zh-CN" altLang="en-US" dirty="0"/>
              <a:t>网格法所用参数表</a:t>
            </a:r>
          </a:p>
        </p:txBody>
      </p:sp>
    </p:spTree>
    <p:extLst>
      <p:ext uri="{BB962C8B-B14F-4D97-AF65-F5344CB8AC3E}">
        <p14:creationId xmlns:p14="http://schemas.microsoft.com/office/powerpoint/2010/main" val="335188406"/>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879442" y="176754"/>
            <a:ext cx="2010316" cy="738664"/>
          </a:xfrm>
          <a:prstGeom prst="rect">
            <a:avLst/>
          </a:prstGeom>
          <a:noFill/>
        </p:spPr>
        <p:txBody>
          <a:bodyPr wrap="square" rtlCol="0">
            <a:spAutoFit/>
          </a:bodyPr>
          <a:lstStyle/>
          <a:p>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参数寻优</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E585F2C-643F-4C9A-869A-73A383AF3A15}"/>
              </a:ext>
            </a:extLst>
          </p:cNvPr>
          <p:cNvPicPr>
            <a:picLocks noChangeAspect="1"/>
          </p:cNvPicPr>
          <p:nvPr/>
        </p:nvPicPr>
        <p:blipFill rotWithShape="1">
          <a:blip r:embed="rId3">
            <a:extLst>
              <a:ext uri="{28A0092B-C50C-407E-A947-70E740481C1C}">
                <a14:useLocalDpi xmlns:a14="http://schemas.microsoft.com/office/drawing/2010/main" val="0"/>
              </a:ext>
            </a:extLst>
          </a:blip>
          <a:srcRect l="9145" t="5379" r="14452" b="2362"/>
          <a:stretch/>
        </p:blipFill>
        <p:spPr>
          <a:xfrm>
            <a:off x="1043940" y="958840"/>
            <a:ext cx="6530340" cy="38380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850CC89E-6351-4FC6-82AA-B97447071556}"/>
              </a:ext>
            </a:extLst>
          </p:cNvPr>
          <p:cNvSpPr txBox="1"/>
          <p:nvPr/>
        </p:nvSpPr>
        <p:spPr>
          <a:xfrm>
            <a:off x="7726325" y="2209162"/>
            <a:ext cx="1169581" cy="1754326"/>
          </a:xfrm>
          <a:prstGeom prst="rect">
            <a:avLst/>
          </a:prstGeom>
          <a:noFill/>
        </p:spPr>
        <p:txBody>
          <a:bodyPr wrap="square" rtlCol="0">
            <a:spAutoFit/>
          </a:bodyPr>
          <a:lstStyle/>
          <a:p>
            <a:r>
              <a:rPr lang="zh-CN" altLang="en-US" sz="1800" dirty="0"/>
              <a:t>最优参数：</a:t>
            </a:r>
            <a:r>
              <a:rPr lang="en-US" altLang="zh-CN" sz="1800" dirty="0"/>
              <a:t>c=2^(-3)</a:t>
            </a:r>
          </a:p>
          <a:p>
            <a:r>
              <a:rPr lang="en-US" altLang="zh-CN" sz="1800" dirty="0"/>
              <a:t>g=2^(-3)</a:t>
            </a:r>
          </a:p>
          <a:p>
            <a:endParaRPr lang="en-US" altLang="zh-CN" sz="1800" dirty="0"/>
          </a:p>
          <a:p>
            <a:r>
              <a:rPr lang="en-US" altLang="zh-CN" sz="1800" dirty="0"/>
              <a:t>c=2^(-5)</a:t>
            </a:r>
          </a:p>
          <a:p>
            <a:r>
              <a:rPr lang="en-US" altLang="zh-CN" sz="1800" dirty="0"/>
              <a:t>g=2^3</a:t>
            </a:r>
            <a:endParaRPr lang="zh-CN" altLang="en-US" sz="1800" dirty="0"/>
          </a:p>
        </p:txBody>
      </p:sp>
      <p:sp>
        <p:nvSpPr>
          <p:cNvPr id="9" name="矩形 8">
            <a:extLst>
              <a:ext uri="{FF2B5EF4-FFF2-40B4-BE49-F238E27FC236}">
                <a16:creationId xmlns:a16="http://schemas.microsoft.com/office/drawing/2014/main" id="{32D0EEB6-5BB7-47D9-8881-08815D57CAC2}"/>
              </a:ext>
            </a:extLst>
          </p:cNvPr>
          <p:cNvSpPr/>
          <p:nvPr/>
        </p:nvSpPr>
        <p:spPr>
          <a:xfrm>
            <a:off x="1410586" y="2877879"/>
            <a:ext cx="134679" cy="92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AA03887-30D0-4B79-B788-CCD86EC12875}"/>
              </a:ext>
            </a:extLst>
          </p:cNvPr>
          <p:cNvSpPr txBox="1"/>
          <p:nvPr/>
        </p:nvSpPr>
        <p:spPr>
          <a:xfrm rot="10800000">
            <a:off x="1308648" y="2795893"/>
            <a:ext cx="338554" cy="190659"/>
          </a:xfrm>
          <a:prstGeom prst="rect">
            <a:avLst/>
          </a:prstGeom>
          <a:noFill/>
        </p:spPr>
        <p:txBody>
          <a:bodyPr vert="eaVert" wrap="square" rtlCol="0">
            <a:spAutoFit/>
          </a:bodyPr>
          <a:lstStyle/>
          <a:p>
            <a:r>
              <a:rPr lang="en-US" altLang="zh-CN" sz="1000" dirty="0"/>
              <a:t>c</a:t>
            </a:r>
            <a:endParaRPr lang="zh-CN" altLang="en-US" sz="1000" dirty="0"/>
          </a:p>
        </p:txBody>
      </p:sp>
    </p:spTree>
    <p:extLst>
      <p:ext uri="{BB962C8B-B14F-4D97-AF65-F5344CB8AC3E}">
        <p14:creationId xmlns:p14="http://schemas.microsoft.com/office/powerpoint/2010/main" val="369907705"/>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879442" y="176754"/>
            <a:ext cx="2010316" cy="738664"/>
          </a:xfrm>
          <a:prstGeom prst="rect">
            <a:avLst/>
          </a:prstGeom>
          <a:noFill/>
        </p:spPr>
        <p:txBody>
          <a:bodyPr wrap="square" rtlCol="0">
            <a:spAutoFit/>
          </a:bodyPr>
          <a:lstStyle/>
          <a:p>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参数寻优</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3B3820C6-08FA-4318-AA92-5DC289B7CA1B}"/>
              </a:ext>
            </a:extLst>
          </p:cNvPr>
          <p:cNvPicPr>
            <a:picLocks noChangeAspect="1"/>
          </p:cNvPicPr>
          <p:nvPr/>
        </p:nvPicPr>
        <p:blipFill rotWithShape="1">
          <a:blip r:embed="rId3">
            <a:extLst>
              <a:ext uri="{28A0092B-C50C-407E-A947-70E740481C1C}">
                <a14:useLocalDpi xmlns:a14="http://schemas.microsoft.com/office/drawing/2010/main" val="0"/>
              </a:ext>
            </a:extLst>
          </a:blip>
          <a:srcRect l="9823" t="5654" r="16305" b="4208"/>
          <a:stretch/>
        </p:blipFill>
        <p:spPr>
          <a:xfrm>
            <a:off x="1035564" y="764036"/>
            <a:ext cx="6546548" cy="3888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文本框 25">
            <a:extLst>
              <a:ext uri="{FF2B5EF4-FFF2-40B4-BE49-F238E27FC236}">
                <a16:creationId xmlns:a16="http://schemas.microsoft.com/office/drawing/2014/main" id="{EAF3955B-4D8A-41B1-9741-423FCF8F54FB}"/>
              </a:ext>
            </a:extLst>
          </p:cNvPr>
          <p:cNvSpPr txBox="1"/>
          <p:nvPr/>
        </p:nvSpPr>
        <p:spPr>
          <a:xfrm>
            <a:off x="7639543" y="1636823"/>
            <a:ext cx="1169581" cy="1477328"/>
          </a:xfrm>
          <a:prstGeom prst="rect">
            <a:avLst/>
          </a:prstGeom>
          <a:noFill/>
        </p:spPr>
        <p:txBody>
          <a:bodyPr wrap="square" rtlCol="0">
            <a:spAutoFit/>
          </a:bodyPr>
          <a:lstStyle/>
          <a:p>
            <a:r>
              <a:rPr lang="zh-CN" altLang="en-US" sz="1800" dirty="0"/>
              <a:t>最优参数：</a:t>
            </a:r>
            <a:r>
              <a:rPr lang="en-US" altLang="zh-CN" sz="1800" dirty="0"/>
              <a:t>c=2^(-3)</a:t>
            </a:r>
          </a:p>
          <a:p>
            <a:r>
              <a:rPr lang="en-US" altLang="zh-CN" sz="1800" dirty="0"/>
              <a:t>g=2^(-3)</a:t>
            </a:r>
          </a:p>
          <a:p>
            <a:endParaRPr lang="en-US" altLang="zh-CN" sz="1800" dirty="0"/>
          </a:p>
          <a:p>
            <a:endParaRPr lang="zh-CN" altLang="en-US" sz="1800" dirty="0"/>
          </a:p>
        </p:txBody>
      </p:sp>
      <p:sp>
        <p:nvSpPr>
          <p:cNvPr id="24" name="文本框 23">
            <a:extLst>
              <a:ext uri="{FF2B5EF4-FFF2-40B4-BE49-F238E27FC236}">
                <a16:creationId xmlns:a16="http://schemas.microsoft.com/office/drawing/2014/main" id="{8DD61F4E-2483-49FC-944D-66F7CE2F236A}"/>
              </a:ext>
            </a:extLst>
          </p:cNvPr>
          <p:cNvSpPr txBox="1"/>
          <p:nvPr/>
        </p:nvSpPr>
        <p:spPr>
          <a:xfrm>
            <a:off x="1154922" y="4705427"/>
            <a:ext cx="6668430" cy="369332"/>
          </a:xfrm>
          <a:prstGeom prst="rect">
            <a:avLst/>
          </a:prstGeom>
          <a:noFill/>
        </p:spPr>
        <p:txBody>
          <a:bodyPr wrap="square" rtlCol="0">
            <a:spAutoFit/>
          </a:bodyPr>
          <a:lstStyle/>
          <a:p>
            <a:r>
              <a:rPr lang="zh-CN" altLang="en-US" sz="1800" dirty="0"/>
              <a:t>结论：在该问题中，经过参数寻优后，</a:t>
            </a:r>
            <a:r>
              <a:rPr lang="en-US" altLang="zh-CN" sz="1800" dirty="0"/>
              <a:t>RBF</a:t>
            </a:r>
            <a:r>
              <a:rPr lang="zh-CN" altLang="en-US" sz="1800" dirty="0"/>
              <a:t>核能取得最好的效果</a:t>
            </a:r>
          </a:p>
        </p:txBody>
      </p:sp>
    </p:spTree>
    <p:extLst>
      <p:ext uri="{BB962C8B-B14F-4D97-AF65-F5344CB8AC3E}">
        <p14:creationId xmlns:p14="http://schemas.microsoft.com/office/powerpoint/2010/main" val="4013270720"/>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258"/>
          <p:cNvSpPr>
            <a:spLocks noChangeArrowheads="1"/>
          </p:cNvSpPr>
          <p:nvPr/>
        </p:nvSpPr>
        <p:spPr bwMode="auto">
          <a:xfrm>
            <a:off x="2036111" y="2322584"/>
            <a:ext cx="4730449"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印品黑体" panose="00000500000000000000" pitchFamily="2" charset="-122"/>
              <a:ea typeface="印品黑体" panose="00000500000000000000" pitchFamily="2" charset="-122"/>
              <a:sym typeface="宋体" pitchFamily="2" charset="-122"/>
            </a:endParaRPr>
          </a:p>
        </p:txBody>
      </p:sp>
      <p:sp>
        <p:nvSpPr>
          <p:cNvPr id="5" name="Text Box 39"/>
          <p:cNvSpPr>
            <a:spLocks noChangeArrowheads="1"/>
          </p:cNvSpPr>
          <p:nvPr/>
        </p:nvSpPr>
        <p:spPr bwMode="auto">
          <a:xfrm>
            <a:off x="2972724" y="-351067"/>
            <a:ext cx="2879436" cy="3012363"/>
          </a:xfrm>
          <a:prstGeom prst="rect">
            <a:avLst/>
          </a:prstGeom>
          <a:noFill/>
          <a:ln w="9525">
            <a:noFill/>
            <a:miter lim="800000"/>
            <a:headEnd/>
            <a:tailEnd/>
          </a:ln>
        </p:spPr>
        <p:txBody>
          <a:bodyPr wrap="square">
            <a:spAutoFit/>
          </a:bodyPr>
          <a:lstStyle/>
          <a:p>
            <a:pPr algn="ctr">
              <a:lnSpc>
                <a:spcPct val="150000"/>
              </a:lnSpc>
            </a:pPr>
            <a:r>
              <a:rPr lang="en-US" altLang="zh-CN" sz="13800" dirty="0">
                <a:solidFill>
                  <a:srgbClr val="314865"/>
                </a:solidFill>
                <a:latin typeface="印品黑体" panose="00000500000000000000" pitchFamily="2" charset="-122"/>
                <a:ea typeface="文鼎弹簧体" panose="020B0602010101010101" pitchFamily="33" charset="-122"/>
                <a:sym typeface="微软雅黑" pitchFamily="34" charset="-122"/>
              </a:rPr>
              <a:t>2</a:t>
            </a:r>
            <a:endParaRPr lang="zh-CN" altLang="en-US" sz="6000" dirty="0">
              <a:solidFill>
                <a:srgbClr val="314865"/>
              </a:solidFill>
              <a:latin typeface="印品黑体" panose="00000500000000000000" pitchFamily="2" charset="-122"/>
              <a:ea typeface="文鼎弹簧体" panose="020B0602010101010101" pitchFamily="33" charset="-122"/>
            </a:endParaRPr>
          </a:p>
        </p:txBody>
      </p:sp>
      <p:sp>
        <p:nvSpPr>
          <p:cNvPr id="6" name="Text Box 39"/>
          <p:cNvSpPr>
            <a:spLocks noChangeArrowheads="1"/>
          </p:cNvSpPr>
          <p:nvPr/>
        </p:nvSpPr>
        <p:spPr bwMode="auto">
          <a:xfrm>
            <a:off x="2308803" y="2280789"/>
            <a:ext cx="4248471" cy="871392"/>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a:solidFill>
                  <a:schemeClr val="bg1"/>
                </a:solidFill>
                <a:latin typeface="黑体" panose="02010609060101010101" pitchFamily="49" charset="-122"/>
                <a:ea typeface="黑体" panose="02010609060101010101" pitchFamily="49" charset="-122"/>
                <a:sym typeface="微软雅黑" pitchFamily="34" charset="-122"/>
              </a:rPr>
              <a:t>二维数据集设计</a:t>
            </a:r>
            <a:r>
              <a:rPr lang="en-US" sz="4000" b="1">
                <a:solidFill>
                  <a:schemeClr val="bg1"/>
                </a:solidFill>
                <a:latin typeface="黑体" panose="02010609060101010101" pitchFamily="49" charset="-122"/>
                <a:ea typeface="黑体" panose="02010609060101010101" pitchFamily="49" charset="-122"/>
                <a:sym typeface="微软雅黑" pitchFamily="34" charset="-122"/>
              </a:rPr>
              <a:t> </a:t>
            </a:r>
            <a:endParaRPr lang="en-US" sz="6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03574834"/>
      </p:ext>
    </p:extLst>
  </p:cSld>
  <p:clrMapOvr>
    <a:masterClrMapping/>
  </p:clrMapOvr>
  <mc:AlternateContent xmlns:mc="http://schemas.openxmlformats.org/markup-compatibility/2006" xmlns:p14="http://schemas.microsoft.com/office/powerpoint/2010/main">
    <mc:Choice Requires="p14">
      <p:transition p14:dur="0" advClick="0" advTm="4414"/>
    </mc:Choice>
    <mc:Fallback xmlns="">
      <p:transition advClick="0" advTm="441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428494" cy="461665"/>
          </a:xfrm>
          <a:prstGeom prst="rect">
            <a:avLst/>
          </a:prstGeom>
          <a:noFill/>
        </p:spPr>
        <p:txBody>
          <a:bodyPr wrap="square" rtlCol="0">
            <a:spAutoFit/>
          </a:bodyPr>
          <a:lstStyle/>
          <a:p>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数据集设计</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796128" y="817376"/>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r>
              <a:rPr lang="zh-CN" altLang="en-US" sz="2400"/>
              <a:t>问题描述：</a:t>
            </a:r>
            <a:endParaRPr lang="en-US" altLang="zh-CN" sz="2400"/>
          </a:p>
          <a:p>
            <a:pPr marL="0" indent="0">
              <a:buNone/>
              <a:defRPr/>
            </a:pPr>
            <a:r>
              <a:rPr lang="zh-CN" altLang="en-US" sz="1800"/>
              <a:t>自主设计二维线性可分和二维线性不可分数据集，使用</a:t>
            </a:r>
            <a:r>
              <a:rPr lang="en-US" altLang="zh-CN" sz="1800"/>
              <a:t>SVM</a:t>
            </a:r>
            <a:r>
              <a:rPr lang="zh-CN" altLang="en-US" sz="1800"/>
              <a:t>方法对数据集分类，并且将最终分类面、间隔、支持向量可视化。</a:t>
            </a:r>
            <a:endParaRPr lang="en-US" altLang="zh-CN" sz="1800"/>
          </a:p>
          <a:p>
            <a:pPr marL="0" indent="0">
              <a:buNone/>
              <a:defRPr/>
            </a:pPr>
            <a:endParaRPr lang="en-US" altLang="zh-CN" sz="1600"/>
          </a:p>
          <a:p>
            <a:pPr>
              <a:defRPr/>
            </a:pPr>
            <a:r>
              <a:rPr lang="zh-CN" altLang="en-US" sz="2400"/>
              <a:t>设计方法：</a:t>
            </a:r>
            <a:r>
              <a:rPr lang="en-US" altLang="zh-CN" sz="1800"/>
              <a:t> </a:t>
            </a:r>
          </a:p>
          <a:p>
            <a:pPr marL="0" indent="0">
              <a:buNone/>
              <a:defRPr/>
            </a:pPr>
            <a:r>
              <a:rPr lang="zh-CN" altLang="en-US" sz="1800"/>
              <a:t>使用</a:t>
            </a:r>
            <a:r>
              <a:rPr lang="zh-CN" altLang="en-US" sz="1800">
                <a:solidFill>
                  <a:srgbClr val="C00000"/>
                </a:solidFill>
              </a:rPr>
              <a:t>随机函数</a:t>
            </a:r>
            <a:r>
              <a:rPr lang="zh-CN" altLang="en-US" sz="1800"/>
              <a:t>生成带有</a:t>
            </a:r>
            <a:r>
              <a:rPr lang="zh-CN" altLang="en-US" sz="1800">
                <a:solidFill>
                  <a:srgbClr val="C00000"/>
                </a:solidFill>
              </a:rPr>
              <a:t>高斯分布</a:t>
            </a:r>
            <a:r>
              <a:rPr lang="zh-CN" altLang="en-US" sz="1800"/>
              <a:t>的数据集。</a:t>
            </a:r>
            <a:endParaRPr lang="en-US" altLang="zh-CN" sz="1800"/>
          </a:p>
          <a:p>
            <a:pPr>
              <a:defRPr/>
            </a:pPr>
            <a:endParaRPr lang="en-US" altLang="zh-CN" sz="1800"/>
          </a:p>
          <a:p>
            <a:pPr>
              <a:defRPr/>
            </a:pPr>
            <a:r>
              <a:rPr lang="zh-CN" altLang="en-US" sz="2400"/>
              <a:t>设计工具：</a:t>
            </a:r>
            <a:r>
              <a:rPr lang="en-US" altLang="zh-CN" sz="1800"/>
              <a:t>matplotlib</a:t>
            </a:r>
            <a:r>
              <a:rPr lang="zh-CN" altLang="en-US" sz="1800"/>
              <a:t>、</a:t>
            </a:r>
            <a:r>
              <a:rPr lang="en-US" altLang="zh-CN" sz="1800"/>
              <a:t>numpy</a:t>
            </a:r>
            <a:r>
              <a:rPr lang="zh-CN" altLang="en-US" sz="1800"/>
              <a:t>和</a:t>
            </a:r>
            <a:r>
              <a:rPr lang="en-US" altLang="zh-CN" sz="1800"/>
              <a:t>LibsVM</a:t>
            </a:r>
            <a:r>
              <a:rPr lang="zh-CN" altLang="en-US" sz="1800"/>
              <a:t>。</a:t>
            </a:r>
            <a:endParaRPr lang="en-US" altLang="zh-CN" sz="1800"/>
          </a:p>
          <a:p>
            <a:pPr>
              <a:defRPr/>
            </a:pPr>
            <a:endParaRPr lang="en-US" altLang="zh-CN" sz="180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spTree>
    <p:extLst>
      <p:ext uri="{BB962C8B-B14F-4D97-AF65-F5344CB8AC3E}">
        <p14:creationId xmlns:p14="http://schemas.microsoft.com/office/powerpoint/2010/main" val="3723093175"/>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428494" cy="461665"/>
          </a:xfrm>
          <a:prstGeom prst="rect">
            <a:avLst/>
          </a:prstGeom>
          <a:noFill/>
        </p:spPr>
        <p:txBody>
          <a:bodyPr wrap="square" rtlCol="0">
            <a:spAutoFit/>
          </a:bodyPr>
          <a:lstStyle/>
          <a:p>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线性分类可视化</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796128" y="817376"/>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marL="0" indent="0">
              <a:buNone/>
              <a:defRPr/>
            </a:pPr>
            <a:endParaRPr lang="en-US" altLang="zh-CN" sz="180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8375" t="7761" r="6366" b="6251"/>
          <a:stretch/>
        </p:blipFill>
        <p:spPr>
          <a:xfrm>
            <a:off x="992202" y="895607"/>
            <a:ext cx="7290737" cy="3908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262894"/>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428494" cy="461665"/>
          </a:xfrm>
          <a:prstGeom prst="rect">
            <a:avLst/>
          </a:prstGeom>
          <a:noFill/>
        </p:spPr>
        <p:txBody>
          <a:bodyPr wrap="square" rtlCol="0">
            <a:spAutoFit/>
          </a:bodyPr>
          <a:lstStyle/>
          <a:p>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线性不可分可视化</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796128" y="817376"/>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marL="0" indent="0">
              <a:buNone/>
              <a:defRPr/>
            </a:pPr>
            <a:endParaRPr lang="en-US" altLang="zh-CN" sz="180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000" t="8165" r="7444" b="5711"/>
          <a:stretch/>
        </p:blipFill>
        <p:spPr>
          <a:xfrm>
            <a:off x="992202" y="895607"/>
            <a:ext cx="7264460" cy="3979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7589624"/>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258"/>
          <p:cNvSpPr>
            <a:spLocks noChangeArrowheads="1"/>
          </p:cNvSpPr>
          <p:nvPr/>
        </p:nvSpPr>
        <p:spPr bwMode="auto">
          <a:xfrm>
            <a:off x="2036111" y="2322584"/>
            <a:ext cx="4730449"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印品黑体" panose="00000500000000000000" pitchFamily="2" charset="-122"/>
              <a:ea typeface="印品黑体" panose="00000500000000000000" pitchFamily="2" charset="-122"/>
              <a:sym typeface="宋体" pitchFamily="2" charset="-122"/>
            </a:endParaRPr>
          </a:p>
        </p:txBody>
      </p:sp>
      <p:sp>
        <p:nvSpPr>
          <p:cNvPr id="5" name="Text Box 39"/>
          <p:cNvSpPr>
            <a:spLocks noChangeArrowheads="1"/>
          </p:cNvSpPr>
          <p:nvPr/>
        </p:nvSpPr>
        <p:spPr bwMode="auto">
          <a:xfrm>
            <a:off x="2972724" y="-351067"/>
            <a:ext cx="2879436" cy="3012363"/>
          </a:xfrm>
          <a:prstGeom prst="rect">
            <a:avLst/>
          </a:prstGeom>
          <a:noFill/>
          <a:ln w="9525">
            <a:noFill/>
            <a:miter lim="800000"/>
            <a:headEnd/>
            <a:tailEnd/>
          </a:ln>
        </p:spPr>
        <p:txBody>
          <a:bodyPr wrap="square">
            <a:spAutoFit/>
          </a:bodyPr>
          <a:lstStyle/>
          <a:p>
            <a:pPr algn="ctr">
              <a:lnSpc>
                <a:spcPct val="150000"/>
              </a:lnSpc>
            </a:pPr>
            <a:r>
              <a:rPr lang="en-US" altLang="zh-CN" sz="13800" dirty="0">
                <a:solidFill>
                  <a:srgbClr val="314865"/>
                </a:solidFill>
                <a:latin typeface="印品黑体" panose="00000500000000000000" pitchFamily="2" charset="-122"/>
                <a:ea typeface="文鼎弹簧体" panose="020B0602010101010101" pitchFamily="33" charset="-122"/>
                <a:sym typeface="微软雅黑" pitchFamily="34" charset="-122"/>
              </a:rPr>
              <a:t>3</a:t>
            </a:r>
            <a:endParaRPr lang="zh-CN" altLang="en-US" sz="6000" dirty="0">
              <a:solidFill>
                <a:srgbClr val="314865"/>
              </a:solidFill>
              <a:latin typeface="印品黑体" panose="00000500000000000000" pitchFamily="2" charset="-122"/>
              <a:ea typeface="文鼎弹簧体" panose="020B0602010101010101" pitchFamily="33" charset="-122"/>
            </a:endParaRPr>
          </a:p>
        </p:txBody>
      </p:sp>
      <p:sp>
        <p:nvSpPr>
          <p:cNvPr id="6" name="Text Box 39"/>
          <p:cNvSpPr>
            <a:spLocks noChangeArrowheads="1"/>
          </p:cNvSpPr>
          <p:nvPr/>
        </p:nvSpPr>
        <p:spPr bwMode="auto">
          <a:xfrm>
            <a:off x="2308803" y="2280789"/>
            <a:ext cx="4248471" cy="871392"/>
          </a:xfrm>
          <a:prstGeom prst="rect">
            <a:avLst/>
          </a:prstGeom>
          <a:noFill/>
          <a:ln w="9525">
            <a:noFill/>
            <a:miter lim="800000"/>
            <a:headEnd/>
            <a:tailEnd/>
          </a:ln>
        </p:spPr>
        <p:txBody>
          <a:bodyPr wrap="square">
            <a:spAutoFit/>
          </a:bodyPr>
          <a:lstStyle/>
          <a:p>
            <a:pPr algn="ctr">
              <a:lnSpc>
                <a:spcPct val="150000"/>
              </a:lnSpc>
              <a:buClr>
                <a:schemeClr val="tx1"/>
              </a:buClr>
            </a:pPr>
            <a:r>
              <a:rPr lang="en-US" sz="4000" b="1">
                <a:solidFill>
                  <a:schemeClr val="bg1"/>
                </a:solidFill>
                <a:latin typeface="黑体" panose="02010609060101010101" pitchFamily="49" charset="-122"/>
                <a:ea typeface="黑体" panose="02010609060101010101" pitchFamily="49" charset="-122"/>
                <a:sym typeface="微软雅黑" pitchFamily="34" charset="-122"/>
              </a:rPr>
              <a:t>MLP </a:t>
            </a:r>
            <a:endParaRPr lang="en-US" sz="6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05812498"/>
      </p:ext>
    </p:extLst>
  </p:cSld>
  <p:clrMapOvr>
    <a:masterClrMapping/>
  </p:clrMapOvr>
  <mc:AlternateContent xmlns:mc="http://schemas.openxmlformats.org/markup-compatibility/2006" xmlns:p14="http://schemas.microsoft.com/office/powerpoint/2010/main">
    <mc:Choice Requires="p14">
      <p:transition p14:dur="0" advClick="0" advTm="4414"/>
    </mc:Choice>
    <mc:Fallback xmlns="">
      <p:transition advClick="0" advTm="44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ae99c3c6-276f-476b-bce0-0a4fb3ef2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D93441D-4437-4C63-93AB-932A8E7C8944}"/>
              </a:ext>
            </a:extLst>
          </p:cNvPr>
          <p:cNvGrpSpPr>
            <a:grpSpLocks noChangeAspect="1"/>
          </p:cNvGrpSpPr>
          <p:nvPr>
            <p:custDataLst>
              <p:tags r:id="rId1"/>
            </p:custDataLst>
          </p:nvPr>
        </p:nvGrpSpPr>
        <p:grpSpPr bwMode="hidden">
          <a:xfrm>
            <a:off x="82502" y="489867"/>
            <a:ext cx="5989500" cy="3449866"/>
            <a:chOff x="0" y="1413449"/>
            <a:chExt cx="7986000" cy="2959109"/>
          </a:xfrm>
        </p:grpSpPr>
        <p:sp>
          <p:nvSpPr>
            <p:cNvPr id="9" name="iŝľíďê">
              <a:extLst>
                <a:ext uri="{FF2B5EF4-FFF2-40B4-BE49-F238E27FC236}">
                  <a16:creationId xmlns:a16="http://schemas.microsoft.com/office/drawing/2014/main" id="{D2E156DD-570F-4712-93C0-D5F0FEABB721}"/>
                </a:ext>
              </a:extLst>
            </p:cNvPr>
            <p:cNvSpPr/>
            <p:nvPr/>
          </p:nvSpPr>
          <p:spPr bwMode="hidden">
            <a:xfrm flipH="1" flipV="1">
              <a:off x="0" y="2487117"/>
              <a:ext cx="1832955" cy="1875161"/>
            </a:xfrm>
            <a:custGeom>
              <a:avLst/>
              <a:gdLst>
                <a:gd name="connsiteX0" fmla="*/ 1832955 w 1832955"/>
                <a:gd name="connsiteY0" fmla="*/ 1875161 h 1875161"/>
                <a:gd name="connsiteX1" fmla="*/ 0 w 1832955"/>
                <a:gd name="connsiteY1" fmla="*/ 1875161 h 1875161"/>
                <a:gd name="connsiteX2" fmla="*/ 999671 w 1832955"/>
                <a:gd name="connsiteY2" fmla="*/ 3843 h 1875161"/>
                <a:gd name="connsiteX3" fmla="*/ 1832955 w 1832955"/>
                <a:gd name="connsiteY3" fmla="*/ 0 h 1875161"/>
              </a:gdLst>
              <a:ahLst/>
              <a:cxnLst>
                <a:cxn ang="0">
                  <a:pos x="connsiteX0" y="connsiteY0"/>
                </a:cxn>
                <a:cxn ang="0">
                  <a:pos x="connsiteX1" y="connsiteY1"/>
                </a:cxn>
                <a:cxn ang="0">
                  <a:pos x="connsiteX2" y="connsiteY2"/>
                </a:cxn>
                <a:cxn ang="0">
                  <a:pos x="connsiteX3" y="connsiteY3"/>
                </a:cxn>
              </a:cxnLst>
              <a:rect l="l" t="t" r="r" b="b"/>
              <a:pathLst>
                <a:path w="1832955" h="1875161">
                  <a:moveTo>
                    <a:pt x="1832955" y="1875161"/>
                  </a:moveTo>
                  <a:lnTo>
                    <a:pt x="0" y="1875161"/>
                  </a:lnTo>
                  <a:lnTo>
                    <a:pt x="999671" y="3843"/>
                  </a:lnTo>
                  <a:lnTo>
                    <a:pt x="1832955" y="0"/>
                  </a:lnTo>
                  <a:close/>
                </a:path>
              </a:pathLst>
            </a:custGeom>
            <a:solidFill>
              <a:srgbClr val="314865"/>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7500" tIns="35100" rIns="67500" bIns="35100" numCol="1" spcCol="0" rtlCol="0" fromWordArt="0" anchor="ctr" anchorCtr="0" forceAA="0" compatLnSpc="1">
              <a:prstTxWarp prst="textNoShape">
                <a:avLst/>
              </a:prstTxWarp>
              <a:noAutofit/>
            </a:bodyPr>
            <a:lstStyle/>
            <a:p>
              <a:pPr algn="ctr"/>
              <a:endParaRPr lang="zh-CN" altLang="en-US" dirty="0">
                <a:solidFill>
                  <a:srgbClr val="FFFFFF"/>
                </a:solidFill>
                <a:latin typeface="Arial"/>
                <a:ea typeface="微软雅黑"/>
              </a:endParaRPr>
            </a:p>
          </p:txBody>
        </p:sp>
        <p:sp>
          <p:nvSpPr>
            <p:cNvPr id="12" name="iṣ1ïde">
              <a:extLst>
                <a:ext uri="{FF2B5EF4-FFF2-40B4-BE49-F238E27FC236}">
                  <a16:creationId xmlns:a16="http://schemas.microsoft.com/office/drawing/2014/main" id="{030DCBA1-3140-4525-A254-7C1EB3295391}"/>
                </a:ext>
              </a:extLst>
            </p:cNvPr>
            <p:cNvSpPr/>
            <p:nvPr/>
          </p:nvSpPr>
          <p:spPr bwMode="hidden">
            <a:xfrm>
              <a:off x="5696675" y="1413449"/>
              <a:ext cx="2036135" cy="621816"/>
            </a:xfrm>
            <a:prstGeom prst="rect">
              <a:avLst/>
            </a:prstGeom>
          </p:spPr>
          <p:txBody>
            <a:bodyPr wrap="none" anchor="ctr">
              <a:normAutofit/>
            </a:bodyPr>
            <a:lstStyle/>
            <a:p>
              <a:pPr>
                <a:spcBef>
                  <a:spcPct val="0"/>
                </a:spcBef>
              </a:pPr>
              <a:r>
                <a:rPr lang="zh-CN" altLang="en-US" sz="3200" b="1">
                  <a:solidFill>
                    <a:srgbClr val="314865"/>
                  </a:solidFill>
                </a:rPr>
                <a:t>目录</a:t>
              </a:r>
              <a:endParaRPr lang="en-US" altLang="zh-CN" sz="3600" b="1" dirty="0">
                <a:solidFill>
                  <a:srgbClr val="314865"/>
                </a:solidFill>
                <a:latin typeface="Arial"/>
                <a:ea typeface="微软雅黑"/>
              </a:endParaRPr>
            </a:p>
          </p:txBody>
        </p:sp>
        <p:sp>
          <p:nvSpPr>
            <p:cNvPr id="13" name="íşḻiďê">
              <a:extLst>
                <a:ext uri="{FF2B5EF4-FFF2-40B4-BE49-F238E27FC236}">
                  <a16:creationId xmlns:a16="http://schemas.microsoft.com/office/drawing/2014/main" id="{4FD65D8B-61B1-48BA-BEF8-AE1EE02C0507}"/>
                </a:ext>
              </a:extLst>
            </p:cNvPr>
            <p:cNvSpPr txBox="1"/>
            <p:nvPr/>
          </p:nvSpPr>
          <p:spPr bwMode="hidden">
            <a:xfrm>
              <a:off x="3036000" y="2347546"/>
              <a:ext cx="3118615" cy="52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spcBef>
                  <a:spcPct val="0"/>
                </a:spcBef>
              </a:pPr>
              <a:endParaRPr lang="zh-CN" altLang="en-US" b="1">
                <a:solidFill>
                  <a:srgbClr val="000000"/>
                </a:solidFill>
                <a:latin typeface="Arial"/>
                <a:ea typeface="微软雅黑"/>
              </a:endParaRPr>
            </a:p>
            <a:p>
              <a:pPr defTabSz="685783">
                <a:spcBef>
                  <a:spcPct val="0"/>
                </a:spcBef>
              </a:pPr>
              <a:r>
                <a:rPr lang="en-US" altLang="zh-CN" sz="2100" b="1">
                  <a:solidFill>
                    <a:srgbClr val="000000"/>
                  </a:solidFill>
                  <a:latin typeface="Arial"/>
                  <a:ea typeface="微软雅黑"/>
                </a:rPr>
                <a:t>SVM </a:t>
              </a:r>
              <a:r>
                <a:rPr lang="zh-CN" altLang="en-US" sz="2100" b="1">
                  <a:solidFill>
                    <a:srgbClr val="000000"/>
                  </a:solidFill>
                  <a:latin typeface="Arial"/>
                  <a:ea typeface="微软雅黑"/>
                </a:rPr>
                <a:t>分类方法</a:t>
              </a:r>
              <a:r>
                <a:rPr lang="en-US" altLang="zh-CN" sz="2100" b="1">
                  <a:solidFill>
                    <a:srgbClr val="000000"/>
                  </a:solidFill>
                  <a:latin typeface="Arial"/>
                  <a:ea typeface="微软雅黑"/>
                </a:rPr>
                <a:t> </a:t>
              </a:r>
              <a:endParaRPr lang="zh-CN" altLang="en-US" sz="2700" b="1">
                <a:solidFill>
                  <a:srgbClr val="000000"/>
                </a:solidFill>
                <a:latin typeface="Arial"/>
                <a:ea typeface="微软雅黑"/>
              </a:endParaRPr>
            </a:p>
            <a:p>
              <a:pPr defTabSz="685783">
                <a:spcBef>
                  <a:spcPct val="0"/>
                </a:spcBef>
              </a:pPr>
              <a:endParaRPr lang="en-US" altLang="zh-CN" b="1" dirty="0">
                <a:solidFill>
                  <a:srgbClr val="000000"/>
                </a:solidFill>
                <a:latin typeface="Arial"/>
                <a:ea typeface="微软雅黑"/>
              </a:endParaRPr>
            </a:p>
          </p:txBody>
        </p:sp>
        <p:sp>
          <p:nvSpPr>
            <p:cNvPr id="14" name="ïṥḻïḋe">
              <a:extLst>
                <a:ext uri="{FF2B5EF4-FFF2-40B4-BE49-F238E27FC236}">
                  <a16:creationId xmlns:a16="http://schemas.microsoft.com/office/drawing/2014/main" id="{2EEC6950-A8CA-4ACD-8C2D-6BC93C7247A6}"/>
                </a:ext>
              </a:extLst>
            </p:cNvPr>
            <p:cNvSpPr/>
            <p:nvPr/>
          </p:nvSpPr>
          <p:spPr bwMode="hidden">
            <a:xfrm>
              <a:off x="2560437" y="2480650"/>
              <a:ext cx="371558" cy="371558"/>
            </a:xfrm>
            <a:prstGeom prst="roundRect">
              <a:avLst/>
            </a:prstGeom>
            <a:solidFill>
              <a:srgbClr val="314865"/>
            </a:solidFill>
            <a:ln w="38100">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050" b="1" dirty="0">
                  <a:solidFill>
                    <a:srgbClr val="FFFFFF"/>
                  </a:solidFill>
                  <a:latin typeface="Arial"/>
                  <a:ea typeface="微软雅黑"/>
                </a:rPr>
                <a:t>01</a:t>
              </a:r>
              <a:endParaRPr lang="zh-CN" altLang="en-US" sz="1050" b="1" dirty="0">
                <a:solidFill>
                  <a:srgbClr val="FFFFFF"/>
                </a:solidFill>
                <a:latin typeface="Arial"/>
                <a:ea typeface="微软雅黑"/>
              </a:endParaRPr>
            </a:p>
          </p:txBody>
        </p:sp>
        <p:sp>
          <p:nvSpPr>
            <p:cNvPr id="15" name="îşļide">
              <a:extLst>
                <a:ext uri="{FF2B5EF4-FFF2-40B4-BE49-F238E27FC236}">
                  <a16:creationId xmlns:a16="http://schemas.microsoft.com/office/drawing/2014/main" id="{1AA3CB15-C38C-43FD-B444-227E39C88E35}"/>
                </a:ext>
              </a:extLst>
            </p:cNvPr>
            <p:cNvSpPr txBox="1"/>
            <p:nvPr/>
          </p:nvSpPr>
          <p:spPr bwMode="hidden">
            <a:xfrm>
              <a:off x="2804761" y="2894214"/>
              <a:ext cx="3134675" cy="54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spcBef>
                  <a:spcPct val="0"/>
                </a:spcBef>
              </a:pPr>
              <a:r>
                <a:rPr lang="zh-CN" altLang="en-US" sz="2100" b="1">
                  <a:solidFill>
                    <a:srgbClr val="000000"/>
                  </a:solidFill>
                  <a:latin typeface="+mj-ea"/>
                  <a:ea typeface="+mj-ea"/>
                </a:rPr>
                <a:t>二维数据集设计</a:t>
              </a:r>
            </a:p>
          </p:txBody>
        </p:sp>
        <p:sp>
          <p:nvSpPr>
            <p:cNvPr id="16" name="îṡḻïḑé">
              <a:extLst>
                <a:ext uri="{FF2B5EF4-FFF2-40B4-BE49-F238E27FC236}">
                  <a16:creationId xmlns:a16="http://schemas.microsoft.com/office/drawing/2014/main" id="{BFB6385F-E025-48DB-9BAC-7148236DC4CB}"/>
                </a:ext>
              </a:extLst>
            </p:cNvPr>
            <p:cNvSpPr/>
            <p:nvPr/>
          </p:nvSpPr>
          <p:spPr bwMode="hidden">
            <a:xfrm>
              <a:off x="2279779" y="2980138"/>
              <a:ext cx="371558" cy="371558"/>
            </a:xfrm>
            <a:prstGeom prst="roundRect">
              <a:avLst/>
            </a:prstGeom>
            <a:solidFill>
              <a:srgbClr val="314865"/>
            </a:solidFill>
            <a:ln w="38100">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050" b="1" dirty="0">
                  <a:solidFill>
                    <a:srgbClr val="FFFFFF"/>
                  </a:solidFill>
                  <a:latin typeface="Arial"/>
                  <a:ea typeface="微软雅黑"/>
                </a:rPr>
                <a:t>02</a:t>
              </a:r>
              <a:endParaRPr lang="zh-CN" altLang="en-US" sz="1050" b="1" dirty="0">
                <a:solidFill>
                  <a:srgbClr val="FFFFFF"/>
                </a:solidFill>
                <a:latin typeface="Arial"/>
                <a:ea typeface="微软雅黑"/>
              </a:endParaRPr>
            </a:p>
          </p:txBody>
        </p:sp>
        <p:sp>
          <p:nvSpPr>
            <p:cNvPr id="17" name="íŝḷîḓe">
              <a:extLst>
                <a:ext uri="{FF2B5EF4-FFF2-40B4-BE49-F238E27FC236}">
                  <a16:creationId xmlns:a16="http://schemas.microsoft.com/office/drawing/2014/main" id="{B0E8A3AC-322E-422A-A31C-AEC7EFF166BD}"/>
                </a:ext>
              </a:extLst>
            </p:cNvPr>
            <p:cNvSpPr txBox="1"/>
            <p:nvPr/>
          </p:nvSpPr>
          <p:spPr bwMode="hidden">
            <a:xfrm>
              <a:off x="2569372" y="3460189"/>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spcBef>
                  <a:spcPct val="0"/>
                </a:spcBef>
              </a:pPr>
              <a:r>
                <a:rPr lang="en-US" altLang="zh-CN" sz="2100" b="1">
                  <a:solidFill>
                    <a:srgbClr val="000000"/>
                  </a:solidFill>
                  <a:latin typeface="+mj-ea"/>
                  <a:ea typeface="+mj-ea"/>
                </a:rPr>
                <a:t>MLP </a:t>
              </a:r>
              <a:r>
                <a:rPr lang="zh-CN" altLang="en-US" sz="2100" b="1">
                  <a:solidFill>
                    <a:srgbClr val="000000"/>
                  </a:solidFill>
                  <a:latin typeface="+mj-ea"/>
                  <a:ea typeface="+mj-ea"/>
                </a:rPr>
                <a:t>分类方法</a:t>
              </a:r>
            </a:p>
          </p:txBody>
        </p:sp>
        <p:sp>
          <p:nvSpPr>
            <p:cNvPr id="18" name="íSļíďe">
              <a:extLst>
                <a:ext uri="{FF2B5EF4-FFF2-40B4-BE49-F238E27FC236}">
                  <a16:creationId xmlns:a16="http://schemas.microsoft.com/office/drawing/2014/main" id="{1984F080-4024-4E6E-897A-658721EB1E24}"/>
                </a:ext>
              </a:extLst>
            </p:cNvPr>
            <p:cNvSpPr/>
            <p:nvPr/>
          </p:nvSpPr>
          <p:spPr bwMode="hidden">
            <a:xfrm>
              <a:off x="2017229" y="3479626"/>
              <a:ext cx="371558" cy="371558"/>
            </a:xfrm>
            <a:prstGeom prst="roundRect">
              <a:avLst/>
            </a:prstGeom>
            <a:solidFill>
              <a:srgbClr val="314865"/>
            </a:solidFill>
            <a:ln w="38100">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050" b="1" dirty="0">
                  <a:solidFill>
                    <a:srgbClr val="FFFFFF"/>
                  </a:solidFill>
                  <a:latin typeface="Arial"/>
                  <a:ea typeface="微软雅黑"/>
                </a:rPr>
                <a:t>03</a:t>
              </a:r>
              <a:endParaRPr lang="zh-CN" altLang="en-US" sz="1050" b="1" dirty="0">
                <a:solidFill>
                  <a:srgbClr val="FFFFFF"/>
                </a:solidFill>
                <a:latin typeface="Arial"/>
                <a:ea typeface="微软雅黑"/>
              </a:endParaRPr>
            </a:p>
          </p:txBody>
        </p:sp>
        <p:sp>
          <p:nvSpPr>
            <p:cNvPr id="19" name="ïṩḷíḑe">
              <a:extLst>
                <a:ext uri="{FF2B5EF4-FFF2-40B4-BE49-F238E27FC236}">
                  <a16:creationId xmlns:a16="http://schemas.microsoft.com/office/drawing/2014/main" id="{180DF01F-929E-4F4A-8636-6300676DA636}"/>
                </a:ext>
              </a:extLst>
            </p:cNvPr>
            <p:cNvSpPr txBox="1"/>
            <p:nvPr/>
          </p:nvSpPr>
          <p:spPr bwMode="hidden">
            <a:xfrm>
              <a:off x="2306821" y="3959678"/>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spcBef>
                  <a:spcPct val="0"/>
                </a:spcBef>
              </a:pPr>
              <a:r>
                <a:rPr lang="zh-CN" altLang="en-US" sz="2100" b="1" dirty="0">
                  <a:solidFill>
                    <a:srgbClr val="000000"/>
                  </a:solidFill>
                  <a:latin typeface="Arial"/>
                  <a:ea typeface="微软雅黑"/>
                </a:rPr>
                <a:t>分类问题总结</a:t>
              </a:r>
            </a:p>
          </p:txBody>
        </p:sp>
        <p:sp>
          <p:nvSpPr>
            <p:cNvPr id="20" name="íṩḻide">
              <a:extLst>
                <a:ext uri="{FF2B5EF4-FFF2-40B4-BE49-F238E27FC236}">
                  <a16:creationId xmlns:a16="http://schemas.microsoft.com/office/drawing/2014/main" id="{30ED461A-1611-4BEA-A7FA-77F5655D4B2A}"/>
                </a:ext>
              </a:extLst>
            </p:cNvPr>
            <p:cNvSpPr/>
            <p:nvPr/>
          </p:nvSpPr>
          <p:spPr bwMode="hidden">
            <a:xfrm>
              <a:off x="1754678" y="3979115"/>
              <a:ext cx="371558" cy="371558"/>
            </a:xfrm>
            <a:prstGeom prst="roundRect">
              <a:avLst/>
            </a:prstGeom>
            <a:solidFill>
              <a:srgbClr val="314865"/>
            </a:solidFill>
            <a:ln w="38100">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050" b="1" dirty="0">
                  <a:solidFill>
                    <a:srgbClr val="FFFFFF"/>
                  </a:solidFill>
                  <a:latin typeface="Arial"/>
                  <a:ea typeface="微软雅黑"/>
                </a:rPr>
                <a:t>04</a:t>
              </a:r>
              <a:endParaRPr lang="zh-CN" altLang="en-US" sz="1050" b="1" dirty="0">
                <a:solidFill>
                  <a:srgbClr val="FFFFFF"/>
                </a:solidFill>
                <a:latin typeface="Arial"/>
                <a:ea typeface="微软雅黑"/>
              </a:endParaRPr>
            </a:p>
          </p:txBody>
        </p:sp>
        <p:cxnSp>
          <p:nvCxnSpPr>
            <p:cNvPr id="21" name="直接连接符 20">
              <a:extLst>
                <a:ext uri="{FF2B5EF4-FFF2-40B4-BE49-F238E27FC236}">
                  <a16:creationId xmlns:a16="http://schemas.microsoft.com/office/drawing/2014/main" id="{379D8D88-77BD-4DC0-9E62-1FA6B6F16A62}"/>
                </a:ext>
              </a:extLst>
            </p:cNvPr>
            <p:cNvCxnSpPr/>
            <p:nvPr/>
          </p:nvCxnSpPr>
          <p:spPr bwMode="hidden">
            <a:xfrm>
              <a:off x="3036000" y="2871309"/>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FB55965-D2B3-43BE-A10E-BB9D29D01D35}"/>
                </a:ext>
              </a:extLst>
            </p:cNvPr>
            <p:cNvCxnSpPr/>
            <p:nvPr/>
          </p:nvCxnSpPr>
          <p:spPr bwMode="hidden">
            <a:xfrm>
              <a:off x="2804761" y="3351695"/>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9A1E8B0-B28A-4D38-840D-BED1086DF1D6}"/>
                </a:ext>
              </a:extLst>
            </p:cNvPr>
            <p:cNvCxnSpPr/>
            <p:nvPr/>
          </p:nvCxnSpPr>
          <p:spPr bwMode="hidden">
            <a:xfrm>
              <a:off x="2507759" y="3873069"/>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接连接符 23">
            <a:extLst>
              <a:ext uri="{FF2B5EF4-FFF2-40B4-BE49-F238E27FC236}">
                <a16:creationId xmlns:a16="http://schemas.microsoft.com/office/drawing/2014/main" id="{5624C510-60A4-4B12-AF7C-0DB1F52E0674}"/>
              </a:ext>
            </a:extLst>
          </p:cNvPr>
          <p:cNvCxnSpPr/>
          <p:nvPr/>
        </p:nvCxnSpPr>
        <p:spPr bwMode="hidden">
          <a:xfrm>
            <a:off x="1812618" y="3956861"/>
            <a:ext cx="3712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002590"/>
      </p:ext>
    </p:extLst>
  </p:cSld>
  <p:clrMapOvr>
    <a:masterClrMapping/>
  </p:clrMapOvr>
  <mc:AlternateContent xmlns:mc="http://schemas.openxmlformats.org/markup-compatibility/2006" xmlns:p14="http://schemas.microsoft.com/office/powerpoint/2010/main">
    <mc:Choice Requires="p14">
      <p:transition p14:dur="0" advClick="0" advTm="4414"/>
    </mc:Choice>
    <mc:Fallback xmlns="">
      <p:transition advClick="0" advTm="441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原理解析</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内容占位符 2"/>
          <p:cNvSpPr txBox="1">
            <a:spLocks/>
          </p:cNvSpPr>
          <p:nvPr/>
        </p:nvSpPr>
        <p:spPr>
          <a:xfrm>
            <a:off x="745328" y="504451"/>
            <a:ext cx="7882205" cy="463904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r>
              <a:rPr lang="zh-CN" altLang="en-US" sz="1800" dirty="0"/>
              <a:t>多层感知机由</a:t>
            </a:r>
            <a:r>
              <a:rPr lang="zh-CN" altLang="en-US" sz="1800" dirty="0">
                <a:solidFill>
                  <a:srgbClr val="C00000"/>
                </a:solidFill>
              </a:rPr>
              <a:t>多层</a:t>
            </a:r>
            <a:r>
              <a:rPr lang="zh-CN" altLang="en-US" sz="1800" dirty="0"/>
              <a:t>的神经元网络通过激活函数</a:t>
            </a:r>
            <a:r>
              <a:rPr lang="en-US" altLang="zh-CN" sz="1800" dirty="0" err="1">
                <a:solidFill>
                  <a:srgbClr val="C00000"/>
                </a:solidFill>
              </a:rPr>
              <a:t>ReLU</a:t>
            </a:r>
            <a:r>
              <a:rPr lang="zh-CN" altLang="en-US" sz="1800" dirty="0"/>
              <a:t>组合而成，是属于前馈型网络。</a:t>
            </a:r>
            <a:endParaRPr lang="en-US" altLang="zh-CN" sz="1800" dirty="0"/>
          </a:p>
          <a:p>
            <a:pPr>
              <a:defRPr/>
            </a:pPr>
            <a:r>
              <a:rPr lang="zh-CN" altLang="en-US" sz="1800" dirty="0"/>
              <a:t>网络的训练采用</a:t>
            </a:r>
            <a:r>
              <a:rPr lang="en-US" altLang="zh-CN" sz="1800" dirty="0"/>
              <a:t>BP</a:t>
            </a:r>
            <a:r>
              <a:rPr lang="zh-CN" altLang="en-US" sz="1800" dirty="0"/>
              <a:t>反向传播算法迭代地训练。</a:t>
            </a:r>
            <a:endParaRPr lang="en-US" altLang="zh-CN" sz="1800" dirty="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mc:AlternateContent xmlns:mc="http://schemas.openxmlformats.org/markup-compatibility/2006" xmlns:a14="http://schemas.microsoft.com/office/drawing/2010/main">
        <mc:Choice Requires="a14">
          <p:graphicFrame>
            <p:nvGraphicFramePr>
              <p:cNvPr id="123" name="图示 122"/>
              <p:cNvGraphicFramePr/>
              <p:nvPr>
                <p:extLst>
                  <p:ext uri="{D42A27DB-BD31-4B8C-83A1-F6EECF244321}">
                    <p14:modId xmlns:p14="http://schemas.microsoft.com/office/powerpoint/2010/main" val="3869827255"/>
                  </p:ext>
                </p:extLst>
              </p:nvPr>
            </p:nvGraphicFramePr>
            <p:xfrm>
              <a:off x="1196763" y="1834432"/>
              <a:ext cx="6079067" cy="3309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23" name="图示 122"/>
              <p:cNvGraphicFramePr/>
              <p:nvPr>
                <p:extLst>
                  <p:ext uri="{D42A27DB-BD31-4B8C-83A1-F6EECF244321}">
                    <p14:modId xmlns:p14="http://schemas.microsoft.com/office/powerpoint/2010/main" val="3869827255"/>
                  </p:ext>
                </p:extLst>
              </p:nvPr>
            </p:nvGraphicFramePr>
            <p:xfrm>
              <a:off x="1196763" y="1834432"/>
              <a:ext cx="6079067" cy="33090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4" name="右箭头 123"/>
          <p:cNvSpPr/>
          <p:nvPr/>
        </p:nvSpPr>
        <p:spPr>
          <a:xfrm>
            <a:off x="6972902" y="4352000"/>
            <a:ext cx="586740" cy="25146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p:cNvSpPr txBox="1"/>
          <p:nvPr/>
        </p:nvSpPr>
        <p:spPr>
          <a:xfrm>
            <a:off x="7559642" y="4293064"/>
            <a:ext cx="968325" cy="369332"/>
          </a:xfrm>
          <a:prstGeom prst="rect">
            <a:avLst/>
          </a:prstGeom>
          <a:noFill/>
        </p:spPr>
        <p:txBody>
          <a:bodyPr wrap="square" rtlCol="0">
            <a:spAutoFit/>
          </a:bodyPr>
          <a:lstStyle/>
          <a:p>
            <a:r>
              <a:rPr lang="zh-CN" altLang="en-US" sz="1800" dirty="0"/>
              <a:t>收敛</a:t>
            </a:r>
          </a:p>
        </p:txBody>
      </p:sp>
    </p:spTree>
    <p:extLst>
      <p:ext uri="{BB962C8B-B14F-4D97-AF65-F5344CB8AC3E}">
        <p14:creationId xmlns:p14="http://schemas.microsoft.com/office/powerpoint/2010/main" val="3409157141"/>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任务分析</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796128" y="878323"/>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r>
              <a:rPr lang="zh-CN" altLang="en-US" sz="2400" dirty="0"/>
              <a:t>问题描述：</a:t>
            </a:r>
            <a:endParaRPr lang="en-US" altLang="zh-CN" sz="2400" dirty="0"/>
          </a:p>
          <a:p>
            <a:pPr marL="0" indent="0">
              <a:buNone/>
              <a:defRPr/>
            </a:pPr>
            <a:r>
              <a:rPr lang="zh-CN" altLang="en-US" sz="1800" dirty="0"/>
              <a:t>使用</a:t>
            </a:r>
            <a:r>
              <a:rPr lang="en-US" altLang="zh-CN" sz="1800" dirty="0"/>
              <a:t>MLP</a:t>
            </a:r>
            <a:r>
              <a:rPr lang="zh-CN" altLang="en-US" sz="1800" dirty="0"/>
              <a:t>方法区分输入图像是人脸图像还是其他图像，二分类的</a:t>
            </a:r>
            <a:r>
              <a:rPr lang="zh-CN" altLang="en-US" sz="1800" dirty="0">
                <a:solidFill>
                  <a:srgbClr val="C00000"/>
                </a:solidFill>
              </a:rPr>
              <a:t>非线性</a:t>
            </a:r>
            <a:r>
              <a:rPr lang="zh-CN" altLang="en-US" sz="1800" dirty="0"/>
              <a:t>问题。</a:t>
            </a:r>
            <a:endParaRPr lang="en-US" altLang="zh-CN" sz="1800" dirty="0"/>
          </a:p>
          <a:p>
            <a:pPr marL="0" indent="0">
              <a:buNone/>
              <a:defRPr/>
            </a:pPr>
            <a:endParaRPr lang="en-US" altLang="zh-CN" sz="1600" dirty="0"/>
          </a:p>
          <a:p>
            <a:pPr>
              <a:defRPr/>
            </a:pPr>
            <a:r>
              <a:rPr lang="zh-CN" altLang="en-US" sz="2400" dirty="0"/>
              <a:t>数据集：</a:t>
            </a:r>
            <a:r>
              <a:rPr lang="en-US" altLang="zh-CN" sz="1800" dirty="0"/>
              <a:t> </a:t>
            </a:r>
          </a:p>
          <a:p>
            <a:pPr marL="0" indent="0">
              <a:buNone/>
              <a:defRPr/>
            </a:pPr>
            <a:r>
              <a:rPr lang="en-US" altLang="zh-CN" sz="1800" dirty="0"/>
              <a:t>800</a:t>
            </a:r>
            <a:r>
              <a:rPr lang="zh-CN" altLang="en-US" sz="1800" dirty="0"/>
              <a:t>张灰度图片数据，按行存储，并且带有类别标签。</a:t>
            </a:r>
            <a:endParaRPr lang="en-US" altLang="zh-CN" sz="1800" dirty="0"/>
          </a:p>
          <a:p>
            <a:pPr>
              <a:defRPr/>
            </a:pPr>
            <a:endParaRPr lang="en-US" altLang="zh-CN" sz="1800" dirty="0"/>
          </a:p>
          <a:p>
            <a:pPr>
              <a:defRPr/>
            </a:pPr>
            <a:r>
              <a:rPr lang="zh-CN" altLang="en-US" sz="2400" dirty="0"/>
              <a:t>训练工具包：</a:t>
            </a:r>
            <a:r>
              <a:rPr lang="en-US" altLang="zh-CN" sz="1800" dirty="0" err="1"/>
              <a:t>tensorflow</a:t>
            </a:r>
            <a:r>
              <a:rPr lang="zh-CN" altLang="en-US" sz="1800" dirty="0"/>
              <a:t>和</a:t>
            </a:r>
            <a:r>
              <a:rPr lang="en-US" altLang="zh-CN" sz="1800" dirty="0" err="1"/>
              <a:t>pytorch</a:t>
            </a:r>
            <a:r>
              <a:rPr lang="zh-CN" altLang="en-US" sz="1800" dirty="0"/>
              <a:t>。</a:t>
            </a:r>
            <a:endParaRPr lang="en-US" altLang="zh-CN" sz="1400" dirty="0"/>
          </a:p>
          <a:p>
            <a:pPr>
              <a:defRPr/>
            </a:pPr>
            <a:endParaRPr lang="en-US" altLang="zh-CN" sz="1800" dirty="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spTree>
    <p:extLst>
      <p:ext uri="{BB962C8B-B14F-4D97-AF65-F5344CB8AC3E}">
        <p14:creationId xmlns:p14="http://schemas.microsoft.com/office/powerpoint/2010/main" val="4124241515"/>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任务分析</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4021855" y="-664145"/>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marL="0" indent="0">
              <a:buNone/>
              <a:defRPr/>
            </a:pPr>
            <a:endParaRPr lang="en-US" altLang="zh-CN" sz="1800" dirty="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7442" t="6993" r="24993" b="3640"/>
          <a:stretch/>
        </p:blipFill>
        <p:spPr>
          <a:xfrm rot="5400000">
            <a:off x="1182603" y="828665"/>
            <a:ext cx="2602044" cy="2598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25941" t="4618" r="24173" b="4893"/>
          <a:stretch/>
        </p:blipFill>
        <p:spPr>
          <a:xfrm rot="5400000">
            <a:off x="5411210" y="742046"/>
            <a:ext cx="2661668" cy="2771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p:cNvSpPr txBox="1"/>
          <p:nvPr/>
        </p:nvSpPr>
        <p:spPr>
          <a:xfrm>
            <a:off x="1894643" y="3515040"/>
            <a:ext cx="1301262" cy="584775"/>
          </a:xfrm>
          <a:prstGeom prst="rect">
            <a:avLst/>
          </a:prstGeom>
          <a:noFill/>
        </p:spPr>
        <p:txBody>
          <a:bodyPr wrap="square" rtlCol="0">
            <a:spAutoFit/>
          </a:bodyPr>
          <a:lstStyle/>
          <a:p>
            <a:r>
              <a:rPr lang="zh-CN" altLang="en-US" sz="1600" b="1" dirty="0">
                <a:latin typeface="+mj-ea"/>
                <a:ea typeface="+mj-ea"/>
              </a:rPr>
              <a:t>人</a:t>
            </a:r>
            <a:r>
              <a:rPr lang="zh-CN" altLang="en-US" sz="1600" b="1">
                <a:latin typeface="+mj-ea"/>
                <a:ea typeface="+mj-ea"/>
              </a:rPr>
              <a:t>脸可视化（训练集）</a:t>
            </a:r>
            <a:endParaRPr lang="zh-CN" altLang="en-US" sz="1600" b="1" dirty="0">
              <a:latin typeface="+mj-ea"/>
              <a:ea typeface="+mj-ea"/>
            </a:endParaRPr>
          </a:p>
        </p:txBody>
      </p:sp>
      <p:sp>
        <p:nvSpPr>
          <p:cNvPr id="9" name="文本框 8"/>
          <p:cNvSpPr txBox="1"/>
          <p:nvPr/>
        </p:nvSpPr>
        <p:spPr>
          <a:xfrm>
            <a:off x="6105015" y="3515039"/>
            <a:ext cx="1513343" cy="584775"/>
          </a:xfrm>
          <a:prstGeom prst="rect">
            <a:avLst/>
          </a:prstGeom>
          <a:noFill/>
        </p:spPr>
        <p:txBody>
          <a:bodyPr wrap="square" rtlCol="0">
            <a:spAutoFit/>
          </a:bodyPr>
          <a:lstStyle/>
          <a:p>
            <a:r>
              <a:rPr lang="zh-CN" altLang="en-US" sz="1600" b="1" dirty="0">
                <a:latin typeface="+mj-ea"/>
                <a:ea typeface="+mj-ea"/>
              </a:rPr>
              <a:t>非人</a:t>
            </a:r>
            <a:r>
              <a:rPr lang="zh-CN" altLang="en-US" sz="1600" b="1">
                <a:latin typeface="+mj-ea"/>
                <a:ea typeface="+mj-ea"/>
              </a:rPr>
              <a:t>脸可视化</a:t>
            </a:r>
            <a:endParaRPr lang="en-US" altLang="zh-CN" sz="1600" b="1">
              <a:latin typeface="+mj-ea"/>
              <a:ea typeface="+mj-ea"/>
            </a:endParaRPr>
          </a:p>
          <a:p>
            <a:r>
              <a:rPr lang="zh-CN" altLang="en-US" sz="1600" b="1">
                <a:latin typeface="+mj-ea"/>
              </a:rPr>
              <a:t>  </a:t>
            </a:r>
            <a:r>
              <a:rPr lang="zh-CN" altLang="en-US" sz="1600" b="1">
                <a:latin typeface="+mj-ea"/>
                <a:ea typeface="+mj-ea"/>
              </a:rPr>
              <a:t>（训练集）</a:t>
            </a:r>
            <a:endParaRPr lang="zh-CN" altLang="en-US" sz="1600" b="1" dirty="0">
              <a:latin typeface="+mj-ea"/>
              <a:ea typeface="+mj-ea"/>
            </a:endParaRPr>
          </a:p>
        </p:txBody>
      </p:sp>
      <p:sp>
        <p:nvSpPr>
          <p:cNvPr id="10" name="内容占位符 2"/>
          <p:cNvSpPr txBox="1">
            <a:spLocks/>
          </p:cNvSpPr>
          <p:nvPr/>
        </p:nvSpPr>
        <p:spPr>
          <a:xfrm>
            <a:off x="796129" y="399244"/>
            <a:ext cx="7935748" cy="474425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endParaRPr lang="en-US" altLang="zh-CN" sz="1800" dirty="0"/>
          </a:p>
          <a:p>
            <a:pPr>
              <a:defRPr/>
            </a:pPr>
            <a:endParaRPr lang="en-US" altLang="zh-CN" sz="1800" dirty="0"/>
          </a:p>
          <a:p>
            <a:pPr>
              <a:defRPr/>
            </a:pPr>
            <a:endParaRPr lang="en-US" altLang="zh-CN" sz="1800" dirty="0"/>
          </a:p>
          <a:p>
            <a:pPr>
              <a:defRPr/>
            </a:pPr>
            <a:endParaRPr lang="en-US" altLang="zh-CN" sz="1800" dirty="0"/>
          </a:p>
          <a:p>
            <a:pPr>
              <a:defRPr/>
            </a:pPr>
            <a:endParaRPr lang="en-US" altLang="zh-CN" sz="1800" dirty="0"/>
          </a:p>
          <a:p>
            <a:pPr>
              <a:defRPr/>
            </a:pPr>
            <a:endParaRPr lang="en-US" altLang="zh-CN" sz="1800" dirty="0"/>
          </a:p>
          <a:p>
            <a:pPr>
              <a:defRPr/>
            </a:pPr>
            <a:endParaRPr lang="en-US" altLang="zh-CN" sz="1800" dirty="0"/>
          </a:p>
          <a:p>
            <a:pPr>
              <a:defRPr/>
            </a:pPr>
            <a:endParaRPr lang="en-US" altLang="zh-CN" sz="1800" dirty="0"/>
          </a:p>
          <a:p>
            <a:pPr marL="0" indent="0">
              <a:buNone/>
              <a:defRPr/>
            </a:pPr>
            <a:endParaRPr lang="en-US" altLang="zh-CN" sz="1800" dirty="0"/>
          </a:p>
          <a:p>
            <a:pPr>
              <a:defRPr/>
            </a:pPr>
            <a:r>
              <a:rPr lang="zh-CN" altLang="en-US" sz="1800" dirty="0"/>
              <a:t>图像不仅有灰度信息，还有很多的轮廓、空间信息，肉眼很容易区分。</a:t>
            </a:r>
            <a:endParaRPr lang="en-US" altLang="zh-CN" sz="1800" dirty="0"/>
          </a:p>
          <a:p>
            <a:pPr>
              <a:defRPr/>
            </a:pPr>
            <a:r>
              <a:rPr lang="zh-CN" altLang="en-US" sz="1800" dirty="0"/>
              <a:t>但</a:t>
            </a:r>
            <a:r>
              <a:rPr lang="en-US" altLang="zh-CN" sz="1800" dirty="0"/>
              <a:t>MLP</a:t>
            </a:r>
            <a:r>
              <a:rPr lang="zh-CN" altLang="en-US" sz="1800" dirty="0"/>
              <a:t>将图像转换成</a:t>
            </a:r>
            <a:r>
              <a:rPr lang="zh-CN" altLang="en-US" sz="1800" dirty="0">
                <a:solidFill>
                  <a:srgbClr val="C00000"/>
                </a:solidFill>
              </a:rPr>
              <a:t>列向量</a:t>
            </a:r>
            <a:r>
              <a:rPr lang="zh-CN" altLang="en-US" sz="1800" dirty="0"/>
              <a:t>作为输入，只利用了图片的灰度信息，丢失了</a:t>
            </a:r>
            <a:r>
              <a:rPr lang="zh-CN" altLang="en-US" sz="1800" dirty="0">
                <a:solidFill>
                  <a:srgbClr val="C00000"/>
                </a:solidFill>
              </a:rPr>
              <a:t>空间信息</a:t>
            </a:r>
            <a:r>
              <a:rPr lang="zh-CN" altLang="en-US" sz="1800" dirty="0"/>
              <a:t>，给分类带来了一些挑战。</a:t>
            </a:r>
            <a:endParaRPr lang="en-US" altLang="zh-CN" sz="2800" dirty="0"/>
          </a:p>
          <a:p>
            <a:pPr marL="0" indent="0">
              <a:buFont typeface="Arial" panose="020B0604020202020204" pitchFamily="34" charset="0"/>
              <a:buNone/>
              <a:defRPr/>
            </a:pPr>
            <a:r>
              <a:rPr lang="en-US" altLang="zh-CN" sz="2800" dirty="0"/>
              <a:t>   </a:t>
            </a:r>
          </a:p>
        </p:txBody>
      </p:sp>
    </p:spTree>
    <p:extLst>
      <p:ext uri="{BB962C8B-B14F-4D97-AF65-F5344CB8AC3E}">
        <p14:creationId xmlns:p14="http://schemas.microsoft.com/office/powerpoint/2010/main" val="896659538"/>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5"/>
          <p:cNvSpPr txBox="1"/>
          <p:nvPr/>
        </p:nvSpPr>
        <p:spPr>
          <a:xfrm>
            <a:off x="992202" y="12101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任务分析</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12" name="椭圆 11"/>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3" name="减号 12"/>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p:cNvSpPr txBox="1">
            <a:spLocks/>
          </p:cNvSpPr>
          <p:nvPr/>
        </p:nvSpPr>
        <p:spPr>
          <a:xfrm>
            <a:off x="-4021855" y="-664145"/>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marL="0" indent="0">
              <a:buNone/>
              <a:defRPr/>
            </a:pPr>
            <a:endParaRPr lang="en-US" altLang="zh-CN" sz="1800" dirty="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sp>
        <p:nvSpPr>
          <p:cNvPr id="21" name="文本框 20"/>
          <p:cNvSpPr txBox="1"/>
          <p:nvPr/>
        </p:nvSpPr>
        <p:spPr>
          <a:xfrm>
            <a:off x="901521" y="1043189"/>
            <a:ext cx="7366716" cy="3901068"/>
          </a:xfrm>
          <a:prstGeom prst="rect">
            <a:avLst/>
          </a:prstGeom>
          <a:noFill/>
        </p:spPr>
        <p:txBody>
          <a:bodyPr wrap="square" rtlCol="0">
            <a:spAutoFit/>
          </a:bodyPr>
          <a:lstStyle/>
          <a:p>
            <a:r>
              <a:rPr lang="zh-CN" altLang="en-US" sz="2400" dirty="0"/>
              <a:t>主要挑战：</a:t>
            </a:r>
            <a:endParaRPr lang="en-US" altLang="zh-CN" sz="2400" dirty="0"/>
          </a:p>
          <a:p>
            <a:pPr marL="342900" indent="-342900">
              <a:buFont typeface="Arial" panose="020B0604020202020204" pitchFamily="34" charset="0"/>
              <a:buChar char="•"/>
            </a:pPr>
            <a:r>
              <a:rPr lang="zh-CN" altLang="en-US" sz="1800" dirty="0"/>
              <a:t>特征维度高：</a:t>
            </a:r>
            <a:r>
              <a:rPr lang="en-US" altLang="zh-CN" sz="1800" dirty="0"/>
              <a:t>19*19=361</a:t>
            </a:r>
            <a:r>
              <a:rPr lang="zh-CN" altLang="en-US" sz="1800" dirty="0"/>
              <a:t>维</a:t>
            </a:r>
            <a:endParaRPr lang="en-US" altLang="zh-CN" sz="1800" dirty="0"/>
          </a:p>
          <a:p>
            <a:pPr marL="342900" indent="-342900">
              <a:buFont typeface="Arial" panose="020B0604020202020204" pitchFamily="34" charset="0"/>
              <a:buChar char="•"/>
            </a:pPr>
            <a:r>
              <a:rPr lang="zh-CN" altLang="en-US" sz="1800" dirty="0"/>
              <a:t>训练集太小：仅有</a:t>
            </a:r>
            <a:r>
              <a:rPr lang="en-US" altLang="zh-CN" sz="1800" dirty="0"/>
              <a:t>800</a:t>
            </a:r>
            <a:r>
              <a:rPr lang="zh-CN" altLang="en-US" sz="1800" dirty="0"/>
              <a:t>个样本</a:t>
            </a:r>
            <a:endParaRPr lang="en-US" altLang="zh-CN" sz="1800" dirty="0"/>
          </a:p>
          <a:p>
            <a:pPr marL="342900" indent="-342900">
              <a:buFont typeface="Arial" panose="020B0604020202020204" pitchFamily="34" charset="0"/>
              <a:buChar char="•"/>
            </a:pPr>
            <a:r>
              <a:rPr lang="zh-CN" altLang="en-US" sz="1800" dirty="0"/>
              <a:t>使用</a:t>
            </a:r>
            <a:r>
              <a:rPr lang="en-US" altLang="zh-CN" sz="1800" dirty="0"/>
              <a:t>MLP</a:t>
            </a:r>
            <a:r>
              <a:rPr lang="zh-CN" altLang="en-US" sz="1800" dirty="0"/>
              <a:t>输入为向量：丢失了图像中的空间信息</a:t>
            </a:r>
            <a:endParaRPr lang="en-US" altLang="zh-CN" sz="1800" dirty="0"/>
          </a:p>
          <a:p>
            <a:pPr marL="342900" indent="-342900">
              <a:buFont typeface="Arial" panose="020B0604020202020204" pitchFamily="34" charset="0"/>
              <a:buChar char="•"/>
            </a:pPr>
            <a:endParaRPr lang="en-US" altLang="zh-CN" sz="1800" dirty="0"/>
          </a:p>
          <a:p>
            <a:r>
              <a:rPr lang="en-US" altLang="zh-CN" sz="2400" dirty="0"/>
              <a:t>		</a:t>
            </a:r>
            <a:r>
              <a:rPr lang="zh-CN" altLang="en-US" sz="2400" dirty="0"/>
              <a:t>容易导致</a:t>
            </a:r>
            <a:r>
              <a:rPr lang="zh-CN" altLang="en-US" sz="2400" dirty="0">
                <a:solidFill>
                  <a:srgbClr val="C00000"/>
                </a:solidFill>
              </a:rPr>
              <a:t>过拟合，</a:t>
            </a:r>
            <a:r>
              <a:rPr lang="zh-CN" altLang="en-US" sz="2400" dirty="0"/>
              <a:t>使模型的</a:t>
            </a:r>
            <a:r>
              <a:rPr lang="zh-CN" altLang="en-US" sz="2400" dirty="0">
                <a:solidFill>
                  <a:srgbClr val="C00000"/>
                </a:solidFill>
              </a:rPr>
              <a:t>泛化</a:t>
            </a:r>
            <a:r>
              <a:rPr lang="zh-CN" altLang="en-US" sz="2400" dirty="0"/>
              <a:t>能力降低！</a:t>
            </a:r>
            <a:endParaRPr lang="en-US" altLang="zh-CN" sz="2400" dirty="0"/>
          </a:p>
          <a:p>
            <a:endParaRPr lang="en-US" altLang="zh-CN" sz="1800" dirty="0"/>
          </a:p>
          <a:p>
            <a:r>
              <a:rPr lang="zh-CN" altLang="en-US" sz="2400" dirty="0"/>
              <a:t>应对措施：</a:t>
            </a:r>
            <a:endParaRPr lang="en-US" altLang="zh-CN" sz="2400" dirty="0"/>
          </a:p>
          <a:p>
            <a:pPr marL="342900" indent="-342900">
              <a:buFont typeface="Arial" panose="020B0604020202020204" pitchFamily="34" charset="0"/>
              <a:buChar char="•"/>
            </a:pPr>
            <a:r>
              <a:rPr lang="zh-CN" altLang="en-US" sz="1800" dirty="0"/>
              <a:t>使用小规模的网络结构</a:t>
            </a:r>
            <a:endParaRPr lang="en-US" altLang="zh-CN" sz="1800" dirty="0"/>
          </a:p>
          <a:p>
            <a:pPr marL="342900" indent="-342900">
              <a:buFont typeface="Arial" panose="020B0604020202020204" pitchFamily="34" charset="0"/>
              <a:buChar char="•"/>
            </a:pPr>
            <a:r>
              <a:rPr lang="zh-CN" altLang="en-US" sz="1800" dirty="0"/>
              <a:t>对特征降维</a:t>
            </a:r>
            <a:endParaRPr lang="en-US" altLang="zh-CN" sz="1800" dirty="0"/>
          </a:p>
          <a:p>
            <a:pPr marL="342900" indent="-342900">
              <a:buFont typeface="Arial" panose="020B0604020202020204" pitchFamily="34" charset="0"/>
              <a:buChar char="•"/>
            </a:pPr>
            <a:r>
              <a:rPr lang="zh-CN" altLang="en-US" sz="1800" dirty="0"/>
              <a:t>使用正则化、</a:t>
            </a:r>
            <a:r>
              <a:rPr lang="en-US" altLang="zh-CN" sz="1800" dirty="0"/>
              <a:t>Dropout</a:t>
            </a:r>
            <a:r>
              <a:rPr lang="zh-CN" altLang="en-US" sz="1800" dirty="0"/>
              <a:t>等方法</a:t>
            </a:r>
            <a:endParaRPr lang="en-US" altLang="zh-CN" sz="1800" dirty="0"/>
          </a:p>
          <a:p>
            <a:pPr marL="342900" indent="-342900">
              <a:buFont typeface="Arial" panose="020B0604020202020204" pitchFamily="34" charset="0"/>
              <a:buChar char="•"/>
            </a:pPr>
            <a:r>
              <a:rPr lang="zh-CN" altLang="en-US" sz="1800" dirty="0"/>
              <a:t>增加训练样本数量</a:t>
            </a:r>
            <a:endParaRPr lang="en-US" altLang="zh-CN" dirty="0"/>
          </a:p>
          <a:p>
            <a:endParaRPr lang="zh-CN" altLang="en-US" dirty="0"/>
          </a:p>
        </p:txBody>
      </p:sp>
      <p:sp>
        <p:nvSpPr>
          <p:cNvPr id="22" name="右箭头 21"/>
          <p:cNvSpPr/>
          <p:nvPr/>
        </p:nvSpPr>
        <p:spPr>
          <a:xfrm>
            <a:off x="1391312" y="2581599"/>
            <a:ext cx="875235" cy="412124"/>
          </a:xfrm>
          <a:prstGeom prst="rightArrow">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841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二分类结构</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484846" y="1487153"/>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p:cNvSpPr/>
          <p:nvPr/>
        </p:nvSpPr>
        <p:spPr>
          <a:xfrm>
            <a:off x="2484846" y="2331778"/>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p:cNvSpPr/>
          <p:nvPr/>
        </p:nvSpPr>
        <p:spPr>
          <a:xfrm>
            <a:off x="2484846" y="3169818"/>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 name="直接箭头连接符 3"/>
          <p:cNvCxnSpPr/>
          <p:nvPr/>
        </p:nvCxnSpPr>
        <p:spPr>
          <a:xfrm>
            <a:off x="1649111" y="1644469"/>
            <a:ext cx="731716" cy="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649111" y="2472719"/>
            <a:ext cx="731716" cy="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638983" y="3260119"/>
            <a:ext cx="731716" cy="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99472" y="1316814"/>
            <a:ext cx="626533" cy="300082"/>
          </a:xfrm>
          <a:prstGeom prst="rect">
            <a:avLst/>
          </a:prstGeom>
          <a:noFill/>
        </p:spPr>
        <p:txBody>
          <a:bodyPr wrap="square" rtlCol="0">
            <a:spAutoFit/>
          </a:bodyPr>
          <a:lstStyle/>
          <a:p>
            <a:r>
              <a:rPr lang="en-US" altLang="zh-CN" b="1"/>
              <a:t>   x</a:t>
            </a:r>
            <a:r>
              <a:rPr lang="en-US" altLang="zh-CN" b="1" baseline="-25000"/>
              <a:t>1</a:t>
            </a:r>
            <a:endParaRPr lang="zh-CN" altLang="en-US" b="1" baseline="-25000"/>
          </a:p>
        </p:txBody>
      </p:sp>
      <p:sp>
        <p:nvSpPr>
          <p:cNvPr id="14" name="文本框 13"/>
          <p:cNvSpPr txBox="1"/>
          <p:nvPr/>
        </p:nvSpPr>
        <p:spPr>
          <a:xfrm>
            <a:off x="1381919" y="2936426"/>
            <a:ext cx="626533" cy="300082"/>
          </a:xfrm>
          <a:prstGeom prst="rect">
            <a:avLst/>
          </a:prstGeom>
          <a:noFill/>
        </p:spPr>
        <p:txBody>
          <a:bodyPr wrap="square" rtlCol="0">
            <a:spAutoFit/>
          </a:bodyPr>
          <a:lstStyle/>
          <a:p>
            <a:r>
              <a:rPr lang="en-US" altLang="zh-CN" b="1"/>
              <a:t>   x</a:t>
            </a:r>
            <a:r>
              <a:rPr lang="en-US" altLang="zh-CN" b="1" baseline="-25000"/>
              <a:t>n</a:t>
            </a:r>
            <a:endParaRPr lang="zh-CN" altLang="en-US" b="1" baseline="-25000"/>
          </a:p>
        </p:txBody>
      </p:sp>
      <p:sp>
        <p:nvSpPr>
          <p:cNvPr id="15" name="文本框 14"/>
          <p:cNvSpPr txBox="1"/>
          <p:nvPr/>
        </p:nvSpPr>
        <p:spPr>
          <a:xfrm>
            <a:off x="2380827" y="1643768"/>
            <a:ext cx="450394" cy="715581"/>
          </a:xfrm>
          <a:prstGeom prst="rect">
            <a:avLst/>
          </a:prstGeom>
          <a:noFill/>
        </p:spPr>
        <p:txBody>
          <a:bodyPr wrap="square" rtlCol="0">
            <a:spAutoFit/>
          </a:bodyPr>
          <a:lstStyle/>
          <a:p>
            <a:r>
              <a:rPr lang="en-US" altLang="zh-CN" b="1"/>
              <a:t>   .</a:t>
            </a:r>
          </a:p>
          <a:p>
            <a:r>
              <a:rPr lang="en-US" altLang="zh-CN" b="1"/>
              <a:t>   .</a:t>
            </a:r>
          </a:p>
          <a:p>
            <a:r>
              <a:rPr lang="en-US" altLang="zh-CN" b="1"/>
              <a:t>   .</a:t>
            </a:r>
            <a:endParaRPr lang="zh-CN" altLang="en-US" b="1" baseline="-25000"/>
          </a:p>
        </p:txBody>
      </p:sp>
      <p:sp>
        <p:nvSpPr>
          <p:cNvPr id="16" name="文本框 15"/>
          <p:cNvSpPr txBox="1"/>
          <p:nvPr/>
        </p:nvSpPr>
        <p:spPr>
          <a:xfrm>
            <a:off x="2370699" y="2498039"/>
            <a:ext cx="450394" cy="715581"/>
          </a:xfrm>
          <a:prstGeom prst="rect">
            <a:avLst/>
          </a:prstGeom>
          <a:noFill/>
        </p:spPr>
        <p:txBody>
          <a:bodyPr wrap="square" rtlCol="0">
            <a:spAutoFit/>
          </a:bodyPr>
          <a:lstStyle/>
          <a:p>
            <a:r>
              <a:rPr lang="en-US" altLang="zh-CN" b="1"/>
              <a:t>   .</a:t>
            </a:r>
          </a:p>
          <a:p>
            <a:r>
              <a:rPr lang="en-US" altLang="zh-CN" b="1"/>
              <a:t>   .</a:t>
            </a:r>
          </a:p>
          <a:p>
            <a:r>
              <a:rPr lang="en-US" altLang="zh-CN" b="1"/>
              <a:t>   .</a:t>
            </a:r>
            <a:endParaRPr lang="zh-CN" altLang="en-US" b="1" baseline="-25000"/>
          </a:p>
        </p:txBody>
      </p:sp>
      <p:sp>
        <p:nvSpPr>
          <p:cNvPr id="25" name="椭圆 24"/>
          <p:cNvSpPr/>
          <p:nvPr/>
        </p:nvSpPr>
        <p:spPr>
          <a:xfrm>
            <a:off x="3868039" y="1475955"/>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3868039" y="2320580"/>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3868039" y="3158620"/>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文本框 27"/>
          <p:cNvSpPr txBox="1"/>
          <p:nvPr/>
        </p:nvSpPr>
        <p:spPr>
          <a:xfrm>
            <a:off x="3764020" y="1632570"/>
            <a:ext cx="450394" cy="715581"/>
          </a:xfrm>
          <a:prstGeom prst="rect">
            <a:avLst/>
          </a:prstGeom>
          <a:noFill/>
        </p:spPr>
        <p:txBody>
          <a:bodyPr wrap="square" rtlCol="0">
            <a:spAutoFit/>
          </a:bodyPr>
          <a:lstStyle/>
          <a:p>
            <a:r>
              <a:rPr lang="en-US" altLang="zh-CN" b="1"/>
              <a:t>   .</a:t>
            </a:r>
          </a:p>
          <a:p>
            <a:r>
              <a:rPr lang="en-US" altLang="zh-CN" b="1"/>
              <a:t>   .</a:t>
            </a:r>
          </a:p>
          <a:p>
            <a:r>
              <a:rPr lang="en-US" altLang="zh-CN" b="1"/>
              <a:t>   .</a:t>
            </a:r>
            <a:endParaRPr lang="zh-CN" altLang="en-US" b="1" baseline="-25000"/>
          </a:p>
        </p:txBody>
      </p:sp>
      <p:sp>
        <p:nvSpPr>
          <p:cNvPr id="29" name="文本框 28"/>
          <p:cNvSpPr txBox="1"/>
          <p:nvPr/>
        </p:nvSpPr>
        <p:spPr>
          <a:xfrm>
            <a:off x="3753892" y="2486841"/>
            <a:ext cx="450394" cy="715581"/>
          </a:xfrm>
          <a:prstGeom prst="rect">
            <a:avLst/>
          </a:prstGeom>
          <a:noFill/>
        </p:spPr>
        <p:txBody>
          <a:bodyPr wrap="square" rtlCol="0">
            <a:spAutoFit/>
          </a:bodyPr>
          <a:lstStyle/>
          <a:p>
            <a:r>
              <a:rPr lang="en-US" altLang="zh-CN" b="1"/>
              <a:t>   .</a:t>
            </a:r>
          </a:p>
          <a:p>
            <a:r>
              <a:rPr lang="en-US" altLang="zh-CN" b="1"/>
              <a:t>   .</a:t>
            </a:r>
          </a:p>
          <a:p>
            <a:r>
              <a:rPr lang="en-US" altLang="zh-CN" b="1"/>
              <a:t>   .</a:t>
            </a:r>
            <a:endParaRPr lang="zh-CN" altLang="en-US" b="1" baseline="-25000"/>
          </a:p>
        </p:txBody>
      </p:sp>
      <p:cxnSp>
        <p:nvCxnSpPr>
          <p:cNvPr id="10" name="直接箭头连接符 9"/>
          <p:cNvCxnSpPr/>
          <p:nvPr/>
        </p:nvCxnSpPr>
        <p:spPr>
          <a:xfrm flipV="1">
            <a:off x="2831221" y="1616896"/>
            <a:ext cx="1036818" cy="2254"/>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0"/>
            <a:endCxn id="26" idx="1"/>
          </p:cNvCxnSpPr>
          <p:nvPr/>
        </p:nvCxnSpPr>
        <p:spPr>
          <a:xfrm>
            <a:off x="2606024" y="1643768"/>
            <a:ext cx="1308330" cy="718093"/>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5" idx="0"/>
            <a:endCxn id="27" idx="1"/>
          </p:cNvCxnSpPr>
          <p:nvPr/>
        </p:nvCxnSpPr>
        <p:spPr>
          <a:xfrm>
            <a:off x="2606024" y="1643768"/>
            <a:ext cx="1308330" cy="1556133"/>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6" idx="2"/>
          </p:cNvCxnSpPr>
          <p:nvPr/>
        </p:nvCxnSpPr>
        <p:spPr>
          <a:xfrm>
            <a:off x="2831221" y="2451540"/>
            <a:ext cx="1036818" cy="9981"/>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27" idx="2"/>
          </p:cNvCxnSpPr>
          <p:nvPr/>
        </p:nvCxnSpPr>
        <p:spPr>
          <a:xfrm>
            <a:off x="2715787" y="2582994"/>
            <a:ext cx="1152252" cy="716567"/>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7"/>
          </p:cNvCxnSpPr>
          <p:nvPr/>
        </p:nvCxnSpPr>
        <p:spPr>
          <a:xfrm flipV="1">
            <a:off x="2754790" y="1708829"/>
            <a:ext cx="1133420" cy="66423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8" idx="6"/>
            <a:endCxn id="27" idx="2"/>
          </p:cNvCxnSpPr>
          <p:nvPr/>
        </p:nvCxnSpPr>
        <p:spPr>
          <a:xfrm flipV="1">
            <a:off x="2801105" y="3299561"/>
            <a:ext cx="1066934" cy="11198"/>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6" idx="2"/>
          </p:cNvCxnSpPr>
          <p:nvPr/>
        </p:nvCxnSpPr>
        <p:spPr>
          <a:xfrm flipV="1">
            <a:off x="2595896" y="1780233"/>
            <a:ext cx="1377449" cy="1433387"/>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8" idx="6"/>
          </p:cNvCxnSpPr>
          <p:nvPr/>
        </p:nvCxnSpPr>
        <p:spPr>
          <a:xfrm flipV="1">
            <a:off x="2801105" y="2602462"/>
            <a:ext cx="1113249" cy="708297"/>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5244201" y="1494136"/>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77" name="椭圆 76"/>
          <p:cNvSpPr/>
          <p:nvPr/>
        </p:nvSpPr>
        <p:spPr>
          <a:xfrm>
            <a:off x="5244201" y="2338761"/>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78" name="椭圆 77"/>
          <p:cNvSpPr/>
          <p:nvPr/>
        </p:nvSpPr>
        <p:spPr>
          <a:xfrm>
            <a:off x="5244201" y="3176801"/>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79" name="文本框 27"/>
          <p:cNvSpPr txBox="1"/>
          <p:nvPr/>
        </p:nvSpPr>
        <p:spPr>
          <a:xfrm>
            <a:off x="5140182" y="1650751"/>
            <a:ext cx="450394" cy="715581"/>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b="1"/>
              <a:t>   .</a:t>
            </a:r>
          </a:p>
          <a:p>
            <a:r>
              <a:rPr lang="en-US" altLang="zh-CN" b="1"/>
              <a:t>   .</a:t>
            </a:r>
          </a:p>
          <a:p>
            <a:r>
              <a:rPr lang="en-US" altLang="zh-CN" b="1"/>
              <a:t>   .</a:t>
            </a:r>
            <a:endParaRPr lang="zh-CN" altLang="en-US" b="1" baseline="-25000"/>
          </a:p>
        </p:txBody>
      </p:sp>
      <p:sp>
        <p:nvSpPr>
          <p:cNvPr id="80" name="文本框 28"/>
          <p:cNvSpPr txBox="1"/>
          <p:nvPr/>
        </p:nvSpPr>
        <p:spPr>
          <a:xfrm>
            <a:off x="5130054" y="2505022"/>
            <a:ext cx="450394" cy="715581"/>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b="1"/>
              <a:t>   .</a:t>
            </a:r>
          </a:p>
          <a:p>
            <a:r>
              <a:rPr lang="en-US" altLang="zh-CN" b="1"/>
              <a:t>   .</a:t>
            </a:r>
          </a:p>
          <a:p>
            <a:r>
              <a:rPr lang="en-US" altLang="zh-CN" b="1"/>
              <a:t>   .</a:t>
            </a:r>
            <a:endParaRPr lang="zh-CN" altLang="en-US" b="1" baseline="-25000"/>
          </a:p>
        </p:txBody>
      </p:sp>
      <p:cxnSp>
        <p:nvCxnSpPr>
          <p:cNvPr id="81" name="直接箭头连接符 80"/>
          <p:cNvCxnSpPr>
            <a:endCxn id="77" idx="1"/>
          </p:cNvCxnSpPr>
          <p:nvPr/>
        </p:nvCxnSpPr>
        <p:spPr>
          <a:xfrm>
            <a:off x="3982186" y="1661949"/>
            <a:ext cx="1308330" cy="718093"/>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endCxn id="78" idx="1"/>
          </p:cNvCxnSpPr>
          <p:nvPr/>
        </p:nvCxnSpPr>
        <p:spPr>
          <a:xfrm>
            <a:off x="3982186" y="1661949"/>
            <a:ext cx="1308330" cy="1556133"/>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7" idx="2"/>
          </p:cNvCxnSpPr>
          <p:nvPr/>
        </p:nvCxnSpPr>
        <p:spPr>
          <a:xfrm>
            <a:off x="4207383" y="2469721"/>
            <a:ext cx="1036818" cy="9981"/>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endCxn id="78" idx="2"/>
          </p:cNvCxnSpPr>
          <p:nvPr/>
        </p:nvCxnSpPr>
        <p:spPr>
          <a:xfrm>
            <a:off x="4091949" y="2601175"/>
            <a:ext cx="1152252" cy="716567"/>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4130952" y="1727010"/>
            <a:ext cx="1133420" cy="66423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78" idx="2"/>
          </p:cNvCxnSpPr>
          <p:nvPr/>
        </p:nvCxnSpPr>
        <p:spPr>
          <a:xfrm flipV="1">
            <a:off x="4177267" y="3317742"/>
            <a:ext cx="1066934" cy="11198"/>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V="1">
            <a:off x="3972058" y="1798414"/>
            <a:ext cx="1377449" cy="1433387"/>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4210899" y="1643801"/>
            <a:ext cx="1036818" cy="2254"/>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6270712" y="2052873"/>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a:off x="6295263" y="2795847"/>
            <a:ext cx="316259" cy="281882"/>
          </a:xfrm>
          <a:prstGeom prst="ellipse">
            <a:avLst/>
          </a:prstGeom>
          <a:solidFill>
            <a:srgbClr val="31486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2" name="直接箭头连接符 91"/>
          <p:cNvCxnSpPr>
            <a:endCxn id="89" idx="1"/>
          </p:cNvCxnSpPr>
          <p:nvPr/>
        </p:nvCxnSpPr>
        <p:spPr>
          <a:xfrm>
            <a:off x="5560460" y="1708829"/>
            <a:ext cx="756567" cy="385325"/>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90" idx="0"/>
          </p:cNvCxnSpPr>
          <p:nvPr/>
        </p:nvCxnSpPr>
        <p:spPr>
          <a:xfrm>
            <a:off x="5475325" y="1757837"/>
            <a:ext cx="978068" cy="103801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7"/>
            <a:endCxn id="89" idx="2"/>
          </p:cNvCxnSpPr>
          <p:nvPr/>
        </p:nvCxnSpPr>
        <p:spPr>
          <a:xfrm flipV="1">
            <a:off x="5514145" y="2193814"/>
            <a:ext cx="756567" cy="186228"/>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90" idx="2"/>
          </p:cNvCxnSpPr>
          <p:nvPr/>
        </p:nvCxnSpPr>
        <p:spPr>
          <a:xfrm>
            <a:off x="5498273" y="2596960"/>
            <a:ext cx="796990" cy="339828"/>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78" idx="7"/>
            <a:endCxn id="89" idx="3"/>
          </p:cNvCxnSpPr>
          <p:nvPr/>
        </p:nvCxnSpPr>
        <p:spPr>
          <a:xfrm flipV="1">
            <a:off x="5514145" y="2293474"/>
            <a:ext cx="802882" cy="924608"/>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78" idx="6"/>
            <a:endCxn id="90" idx="3"/>
          </p:cNvCxnSpPr>
          <p:nvPr/>
        </p:nvCxnSpPr>
        <p:spPr>
          <a:xfrm flipV="1">
            <a:off x="5560460" y="3036448"/>
            <a:ext cx="781118" cy="281294"/>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2370699" y="1049738"/>
            <a:ext cx="846667" cy="300082"/>
          </a:xfrm>
          <a:prstGeom prst="rect">
            <a:avLst/>
          </a:prstGeom>
          <a:noFill/>
        </p:spPr>
        <p:txBody>
          <a:bodyPr wrap="square" rtlCol="0">
            <a:spAutoFit/>
          </a:bodyPr>
          <a:lstStyle/>
          <a:p>
            <a:r>
              <a:rPr lang="en-US" altLang="zh-CN"/>
              <a:t>L=0</a:t>
            </a:r>
            <a:endParaRPr lang="zh-CN" altLang="en-US"/>
          </a:p>
        </p:txBody>
      </p:sp>
      <p:sp>
        <p:nvSpPr>
          <p:cNvPr id="105" name="文本框 104"/>
          <p:cNvSpPr txBox="1"/>
          <p:nvPr/>
        </p:nvSpPr>
        <p:spPr>
          <a:xfrm>
            <a:off x="3814115" y="1050769"/>
            <a:ext cx="846667" cy="300082"/>
          </a:xfrm>
          <a:prstGeom prst="rect">
            <a:avLst/>
          </a:prstGeom>
          <a:noFill/>
        </p:spPr>
        <p:txBody>
          <a:bodyPr wrap="square" rtlCol="0">
            <a:spAutoFit/>
          </a:bodyPr>
          <a:lstStyle/>
          <a:p>
            <a:r>
              <a:rPr lang="en-US" altLang="zh-CN"/>
              <a:t>L=1</a:t>
            </a:r>
            <a:endParaRPr lang="zh-CN" altLang="en-US"/>
          </a:p>
        </p:txBody>
      </p:sp>
      <p:sp>
        <p:nvSpPr>
          <p:cNvPr id="106" name="文本框 105"/>
          <p:cNvSpPr txBox="1"/>
          <p:nvPr/>
        </p:nvSpPr>
        <p:spPr>
          <a:xfrm>
            <a:off x="5200452" y="1041665"/>
            <a:ext cx="846667" cy="300082"/>
          </a:xfrm>
          <a:prstGeom prst="rect">
            <a:avLst/>
          </a:prstGeom>
          <a:noFill/>
        </p:spPr>
        <p:txBody>
          <a:bodyPr wrap="square" rtlCol="0">
            <a:spAutoFit/>
          </a:bodyPr>
          <a:lstStyle/>
          <a:p>
            <a:r>
              <a:rPr lang="en-US" altLang="zh-CN"/>
              <a:t>L=2</a:t>
            </a:r>
            <a:endParaRPr lang="zh-CN" altLang="en-US"/>
          </a:p>
        </p:txBody>
      </p:sp>
      <p:sp>
        <p:nvSpPr>
          <p:cNvPr id="107" name="文本框 106"/>
          <p:cNvSpPr txBox="1"/>
          <p:nvPr/>
        </p:nvSpPr>
        <p:spPr>
          <a:xfrm>
            <a:off x="6188188" y="1040276"/>
            <a:ext cx="846667" cy="300082"/>
          </a:xfrm>
          <a:prstGeom prst="rect">
            <a:avLst/>
          </a:prstGeom>
          <a:noFill/>
        </p:spPr>
        <p:txBody>
          <a:bodyPr wrap="square" rtlCol="0">
            <a:spAutoFit/>
          </a:bodyPr>
          <a:lstStyle/>
          <a:p>
            <a:r>
              <a:rPr lang="en-US" altLang="zh-CN"/>
              <a:t>L=3</a:t>
            </a:r>
            <a:endParaRPr lang="zh-CN" altLang="en-US"/>
          </a:p>
        </p:txBody>
      </p:sp>
      <mc:AlternateContent xmlns:mc="http://schemas.openxmlformats.org/markup-compatibility/2006" xmlns:a14="http://schemas.microsoft.com/office/drawing/2010/main">
        <mc:Choice Requires="a14">
          <p:sp>
            <p:nvSpPr>
              <p:cNvPr id="108" name="文本框 107"/>
              <p:cNvSpPr txBox="1"/>
              <p:nvPr/>
            </p:nvSpPr>
            <p:spPr>
              <a:xfrm>
                <a:off x="2838252" y="1296004"/>
                <a:ext cx="846667" cy="334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1</m:t>
                          </m:r>
                        </m:sup>
                      </m:sSubSup>
                    </m:oMath>
                  </m:oMathPara>
                </a14:m>
                <a:endParaRPr lang="zh-CN" altLang="en-US" dirty="0"/>
              </a:p>
            </p:txBody>
          </p:sp>
        </mc:Choice>
        <mc:Fallback xmlns="">
          <p:sp>
            <p:nvSpPr>
              <p:cNvPr id="108" name="文本框 107"/>
              <p:cNvSpPr txBox="1">
                <a:spLocks noRot="1" noChangeAspect="1" noMove="1" noResize="1" noEditPoints="1" noAdjustHandles="1" noChangeArrowheads="1" noChangeShapeType="1" noTextEdit="1"/>
              </p:cNvSpPr>
              <p:nvPr/>
            </p:nvSpPr>
            <p:spPr>
              <a:xfrm>
                <a:off x="2838252" y="1296004"/>
                <a:ext cx="846667" cy="334515"/>
              </a:xfrm>
              <a:prstGeom prst="rect">
                <a:avLst/>
              </a:prstGeom>
              <a:blipFill>
                <a:blip r:embed="rId3"/>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4277269" y="1312871"/>
                <a:ext cx="846667" cy="3349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2</m:t>
                          </m:r>
                        </m:sup>
                      </m:sSubSup>
                    </m:oMath>
                  </m:oMathPara>
                </a14:m>
                <a:endParaRPr lang="zh-CN" altLang="en-US"/>
              </a:p>
            </p:txBody>
          </p:sp>
        </mc:Choice>
        <mc:Fallback xmlns="">
          <p:sp>
            <p:nvSpPr>
              <p:cNvPr id="109" name="文本框 108"/>
              <p:cNvSpPr txBox="1">
                <a:spLocks noRot="1" noChangeAspect="1" noMove="1" noResize="1" noEditPoints="1" noAdjustHandles="1" noChangeArrowheads="1" noChangeShapeType="1" noTextEdit="1"/>
              </p:cNvSpPr>
              <p:nvPr/>
            </p:nvSpPr>
            <p:spPr>
              <a:xfrm>
                <a:off x="4277269" y="1312871"/>
                <a:ext cx="846667" cy="334900"/>
              </a:xfrm>
              <a:prstGeom prst="rect">
                <a:avLst/>
              </a:prstGeom>
              <a:blipFill>
                <a:blip r:embed="rId4"/>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p:cNvSpPr txBox="1"/>
              <p:nvPr/>
            </p:nvSpPr>
            <p:spPr>
              <a:xfrm>
                <a:off x="5530468" y="1346443"/>
                <a:ext cx="846667" cy="3359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3</m:t>
                          </m:r>
                        </m:sup>
                      </m:sSubSup>
                    </m:oMath>
                  </m:oMathPara>
                </a14:m>
                <a:endParaRPr lang="zh-CN" altLang="en-US"/>
              </a:p>
            </p:txBody>
          </p:sp>
        </mc:Choice>
        <mc:Fallback xmlns="">
          <p:sp>
            <p:nvSpPr>
              <p:cNvPr id="110" name="文本框 109"/>
              <p:cNvSpPr txBox="1">
                <a:spLocks noRot="1" noChangeAspect="1" noMove="1" noResize="1" noEditPoints="1" noAdjustHandles="1" noChangeArrowheads="1" noChangeShapeType="1" noTextEdit="1"/>
              </p:cNvSpPr>
              <p:nvPr/>
            </p:nvSpPr>
            <p:spPr>
              <a:xfrm>
                <a:off x="5530468" y="1346443"/>
                <a:ext cx="846667" cy="335989"/>
              </a:xfrm>
              <a:prstGeom prst="rect">
                <a:avLst/>
              </a:prstGeom>
              <a:blipFill>
                <a:blip r:embed="rId5"/>
                <a:stretch>
                  <a:fillRect b="-3636"/>
                </a:stretch>
              </a:blipFill>
            </p:spPr>
            <p:txBody>
              <a:bodyPr/>
              <a:lstStyle/>
              <a:p>
                <a:r>
                  <a:rPr lang="zh-CN" altLang="en-US">
                    <a:noFill/>
                  </a:rPr>
                  <a:t> </a:t>
                </a:r>
              </a:p>
            </p:txBody>
          </p:sp>
        </mc:Fallback>
      </mc:AlternateContent>
      <p:cxnSp>
        <p:nvCxnSpPr>
          <p:cNvPr id="111" name="直接箭头连接符 110"/>
          <p:cNvCxnSpPr/>
          <p:nvPr/>
        </p:nvCxnSpPr>
        <p:spPr>
          <a:xfrm>
            <a:off x="6611521" y="2193814"/>
            <a:ext cx="423334" cy="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6611521" y="2956610"/>
            <a:ext cx="423334" cy="0"/>
          </a:xfrm>
          <a:prstGeom prst="straightConnector1">
            <a:avLst/>
          </a:prstGeom>
          <a:ln>
            <a:solidFill>
              <a:srgbClr val="31486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文本框 113"/>
              <p:cNvSpPr txBox="1"/>
              <p:nvPr/>
            </p:nvSpPr>
            <p:spPr>
              <a:xfrm>
                <a:off x="6506996" y="1858500"/>
                <a:ext cx="626533" cy="313547"/>
              </a:xfrm>
              <a:prstGeom prst="rect">
                <a:avLst/>
              </a:prstGeom>
              <a:noFill/>
            </p:spPr>
            <p:txBody>
              <a:bodyPr wrap="square" rtlCol="0">
                <a:spAutoFit/>
              </a:bodyPr>
              <a:lstStyle/>
              <a:p>
                <a:r>
                  <a:rPr lang="en-US" altLang="zh-CN" b="1"/>
                  <a:t>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oMath>
                </a14:m>
                <a:endParaRPr lang="zh-CN" altLang="en-US" b="1" baseline="-25000"/>
              </a:p>
            </p:txBody>
          </p:sp>
        </mc:Choice>
        <mc:Fallback xmlns="">
          <p:sp>
            <p:nvSpPr>
              <p:cNvPr id="114" name="文本框 113"/>
              <p:cNvSpPr txBox="1">
                <a:spLocks noRot="1" noChangeAspect="1" noMove="1" noResize="1" noEditPoints="1" noAdjustHandles="1" noChangeArrowheads="1" noChangeShapeType="1" noTextEdit="1"/>
              </p:cNvSpPr>
              <p:nvPr/>
            </p:nvSpPr>
            <p:spPr>
              <a:xfrm>
                <a:off x="6506996" y="1858500"/>
                <a:ext cx="626533" cy="313547"/>
              </a:xfrm>
              <a:prstGeom prst="rect">
                <a:avLst/>
              </a:prstGeom>
              <a:blipFill>
                <a:blip r:embed="rId6"/>
                <a:stretch>
                  <a:fillRect b="-3922"/>
                </a:stretch>
              </a:blipFill>
            </p:spPr>
            <p:txBody>
              <a:bodyPr/>
              <a:lstStyle/>
              <a:p>
                <a:r>
                  <a:rPr lang="zh-CN" altLang="en-US">
                    <a:noFill/>
                  </a:rPr>
                  <a:t> </a:t>
                </a:r>
              </a:p>
            </p:txBody>
          </p:sp>
        </mc:Fallback>
      </mc:AlternateContent>
      <p:sp>
        <p:nvSpPr>
          <p:cNvPr id="116" name="文本框 115"/>
          <p:cNvSpPr txBox="1"/>
          <p:nvPr/>
        </p:nvSpPr>
        <p:spPr>
          <a:xfrm>
            <a:off x="2387471" y="3626322"/>
            <a:ext cx="846667" cy="300082"/>
          </a:xfrm>
          <a:prstGeom prst="rect">
            <a:avLst/>
          </a:prstGeom>
          <a:noFill/>
        </p:spPr>
        <p:txBody>
          <a:bodyPr wrap="square" rtlCol="0">
            <a:spAutoFit/>
          </a:bodyPr>
          <a:lstStyle/>
          <a:p>
            <a:r>
              <a:rPr lang="zh-CN" altLang="en-US"/>
              <a:t>输入层</a:t>
            </a:r>
          </a:p>
        </p:txBody>
      </p:sp>
      <p:sp>
        <p:nvSpPr>
          <p:cNvPr id="117" name="文本框 116"/>
          <p:cNvSpPr txBox="1"/>
          <p:nvPr/>
        </p:nvSpPr>
        <p:spPr>
          <a:xfrm>
            <a:off x="3659881" y="3637918"/>
            <a:ext cx="846667" cy="300082"/>
          </a:xfrm>
          <a:prstGeom prst="rect">
            <a:avLst/>
          </a:prstGeom>
          <a:noFill/>
        </p:spPr>
        <p:txBody>
          <a:bodyPr wrap="square" rtlCol="0">
            <a:spAutoFit/>
          </a:bodyPr>
          <a:lstStyle/>
          <a:p>
            <a:r>
              <a:rPr lang="zh-CN" altLang="en-US"/>
              <a:t>隐藏层</a:t>
            </a:r>
          </a:p>
        </p:txBody>
      </p:sp>
      <p:sp>
        <p:nvSpPr>
          <p:cNvPr id="118" name="文本框 117"/>
          <p:cNvSpPr txBox="1"/>
          <p:nvPr/>
        </p:nvSpPr>
        <p:spPr>
          <a:xfrm>
            <a:off x="5051991" y="3622107"/>
            <a:ext cx="846667" cy="300082"/>
          </a:xfrm>
          <a:prstGeom prst="rect">
            <a:avLst/>
          </a:prstGeom>
          <a:noFill/>
        </p:spPr>
        <p:txBody>
          <a:bodyPr wrap="square" rtlCol="0">
            <a:spAutoFit/>
          </a:bodyPr>
          <a:lstStyle/>
          <a:p>
            <a:r>
              <a:rPr lang="zh-CN" altLang="en-US"/>
              <a:t>隐藏层</a:t>
            </a:r>
          </a:p>
        </p:txBody>
      </p:sp>
      <p:sp>
        <p:nvSpPr>
          <p:cNvPr id="119" name="文本框 118"/>
          <p:cNvSpPr txBox="1"/>
          <p:nvPr/>
        </p:nvSpPr>
        <p:spPr>
          <a:xfrm>
            <a:off x="6163637" y="3622107"/>
            <a:ext cx="846667" cy="300082"/>
          </a:xfrm>
          <a:prstGeom prst="rect">
            <a:avLst/>
          </a:prstGeom>
          <a:noFill/>
        </p:spPr>
        <p:txBody>
          <a:bodyPr wrap="square" rtlCol="0">
            <a:spAutoFit/>
          </a:bodyPr>
          <a:lstStyle/>
          <a:p>
            <a:r>
              <a:rPr lang="zh-CN" altLang="en-US"/>
              <a:t>输出层</a:t>
            </a:r>
          </a:p>
        </p:txBody>
      </p:sp>
      <mc:AlternateContent xmlns:mc="http://schemas.openxmlformats.org/markup-compatibility/2006" xmlns:a14="http://schemas.microsoft.com/office/drawing/2010/main">
        <mc:Choice Requires="a14">
          <p:sp>
            <p:nvSpPr>
              <p:cNvPr id="65" name="文本框 64"/>
              <p:cNvSpPr txBox="1"/>
              <p:nvPr/>
            </p:nvSpPr>
            <p:spPr>
              <a:xfrm>
                <a:off x="6476341" y="2630682"/>
                <a:ext cx="626533" cy="313547"/>
              </a:xfrm>
              <a:prstGeom prst="rect">
                <a:avLst/>
              </a:prstGeom>
              <a:noFill/>
            </p:spPr>
            <p:txBody>
              <a:bodyPr wrap="square" rtlCol="0">
                <a:spAutoFit/>
              </a:bodyPr>
              <a:lstStyle/>
              <a:p>
                <a:r>
                  <a:rPr lang="en-US" altLang="zh-CN" b="1"/>
                  <a:t>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m:t>
                        </m:r>
                      </m:sup>
                    </m:sSubSup>
                  </m:oMath>
                </a14:m>
                <a:endParaRPr lang="zh-CN" altLang="en-US" b="1" baseline="-25000"/>
              </a:p>
            </p:txBody>
          </p:sp>
        </mc:Choice>
        <mc:Fallback xmlns="">
          <p:sp>
            <p:nvSpPr>
              <p:cNvPr id="65" name="文本框 64"/>
              <p:cNvSpPr txBox="1">
                <a:spLocks noRot="1" noChangeAspect="1" noMove="1" noResize="1" noEditPoints="1" noAdjustHandles="1" noChangeArrowheads="1" noChangeShapeType="1" noTextEdit="1"/>
              </p:cNvSpPr>
              <p:nvPr/>
            </p:nvSpPr>
            <p:spPr>
              <a:xfrm>
                <a:off x="6476341" y="2630682"/>
                <a:ext cx="626533" cy="313547"/>
              </a:xfrm>
              <a:prstGeom prst="rect">
                <a:avLst/>
              </a:prstGeom>
              <a:blipFill>
                <a:blip r:embed="rId7"/>
                <a:stretch>
                  <a:fillRect b="-3922"/>
                </a:stretch>
              </a:blipFill>
            </p:spPr>
            <p:txBody>
              <a:bodyPr/>
              <a:lstStyle/>
              <a:p>
                <a:r>
                  <a:rPr lang="zh-CN" altLang="en-US">
                    <a:noFill/>
                  </a:rPr>
                  <a:t> </a:t>
                </a:r>
              </a:p>
            </p:txBody>
          </p:sp>
        </mc:Fallback>
      </mc:AlternateContent>
      <p:sp>
        <p:nvSpPr>
          <p:cNvPr id="9" name="文本框 8"/>
          <p:cNvSpPr txBox="1"/>
          <p:nvPr/>
        </p:nvSpPr>
        <p:spPr>
          <a:xfrm>
            <a:off x="1378686" y="4025905"/>
            <a:ext cx="6149061" cy="1015663"/>
          </a:xfrm>
          <a:prstGeom prst="rect">
            <a:avLst/>
          </a:prstGeom>
          <a:noFill/>
        </p:spPr>
        <p:txBody>
          <a:bodyPr wrap="square" rtlCol="0">
            <a:spAutoFit/>
          </a:bodyPr>
          <a:lstStyle/>
          <a:p>
            <a:r>
              <a:rPr lang="zh-CN" altLang="en-US" sz="2000" dirty="0"/>
              <a:t>输入层：输入特征是像素的</a:t>
            </a:r>
            <a:r>
              <a:rPr lang="zh-CN" altLang="en-US" sz="2000" dirty="0">
                <a:solidFill>
                  <a:srgbClr val="C00000"/>
                </a:solidFill>
              </a:rPr>
              <a:t>灰度值</a:t>
            </a:r>
            <a:r>
              <a:rPr lang="zh-CN" altLang="en-US" sz="2000" dirty="0"/>
              <a:t>，</a:t>
            </a:r>
            <a:r>
              <a:rPr lang="en-US" altLang="zh-CN" sz="2000">
                <a:solidFill>
                  <a:srgbClr val="C00000"/>
                </a:solidFill>
              </a:rPr>
              <a:t>361</a:t>
            </a:r>
            <a:r>
              <a:rPr lang="zh-CN" altLang="en-US" sz="2000">
                <a:solidFill>
                  <a:srgbClr val="C00000"/>
                </a:solidFill>
              </a:rPr>
              <a:t>维。</a:t>
            </a:r>
            <a:endParaRPr lang="en-US" altLang="zh-CN" sz="2000" dirty="0">
              <a:solidFill>
                <a:srgbClr val="C00000"/>
              </a:solidFill>
            </a:endParaRPr>
          </a:p>
          <a:p>
            <a:r>
              <a:rPr lang="zh-CN" altLang="en-US" sz="2000" dirty="0"/>
              <a:t>隐藏层：</a:t>
            </a:r>
            <a:r>
              <a:rPr lang="en-US" altLang="zh-CN" sz="2000" dirty="0"/>
              <a:t>L1</a:t>
            </a:r>
            <a:r>
              <a:rPr lang="zh-CN" altLang="en-US" sz="2000" dirty="0"/>
              <a:t>、</a:t>
            </a:r>
            <a:r>
              <a:rPr lang="en-US" altLang="zh-CN" sz="2000" dirty="0"/>
              <a:t>L2</a:t>
            </a:r>
            <a:r>
              <a:rPr lang="zh-CN" altLang="en-US" sz="2000" dirty="0"/>
              <a:t>节点数分别为</a:t>
            </a:r>
            <a:r>
              <a:rPr lang="en-US" altLang="zh-CN" sz="2000" dirty="0">
                <a:solidFill>
                  <a:srgbClr val="C00000"/>
                </a:solidFill>
              </a:rPr>
              <a:t>12</a:t>
            </a:r>
            <a:r>
              <a:rPr lang="zh-CN" altLang="en-US" sz="2000" dirty="0">
                <a:solidFill>
                  <a:srgbClr val="C00000"/>
                </a:solidFill>
              </a:rPr>
              <a:t>个</a:t>
            </a:r>
            <a:r>
              <a:rPr lang="zh-CN" altLang="en-US" sz="2000" dirty="0"/>
              <a:t>和</a:t>
            </a:r>
            <a:r>
              <a:rPr lang="en-US" altLang="zh-CN" sz="2000">
                <a:solidFill>
                  <a:srgbClr val="C00000"/>
                </a:solidFill>
              </a:rPr>
              <a:t>6</a:t>
            </a:r>
            <a:r>
              <a:rPr lang="zh-CN" altLang="en-US" sz="2000">
                <a:solidFill>
                  <a:srgbClr val="C00000"/>
                </a:solidFill>
              </a:rPr>
              <a:t>个。</a:t>
            </a:r>
            <a:endParaRPr lang="en-US" altLang="zh-CN" sz="2000" dirty="0">
              <a:solidFill>
                <a:srgbClr val="C00000"/>
              </a:solidFill>
            </a:endParaRPr>
          </a:p>
          <a:p>
            <a:r>
              <a:rPr lang="zh-CN" altLang="en-US" sz="2000" dirty="0"/>
              <a:t>输出层：两个节点，比较能量值，得到</a:t>
            </a:r>
            <a:r>
              <a:rPr lang="zh-CN" altLang="en-US" sz="2000"/>
              <a:t>分类结果。</a:t>
            </a:r>
            <a:endParaRPr lang="zh-CN" altLang="en-US" sz="2000" dirty="0"/>
          </a:p>
        </p:txBody>
      </p:sp>
    </p:spTree>
    <p:extLst>
      <p:ext uri="{BB962C8B-B14F-4D97-AF65-F5344CB8AC3E}">
        <p14:creationId xmlns:p14="http://schemas.microsoft.com/office/powerpoint/2010/main" val="3066374230"/>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训练过程</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p:cNvSpPr/>
              <p:nvPr/>
            </p:nvSpPr>
            <p:spPr>
              <a:xfrm rot="10800000" flipV="1">
                <a:off x="946330" y="2771127"/>
                <a:ext cx="5436627" cy="2291268"/>
              </a:xfrm>
              <a:prstGeom prst="rect">
                <a:avLst/>
              </a:prstGeom>
            </p:spPr>
            <p:txBody>
              <a:bodyPr wrap="square">
                <a:spAutoFit/>
              </a:bodyPr>
              <a:lstStyle/>
              <a:p>
                <a:r>
                  <a:rPr lang="en-US" altLang="zh-CN" sz="1600" dirty="0">
                    <a:solidFill>
                      <a:srgbClr val="000000"/>
                    </a:solidFill>
                    <a:latin typeface="+mj-ea"/>
                    <a:ea typeface="+mj-ea"/>
                  </a:rPr>
                  <a:t>Adam</a:t>
                </a:r>
                <a:r>
                  <a:rPr lang="zh-CN" altLang="en-US" sz="1600" dirty="0">
                    <a:solidFill>
                      <a:srgbClr val="000000"/>
                    </a:solidFill>
                    <a:latin typeface="+mj-ea"/>
                    <a:ea typeface="+mj-ea"/>
                  </a:rPr>
                  <a:t>算法：通过计算梯度的一阶矩估计和二阶矩估计而为不同的参数设计独立的自适应性学习率 。（你看看能不能找到这个算法的动态图，我找的动态图都没包含</a:t>
                </a:r>
                <a:r>
                  <a:rPr lang="en-US" altLang="zh-CN" sz="1600" dirty="0">
                    <a:solidFill>
                      <a:srgbClr val="000000"/>
                    </a:solidFill>
                    <a:latin typeface="+mj-ea"/>
                    <a:ea typeface="+mj-ea"/>
                  </a:rPr>
                  <a:t>Adam</a:t>
                </a:r>
                <a:r>
                  <a:rPr lang="zh-CN" altLang="en-US" sz="1600" dirty="0">
                    <a:solidFill>
                      <a:srgbClr val="000000"/>
                    </a:solidFill>
                    <a:latin typeface="+mj-ea"/>
                    <a:ea typeface="+mj-ea"/>
                  </a:rPr>
                  <a:t>）</a:t>
                </a:r>
                <a:endParaRPr lang="en-US" altLang="zh-CN" sz="1600" dirty="0">
                  <a:solidFill>
                    <a:srgbClr val="000000"/>
                  </a:solidFill>
                  <a:latin typeface="+mj-ea"/>
                  <a:ea typeface="+mj-ea"/>
                </a:endParaRPr>
              </a:p>
              <a:p>
                <a:endParaRPr lang="en-US" altLang="zh-CN" sz="1600" dirty="0">
                  <a:solidFill>
                    <a:srgbClr val="000000"/>
                  </a:solidFill>
                  <a:latin typeface="+mj-ea"/>
                  <a:ea typeface="+mj-ea"/>
                </a:endParaRPr>
              </a:p>
              <a:p>
                <a:r>
                  <a:rPr lang="en-US" altLang="zh-CN" sz="1600" dirty="0">
                    <a:latin typeface="+mj-ea"/>
                    <a:ea typeface="+mj-ea"/>
                  </a:rPr>
                  <a:t>L2</a:t>
                </a:r>
                <a:r>
                  <a:rPr lang="zh-CN" altLang="en-US" sz="1600" dirty="0">
                    <a:latin typeface="+mj-ea"/>
                    <a:ea typeface="+mj-ea"/>
                  </a:rPr>
                  <a:t>正则化：</a:t>
                </a:r>
                <a14:m>
                  <m:oMath xmlns:m="http://schemas.openxmlformats.org/officeDocument/2006/math">
                    <m:r>
                      <m:rPr>
                        <m:sty m:val="p"/>
                      </m:rPr>
                      <a:rPr lang="en-US" altLang="zh-CN" sz="1600" i="1" dirty="0">
                        <a:latin typeface="Cambria Math" panose="02040503050406030204" pitchFamily="18" charset="0"/>
                        <a:ea typeface="+mj-ea"/>
                      </a:rPr>
                      <m:t>L</m:t>
                    </m:r>
                    <m:d>
                      <m:dPr>
                        <m:ctrlPr>
                          <a:rPr lang="en-US" altLang="zh-CN" sz="1600" b="0" i="1" dirty="0" smtClean="0">
                            <a:latin typeface="Cambria Math" panose="02040503050406030204" pitchFamily="18" charset="0"/>
                            <a:ea typeface="+mj-ea"/>
                          </a:rPr>
                        </m:ctrlPr>
                      </m:dPr>
                      <m:e>
                        <m:r>
                          <a:rPr lang="zh-CN" altLang="en-US" sz="1600" i="1" smtClean="0">
                            <a:latin typeface="Cambria Math" panose="02040503050406030204" pitchFamily="18" charset="0"/>
                            <a:ea typeface="+mj-ea"/>
                          </a:rPr>
                          <m:t>𝜃</m:t>
                        </m:r>
                      </m:e>
                    </m:d>
                    <m:r>
                      <a:rPr lang="en-US" altLang="zh-CN" sz="1600" b="0" i="1" smtClean="0">
                        <a:latin typeface="Cambria Math" panose="02040503050406030204" pitchFamily="18" charset="0"/>
                        <a:ea typeface="+mj-ea"/>
                      </a:rPr>
                      <m:t>=</m:t>
                    </m:r>
                    <m:r>
                      <m:rPr>
                        <m:sty m:val="p"/>
                      </m:rPr>
                      <a:rPr lang="en-US" altLang="zh-CN" sz="1600" i="1" dirty="0">
                        <a:latin typeface="Cambria Math" panose="02040503050406030204" pitchFamily="18" charset="0"/>
                        <a:ea typeface="+mj-ea"/>
                      </a:rPr>
                      <m:t>L</m:t>
                    </m:r>
                    <m:d>
                      <m:dPr>
                        <m:ctrlPr>
                          <a:rPr lang="en-US" altLang="zh-CN" sz="1600" i="1" dirty="0">
                            <a:latin typeface="Cambria Math" panose="02040503050406030204" pitchFamily="18" charset="0"/>
                            <a:ea typeface="+mj-ea"/>
                          </a:rPr>
                        </m:ctrlPr>
                      </m:dPr>
                      <m:e>
                        <m:r>
                          <a:rPr lang="zh-CN" altLang="en-US" sz="1600" i="1">
                            <a:latin typeface="Cambria Math" panose="02040503050406030204" pitchFamily="18" charset="0"/>
                            <a:ea typeface="+mj-ea"/>
                          </a:rPr>
                          <m:t>𝜃</m:t>
                        </m:r>
                      </m:e>
                    </m:d>
                    <m:r>
                      <a:rPr lang="en-US" altLang="zh-CN" sz="1600" b="0" i="1" smtClean="0">
                        <a:latin typeface="Cambria Math" panose="02040503050406030204" pitchFamily="18" charset="0"/>
                        <a:ea typeface="+mj-ea"/>
                      </a:rPr>
                      <m:t>+</m:t>
                    </m:r>
                    <m:r>
                      <a:rPr lang="zh-CN" altLang="en-US" sz="1600" b="0" i="1" smtClean="0">
                        <a:latin typeface="Cambria Math" panose="02040503050406030204" pitchFamily="18" charset="0"/>
                        <a:ea typeface="+mj-ea"/>
                      </a:rPr>
                      <m:t>𝛾</m:t>
                    </m:r>
                    <m:nary>
                      <m:naryPr>
                        <m:chr m:val="∑"/>
                        <m:ctrlPr>
                          <a:rPr lang="zh-CN" altLang="en-US" sz="1600" b="0" i="1" smtClean="0">
                            <a:latin typeface="Cambria Math" panose="02040503050406030204" pitchFamily="18" charset="0"/>
                            <a:ea typeface="+mj-ea"/>
                          </a:rPr>
                        </m:ctrlPr>
                      </m:naryPr>
                      <m:sub>
                        <m:r>
                          <m:rPr>
                            <m:brk m:alnAt="23"/>
                          </m:rPr>
                          <a:rPr lang="en-US" altLang="zh-CN" sz="1600" b="0" i="1" smtClean="0">
                            <a:latin typeface="Cambria Math" panose="02040503050406030204" pitchFamily="18" charset="0"/>
                            <a:ea typeface="+mj-ea"/>
                          </a:rPr>
                          <m:t>𝑖</m:t>
                        </m:r>
                      </m:sub>
                      <m:sup>
                        <m:r>
                          <a:rPr lang="en-US" altLang="zh-CN" sz="1600" b="0" i="1" smtClean="0">
                            <a:latin typeface="Cambria Math" panose="02040503050406030204" pitchFamily="18" charset="0"/>
                            <a:ea typeface="+mj-ea"/>
                          </a:rPr>
                          <m:t>𝑛</m:t>
                        </m:r>
                      </m:sup>
                      <m:e>
                        <m:sSubSup>
                          <m:sSubSupPr>
                            <m:ctrlPr>
                              <a:rPr lang="en-US" altLang="zh-CN" sz="1600" b="0" i="1" smtClean="0">
                                <a:latin typeface="Cambria Math" panose="02040503050406030204" pitchFamily="18" charset="0"/>
                                <a:ea typeface="+mj-ea"/>
                              </a:rPr>
                            </m:ctrlPr>
                          </m:sSubSupPr>
                          <m:e>
                            <m:r>
                              <a:rPr lang="zh-CN" altLang="en-US" sz="1600" b="0" i="1" smtClean="0">
                                <a:latin typeface="Cambria Math" panose="02040503050406030204" pitchFamily="18" charset="0"/>
                                <a:ea typeface="+mj-ea"/>
                              </a:rPr>
                              <m:t>𝜃</m:t>
                            </m:r>
                          </m:e>
                          <m:sub>
                            <m:r>
                              <a:rPr lang="en-US" altLang="zh-CN" sz="1600" b="0" i="1" smtClean="0">
                                <a:latin typeface="Cambria Math" panose="02040503050406030204" pitchFamily="18" charset="0"/>
                                <a:ea typeface="+mj-ea"/>
                              </a:rPr>
                              <m:t>𝑖</m:t>
                            </m:r>
                          </m:sub>
                          <m:sup>
                            <m:r>
                              <a:rPr lang="en-US" altLang="zh-CN" sz="1600" b="0" i="1" smtClean="0">
                                <a:latin typeface="Cambria Math" panose="02040503050406030204" pitchFamily="18" charset="0"/>
                                <a:ea typeface="+mj-ea"/>
                              </a:rPr>
                              <m:t>2</m:t>
                            </m:r>
                          </m:sup>
                        </m:sSubSup>
                      </m:e>
                    </m:nary>
                    <m:r>
                      <a:rPr lang="zh-CN" altLang="en-US" sz="1600" i="1">
                        <a:latin typeface="Cambria Math" panose="02040503050406030204" pitchFamily="18" charset="0"/>
                        <a:ea typeface="+mj-ea"/>
                      </a:rPr>
                      <m:t>。</m:t>
                    </m:r>
                  </m:oMath>
                </a14:m>
                <a:r>
                  <a:rPr lang="zh-CN" altLang="zh-CN" sz="1600" dirty="0">
                    <a:solidFill>
                      <a:srgbClr val="000000"/>
                    </a:solidFill>
                    <a:latin typeface="+mj-ea"/>
                    <a:ea typeface="+mj-ea"/>
                  </a:rPr>
                  <a:t>其中</a:t>
                </a:r>
                <a14:m>
                  <m:oMath xmlns:m="http://schemas.openxmlformats.org/officeDocument/2006/math">
                    <m:r>
                      <a:rPr lang="zh-CN" altLang="en-US" sz="2400" i="1">
                        <a:latin typeface="Cambria Math" panose="02040503050406030204" pitchFamily="18" charset="0"/>
                        <a:ea typeface="+mj-ea"/>
                      </a:rPr>
                      <m:t>𝜃</m:t>
                    </m:r>
                  </m:oMath>
                </a14:m>
                <a:r>
                  <a:rPr lang="zh-CN" altLang="zh-CN" sz="1600" dirty="0">
                    <a:solidFill>
                      <a:srgbClr val="000000"/>
                    </a:solidFill>
                    <a:latin typeface="+mj-ea"/>
                    <a:ea typeface="+mj-ea"/>
                  </a:rPr>
                  <a:t>就是网络层的待学习的参数，</a:t>
                </a:r>
                <a14:m>
                  <m:oMath xmlns:m="http://schemas.openxmlformats.org/officeDocument/2006/math">
                    <m:r>
                      <a:rPr lang="zh-CN" altLang="en-US" sz="2400" i="1">
                        <a:latin typeface="Cambria Math" panose="02040503050406030204" pitchFamily="18" charset="0"/>
                        <a:ea typeface="+mj-ea"/>
                      </a:rPr>
                      <m:t>𝛾</m:t>
                    </m:r>
                  </m:oMath>
                </a14:m>
                <a:r>
                  <a:rPr lang="zh-CN" altLang="zh-CN" sz="1600" dirty="0">
                    <a:solidFill>
                      <a:srgbClr val="000000"/>
                    </a:solidFill>
                    <a:latin typeface="+mj-ea"/>
                    <a:ea typeface="+mj-ea"/>
                  </a:rPr>
                  <a:t>则控制正则项的大小</a:t>
                </a:r>
                <a:r>
                  <a:rPr lang="zh-CN" altLang="en-US" sz="1600" dirty="0">
                    <a:solidFill>
                      <a:srgbClr val="000000"/>
                    </a:solidFill>
                    <a:latin typeface="+mj-ea"/>
                    <a:ea typeface="+mj-ea"/>
                  </a:rPr>
                  <a:t>。</a:t>
                </a:r>
                <a:endParaRPr lang="zh-CN" altLang="zh-CN" sz="3600" dirty="0">
                  <a:latin typeface="+mj-ea"/>
                  <a:ea typeface="+mj-ea"/>
                </a:endParaRPr>
              </a:p>
              <a:p>
                <a:endParaRPr lang="zh-CN" altLang="en-US" sz="1600" dirty="0">
                  <a:latin typeface="+mj-ea"/>
                  <a:ea typeface="+mj-ea"/>
                </a:endParaRPr>
              </a:p>
              <a:p>
                <a:endParaRPr lang="zh-CN" altLang="en-US" sz="1600" dirty="0">
                  <a:latin typeface="+mj-ea"/>
                  <a:ea typeface="+mj-ea"/>
                </a:endParaRPr>
              </a:p>
            </p:txBody>
          </p:sp>
        </mc:Choice>
        <mc:Fallback xmlns="">
          <p:sp>
            <p:nvSpPr>
              <p:cNvPr id="2" name="矩形 1"/>
              <p:cNvSpPr>
                <a:spLocks noRot="1" noChangeAspect="1" noMove="1" noResize="1" noEditPoints="1" noAdjustHandles="1" noChangeArrowheads="1" noChangeShapeType="1" noTextEdit="1"/>
              </p:cNvSpPr>
              <p:nvPr/>
            </p:nvSpPr>
            <p:spPr>
              <a:xfrm rot="10800000" flipV="1">
                <a:off x="946330" y="2771127"/>
                <a:ext cx="5436627" cy="2291268"/>
              </a:xfrm>
              <a:prstGeom prst="rect">
                <a:avLst/>
              </a:prstGeom>
              <a:blipFill>
                <a:blip r:embed="rId4"/>
                <a:stretch>
                  <a:fillRect l="-561" t="-800"/>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nvPr>
        </p:nvGraphicFramePr>
        <p:xfrm>
          <a:off x="3683000" y="2286000"/>
          <a:ext cx="914400" cy="198438"/>
        </p:xfrm>
        <a:graphic>
          <a:graphicData uri="http://schemas.openxmlformats.org/presentationml/2006/ole">
            <mc:AlternateContent xmlns:mc="http://schemas.openxmlformats.org/markup-compatibility/2006">
              <mc:Choice xmlns:v="urn:schemas-microsoft-com:vml" Requires="v">
                <p:oleObj spid="_x0000_s1085" name="Equation" r:id="rId5" imgW="914400" imgH="198720" progId="Equation.DSMT4">
                  <p:embed/>
                </p:oleObj>
              </mc:Choice>
              <mc:Fallback>
                <p:oleObj name="Equation" r:id="rId5" imgW="914400" imgH="198720" progId="Equation.DSMT4">
                  <p:embed/>
                  <p:pic>
                    <p:nvPicPr>
                      <p:cNvPr id="3" name="对象 2"/>
                      <p:cNvPicPr/>
                      <p:nvPr/>
                    </p:nvPicPr>
                    <p:blipFill>
                      <a:blip r:embed="rId6"/>
                      <a:stretch>
                        <a:fillRect/>
                      </a:stretch>
                    </p:blipFill>
                    <p:spPr>
                      <a:xfrm>
                        <a:off x="3683000" y="2286000"/>
                        <a:ext cx="914400" cy="198438"/>
                      </a:xfrm>
                      <a:prstGeom prst="rect">
                        <a:avLst/>
                      </a:prstGeom>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72882790"/>
              </p:ext>
            </p:extLst>
          </p:nvPr>
        </p:nvGraphicFramePr>
        <p:xfrm>
          <a:off x="1003778" y="776269"/>
          <a:ext cx="3918857" cy="1869598"/>
        </p:xfrm>
        <a:graphic>
          <a:graphicData uri="http://schemas.openxmlformats.org/drawingml/2006/table">
            <a:tbl>
              <a:tblPr firstRow="1" bandRow="1">
                <a:tableStyleId>{21E4AEA4-8DFA-4A89-87EB-49C32662AFE0}</a:tableStyleId>
              </a:tblPr>
              <a:tblGrid>
                <a:gridCol w="1588168">
                  <a:extLst>
                    <a:ext uri="{9D8B030D-6E8A-4147-A177-3AD203B41FA5}">
                      <a16:colId xmlns:a16="http://schemas.microsoft.com/office/drawing/2014/main" val="1084019535"/>
                    </a:ext>
                  </a:extLst>
                </a:gridCol>
                <a:gridCol w="2330689">
                  <a:extLst>
                    <a:ext uri="{9D8B030D-6E8A-4147-A177-3AD203B41FA5}">
                      <a16:colId xmlns:a16="http://schemas.microsoft.com/office/drawing/2014/main" val="2880382031"/>
                    </a:ext>
                  </a:extLst>
                </a:gridCol>
              </a:tblGrid>
              <a:tr h="372960">
                <a:tc>
                  <a:txBody>
                    <a:bodyPr/>
                    <a:lstStyle/>
                    <a:p>
                      <a:r>
                        <a:rPr lang="en-US" altLang="zh-CN" dirty="0"/>
                        <a:t>MLP</a:t>
                      </a:r>
                      <a:r>
                        <a:rPr lang="zh-CN" altLang="en-US" dirty="0"/>
                        <a:t>优化</a:t>
                      </a:r>
                    </a:p>
                  </a:txBody>
                  <a:tcPr/>
                </a:tc>
                <a:tc>
                  <a:txBody>
                    <a:bodyPr/>
                    <a:lstStyle/>
                    <a:p>
                      <a:r>
                        <a:rPr lang="zh-CN" altLang="en-US"/>
                        <a:t>方法和参数</a:t>
                      </a:r>
                    </a:p>
                  </a:txBody>
                  <a:tcPr/>
                </a:tc>
                <a:extLst>
                  <a:ext uri="{0D108BD9-81ED-4DB2-BD59-A6C34878D82A}">
                    <a16:rowId xmlns:a16="http://schemas.microsoft.com/office/drawing/2014/main" val="616741816"/>
                  </a:ext>
                </a:extLst>
              </a:tr>
              <a:tr h="378139">
                <a:tc>
                  <a:txBody>
                    <a:bodyPr/>
                    <a:lstStyle/>
                    <a:p>
                      <a:r>
                        <a:rPr lang="zh-CN" altLang="en-US" sz="1800" kern="1200"/>
                        <a:t>优化器：</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a:t>Adam</a:t>
                      </a:r>
                      <a:endParaRPr lang="en-US" altLang="zh-CN" sz="1800" kern="1200">
                        <a:solidFill>
                          <a:schemeClr val="dk1"/>
                        </a:solidFill>
                        <a:latin typeface="+mj-ea"/>
                        <a:ea typeface="+mn-ea"/>
                        <a:cs typeface="+mn-cs"/>
                      </a:endParaRPr>
                    </a:p>
                  </a:txBody>
                  <a:tcPr/>
                </a:tc>
                <a:extLst>
                  <a:ext uri="{0D108BD9-81ED-4DB2-BD59-A6C34878D82A}">
                    <a16:rowId xmlns:a16="http://schemas.microsoft.com/office/drawing/2014/main" val="2303324019"/>
                  </a:ext>
                </a:extLst>
              </a:tr>
              <a:tr h="378139">
                <a:tc>
                  <a:txBody>
                    <a:bodyPr/>
                    <a:lstStyle/>
                    <a:p>
                      <a:r>
                        <a:rPr lang="zh-CN" altLang="en-US" sz="1800" kern="1200" dirty="0"/>
                        <a:t>激活函数：</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a:t>ReLU</a:t>
                      </a:r>
                      <a:endParaRPr lang="en-US" altLang="zh-CN" sz="1800" kern="1200">
                        <a:solidFill>
                          <a:schemeClr val="dk1"/>
                        </a:solidFill>
                        <a:latin typeface="+mj-ea"/>
                        <a:ea typeface="+mn-ea"/>
                        <a:cs typeface="+mn-cs"/>
                      </a:endParaRPr>
                    </a:p>
                  </a:txBody>
                  <a:tcPr/>
                </a:tc>
                <a:extLst>
                  <a:ext uri="{0D108BD9-81ED-4DB2-BD59-A6C34878D82A}">
                    <a16:rowId xmlns:a16="http://schemas.microsoft.com/office/drawing/2014/main" val="2210823309"/>
                  </a:ext>
                </a:extLst>
              </a:tr>
              <a:tr h="370180">
                <a:tc>
                  <a:txBody>
                    <a:bodyPr/>
                    <a:lstStyle/>
                    <a:p>
                      <a:r>
                        <a:rPr lang="en-US" altLang="zh-CN" sz="1800" kern="1200" dirty="0"/>
                        <a:t>L2</a:t>
                      </a:r>
                      <a:r>
                        <a:rPr lang="zh-CN" altLang="en-US" sz="1800" kern="1200" dirty="0"/>
                        <a:t>正则化：</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t>正则化系数</a:t>
                      </a:r>
                      <a:r>
                        <a:rPr lang="en-US" altLang="zh-CN" sz="1800" kern="1200" dirty="0"/>
                        <a:t>0.027</a:t>
                      </a:r>
                      <a:endParaRPr lang="en-US" altLang="zh-CN" sz="1800" kern="1200" dirty="0">
                        <a:solidFill>
                          <a:schemeClr val="dk1"/>
                        </a:solidFill>
                        <a:latin typeface="+mj-ea"/>
                        <a:ea typeface="+mn-ea"/>
                        <a:cs typeface="+mn-cs"/>
                      </a:endParaRPr>
                    </a:p>
                  </a:txBody>
                  <a:tcPr/>
                </a:tc>
                <a:extLst>
                  <a:ext uri="{0D108BD9-81ED-4DB2-BD59-A6C34878D82A}">
                    <a16:rowId xmlns:a16="http://schemas.microsoft.com/office/drawing/2014/main" val="2460473850"/>
                  </a:ext>
                </a:extLst>
              </a:tr>
              <a:tr h="370180">
                <a:tc>
                  <a:txBody>
                    <a:bodyPr/>
                    <a:lstStyle/>
                    <a:p>
                      <a:r>
                        <a:rPr lang="en-US" altLang="zh-CN" dirty="0"/>
                        <a:t>Loss</a:t>
                      </a:r>
                      <a:r>
                        <a:rPr lang="zh-CN" altLang="en-US" dirty="0"/>
                        <a:t>函数：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j-ea"/>
                          <a:ea typeface="+mn-ea"/>
                          <a:cs typeface="+mn-cs"/>
                        </a:rPr>
                        <a:t>交叉熵损失函数</a:t>
                      </a:r>
                      <a:endParaRPr lang="en-US" altLang="zh-CN" sz="1800" kern="1200" dirty="0">
                        <a:solidFill>
                          <a:schemeClr val="dk1"/>
                        </a:solidFill>
                        <a:latin typeface="+mj-ea"/>
                        <a:ea typeface="+mn-ea"/>
                        <a:cs typeface="+mn-cs"/>
                      </a:endParaRPr>
                    </a:p>
                  </a:txBody>
                  <a:tcPr/>
                </a:tc>
                <a:extLst>
                  <a:ext uri="{0D108BD9-81ED-4DB2-BD59-A6C34878D82A}">
                    <a16:rowId xmlns:a16="http://schemas.microsoft.com/office/drawing/2014/main" val="276582186"/>
                  </a:ext>
                </a:extLst>
              </a:tr>
            </a:tbl>
          </a:graphicData>
        </a:graphic>
      </p:graphicFrame>
    </p:spTree>
    <p:extLst>
      <p:ext uri="{BB962C8B-B14F-4D97-AF65-F5344CB8AC3E}">
        <p14:creationId xmlns:p14="http://schemas.microsoft.com/office/powerpoint/2010/main" val="310571715"/>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训练过程</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46330" y="1194038"/>
            <a:ext cx="7441662" cy="2780248"/>
          </a:xfrm>
          <a:prstGeom prst="rect">
            <a:avLst/>
          </a:prstGeom>
          <a:noFill/>
        </p:spPr>
        <p:txBody>
          <a:bodyPr wrap="square" rtlCol="0">
            <a:spAutoFit/>
          </a:bodyPr>
          <a:lstStyle/>
          <a:p>
            <a:r>
              <a:rPr lang="zh-CN" altLang="en-US" sz="2800" b="1" dirty="0">
                <a:latin typeface="+mj-ea"/>
                <a:ea typeface="+mj-ea"/>
              </a:rPr>
              <a:t>存在问题：</a:t>
            </a:r>
            <a:endParaRPr lang="en-US" altLang="zh-CN" sz="2800" b="1" dirty="0">
              <a:latin typeface="+mj-ea"/>
              <a:ea typeface="+mj-ea"/>
            </a:endParaRPr>
          </a:p>
          <a:p>
            <a:endParaRPr lang="en-US" altLang="zh-CN" sz="2000" dirty="0">
              <a:latin typeface="+mj-ea"/>
            </a:endParaRPr>
          </a:p>
          <a:p>
            <a:endParaRPr lang="en-US" altLang="zh-CN" sz="2000" dirty="0">
              <a:latin typeface="+mj-ea"/>
            </a:endParaRPr>
          </a:p>
          <a:p>
            <a:pPr marL="342900" indent="-342900">
              <a:lnSpc>
                <a:spcPts val="3200"/>
              </a:lnSpc>
              <a:buFont typeface="Arial" panose="020B0604020202020204" pitchFamily="34" charset="0"/>
              <a:buChar char="•"/>
            </a:pPr>
            <a:r>
              <a:rPr lang="zh-CN" altLang="en-US" sz="2000" dirty="0">
                <a:latin typeface="+mj-ea"/>
              </a:rPr>
              <a:t>超参数的值对结果影响很大</a:t>
            </a:r>
            <a:endParaRPr lang="en-US" altLang="zh-CN" sz="2000" dirty="0">
              <a:latin typeface="+mj-ea"/>
            </a:endParaRPr>
          </a:p>
          <a:p>
            <a:pPr marL="342900" indent="-342900">
              <a:lnSpc>
                <a:spcPts val="3200"/>
              </a:lnSpc>
              <a:buFont typeface="Arial" panose="020B0604020202020204" pitchFamily="34" charset="0"/>
              <a:buChar char="•"/>
            </a:pPr>
            <a:r>
              <a:rPr lang="zh-CN" altLang="en-US" sz="2000" dirty="0">
                <a:latin typeface="+mj-ea"/>
                <a:ea typeface="+mj-ea"/>
              </a:rPr>
              <a:t>激活函数：</a:t>
            </a:r>
            <a:r>
              <a:rPr lang="en-US" altLang="zh-CN" sz="2000" dirty="0"/>
              <a:t>sigmoid</a:t>
            </a:r>
            <a:r>
              <a:rPr lang="zh-CN" altLang="en-US" sz="2000" dirty="0">
                <a:latin typeface="+mj-ea"/>
                <a:ea typeface="+mj-ea"/>
              </a:rPr>
              <a:t>、</a:t>
            </a:r>
            <a:r>
              <a:rPr lang="en-US" altLang="zh-CN" sz="2000" dirty="0" err="1">
                <a:latin typeface="+mj-ea"/>
                <a:ea typeface="+mj-ea"/>
              </a:rPr>
              <a:t>tanh</a:t>
            </a:r>
            <a:r>
              <a:rPr lang="zh-CN" altLang="en-US" sz="2000" dirty="0">
                <a:latin typeface="+mj-ea"/>
                <a:ea typeface="+mj-ea"/>
              </a:rPr>
              <a:t>难收敛</a:t>
            </a:r>
            <a:endParaRPr lang="en-US" altLang="zh-CN" sz="2000" dirty="0">
              <a:latin typeface="+mj-ea"/>
              <a:ea typeface="+mj-ea"/>
            </a:endParaRPr>
          </a:p>
          <a:p>
            <a:pPr marL="342900" indent="-342900">
              <a:lnSpc>
                <a:spcPts val="3200"/>
              </a:lnSpc>
              <a:buFont typeface="Arial" panose="020B0604020202020204" pitchFamily="34" charset="0"/>
              <a:buChar char="•"/>
            </a:pPr>
            <a:r>
              <a:rPr lang="zh-CN" altLang="en-US" sz="2000" dirty="0">
                <a:latin typeface="+mj-ea"/>
              </a:rPr>
              <a:t>添加</a:t>
            </a:r>
            <a:r>
              <a:rPr lang="en-US" altLang="zh-CN" sz="2000" dirty="0">
                <a:latin typeface="+mj-ea"/>
              </a:rPr>
              <a:t>BN</a:t>
            </a:r>
            <a:r>
              <a:rPr lang="zh-CN" altLang="en-US" sz="2000" dirty="0">
                <a:latin typeface="+mj-ea"/>
              </a:rPr>
              <a:t>层：</a:t>
            </a:r>
            <a:r>
              <a:rPr lang="en-US" altLang="zh-CN" sz="2000" dirty="0">
                <a:latin typeface="+mj-ea"/>
              </a:rPr>
              <a:t>loss</a:t>
            </a:r>
            <a:r>
              <a:rPr lang="zh-CN" altLang="en-US" sz="2000" dirty="0">
                <a:latin typeface="+mj-ea"/>
              </a:rPr>
              <a:t>会出现震荡，先减再增再减</a:t>
            </a:r>
            <a:endParaRPr lang="en-US" altLang="zh-CN" sz="2000" dirty="0">
              <a:latin typeface="+mj-ea"/>
            </a:endParaRPr>
          </a:p>
          <a:p>
            <a:pPr marL="342900" indent="-342900">
              <a:lnSpc>
                <a:spcPts val="3200"/>
              </a:lnSpc>
              <a:buFont typeface="Arial" panose="020B0604020202020204" pitchFamily="34" charset="0"/>
              <a:buChar char="•"/>
            </a:pPr>
            <a:r>
              <a:rPr lang="zh-CN" altLang="en-US" sz="2000" dirty="0">
                <a:latin typeface="+mj-ea"/>
              </a:rPr>
              <a:t>使用</a:t>
            </a:r>
            <a:r>
              <a:rPr lang="en-US" altLang="zh-CN" sz="2000" dirty="0">
                <a:latin typeface="+mj-ea"/>
              </a:rPr>
              <a:t>dropout</a:t>
            </a:r>
            <a:r>
              <a:rPr lang="zh-CN" altLang="en-US" sz="2000" dirty="0">
                <a:latin typeface="+mj-ea"/>
              </a:rPr>
              <a:t>对训练结果没有提升</a:t>
            </a:r>
            <a:endParaRPr lang="en-US" altLang="zh-CN" sz="2000" dirty="0">
              <a:latin typeface="+mj-ea"/>
              <a:ea typeface="+mj-ea"/>
            </a:endParaRPr>
          </a:p>
        </p:txBody>
      </p:sp>
    </p:spTree>
    <p:extLst>
      <p:ext uri="{BB962C8B-B14F-4D97-AF65-F5344CB8AC3E}">
        <p14:creationId xmlns:p14="http://schemas.microsoft.com/office/powerpoint/2010/main" val="3795745820"/>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训练过程</a:t>
            </a:r>
          </a:p>
        </p:txBody>
      </p:sp>
      <p:sp>
        <p:nvSpPr>
          <p:cNvPr id="3" name="椭圆 2"/>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4" name="减号 3"/>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4" y="1448278"/>
            <a:ext cx="3816050" cy="2820299"/>
          </a:xfrm>
          <a:prstGeom prst="rect">
            <a:avLst/>
          </a:prstGeom>
          <a:ln>
            <a:solidFill>
              <a:schemeClr val="bg1">
                <a:lumMod val="65000"/>
              </a:schemeClr>
            </a:solidFill>
          </a:ln>
          <a:effectLst>
            <a:outerShdw blurRad="63500" sx="102000" sy="102000" algn="ctr" rotWithShape="0">
              <a:prstClr val="black">
                <a:alpha val="40000"/>
              </a:prst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576" y="1438742"/>
            <a:ext cx="3828953" cy="2829836"/>
          </a:xfrm>
          <a:prstGeom prst="rect">
            <a:avLst/>
          </a:prstGeom>
          <a:effectLst>
            <a:outerShdw blurRad="63500" sx="102000" sy="102000" algn="ctr" rotWithShape="0">
              <a:prstClr val="black">
                <a:alpha val="40000"/>
              </a:prstClr>
            </a:outerShdw>
          </a:effectLst>
        </p:spPr>
      </p:pic>
      <p:sp>
        <p:nvSpPr>
          <p:cNvPr id="7" name="文本框 6"/>
          <p:cNvSpPr txBox="1"/>
          <p:nvPr/>
        </p:nvSpPr>
        <p:spPr>
          <a:xfrm>
            <a:off x="578224" y="893956"/>
            <a:ext cx="3276926" cy="461665"/>
          </a:xfrm>
          <a:prstGeom prst="rect">
            <a:avLst/>
          </a:prstGeom>
          <a:noFill/>
        </p:spPr>
        <p:txBody>
          <a:bodyPr wrap="square" rtlCol="0">
            <a:spAutoFit/>
          </a:bodyPr>
          <a:lstStyle/>
          <a:p>
            <a:r>
              <a:rPr lang="zh-CN" altLang="en-US" sz="2400" dirty="0"/>
              <a:t>超参数对结果的影响</a:t>
            </a:r>
          </a:p>
        </p:txBody>
      </p:sp>
      <p:sp>
        <p:nvSpPr>
          <p:cNvPr id="8" name="文本框 7"/>
          <p:cNvSpPr txBox="1"/>
          <p:nvPr/>
        </p:nvSpPr>
        <p:spPr>
          <a:xfrm>
            <a:off x="735793" y="4456900"/>
            <a:ext cx="3500912" cy="507831"/>
          </a:xfrm>
          <a:prstGeom prst="rect">
            <a:avLst/>
          </a:prstGeom>
          <a:noFill/>
        </p:spPr>
        <p:txBody>
          <a:bodyPr wrap="square" rtlCol="0">
            <a:spAutoFit/>
          </a:bodyPr>
          <a:lstStyle/>
          <a:p>
            <a:pPr algn="ctr"/>
            <a:r>
              <a:rPr lang="en-US" altLang="zh-CN" b="1" dirty="0" err="1"/>
              <a:t>learning_rate</a:t>
            </a:r>
            <a:r>
              <a:rPr lang="en-US" altLang="zh-CN" b="1" dirty="0"/>
              <a:t> = 0.5</a:t>
            </a:r>
            <a:r>
              <a:rPr lang="zh-CN" altLang="en-US" b="1" dirty="0"/>
              <a:t>时</a:t>
            </a:r>
            <a:endParaRPr lang="en-US" altLang="zh-CN" b="1" dirty="0"/>
          </a:p>
          <a:p>
            <a:pPr algn="ctr"/>
            <a:r>
              <a:rPr lang="en-US" altLang="zh-CN" b="1" dirty="0"/>
              <a:t>Loss</a:t>
            </a:r>
            <a:r>
              <a:rPr lang="zh-CN" altLang="en-US" b="1" dirty="0"/>
              <a:t>波动很大，曲线不平滑，收敛不佳</a:t>
            </a:r>
          </a:p>
        </p:txBody>
      </p:sp>
      <p:sp>
        <p:nvSpPr>
          <p:cNvPr id="9" name="文本框 8"/>
          <p:cNvSpPr txBox="1"/>
          <p:nvPr/>
        </p:nvSpPr>
        <p:spPr>
          <a:xfrm>
            <a:off x="5065336" y="4456899"/>
            <a:ext cx="3113431" cy="507831"/>
          </a:xfrm>
          <a:prstGeom prst="rect">
            <a:avLst/>
          </a:prstGeom>
          <a:noFill/>
        </p:spPr>
        <p:txBody>
          <a:bodyPr wrap="square" rtlCol="0">
            <a:spAutoFit/>
          </a:bodyPr>
          <a:lstStyle/>
          <a:p>
            <a:pPr algn="ctr"/>
            <a:r>
              <a:rPr lang="en-US" altLang="zh-CN" b="1" dirty="0" err="1"/>
              <a:t>Learning_rate</a:t>
            </a:r>
            <a:r>
              <a:rPr lang="en-US" altLang="zh-CN" b="1" dirty="0"/>
              <a:t> = 0.021</a:t>
            </a:r>
            <a:r>
              <a:rPr lang="zh-CN" altLang="en-US" b="1" dirty="0"/>
              <a:t>时</a:t>
            </a:r>
            <a:endParaRPr lang="en-US" altLang="zh-CN" b="1" dirty="0"/>
          </a:p>
          <a:p>
            <a:pPr algn="ctr"/>
            <a:r>
              <a:rPr lang="en-US" altLang="zh-CN" b="1" dirty="0"/>
              <a:t>Loss</a:t>
            </a:r>
            <a:r>
              <a:rPr lang="zh-CN" altLang="en-US" b="1" dirty="0"/>
              <a:t>波动小，曲线平滑，收敛较好</a:t>
            </a:r>
          </a:p>
        </p:txBody>
      </p:sp>
    </p:spTree>
    <p:extLst>
      <p:ext uri="{BB962C8B-B14F-4D97-AF65-F5344CB8AC3E}">
        <p14:creationId xmlns:p14="http://schemas.microsoft.com/office/powerpoint/2010/main" val="245036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训练过程</a:t>
            </a:r>
          </a:p>
        </p:txBody>
      </p:sp>
      <p:sp>
        <p:nvSpPr>
          <p:cNvPr id="3" name="椭圆 2"/>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4" name="减号 3"/>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4" y="1448278"/>
            <a:ext cx="3816050" cy="2820300"/>
          </a:xfrm>
          <a:prstGeom prst="rect">
            <a:avLst/>
          </a:prstGeom>
          <a:ln>
            <a:solidFill>
              <a:schemeClr val="bg1">
                <a:lumMod val="65000"/>
              </a:schemeClr>
            </a:solidFill>
          </a:ln>
          <a:effectLst>
            <a:outerShdw blurRad="63500" sx="102000" sy="102000" algn="ctr" rotWithShape="0">
              <a:prstClr val="black">
                <a:alpha val="40000"/>
              </a:prstClr>
            </a:outerShdw>
          </a:effec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575" y="1438742"/>
            <a:ext cx="3828955" cy="2829836"/>
          </a:xfrm>
          <a:prstGeom prst="rect">
            <a:avLst/>
          </a:prstGeom>
          <a:effectLst>
            <a:outerShdw blurRad="63500" sx="102000" sy="102000" algn="ctr" rotWithShape="0">
              <a:prstClr val="black">
                <a:alpha val="40000"/>
              </a:prstClr>
            </a:outerShdw>
          </a:effectLst>
        </p:spPr>
      </p:pic>
      <p:sp>
        <p:nvSpPr>
          <p:cNvPr id="12" name="文本框 11"/>
          <p:cNvSpPr txBox="1"/>
          <p:nvPr/>
        </p:nvSpPr>
        <p:spPr>
          <a:xfrm>
            <a:off x="578224" y="893956"/>
            <a:ext cx="3276926" cy="461665"/>
          </a:xfrm>
          <a:prstGeom prst="rect">
            <a:avLst/>
          </a:prstGeom>
          <a:noFill/>
        </p:spPr>
        <p:txBody>
          <a:bodyPr wrap="square" rtlCol="0">
            <a:spAutoFit/>
          </a:bodyPr>
          <a:lstStyle/>
          <a:p>
            <a:r>
              <a:rPr lang="zh-CN" altLang="en-US" sz="2400" dirty="0"/>
              <a:t>超参数对结果的影响</a:t>
            </a:r>
          </a:p>
        </p:txBody>
      </p:sp>
      <p:sp>
        <p:nvSpPr>
          <p:cNvPr id="13" name="文本框 12"/>
          <p:cNvSpPr txBox="1"/>
          <p:nvPr/>
        </p:nvSpPr>
        <p:spPr>
          <a:xfrm>
            <a:off x="1383214" y="4456901"/>
            <a:ext cx="2206070" cy="523220"/>
          </a:xfrm>
          <a:prstGeom prst="rect">
            <a:avLst/>
          </a:prstGeom>
          <a:noFill/>
        </p:spPr>
        <p:txBody>
          <a:bodyPr wrap="square" rtlCol="0">
            <a:spAutoFit/>
          </a:bodyPr>
          <a:lstStyle/>
          <a:p>
            <a:pPr algn="ctr"/>
            <a:r>
              <a:rPr lang="en-US" altLang="zh-CN" sz="1400" b="1" dirty="0" err="1"/>
              <a:t>Weight_decay</a:t>
            </a:r>
            <a:r>
              <a:rPr lang="en-US" altLang="zh-CN" sz="1400" b="1" dirty="0"/>
              <a:t> = 0.035</a:t>
            </a:r>
            <a:r>
              <a:rPr lang="zh-CN" altLang="en-US" sz="1400" b="1" dirty="0"/>
              <a:t>时</a:t>
            </a:r>
            <a:endParaRPr lang="en-US" altLang="zh-CN" sz="1400" b="1" dirty="0"/>
          </a:p>
          <a:p>
            <a:pPr algn="ctr"/>
            <a:r>
              <a:rPr lang="zh-CN" altLang="en-US" sz="1400" b="1" dirty="0"/>
              <a:t>欠拟合</a:t>
            </a:r>
          </a:p>
        </p:txBody>
      </p:sp>
      <p:sp>
        <p:nvSpPr>
          <p:cNvPr id="14" name="文本框 13"/>
          <p:cNvSpPr txBox="1"/>
          <p:nvPr/>
        </p:nvSpPr>
        <p:spPr>
          <a:xfrm>
            <a:off x="5519017" y="4456901"/>
            <a:ext cx="2206070" cy="523220"/>
          </a:xfrm>
          <a:prstGeom prst="rect">
            <a:avLst/>
          </a:prstGeom>
          <a:noFill/>
        </p:spPr>
        <p:txBody>
          <a:bodyPr wrap="square" rtlCol="0">
            <a:spAutoFit/>
          </a:bodyPr>
          <a:lstStyle/>
          <a:p>
            <a:pPr algn="ctr"/>
            <a:r>
              <a:rPr lang="en-US" altLang="zh-CN" sz="1400" b="1" dirty="0" err="1"/>
              <a:t>Weight_decay</a:t>
            </a:r>
            <a:r>
              <a:rPr lang="en-US" altLang="zh-CN" sz="1400" b="1" dirty="0"/>
              <a:t> = 0.027</a:t>
            </a:r>
            <a:r>
              <a:rPr lang="zh-CN" altLang="en-US" sz="1400" b="1" dirty="0"/>
              <a:t>时</a:t>
            </a:r>
            <a:endParaRPr lang="en-US" altLang="zh-CN" sz="1400" b="1" dirty="0"/>
          </a:p>
          <a:p>
            <a:pPr algn="ctr"/>
            <a:r>
              <a:rPr lang="zh-CN" altLang="en-US" sz="1400" b="1" dirty="0"/>
              <a:t>训练效果较好</a:t>
            </a:r>
          </a:p>
        </p:txBody>
      </p:sp>
    </p:spTree>
    <p:extLst>
      <p:ext uri="{BB962C8B-B14F-4D97-AF65-F5344CB8AC3E}">
        <p14:creationId xmlns:p14="http://schemas.microsoft.com/office/powerpoint/2010/main" val="312055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训练过程</a:t>
            </a:r>
          </a:p>
        </p:txBody>
      </p:sp>
      <p:sp>
        <p:nvSpPr>
          <p:cNvPr id="3" name="椭圆 2"/>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4" name="减号 3"/>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4" y="1317166"/>
            <a:ext cx="3816050" cy="2820299"/>
          </a:xfrm>
          <a:prstGeom prst="rect">
            <a:avLst/>
          </a:prstGeom>
          <a:ln>
            <a:solidFill>
              <a:schemeClr val="bg1">
                <a:lumMod val="65000"/>
              </a:schemeClr>
            </a:solidFill>
          </a:ln>
          <a:effectLst>
            <a:outerShdw blurRad="63500" sx="102000" sy="102000" algn="ctr" rotWithShape="0">
              <a:prstClr val="black">
                <a:alpha val="40000"/>
              </a:prst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574" y="1317166"/>
            <a:ext cx="3828953" cy="2829836"/>
          </a:xfrm>
          <a:prstGeom prst="rect">
            <a:avLst/>
          </a:prstGeom>
          <a:effectLst>
            <a:outerShdw blurRad="63500" sx="102000" sy="102000" algn="ctr" rotWithShape="0">
              <a:prstClr val="black">
                <a:alpha val="40000"/>
              </a:prstClr>
            </a:outerShdw>
          </a:effectLst>
        </p:spPr>
      </p:pic>
      <p:sp>
        <p:nvSpPr>
          <p:cNvPr id="7" name="文本框 6"/>
          <p:cNvSpPr txBox="1"/>
          <p:nvPr/>
        </p:nvSpPr>
        <p:spPr>
          <a:xfrm>
            <a:off x="578224" y="763846"/>
            <a:ext cx="3276926" cy="461665"/>
          </a:xfrm>
          <a:prstGeom prst="rect">
            <a:avLst/>
          </a:prstGeom>
          <a:noFill/>
        </p:spPr>
        <p:txBody>
          <a:bodyPr wrap="square" rtlCol="0">
            <a:spAutoFit/>
          </a:bodyPr>
          <a:lstStyle/>
          <a:p>
            <a:r>
              <a:rPr lang="zh-CN" altLang="en-US" sz="2400" dirty="0"/>
              <a:t>激活函数对比：</a:t>
            </a:r>
          </a:p>
        </p:txBody>
      </p:sp>
      <p:sp>
        <p:nvSpPr>
          <p:cNvPr id="8" name="文本框 7"/>
          <p:cNvSpPr txBox="1"/>
          <p:nvPr/>
        </p:nvSpPr>
        <p:spPr>
          <a:xfrm>
            <a:off x="735793" y="4137465"/>
            <a:ext cx="3500912" cy="300082"/>
          </a:xfrm>
          <a:prstGeom prst="rect">
            <a:avLst/>
          </a:prstGeom>
          <a:noFill/>
        </p:spPr>
        <p:txBody>
          <a:bodyPr wrap="square" rtlCol="0">
            <a:spAutoFit/>
          </a:bodyPr>
          <a:lstStyle/>
          <a:p>
            <a:pPr algn="ctr"/>
            <a:r>
              <a:rPr lang="en-US" altLang="zh-CN" dirty="0"/>
              <a:t>Sigmoid  </a:t>
            </a:r>
            <a:r>
              <a:rPr lang="en-US" altLang="zh-CN" dirty="0" err="1"/>
              <a:t>lr</a:t>
            </a:r>
            <a:r>
              <a:rPr lang="en-US" altLang="zh-CN" dirty="0"/>
              <a:t>=0.005</a:t>
            </a:r>
            <a:endParaRPr lang="zh-CN" altLang="en-US" dirty="0"/>
          </a:p>
        </p:txBody>
      </p:sp>
      <p:sp>
        <p:nvSpPr>
          <p:cNvPr id="9" name="文本框 8"/>
          <p:cNvSpPr txBox="1"/>
          <p:nvPr/>
        </p:nvSpPr>
        <p:spPr>
          <a:xfrm>
            <a:off x="796129" y="4439321"/>
            <a:ext cx="7030624" cy="646331"/>
          </a:xfrm>
          <a:prstGeom prst="rect">
            <a:avLst/>
          </a:prstGeom>
          <a:noFill/>
        </p:spPr>
        <p:txBody>
          <a:bodyPr wrap="square" rtlCol="0">
            <a:spAutoFit/>
          </a:bodyPr>
          <a:lstStyle/>
          <a:p>
            <a:pPr algn="just"/>
            <a:r>
              <a:rPr lang="zh-CN" altLang="en-US" sz="1800" b="1" dirty="0"/>
              <a:t>相同学习率时，使用</a:t>
            </a:r>
            <a:r>
              <a:rPr lang="en-US" altLang="zh-CN" sz="1800" b="1" dirty="0" err="1"/>
              <a:t>ReLU</a:t>
            </a:r>
            <a:r>
              <a:rPr lang="zh-CN" altLang="en-US" sz="1800" b="1" dirty="0"/>
              <a:t>比</a:t>
            </a:r>
            <a:r>
              <a:rPr lang="en-US" altLang="zh-CN" sz="1800" b="1" dirty="0"/>
              <a:t>Sigmoid</a:t>
            </a:r>
            <a:r>
              <a:rPr lang="zh-CN" altLang="en-US" sz="1800" b="1" dirty="0"/>
              <a:t>收敛的快很多，并且避免了</a:t>
            </a:r>
            <a:r>
              <a:rPr lang="en-US" altLang="zh-CN" sz="1800" b="1" dirty="0"/>
              <a:t>Sigmoid</a:t>
            </a:r>
            <a:r>
              <a:rPr lang="zh-CN" altLang="en-US" sz="1800" b="1" dirty="0"/>
              <a:t>容易梯度消失造成无法收敛的情况</a:t>
            </a:r>
            <a:r>
              <a:rPr lang="zh-CN" altLang="en-US" sz="1800" dirty="0"/>
              <a:t>。</a:t>
            </a:r>
          </a:p>
        </p:txBody>
      </p:sp>
      <p:sp>
        <p:nvSpPr>
          <p:cNvPr id="10" name="文本框 9"/>
          <p:cNvSpPr txBox="1"/>
          <p:nvPr/>
        </p:nvSpPr>
        <p:spPr>
          <a:xfrm>
            <a:off x="4871594" y="4156817"/>
            <a:ext cx="3500912" cy="300082"/>
          </a:xfrm>
          <a:prstGeom prst="rect">
            <a:avLst/>
          </a:prstGeom>
          <a:noFill/>
        </p:spPr>
        <p:txBody>
          <a:bodyPr wrap="square" rtlCol="0">
            <a:spAutoFit/>
          </a:bodyPr>
          <a:lstStyle/>
          <a:p>
            <a:pPr algn="ctr"/>
            <a:r>
              <a:rPr lang="en-US" altLang="zh-CN" dirty="0" err="1"/>
              <a:t>ReLu</a:t>
            </a:r>
            <a:r>
              <a:rPr lang="en-US" altLang="zh-CN" dirty="0"/>
              <a:t>  </a:t>
            </a:r>
            <a:r>
              <a:rPr lang="en-US" altLang="zh-CN" dirty="0" err="1"/>
              <a:t>lr</a:t>
            </a:r>
            <a:r>
              <a:rPr lang="en-US" altLang="zh-CN" dirty="0"/>
              <a:t>=0.005</a:t>
            </a:r>
            <a:endParaRPr lang="zh-CN" altLang="en-US" dirty="0"/>
          </a:p>
        </p:txBody>
      </p:sp>
    </p:spTree>
    <p:extLst>
      <p:ext uri="{BB962C8B-B14F-4D97-AF65-F5344CB8AC3E}">
        <p14:creationId xmlns:p14="http://schemas.microsoft.com/office/powerpoint/2010/main" val="255126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258"/>
          <p:cNvSpPr>
            <a:spLocks noChangeArrowheads="1"/>
          </p:cNvSpPr>
          <p:nvPr/>
        </p:nvSpPr>
        <p:spPr bwMode="auto">
          <a:xfrm>
            <a:off x="2036111" y="2322584"/>
            <a:ext cx="4730449"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印品黑体" panose="00000500000000000000" pitchFamily="2" charset="-122"/>
              <a:ea typeface="印品黑体" panose="00000500000000000000" pitchFamily="2" charset="-122"/>
              <a:sym typeface="宋体" pitchFamily="2" charset="-122"/>
            </a:endParaRPr>
          </a:p>
        </p:txBody>
      </p:sp>
      <p:sp>
        <p:nvSpPr>
          <p:cNvPr id="5" name="Text Box 39"/>
          <p:cNvSpPr>
            <a:spLocks noChangeArrowheads="1"/>
          </p:cNvSpPr>
          <p:nvPr/>
        </p:nvSpPr>
        <p:spPr bwMode="auto">
          <a:xfrm>
            <a:off x="2972724" y="-351067"/>
            <a:ext cx="2879436" cy="2940805"/>
          </a:xfrm>
          <a:prstGeom prst="rect">
            <a:avLst/>
          </a:prstGeom>
          <a:noFill/>
          <a:ln w="9525">
            <a:noFill/>
            <a:miter lim="800000"/>
            <a:headEnd/>
            <a:tailEnd/>
          </a:ln>
        </p:spPr>
        <p:txBody>
          <a:bodyPr wrap="square">
            <a:spAutoFit/>
          </a:bodyPr>
          <a:lstStyle/>
          <a:p>
            <a:pPr algn="ctr">
              <a:lnSpc>
                <a:spcPct val="150000"/>
              </a:lnSpc>
            </a:pPr>
            <a:r>
              <a:rPr lang="en-US" altLang="zh-CN" sz="13800" dirty="0">
                <a:solidFill>
                  <a:srgbClr val="314865"/>
                </a:solidFill>
                <a:latin typeface="印品黑体" panose="00000500000000000000" pitchFamily="2" charset="-122"/>
                <a:ea typeface="文鼎弹簧体" panose="020B0602010101010101" pitchFamily="33" charset="-122"/>
                <a:sym typeface="微软雅黑" pitchFamily="34" charset="-122"/>
              </a:rPr>
              <a:t>1</a:t>
            </a:r>
            <a:endParaRPr lang="zh-CN" altLang="en-US" sz="6000" dirty="0">
              <a:solidFill>
                <a:srgbClr val="314865"/>
              </a:solidFill>
              <a:latin typeface="印品黑体" panose="00000500000000000000" pitchFamily="2" charset="-122"/>
              <a:ea typeface="文鼎弹簧体" panose="020B0602010101010101" pitchFamily="33" charset="-122"/>
            </a:endParaRPr>
          </a:p>
        </p:txBody>
      </p:sp>
      <p:sp>
        <p:nvSpPr>
          <p:cNvPr id="6" name="Text Box 39"/>
          <p:cNvSpPr>
            <a:spLocks noChangeArrowheads="1"/>
          </p:cNvSpPr>
          <p:nvPr/>
        </p:nvSpPr>
        <p:spPr bwMode="auto">
          <a:xfrm>
            <a:off x="2308803" y="2280789"/>
            <a:ext cx="4248471" cy="871392"/>
          </a:xfrm>
          <a:prstGeom prst="rect">
            <a:avLst/>
          </a:prstGeom>
          <a:noFill/>
          <a:ln w="9525">
            <a:noFill/>
            <a:miter lim="800000"/>
            <a:headEnd/>
            <a:tailEnd/>
          </a:ln>
        </p:spPr>
        <p:txBody>
          <a:bodyPr wrap="square">
            <a:spAutoFit/>
          </a:bodyPr>
          <a:lstStyle/>
          <a:p>
            <a:pPr algn="ctr">
              <a:lnSpc>
                <a:spcPct val="150000"/>
              </a:lnSpc>
              <a:buClr>
                <a:schemeClr val="tx1"/>
              </a:buClr>
            </a:pPr>
            <a:r>
              <a:rPr lang="en-US" sz="4000" b="1">
                <a:solidFill>
                  <a:schemeClr val="bg1"/>
                </a:solidFill>
                <a:latin typeface="黑体" panose="02010609060101010101" pitchFamily="49" charset="-122"/>
                <a:ea typeface="黑体" panose="02010609060101010101" pitchFamily="49" charset="-122"/>
                <a:sym typeface="微软雅黑" pitchFamily="34" charset="-122"/>
              </a:rPr>
              <a:t>SVM </a:t>
            </a:r>
            <a:endParaRPr lang="en-US" sz="6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4331461"/>
      </p:ext>
    </p:extLst>
  </p:cSld>
  <p:clrMapOvr>
    <a:masterClrMapping/>
  </p:clrMapOvr>
  <mc:AlternateContent xmlns:mc="http://schemas.openxmlformats.org/markup-compatibility/2006" xmlns:p14="http://schemas.microsoft.com/office/powerpoint/2010/main">
    <mc:Choice Requires="p14">
      <p:transition p14:dur="0" advClick="0" advTm="4414"/>
    </mc:Choice>
    <mc:Fallback xmlns="">
      <p:transition advClick="0" advTm="441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a:t>
            </a:r>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训练结果</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77693" y="4667718"/>
            <a:ext cx="1973618" cy="584775"/>
          </a:xfrm>
          <a:prstGeom prst="rect">
            <a:avLst/>
          </a:prstGeom>
        </p:spPr>
        <p:txBody>
          <a:bodyPr wrap="none">
            <a:spAutoFit/>
          </a:bodyPr>
          <a:lstStyle/>
          <a:p>
            <a:pPr algn="ctr"/>
            <a:r>
              <a:rPr lang="zh-CN" altLang="en-US" sz="1600" b="1">
                <a:latin typeface="+mj-ea"/>
                <a:ea typeface="+mj-ea"/>
              </a:rPr>
              <a:t>过拟合  </a:t>
            </a:r>
            <a:r>
              <a:rPr lang="en-US" altLang="zh-CN" sz="1600" b="1">
                <a:latin typeface="+mj-ea"/>
              </a:rPr>
              <a:t>acc &lt; </a:t>
            </a:r>
            <a:r>
              <a:rPr lang="en-US" altLang="zh-CN" sz="1600" b="1">
                <a:solidFill>
                  <a:srgbClr val="C00000"/>
                </a:solidFill>
                <a:latin typeface="+mj-ea"/>
              </a:rPr>
              <a:t>80%</a:t>
            </a:r>
            <a:endParaRPr lang="zh-CN" altLang="en-US" sz="1600" b="1">
              <a:solidFill>
                <a:srgbClr val="C00000"/>
              </a:solidFill>
              <a:latin typeface="+mj-ea"/>
            </a:endParaRPr>
          </a:p>
          <a:p>
            <a:pPr algn="ctr"/>
            <a:endParaRPr lang="zh-CN" altLang="en-US" sz="1600" b="1" dirty="0">
              <a:latin typeface="+mj-ea"/>
              <a:ea typeface="+mj-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26" y="2140005"/>
            <a:ext cx="3437441" cy="2540483"/>
          </a:xfrm>
          <a:prstGeom prst="rect">
            <a:avLst/>
          </a:prstGeom>
          <a:effectLst>
            <a:outerShdw blurRad="63500" sx="102000" sy="102000" algn="ctr" rotWithShape="0">
              <a:prstClr val="black">
                <a:alpha val="40000"/>
              </a:prstClr>
            </a:outerShdw>
          </a:effec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33" y="2153717"/>
            <a:ext cx="3400335" cy="2513060"/>
          </a:xfrm>
          <a:prstGeom prst="rect">
            <a:avLst/>
          </a:prstGeom>
          <a:effectLst>
            <a:outerShdw blurRad="63500" sx="102000" sy="102000" algn="ctr" rotWithShape="0">
              <a:prstClr val="black">
                <a:alpha val="40000"/>
              </a:prstClr>
            </a:outerShdw>
          </a:effectLst>
        </p:spPr>
      </p:pic>
      <p:sp>
        <p:nvSpPr>
          <p:cNvPr id="12" name="矩形 11"/>
          <p:cNvSpPr/>
          <p:nvPr/>
        </p:nvSpPr>
        <p:spPr>
          <a:xfrm>
            <a:off x="5916947" y="4667718"/>
            <a:ext cx="2178803" cy="584775"/>
          </a:xfrm>
          <a:prstGeom prst="rect">
            <a:avLst/>
          </a:prstGeom>
        </p:spPr>
        <p:txBody>
          <a:bodyPr wrap="none">
            <a:spAutoFit/>
          </a:bodyPr>
          <a:lstStyle/>
          <a:p>
            <a:pPr algn="ctr"/>
            <a:r>
              <a:rPr lang="zh-CN" altLang="en-US" sz="1600" b="1">
                <a:latin typeface="+mj-ea"/>
                <a:ea typeface="+mj-ea"/>
              </a:rPr>
              <a:t>正常拟合  </a:t>
            </a:r>
            <a:r>
              <a:rPr lang="en-US" altLang="zh-CN" sz="1600" b="1">
                <a:latin typeface="+mj-ea"/>
              </a:rPr>
              <a:t>acc &gt; </a:t>
            </a:r>
            <a:r>
              <a:rPr lang="en-US" altLang="zh-CN" sz="1600" b="1">
                <a:solidFill>
                  <a:srgbClr val="C00000"/>
                </a:solidFill>
                <a:latin typeface="+mj-ea"/>
              </a:rPr>
              <a:t>88%</a:t>
            </a:r>
            <a:endParaRPr lang="zh-CN" altLang="en-US" sz="1600" b="1">
              <a:solidFill>
                <a:srgbClr val="C00000"/>
              </a:solidFill>
              <a:latin typeface="+mj-ea"/>
            </a:endParaRPr>
          </a:p>
          <a:p>
            <a:pPr algn="ctr"/>
            <a:endParaRPr lang="zh-CN" altLang="en-US" sz="1600" b="1" dirty="0">
              <a:latin typeface="+mj-ea"/>
              <a:ea typeface="+mj-ea"/>
            </a:endParaRPr>
          </a:p>
        </p:txBody>
      </p:sp>
      <p:sp>
        <p:nvSpPr>
          <p:cNvPr id="7" name="右箭头 6"/>
          <p:cNvSpPr/>
          <p:nvPr/>
        </p:nvSpPr>
        <p:spPr>
          <a:xfrm>
            <a:off x="4284725" y="3192366"/>
            <a:ext cx="582844" cy="43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46330" y="817376"/>
            <a:ext cx="7238509" cy="1092607"/>
          </a:xfrm>
          <a:prstGeom prst="rect">
            <a:avLst/>
          </a:prstGeom>
          <a:noFill/>
        </p:spPr>
        <p:txBody>
          <a:bodyPr wrap="square" rtlCol="0">
            <a:spAutoFit/>
          </a:bodyPr>
          <a:lstStyle/>
          <a:p>
            <a:pPr>
              <a:lnSpc>
                <a:spcPts val="2600"/>
              </a:lnSpc>
            </a:pPr>
            <a:r>
              <a:rPr lang="zh-CN" altLang="en-US" sz="1800" b="1" dirty="0"/>
              <a:t>针对该</a:t>
            </a:r>
            <a:r>
              <a:rPr lang="zh-CN" altLang="en-US" sz="1800" b="1" dirty="0">
                <a:solidFill>
                  <a:srgbClr val="C00000"/>
                </a:solidFill>
              </a:rPr>
              <a:t>特征维度高、样本少</a:t>
            </a:r>
            <a:r>
              <a:rPr lang="zh-CN" altLang="en-US" sz="1800" b="1" dirty="0"/>
              <a:t>的分类任务，我们除了使用减小网络规模、调节超参数和正则化等方法，我们还在原始的训练样本上添加</a:t>
            </a:r>
            <a:r>
              <a:rPr lang="zh-CN" altLang="en-US" sz="1800" b="1" dirty="0">
                <a:solidFill>
                  <a:srgbClr val="C00000"/>
                </a:solidFill>
              </a:rPr>
              <a:t>白噪声</a:t>
            </a:r>
            <a:r>
              <a:rPr lang="zh-CN" altLang="en-US" sz="1800" b="1" dirty="0"/>
              <a:t>来</a:t>
            </a:r>
            <a:r>
              <a:rPr lang="zh-CN" altLang="en-US" sz="1800" b="1" dirty="0">
                <a:solidFill>
                  <a:srgbClr val="C00000"/>
                </a:solidFill>
              </a:rPr>
              <a:t>增加训练样本数量</a:t>
            </a:r>
            <a:r>
              <a:rPr lang="zh-CN" altLang="en-US" sz="1800" b="1" dirty="0"/>
              <a:t>，大大减小了</a:t>
            </a:r>
            <a:r>
              <a:rPr lang="zh-CN" altLang="en-US" sz="1800" b="1" dirty="0">
                <a:solidFill>
                  <a:srgbClr val="C00000"/>
                </a:solidFill>
              </a:rPr>
              <a:t>过拟合</a:t>
            </a:r>
            <a:r>
              <a:rPr lang="zh-CN" altLang="en-US" sz="1800" b="1" dirty="0"/>
              <a:t>，提高了模型的</a:t>
            </a:r>
            <a:r>
              <a:rPr lang="zh-CN" altLang="en-US" sz="1800" b="1" dirty="0">
                <a:solidFill>
                  <a:srgbClr val="C00000"/>
                </a:solidFill>
              </a:rPr>
              <a:t>泛化</a:t>
            </a:r>
            <a:r>
              <a:rPr lang="zh-CN" altLang="en-US" sz="1800" b="1" dirty="0"/>
              <a:t>能力。</a:t>
            </a:r>
          </a:p>
        </p:txBody>
      </p:sp>
    </p:spTree>
    <p:extLst>
      <p:ext uri="{BB962C8B-B14F-4D97-AF65-F5344CB8AC3E}">
        <p14:creationId xmlns:p14="http://schemas.microsoft.com/office/powerpoint/2010/main" val="313297753"/>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46330" y="127789"/>
            <a:ext cx="3079838" cy="523220"/>
          </a:xfrm>
          <a:prstGeom prst="rect">
            <a:avLst/>
          </a:prstGeom>
          <a:noFill/>
        </p:spPr>
        <p:txBody>
          <a:bodyPr wrap="square" rtlCol="0">
            <a:spAutoFit/>
          </a:bodyPr>
          <a:lstStyle/>
          <a:p>
            <a:r>
              <a:rPr lang="en-US" altLang="zh-CN" sz="2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MLP </a:t>
            </a:r>
            <a:r>
              <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训练结果</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715" y="951014"/>
            <a:ext cx="4539632" cy="3355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3405916" y="4439723"/>
            <a:ext cx="2193229" cy="307777"/>
          </a:xfrm>
          <a:prstGeom prst="rect">
            <a:avLst/>
          </a:prstGeom>
        </p:spPr>
        <p:txBody>
          <a:bodyPr wrap="none">
            <a:spAutoFit/>
          </a:bodyPr>
          <a:lstStyle/>
          <a:p>
            <a:pPr algn="ctr"/>
            <a:r>
              <a:rPr lang="zh-CN" altLang="en-US" sz="1400" b="1" dirty="0">
                <a:latin typeface="+mj-ea"/>
                <a:ea typeface="+mj-ea"/>
              </a:rPr>
              <a:t>训练集</a:t>
            </a:r>
            <a:r>
              <a:rPr lang="en-US" altLang="zh-CN" sz="1400" b="1" dirty="0">
                <a:latin typeface="+mj-ea"/>
                <a:ea typeface="+mj-ea"/>
              </a:rPr>
              <a:t>Loss</a:t>
            </a:r>
            <a:r>
              <a:rPr lang="zh-CN" altLang="en-US" sz="1400" b="1" dirty="0">
                <a:latin typeface="+mj-ea"/>
                <a:ea typeface="+mj-ea"/>
              </a:rPr>
              <a:t>函数收敛情况</a:t>
            </a:r>
          </a:p>
        </p:txBody>
      </p:sp>
      <p:sp>
        <p:nvSpPr>
          <p:cNvPr id="3" name="文本框 2"/>
          <p:cNvSpPr txBox="1"/>
          <p:nvPr/>
        </p:nvSpPr>
        <p:spPr>
          <a:xfrm>
            <a:off x="7033260" y="2270760"/>
            <a:ext cx="1973580" cy="715581"/>
          </a:xfrm>
          <a:prstGeom prst="rect">
            <a:avLst/>
          </a:prstGeom>
          <a:noFill/>
        </p:spPr>
        <p:txBody>
          <a:bodyPr wrap="square" rtlCol="0">
            <a:spAutoFit/>
          </a:bodyPr>
          <a:lstStyle/>
          <a:p>
            <a:r>
              <a:rPr lang="zh-CN" altLang="en-US" dirty="0"/>
              <a:t>交叉熵损失随着迭代训练而减少，在</a:t>
            </a:r>
            <a:r>
              <a:rPr lang="en-US" altLang="zh-CN" dirty="0"/>
              <a:t>70</a:t>
            </a:r>
            <a:r>
              <a:rPr lang="zh-CN" altLang="en-US" dirty="0"/>
              <a:t>个</a:t>
            </a:r>
            <a:r>
              <a:rPr lang="en-US" altLang="zh-CN" dirty="0"/>
              <a:t>epochs</a:t>
            </a:r>
            <a:r>
              <a:rPr lang="zh-CN" altLang="en-US" dirty="0"/>
              <a:t>时趋于稳定。</a:t>
            </a:r>
          </a:p>
        </p:txBody>
      </p:sp>
    </p:spTree>
    <p:extLst>
      <p:ext uri="{BB962C8B-B14F-4D97-AF65-F5344CB8AC3E}">
        <p14:creationId xmlns:p14="http://schemas.microsoft.com/office/powerpoint/2010/main" val="3562046575"/>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258"/>
          <p:cNvSpPr>
            <a:spLocks noChangeArrowheads="1"/>
          </p:cNvSpPr>
          <p:nvPr/>
        </p:nvSpPr>
        <p:spPr bwMode="auto">
          <a:xfrm>
            <a:off x="2036111" y="2322584"/>
            <a:ext cx="4730449"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印品黑体" panose="00000500000000000000" pitchFamily="2" charset="-122"/>
              <a:ea typeface="印品黑体" panose="00000500000000000000" pitchFamily="2" charset="-122"/>
              <a:sym typeface="宋体" pitchFamily="2" charset="-122"/>
            </a:endParaRPr>
          </a:p>
        </p:txBody>
      </p:sp>
      <p:sp>
        <p:nvSpPr>
          <p:cNvPr id="5" name="Text Box 39"/>
          <p:cNvSpPr>
            <a:spLocks noChangeArrowheads="1"/>
          </p:cNvSpPr>
          <p:nvPr/>
        </p:nvSpPr>
        <p:spPr bwMode="auto">
          <a:xfrm>
            <a:off x="2972724" y="-351067"/>
            <a:ext cx="2879436" cy="3012363"/>
          </a:xfrm>
          <a:prstGeom prst="rect">
            <a:avLst/>
          </a:prstGeom>
          <a:noFill/>
          <a:ln w="9525">
            <a:noFill/>
            <a:miter lim="800000"/>
            <a:headEnd/>
            <a:tailEnd/>
          </a:ln>
        </p:spPr>
        <p:txBody>
          <a:bodyPr wrap="square">
            <a:spAutoFit/>
          </a:bodyPr>
          <a:lstStyle/>
          <a:p>
            <a:pPr algn="ctr">
              <a:lnSpc>
                <a:spcPct val="150000"/>
              </a:lnSpc>
            </a:pPr>
            <a:r>
              <a:rPr lang="en-US" altLang="zh-CN" sz="13800" dirty="0">
                <a:solidFill>
                  <a:srgbClr val="314865"/>
                </a:solidFill>
                <a:latin typeface="印品黑体" panose="00000500000000000000" pitchFamily="2" charset="-122"/>
                <a:ea typeface="文鼎弹簧体" panose="020B0602010101010101" pitchFamily="33" charset="-122"/>
                <a:sym typeface="微软雅黑" pitchFamily="34" charset="-122"/>
              </a:rPr>
              <a:t>4</a:t>
            </a:r>
            <a:endParaRPr lang="zh-CN" altLang="en-US" sz="6000" dirty="0">
              <a:solidFill>
                <a:srgbClr val="314865"/>
              </a:solidFill>
              <a:latin typeface="印品黑体" panose="00000500000000000000" pitchFamily="2" charset="-122"/>
              <a:ea typeface="文鼎弹簧体" panose="020B0602010101010101" pitchFamily="33" charset="-122"/>
            </a:endParaRPr>
          </a:p>
        </p:txBody>
      </p:sp>
      <p:sp>
        <p:nvSpPr>
          <p:cNvPr id="6" name="Text Box 39"/>
          <p:cNvSpPr>
            <a:spLocks noChangeArrowheads="1"/>
          </p:cNvSpPr>
          <p:nvPr/>
        </p:nvSpPr>
        <p:spPr bwMode="auto">
          <a:xfrm>
            <a:off x="2466931" y="2322584"/>
            <a:ext cx="4248471" cy="871392"/>
          </a:xfrm>
          <a:prstGeom prst="rect">
            <a:avLst/>
          </a:prstGeom>
          <a:noFill/>
          <a:ln w="9525">
            <a:noFill/>
            <a:miter lim="800000"/>
            <a:headEnd/>
            <a:tailEnd/>
          </a:ln>
        </p:spPr>
        <p:txBody>
          <a:bodyPr wrap="square">
            <a:spAutoFit/>
          </a:bodyPr>
          <a:lstStyle/>
          <a:p>
            <a:pPr algn="ctr">
              <a:lnSpc>
                <a:spcPct val="150000"/>
              </a:lnSpc>
              <a:buClr>
                <a:schemeClr val="tx1"/>
              </a:buClr>
            </a:pPr>
            <a:r>
              <a:rPr lang="en-US" sz="4000" b="1">
                <a:solidFill>
                  <a:schemeClr val="bg1"/>
                </a:solidFill>
                <a:latin typeface="黑体" panose="02010609060101010101" pitchFamily="49" charset="-122"/>
                <a:ea typeface="黑体" panose="02010609060101010101" pitchFamily="49" charset="-122"/>
                <a:sym typeface="微软雅黑" pitchFamily="34" charset="-122"/>
              </a:rPr>
              <a:t>SVM </a:t>
            </a:r>
            <a:r>
              <a:rPr lang="en-US" altLang="zh-CN" sz="4000" b="1">
                <a:solidFill>
                  <a:schemeClr val="bg1"/>
                </a:solidFill>
                <a:latin typeface="黑体" panose="02010609060101010101" pitchFamily="49" charset="-122"/>
                <a:ea typeface="黑体" panose="02010609060101010101" pitchFamily="49" charset="-122"/>
                <a:sym typeface="微软雅黑" pitchFamily="34" charset="-122"/>
              </a:rPr>
              <a:t>vs </a:t>
            </a:r>
            <a:r>
              <a:rPr lang="en-US" sz="4000" b="1">
                <a:solidFill>
                  <a:schemeClr val="bg1"/>
                </a:solidFill>
                <a:latin typeface="黑体" panose="02010609060101010101" pitchFamily="49" charset="-122"/>
                <a:ea typeface="黑体" panose="02010609060101010101" pitchFamily="49" charset="-122"/>
                <a:sym typeface="微软雅黑" pitchFamily="34" charset="-122"/>
              </a:rPr>
              <a:t>MLP </a:t>
            </a:r>
            <a:endParaRPr lang="en-US" sz="6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716385"/>
      </p:ext>
    </p:extLst>
  </p:cSld>
  <p:clrMapOvr>
    <a:masterClrMapping/>
  </p:clrMapOvr>
  <mc:AlternateContent xmlns:mc="http://schemas.openxmlformats.org/markup-compatibility/2006" xmlns:p14="http://schemas.microsoft.com/office/powerpoint/2010/main">
    <mc:Choice Requires="p14">
      <p:transition p14:dur="0" advClick="0" advTm="4414"/>
    </mc:Choice>
    <mc:Fallback xmlns="">
      <p:transition advClick="0" advTm="441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35053" y="10094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总结</a:t>
            </a:r>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图示 1"/>
          <p:cNvGraphicFramePr/>
          <p:nvPr>
            <p:extLst>
              <p:ext uri="{D42A27DB-BD31-4B8C-83A1-F6EECF244321}">
                <p14:modId xmlns:p14="http://schemas.microsoft.com/office/powerpoint/2010/main" val="1245873357"/>
              </p:ext>
            </p:extLst>
          </p:nvPr>
        </p:nvGraphicFramePr>
        <p:xfrm>
          <a:off x="1588196" y="1121551"/>
          <a:ext cx="6202680" cy="243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785908"/>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35053" y="10094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MLP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总结</a:t>
            </a:r>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图示 18"/>
          <p:cNvGraphicFramePr/>
          <p:nvPr>
            <p:extLst>
              <p:ext uri="{D42A27DB-BD31-4B8C-83A1-F6EECF244321}">
                <p14:modId xmlns:p14="http://schemas.microsoft.com/office/powerpoint/2010/main" val="2694615359"/>
              </p:ext>
            </p:extLst>
          </p:nvPr>
        </p:nvGraphicFramePr>
        <p:xfrm>
          <a:off x="1588196" y="1121551"/>
          <a:ext cx="6202680" cy="243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20688"/>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1"/>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印品黑体" panose="00000500000000000000" pitchFamily="2" charset="-122"/>
              <a:ea typeface="印品黑体" panose="00000500000000000000" pitchFamily="2"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印品黑体" panose="00000500000000000000" pitchFamily="2" charset="-122"/>
              <a:ea typeface="印品黑体" panose="00000500000000000000" pitchFamily="2" charset="-122"/>
            </a:endParaRPr>
          </a:p>
        </p:txBody>
      </p:sp>
      <p:sp>
        <p:nvSpPr>
          <p:cNvPr id="7" name="矩形 6"/>
          <p:cNvSpPr/>
          <p:nvPr/>
        </p:nvSpPr>
        <p:spPr>
          <a:xfrm>
            <a:off x="1441386" y="1775479"/>
            <a:ext cx="4801314"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a:ln>
                  <a:prstDash val="solid"/>
                </a:ln>
                <a:solidFill>
                  <a:schemeClr val="bg1"/>
                </a:solidFill>
                <a:latin typeface="印品黑体" panose="00000500000000000000" pitchFamily="2" charset="-122"/>
                <a:ea typeface="印品黑体" panose="00000500000000000000" pitchFamily="2" charset="-122"/>
              </a:rPr>
              <a:t>THANKS YOU</a:t>
            </a:r>
            <a:endParaRPr lang="zh-CN" altLang="en-US" sz="6000" dirty="0">
              <a:ln>
                <a:prstDash val="solid"/>
              </a:ln>
              <a:solidFill>
                <a:schemeClr val="bg1"/>
              </a:solidFill>
              <a:latin typeface="印品黑体" panose="00000500000000000000" pitchFamily="2" charset="-122"/>
              <a:ea typeface="印品黑体" panose="00000500000000000000" pitchFamily="2" charset="-122"/>
            </a:endParaRPr>
          </a:p>
        </p:txBody>
      </p:sp>
      <p:sp>
        <p:nvSpPr>
          <p:cNvPr id="8" name="Rectangle 3"/>
          <p:cNvSpPr txBox="1">
            <a:spLocks noChangeArrowheads="1"/>
          </p:cNvSpPr>
          <p:nvPr/>
        </p:nvSpPr>
        <p:spPr bwMode="auto">
          <a:xfrm>
            <a:off x="859559" y="2791143"/>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4000" b="1" dirty="0">
                <a:solidFill>
                  <a:srgbClr val="F5F5F5"/>
                </a:solidFill>
                <a:latin typeface="印品黑体" panose="00000500000000000000" pitchFamily="2" charset="-122"/>
                <a:ea typeface="印品黑体" panose="00000500000000000000" pitchFamily="2" charset="-122"/>
              </a:rPr>
              <a:t>感谢您的批评与指正</a:t>
            </a:r>
          </a:p>
        </p:txBody>
      </p:sp>
      <p:grpSp>
        <p:nvGrpSpPr>
          <p:cNvPr id="9" name="组合 8"/>
          <p:cNvGrpSpPr/>
          <p:nvPr/>
        </p:nvGrpSpPr>
        <p:grpSpPr>
          <a:xfrm>
            <a:off x="7494392" y="1090237"/>
            <a:ext cx="727904" cy="727904"/>
            <a:chOff x="304800" y="673100"/>
            <a:chExt cx="4000500" cy="4000500"/>
          </a:xfrm>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74869064"/>
      </p:ext>
    </p:extLst>
  </p:cSld>
  <p:clrMapOvr>
    <a:masterClrMapping/>
  </p:clrMapOvr>
  <mc:AlternateContent xmlns:mc="http://schemas.openxmlformats.org/markup-compatibility/2006" xmlns:p14="http://schemas.microsoft.com/office/powerpoint/2010/main">
    <mc:Choice Requires="p14">
      <p:transition p14:dur="0" advClick="0" advTm="2976"/>
    </mc:Choice>
    <mc:Fallback xmlns="">
      <p:transition advClick="0" advTm="29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1" presetClass="entr" presetSubtype="0" fill="hold" nodeType="withEffect">
                                  <p:stCondLst>
                                    <p:cond delay="200"/>
                                  </p:stCondLst>
                                  <p:childTnLst>
                                    <p:set>
                                      <p:cBhvr>
                                        <p:cTn id="13" dur="1" fill="hold">
                                          <p:stCondLst>
                                            <p:cond delay="0"/>
                                          </p:stCondLst>
                                        </p:cTn>
                                        <p:tgtEl>
                                          <p:spTgt spid="9"/>
                                        </p:tgtEl>
                                        <p:attrNameLst>
                                          <p:attrName>style.visibility</p:attrName>
                                        </p:attrNameLst>
                                      </p:cBhvr>
                                      <p:to>
                                        <p:strVal val="visible"/>
                                      </p:to>
                                    </p:set>
                                  </p:childTnLst>
                                </p:cTn>
                              </p:par>
                              <p:par>
                                <p:cTn id="14" presetID="53" presetClass="entr" presetSubtype="16"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42" presetClass="path" presetSubtype="0" fill="hold" nodeType="withEffect">
                                  <p:stCondLst>
                                    <p:cond delay="200"/>
                                  </p:stCondLst>
                                  <p:childTnLst>
                                    <p:animMotion origin="layout" path="M -1.66667E-6 -2.59259E-6 L 0.14375 0.17222 " pathEditMode="relative" rAng="0" ptsTypes="AA">
                                      <p:cBhvr>
                                        <p:cTn id="20" dur="500" spd="-100000" fill="hold"/>
                                        <p:tgtEl>
                                          <p:spTgt spid="9"/>
                                        </p:tgtEl>
                                        <p:attrNameLst>
                                          <p:attrName>ppt_x</p:attrName>
                                          <p:attrName>ppt_y</p:attrName>
                                        </p:attrNameLst>
                                      </p:cBhvr>
                                      <p:rCtr x="7187" y="8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3079838" cy="523220"/>
          </a:xfrm>
          <a:prstGeom prst="rect">
            <a:avLst/>
          </a:prstGeom>
          <a:noFill/>
        </p:spPr>
        <p:txBody>
          <a:bodyPr wrap="square" rtlCol="0">
            <a:spAutoFit/>
          </a:bodyPr>
          <a:lstStyle/>
          <a:p>
            <a:r>
              <a:rPr lang="en-US" altLang="zh-CN" sz="28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a:t>
            </a:r>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 </a:t>
            </a:r>
            <a:r>
              <a:rPr lang="zh-CN" altLang="en-US"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任务分析</a:t>
            </a:r>
            <a:endParaRPr lang="zh-CN" altLang="en-US"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内容占位符 2"/>
          <p:cNvSpPr txBox="1">
            <a:spLocks/>
          </p:cNvSpPr>
          <p:nvPr/>
        </p:nvSpPr>
        <p:spPr>
          <a:xfrm>
            <a:off x="796128" y="878323"/>
            <a:ext cx="8077298"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r>
              <a:rPr lang="zh-CN" altLang="en-US" sz="2400"/>
              <a:t>问题描述：</a:t>
            </a:r>
            <a:endParaRPr lang="en-US" altLang="zh-CN" sz="2400"/>
          </a:p>
          <a:p>
            <a:pPr marL="0" indent="0">
              <a:buNone/>
              <a:defRPr/>
            </a:pPr>
            <a:r>
              <a:rPr lang="zh-CN" altLang="en-US" sz="1800"/>
              <a:t>使用</a:t>
            </a:r>
            <a:r>
              <a:rPr lang="en-US" altLang="zh-CN" sz="1800"/>
              <a:t>SVM</a:t>
            </a:r>
            <a:r>
              <a:rPr lang="zh-CN" altLang="en-US" sz="1800"/>
              <a:t>方法区分输入图像是人脸图像还是其他图像，二分类的</a:t>
            </a:r>
            <a:r>
              <a:rPr lang="zh-CN" altLang="en-US" sz="1800">
                <a:solidFill>
                  <a:srgbClr val="C00000"/>
                </a:solidFill>
              </a:rPr>
              <a:t>非线性</a:t>
            </a:r>
            <a:r>
              <a:rPr lang="zh-CN" altLang="en-US" sz="1800"/>
              <a:t>问题。</a:t>
            </a:r>
            <a:endParaRPr lang="en-US" altLang="zh-CN" sz="1800"/>
          </a:p>
          <a:p>
            <a:pPr marL="0" indent="0">
              <a:buNone/>
              <a:defRPr/>
            </a:pPr>
            <a:endParaRPr lang="en-US" altLang="zh-CN" sz="1600"/>
          </a:p>
          <a:p>
            <a:pPr>
              <a:defRPr/>
            </a:pPr>
            <a:r>
              <a:rPr lang="zh-CN" altLang="en-US" sz="2400"/>
              <a:t>训练样本：</a:t>
            </a:r>
            <a:r>
              <a:rPr lang="en-US" altLang="zh-CN" sz="1800"/>
              <a:t> </a:t>
            </a:r>
          </a:p>
          <a:p>
            <a:pPr marL="0" indent="0">
              <a:buNone/>
              <a:defRPr/>
            </a:pPr>
            <a:r>
              <a:rPr lang="zh-CN" altLang="en-US" sz="1800"/>
              <a:t>大量的归一化图片数据，按行存储，并且带有类别标签。</a:t>
            </a:r>
            <a:endParaRPr lang="en-US" altLang="zh-CN" sz="1800"/>
          </a:p>
          <a:p>
            <a:pPr>
              <a:defRPr/>
            </a:pPr>
            <a:endParaRPr lang="en-US" altLang="zh-CN" sz="1800"/>
          </a:p>
          <a:p>
            <a:pPr>
              <a:defRPr/>
            </a:pPr>
            <a:r>
              <a:rPr lang="zh-CN" altLang="en-US" sz="2400"/>
              <a:t>训练工具包：</a:t>
            </a:r>
            <a:r>
              <a:rPr lang="en-US" altLang="zh-CN" sz="1800"/>
              <a:t>LibsVM</a:t>
            </a:r>
            <a:r>
              <a:rPr lang="zh-CN" altLang="en-US" sz="1800"/>
              <a:t>工具包</a:t>
            </a:r>
            <a:endParaRPr lang="en-US" altLang="zh-CN" sz="1800"/>
          </a:p>
          <a:p>
            <a:pPr>
              <a:defRPr/>
            </a:pPr>
            <a:endParaRPr lang="en-US" altLang="zh-CN" sz="1800"/>
          </a:p>
          <a:p>
            <a:pPr marL="0" indent="0">
              <a:buNone/>
              <a:defRPr/>
            </a:pP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spTree>
    <p:extLst>
      <p:ext uri="{BB962C8B-B14F-4D97-AF65-F5344CB8AC3E}">
        <p14:creationId xmlns:p14="http://schemas.microsoft.com/office/powerpoint/2010/main" val="415246648"/>
      </p:ext>
    </p:extLst>
  </p:cSld>
  <p:clrMapOvr>
    <a:masterClrMapping/>
  </p:clrMapOvr>
  <mc:AlternateContent xmlns:mc="http://schemas.openxmlformats.org/markup-compatibility/2006" xmlns:p14="http://schemas.microsoft.com/office/powerpoint/2010/main">
    <mc:Choice Requires="p14">
      <p:transition p14:dur="10" advClick="0" advTm="3902"/>
    </mc:Choice>
    <mc:Fallback xmlns="">
      <p:transition advClick="0" advTm="39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105"/>
          <p:cNvSpPr txBox="1"/>
          <p:nvPr/>
        </p:nvSpPr>
        <p:spPr>
          <a:xfrm>
            <a:off x="992202" y="121017"/>
            <a:ext cx="2010316" cy="461665"/>
          </a:xfrm>
          <a:prstGeom prst="rect">
            <a:avLst/>
          </a:prstGeom>
          <a:noFill/>
        </p:spPr>
        <p:txBody>
          <a:bodyPr wrap="square" rtlCol="0">
            <a:spAutoFit/>
          </a:bodyPr>
          <a:lstStyle/>
          <a:p>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a:solidFill>
                  <a:srgbClr val="314865"/>
                </a:solidFill>
                <a:latin typeface="印品黑体" panose="00000500000000000000" pitchFamily="2" charset="-122"/>
                <a:ea typeface="印品黑体" panose="00000500000000000000" pitchFamily="2" charset="-122"/>
                <a:sym typeface="Arial" panose="020B0604020202020204" pitchFamily="34" charset="0"/>
              </a:rPr>
              <a:t>原理解析</a:t>
            </a:r>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图示 1"/>
          <p:cNvGraphicFramePr/>
          <p:nvPr>
            <p:extLst>
              <p:ext uri="{D42A27DB-BD31-4B8C-83A1-F6EECF244321}">
                <p14:modId xmlns:p14="http://schemas.microsoft.com/office/powerpoint/2010/main" val="3329954299"/>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图示 2"/>
          <p:cNvGraphicFramePr/>
          <p:nvPr>
            <p:extLst>
              <p:ext uri="{D42A27DB-BD31-4B8C-83A1-F6EECF244321}">
                <p14:modId xmlns:p14="http://schemas.microsoft.com/office/powerpoint/2010/main" val="79198012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74701031"/>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671858697"/>
              </p:ext>
            </p:extLst>
          </p:nvPr>
        </p:nvGraphicFramePr>
        <p:xfrm>
          <a:off x="333307" y="81737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907796" y="209699"/>
            <a:ext cx="2010316" cy="738664"/>
          </a:xfrm>
          <a:prstGeom prst="rect">
            <a:avLst/>
          </a:prstGeom>
          <a:noFill/>
        </p:spPr>
        <p:txBody>
          <a:bodyPr wrap="square" rtlCol="0">
            <a:spAutoFit/>
          </a:bodyPr>
          <a:lstStyle/>
          <a:p>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a:solidFill>
                  <a:srgbClr val="314865"/>
                </a:solidFill>
                <a:latin typeface="印品黑体" panose="00000500000000000000" pitchFamily="2" charset="-122"/>
                <a:ea typeface="印品黑体" panose="00000500000000000000" pitchFamily="2" charset="-122"/>
                <a:sym typeface="Arial" panose="020B0604020202020204" pitchFamily="34" charset="0"/>
              </a:rPr>
              <a:t>原理解析</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2497455" y="1112128"/>
                <a:ext cx="4124784" cy="1048685"/>
              </a:xfrm>
              <a:prstGeom prst="rect">
                <a:avLst/>
              </a:prstGeom>
              <a:noFill/>
            </p:spPr>
            <p:txBody>
              <a:bodyPr wrap="none" lIns="0" tIns="0" rIns="0" bIns="0" rtlCol="0">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i="1">
                            <a:latin typeface="Cambria Math" panose="02040503050406030204" pitchFamily="18" charset="0"/>
                          </a:rPr>
                          <m:t>𝑚𝑖𝑛</m:t>
                        </m:r>
                      </m:e>
                      <m:sub>
                        <m:r>
                          <a:rPr lang="zh-CN" altLang="en-US" sz="1600" b="0" i="1" smtClean="0">
                            <a:latin typeface="Cambria Math" panose="02040503050406030204" pitchFamily="18" charset="0"/>
                          </a:rPr>
                          <m:t>𝛼</m:t>
                        </m:r>
                      </m:sub>
                    </m:sSub>
                  </m:oMath>
                </a14:m>
                <a:r>
                  <a:rPr lang="zh-CN" altLang="en-US" sz="1600"/>
                  <a:t> </a:t>
                </a:r>
                <a:r>
                  <a:rPr lang="en-US" altLang="zh-CN" sz="1600">
                    <a:latin typeface="Calibri" panose="020F0502020204030204" pitchFamily="34" charset="0"/>
                    <a:cs typeface="Calibri" panose="020F0502020204030204" pitchFamily="34" charset="0"/>
                  </a:rPr>
                  <a:t> </a:t>
                </a:r>
                <a:r>
                  <a:rPr lang="en-US" altLang="zh-CN" sz="1600" i="1">
                    <a:latin typeface="Cambria Math" panose="02040503050406030204" pitchFamily="18" charset="0"/>
                    <a:ea typeface="Cambria Math" panose="02040503050406030204" pitchFamily="18" charset="0"/>
                    <a:cs typeface="Calibri" panose="020F0502020204030204" pitchFamily="34" charset="0"/>
                  </a:rPr>
                  <a:t>Q(a) =  </a:t>
                </a:r>
                <a14:m>
                  <m:oMath xmlns:m="http://schemas.openxmlformats.org/officeDocument/2006/math">
                    <m:f>
                      <m:f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fPr>
                      <m:num>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num>
                      <m:den>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2</m:t>
                        </m:r>
                      </m:den>
                    </m:f>
                    <m:nary>
                      <m:naryPr>
                        <m:chr m:val="∑"/>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sub>
                        </m:sSub>
                        <m:sSub>
                          <m:sSubPr>
                            <m:ctrlPr>
                              <a:rPr lang="en-US" altLang="zh-CN" sz="1600" b="1"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1"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1" i="1">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600" b="1" i="1">
                                <a:latin typeface="Cambria Math" panose="02040503050406030204" pitchFamily="18" charset="0"/>
                                <a:ea typeface="Cambria Math" panose="02040503050406030204" pitchFamily="18" charset="0"/>
                                <a:cs typeface="Calibri" panose="020F0502020204030204" pitchFamily="34" charset="0"/>
                              </a:rPr>
                              <m:t>𝒊</m:t>
                            </m:r>
                          </m:sub>
                        </m:sSub>
                        <m:sSub>
                          <m:sSubPr>
                            <m:ctrlPr>
                              <a:rPr lang="en-US" altLang="zh-CN" sz="1600" b="1"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1"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1" i="1" smtClean="0">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600" b="1" i="1">
                                <a:latin typeface="Cambria Math" panose="02040503050406030204" pitchFamily="18" charset="0"/>
                                <a:ea typeface="Cambria Math" panose="02040503050406030204" pitchFamily="18" charset="0"/>
                                <a:cs typeface="Calibri" panose="020F0502020204030204" pitchFamily="34" charset="0"/>
                              </a:rPr>
                              <m:t>𝒋</m:t>
                            </m:r>
                          </m:sub>
                        </m:sSub>
                        <m:r>
                          <a:rPr lang="en-US" altLang="zh-CN" sz="1600" b="1"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m:t>
                        </m:r>
                      </m:e>
                    </m:nary>
                    <m:nary>
                      <m:naryPr>
                        <m:chr m:val="∑"/>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e>
                    </m:nary>
                  </m:oMath>
                </a14:m>
                <a:endParaRPr lang="en-US" altLang="zh-CN" sz="1600" i="1">
                  <a:latin typeface="Cambria Math" panose="02040503050406030204" pitchFamily="18" charset="0"/>
                  <a:ea typeface="Cambria Math" panose="02040503050406030204" pitchFamily="18" charset="0"/>
                  <a:cs typeface="Calibri" panose="020F0502020204030204" pitchFamily="34" charset="0"/>
                </a:endParaRPr>
              </a:p>
              <a:p>
                <a:r>
                  <a:rPr lang="en-US" altLang="zh-CN" sz="1600" i="1">
                    <a:latin typeface="Cambria Math" panose="02040503050406030204" pitchFamily="18" charset="0"/>
                    <a:cs typeface="Calibri" panose="020F0502020204030204" pitchFamily="34" charset="0"/>
                  </a:rPr>
                  <a:t>s.t.        </a:t>
                </a:r>
                <a14:m>
                  <m:oMath xmlns:m="http://schemas.openxmlformats.org/officeDocument/2006/math">
                    <m:nary>
                      <m:naryPr>
                        <m:chr m:val="∑"/>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i="1">
                            <a:latin typeface="Cambria Math" panose="02040503050406030204" pitchFamily="18" charset="0"/>
                            <a:ea typeface="Cambria Math" panose="02040503050406030204" pitchFamily="18" charset="0"/>
                            <a:cs typeface="Calibri" panose="020F0502020204030204" pitchFamily="34" charset="0"/>
                          </a:rPr>
                          <m:t>𝑖</m:t>
                        </m:r>
                        <m:r>
                          <a:rPr lang="en-US" altLang="zh-CN" sz="1600" i="1">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i="1">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e>
                    </m:nary>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altLang="zh-CN" sz="1600" i="1">
                    <a:latin typeface="Cambria Math" panose="02040503050406030204" pitchFamily="18" charset="0"/>
                    <a:cs typeface="Calibri" panose="020F0502020204030204" pitchFamily="34" charset="0"/>
                  </a:rPr>
                  <a:t> = 0</a:t>
                </a:r>
              </a:p>
              <a:p>
                <a:pPr/>
                <a14:m>
                  <m:oMathPara xmlns:m="http://schemas.openxmlformats.org/officeDocument/2006/math">
                    <m:oMathParaPr>
                      <m:jc m:val="left"/>
                    </m:oMathParaPr>
                    <m:oMath xmlns:m="http://schemas.openxmlformats.org/officeDocument/2006/math">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r>
                        <a:rPr lang="en-US" altLang="zh-CN" sz="160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0, </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𝑁</m:t>
                      </m:r>
                    </m:oMath>
                  </m:oMathPara>
                </a14:m>
                <a:endParaRPr lang="en-US" altLang="zh-CN" sz="1600" i="1">
                  <a:latin typeface="Cambria Math" panose="02040503050406030204" pitchFamily="18" charset="0"/>
                  <a:cs typeface="Calibri" panose="020F0502020204030204" pitchFamily="34" charset="0"/>
                </a:endParaRPr>
              </a:p>
              <a:p>
                <a:endParaRPr lang="zh-CN" altLang="en-US" i="1">
                  <a:latin typeface="Cambria Math" panose="02040503050406030204" pitchFamily="18" charset="0"/>
                  <a:cs typeface="Calibri" panose="020F050202020403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497455" y="1112128"/>
                <a:ext cx="4124784" cy="1048685"/>
              </a:xfrm>
              <a:prstGeom prst="rect">
                <a:avLst/>
              </a:prstGeom>
              <a:blipFill>
                <a:blip r:embed="rId8"/>
                <a:stretch>
                  <a:fillRect l="-3107" t="-34302" r="-6065"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2497456" y="3640326"/>
                <a:ext cx="4345677" cy="1048685"/>
              </a:xfrm>
              <a:prstGeom prst="rect">
                <a:avLst/>
              </a:prstGeom>
              <a:noFill/>
            </p:spPr>
            <p:txBody>
              <a:bodyPr wrap="none" lIns="0" tIns="0" rIns="0" bIns="0" rtlCol="0">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i="1">
                            <a:latin typeface="Cambria Math" panose="02040503050406030204" pitchFamily="18" charset="0"/>
                          </a:rPr>
                          <m:t>𝑚𝑖𝑛</m:t>
                        </m:r>
                      </m:e>
                      <m:sub>
                        <m:r>
                          <a:rPr lang="zh-CN" altLang="en-US" sz="1600" b="0" i="1" smtClean="0">
                            <a:latin typeface="Cambria Math" panose="02040503050406030204" pitchFamily="18" charset="0"/>
                          </a:rPr>
                          <m:t>𝛼</m:t>
                        </m:r>
                      </m:sub>
                    </m:sSub>
                  </m:oMath>
                </a14:m>
                <a:r>
                  <a:rPr lang="zh-CN" altLang="en-US" sz="1600"/>
                  <a:t> </a:t>
                </a:r>
                <a:r>
                  <a:rPr lang="en-US" altLang="zh-CN" sz="1600">
                    <a:latin typeface="Calibri" panose="020F0502020204030204" pitchFamily="34" charset="0"/>
                    <a:cs typeface="Calibri" panose="020F0502020204030204" pitchFamily="34" charset="0"/>
                  </a:rPr>
                  <a:t> </a:t>
                </a:r>
                <a:r>
                  <a:rPr lang="en-US" altLang="zh-CN" sz="1600" i="1">
                    <a:latin typeface="Cambria Math" panose="02040503050406030204" pitchFamily="18" charset="0"/>
                    <a:ea typeface="Cambria Math" panose="02040503050406030204" pitchFamily="18" charset="0"/>
                    <a:cs typeface="Calibri" panose="020F0502020204030204" pitchFamily="34" charset="0"/>
                  </a:rPr>
                  <a:t>Q(a) =  </a:t>
                </a:r>
                <a14:m>
                  <m:oMath xmlns:m="http://schemas.openxmlformats.org/officeDocument/2006/math">
                    <m:f>
                      <m:f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fPr>
                      <m:num>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num>
                      <m:den>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2</m:t>
                        </m:r>
                      </m:den>
                    </m:f>
                    <m:nary>
                      <m:naryPr>
                        <m:chr m:val="∑"/>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𝑗</m:t>
                            </m:r>
                          </m:sub>
                        </m:sSub>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𝑲</m:t>
                        </m:r>
                        <m:d>
                          <m:dPr>
                            <m:ctrlP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𝒊</m:t>
                                </m:r>
                              </m:sub>
                            </m:sSub>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6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𝒋</m:t>
                                </m:r>
                              </m:sub>
                            </m:sSub>
                          </m:e>
                        </m:d>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m:t>
                        </m:r>
                      </m:e>
                    </m:nary>
                    <m:nary>
                      <m:naryPr>
                        <m:chr m:val="∑"/>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sub>
                        </m:sSub>
                      </m:e>
                    </m:nary>
                  </m:oMath>
                </a14:m>
                <a:endParaRPr lang="en-US" altLang="zh-CN" sz="1600" i="1">
                  <a:latin typeface="Cambria Math" panose="02040503050406030204" pitchFamily="18" charset="0"/>
                  <a:ea typeface="Cambria Math" panose="02040503050406030204" pitchFamily="18" charset="0"/>
                  <a:cs typeface="Calibri" panose="020F0502020204030204" pitchFamily="34" charset="0"/>
                </a:endParaRPr>
              </a:p>
              <a:p>
                <a:r>
                  <a:rPr lang="en-US" altLang="zh-CN" sz="1600" i="1">
                    <a:latin typeface="Cambria Math" panose="02040503050406030204" pitchFamily="18" charset="0"/>
                    <a:cs typeface="Calibri" panose="020F0502020204030204" pitchFamily="34" charset="0"/>
                  </a:rPr>
                  <a:t>s.t.        </a:t>
                </a:r>
                <a14:m>
                  <m:oMath xmlns:m="http://schemas.openxmlformats.org/officeDocument/2006/math">
                    <m:nary>
                      <m:naryPr>
                        <m:chr m:val="∑"/>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altLang="zh-CN" sz="1600" i="1">
                            <a:latin typeface="Cambria Math" panose="02040503050406030204" pitchFamily="18" charset="0"/>
                            <a:ea typeface="Cambria Math" panose="02040503050406030204" pitchFamily="18" charset="0"/>
                            <a:cs typeface="Calibri" panose="020F0502020204030204" pitchFamily="34" charset="0"/>
                          </a:rPr>
                          <m:t>𝑖</m:t>
                        </m:r>
                        <m:r>
                          <a:rPr lang="en-US" altLang="zh-CN" sz="1600" i="1">
                            <a:latin typeface="Cambria Math" panose="02040503050406030204" pitchFamily="18" charset="0"/>
                            <a:ea typeface="Cambria Math" panose="02040503050406030204" pitchFamily="18" charset="0"/>
                            <a:cs typeface="Calibri" panose="020F0502020204030204" pitchFamily="34" charset="0"/>
                          </a:rPr>
                          <m:t>=1</m:t>
                        </m:r>
                      </m:sub>
                      <m:sup>
                        <m:r>
                          <a:rPr lang="en-US" altLang="zh-CN" sz="1600" i="1">
                            <a:latin typeface="Cambria Math" panose="02040503050406030204" pitchFamily="18" charset="0"/>
                            <a:ea typeface="Cambria Math" panose="02040503050406030204" pitchFamily="18" charset="0"/>
                            <a:cs typeface="Calibri" panose="020F0502020204030204" pitchFamily="34" charset="0"/>
                          </a:rPr>
                          <m:t>𝑛</m:t>
                        </m:r>
                      </m:sup>
                      <m:e>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𝑦</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e>
                    </m:nary>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altLang="zh-CN" sz="1600" i="1">
                    <a:latin typeface="Cambria Math" panose="02040503050406030204" pitchFamily="18" charset="0"/>
                    <a:cs typeface="Calibri" panose="020F0502020204030204" pitchFamily="34" charset="0"/>
                  </a:rPr>
                  <a:t> = 0</a:t>
                </a:r>
              </a:p>
              <a:p>
                <a:pPr/>
                <a14:m>
                  <m:oMathPara xmlns:m="http://schemas.openxmlformats.org/officeDocument/2006/math">
                    <m:oMathParaPr>
                      <m:jc m:val="left"/>
                    </m:oMathParaPr>
                    <m:oMath xmlns:m="http://schemas.openxmlformats.org/officeDocument/2006/math">
                      <m:sSub>
                        <m:sSubPr>
                          <m:ctrlPr>
                            <a:rPr lang="en-US" altLang="zh-CN" sz="16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ea typeface="Cambria Math" panose="02040503050406030204" pitchFamily="18" charset="0"/>
                              <a:cs typeface="Calibri" panose="020F0502020204030204" pitchFamily="34" charset="0"/>
                            </a:rPr>
                            <m:t>𝑎</m:t>
                          </m:r>
                        </m:e>
                        <m:sub>
                          <m:r>
                            <a:rPr lang="en-US" altLang="zh-CN" sz="1600" i="1">
                              <a:latin typeface="Cambria Math" panose="02040503050406030204" pitchFamily="18" charset="0"/>
                              <a:ea typeface="Cambria Math" panose="02040503050406030204" pitchFamily="18" charset="0"/>
                              <a:cs typeface="Calibri" panose="020F0502020204030204" pitchFamily="34" charset="0"/>
                            </a:rPr>
                            <m:t>𝑖</m:t>
                          </m:r>
                        </m:sub>
                      </m:sSub>
                      <m:r>
                        <a:rPr lang="en-US" altLang="zh-CN" sz="160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0, </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=1,…,</m:t>
                      </m:r>
                      <m:r>
                        <a:rPr lang="en-US" altLang="zh-CN" sz="1600" b="0" i="1" smtClean="0">
                          <a:latin typeface="Cambria Math" panose="02040503050406030204" pitchFamily="18" charset="0"/>
                          <a:ea typeface="Cambria Math" panose="02040503050406030204" pitchFamily="18" charset="0"/>
                          <a:cs typeface="Calibri" panose="020F0502020204030204" pitchFamily="34" charset="0"/>
                        </a:rPr>
                        <m:t>𝑁</m:t>
                      </m:r>
                    </m:oMath>
                  </m:oMathPara>
                </a14:m>
                <a:endParaRPr lang="en-US" altLang="zh-CN" sz="1600" i="1">
                  <a:latin typeface="Cambria Math" panose="02040503050406030204" pitchFamily="18" charset="0"/>
                  <a:cs typeface="Calibri" panose="020F0502020204030204" pitchFamily="34" charset="0"/>
                </a:endParaRPr>
              </a:p>
              <a:p>
                <a:endParaRPr lang="zh-CN" altLang="en-US" i="1">
                  <a:latin typeface="Cambria Math" panose="02040503050406030204" pitchFamily="18" charset="0"/>
                  <a:cs typeface="Calibri" panose="020F0502020204030204" pitchFamily="34"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2497456" y="3640326"/>
                <a:ext cx="4345677" cy="1048685"/>
              </a:xfrm>
              <a:prstGeom prst="rect">
                <a:avLst/>
              </a:prstGeom>
              <a:blipFill>
                <a:blip r:embed="rId9"/>
                <a:stretch>
                  <a:fillRect l="-2945" t="-34302" r="-3647" b="-16279"/>
                </a:stretch>
              </a:blipFill>
            </p:spPr>
            <p:txBody>
              <a:bodyPr/>
              <a:lstStyle/>
              <a:p>
                <a:r>
                  <a:rPr lang="zh-CN" altLang="en-US">
                    <a:noFill/>
                  </a:rPr>
                  <a:t> </a:t>
                </a:r>
              </a:p>
            </p:txBody>
          </p:sp>
        </mc:Fallback>
      </mc:AlternateContent>
      <p:sp>
        <p:nvSpPr>
          <p:cNvPr id="4" name="下箭头 3"/>
          <p:cNvSpPr/>
          <p:nvPr/>
        </p:nvSpPr>
        <p:spPr>
          <a:xfrm>
            <a:off x="4282549" y="1986683"/>
            <a:ext cx="401284" cy="1710388"/>
          </a:xfrm>
          <a:prstGeom prst="downArrow">
            <a:avLst/>
          </a:prstGeom>
          <a:solidFill>
            <a:srgbClr val="31486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a:off x="3295607" y="2648386"/>
            <a:ext cx="1328841" cy="300082"/>
          </a:xfrm>
          <a:prstGeom prst="rect">
            <a:avLst/>
          </a:prstGeom>
          <a:noFill/>
        </p:spPr>
        <p:txBody>
          <a:bodyPr wrap="square" rtlCol="0">
            <a:spAutoFit/>
          </a:bodyPr>
          <a:lstStyle/>
          <a:p>
            <a:r>
              <a:rPr lang="zh-CN" altLang="en-US"/>
              <a:t>核函数映射</a:t>
            </a:r>
          </a:p>
        </p:txBody>
      </p:sp>
      <mc:AlternateContent xmlns:mc="http://schemas.openxmlformats.org/markup-compatibility/2006" xmlns:a14="http://schemas.microsoft.com/office/drawing/2010/main">
        <mc:Choice Requires="a14">
          <p:sp>
            <p:nvSpPr>
              <p:cNvPr id="10" name="文本框 9"/>
              <p:cNvSpPr txBox="1"/>
              <p:nvPr/>
            </p:nvSpPr>
            <p:spPr>
              <a:xfrm>
                <a:off x="4924515" y="2655218"/>
                <a:ext cx="1933927" cy="251223"/>
              </a:xfrm>
              <a:prstGeom prst="rect">
                <a:avLst/>
              </a:prstGeom>
              <a:noFill/>
            </p:spPr>
            <p:txBody>
              <a:bodyPr wrap="none" lIns="0" tIns="0" rIns="0" bIns="0" rtlCol="0">
                <a:spAutoFit/>
              </a:bodyPr>
              <a:lstStyle/>
              <a:p>
                <a14:m>
                  <m:oMath xmlns:m="http://schemas.openxmlformats.org/officeDocument/2006/math">
                    <m:r>
                      <a:rPr lang="en-US" altLang="zh-CN" sz="1400" b="1"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𝑲</m:t>
                    </m:r>
                    <m:d>
                      <m:dPr>
                        <m:ctrlP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𝒊</m:t>
                            </m:r>
                          </m:sub>
                        </m:sSub>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altLang="zh-CN" sz="1400" b="1"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400" b="1"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𝒋</m:t>
                            </m:r>
                          </m:sub>
                        </m:sSub>
                      </m:e>
                    </m:d>
                  </m:oMath>
                </a14:m>
                <a:r>
                  <a:rPr lang="zh-CN" altLang="en-US">
                    <a:solidFill>
                      <a:srgbClr val="C00000"/>
                    </a:solidFill>
                  </a:rPr>
                  <a:t> </a:t>
                </a:r>
                <a:r>
                  <a:rPr lang="en-US" altLang="zh-CN">
                    <a:solidFill>
                      <a:srgbClr val="C00000"/>
                    </a:solidFill>
                  </a:rPr>
                  <a:t>=  </a:t>
                </a:r>
                <a14:m>
                  <m:oMath xmlns:m="http://schemas.openxmlformats.org/officeDocument/2006/math">
                    <m:sSup>
                      <m:sSupPr>
                        <m:ctrlPr>
                          <a:rPr lang="en-US" altLang="zh-CN" i="1" smtClean="0">
                            <a:solidFill>
                              <a:srgbClr val="C00000"/>
                            </a:solidFill>
                            <a:latin typeface="Cambria Math" panose="02040503050406030204" pitchFamily="18" charset="0"/>
                            <a:ea typeface="Cambria Math" panose="02040503050406030204" pitchFamily="18" charset="0"/>
                          </a:rPr>
                        </m:ctrlPr>
                      </m:sSupPr>
                      <m:e>
                        <m:r>
                          <a:rPr lang="en-US" altLang="zh-CN" i="1">
                            <a:solidFill>
                              <a:srgbClr val="C00000"/>
                            </a:solidFill>
                            <a:latin typeface="Cambria Math" panose="02040503050406030204" pitchFamily="18" charset="0"/>
                            <a:ea typeface="Cambria Math" panose="02040503050406030204" pitchFamily="18" charset="0"/>
                          </a:rPr>
                          <m:t>∅(</m:t>
                        </m:r>
                        <m:sSub>
                          <m:sSubPr>
                            <m:ctrlP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4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𝒊</m:t>
                            </m:r>
                          </m:sub>
                        </m:sSub>
                        <m:r>
                          <a:rPr lang="en-US" altLang="zh-CN" i="1">
                            <a:solidFill>
                              <a:srgbClr val="C00000"/>
                            </a:solidFill>
                            <a:latin typeface="Cambria Math" panose="02040503050406030204" pitchFamily="18" charset="0"/>
                            <a:ea typeface="Cambria Math" panose="02040503050406030204" pitchFamily="18" charset="0"/>
                          </a:rPr>
                          <m:t>)</m:t>
                        </m:r>
                        <m:r>
                          <m:rPr>
                            <m:nor/>
                          </m:rPr>
                          <a:rPr lang="zh-CN" altLang="en-US">
                            <a:solidFill>
                              <a:srgbClr val="C00000"/>
                            </a:solidFill>
                          </a:rPr>
                          <m:t> </m:t>
                        </m:r>
                      </m:e>
                      <m:sup>
                        <m:r>
                          <a:rPr lang="en-US" altLang="zh-CN" b="0" i="1" smtClean="0">
                            <a:solidFill>
                              <a:srgbClr val="C00000"/>
                            </a:solidFill>
                            <a:latin typeface="Cambria Math" panose="02040503050406030204" pitchFamily="18" charset="0"/>
                            <a:ea typeface="Cambria Math" panose="02040503050406030204" pitchFamily="18" charset="0"/>
                          </a:rPr>
                          <m:t>𝑇</m:t>
                        </m:r>
                      </m:sup>
                    </m:sSup>
                    <m:r>
                      <a:rPr lang="en-US" altLang="zh-CN"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sSub>
                      <m:sSubPr>
                        <m:ctrlPr>
                          <a:rPr lang="en-US" altLang="zh-CN" sz="1200" b="1" i="1">
                            <a:solidFill>
                              <a:srgbClr val="C0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1200" b="1" i="1">
                            <a:solidFill>
                              <a:srgbClr val="C00000"/>
                            </a:solidFill>
                            <a:latin typeface="Cambria Math" panose="02040503050406030204" pitchFamily="18" charset="0"/>
                            <a:ea typeface="Cambria Math" panose="02040503050406030204" pitchFamily="18" charset="0"/>
                            <a:cs typeface="Calibri" panose="020F0502020204030204" pitchFamily="34" charset="0"/>
                          </a:rPr>
                          <m:t>𝒙</m:t>
                        </m:r>
                      </m:e>
                      <m:sub>
                        <m:r>
                          <a:rPr lang="en-US" altLang="zh-CN" sz="1200" b="1"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𝒋</m:t>
                        </m:r>
                      </m:sub>
                    </m:sSub>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zh-CN" altLang="en-US">
                  <a:solidFill>
                    <a:srgbClr val="C00000"/>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924515" y="2655218"/>
                <a:ext cx="1933927" cy="251223"/>
              </a:xfrm>
              <a:prstGeom prst="rect">
                <a:avLst/>
              </a:prstGeom>
              <a:blipFill>
                <a:blip r:embed="rId10"/>
                <a:stretch>
                  <a:fillRect l="-3155" t="-14634" r="-315" b="-317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9716217"/>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869695" y="220112"/>
            <a:ext cx="2302917" cy="738664"/>
          </a:xfrm>
          <a:prstGeom prst="rect">
            <a:avLst/>
          </a:prstGeom>
          <a:noFill/>
        </p:spPr>
        <p:txBody>
          <a:bodyPr wrap="square" rtlCol="0">
            <a:spAutoFit/>
          </a:bodyPr>
          <a:lstStyle/>
          <a:p>
            <a:r>
              <a:rPr lang="en-US" altLang="zh-CN" sz="2400" b="1">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a:solidFill>
                  <a:srgbClr val="314865"/>
                </a:solidFill>
                <a:latin typeface="印品黑体" panose="00000500000000000000" pitchFamily="2" charset="-122"/>
                <a:ea typeface="印品黑体" panose="00000500000000000000" pitchFamily="2" charset="-122"/>
                <a:sym typeface="Arial" panose="020B0604020202020204" pitchFamily="34" charset="0"/>
              </a:rPr>
              <a:t>核函数</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01776398"/>
                  </p:ext>
                </p:extLst>
              </p:nvPr>
            </p:nvGraphicFramePr>
            <p:xfrm>
              <a:off x="1221705" y="1767705"/>
              <a:ext cx="6386818" cy="2707926"/>
            </p:xfrm>
            <a:graphic>
              <a:graphicData uri="http://schemas.openxmlformats.org/drawingml/2006/table">
                <a:tbl>
                  <a:tblPr firstRow="1" bandRow="1">
                    <a:tableStyleId>{7E9639D4-E3E2-4D34-9284-5A2195B3D0D7}</a:tableStyleId>
                  </a:tblPr>
                  <a:tblGrid>
                    <a:gridCol w="2504718">
                      <a:extLst>
                        <a:ext uri="{9D8B030D-6E8A-4147-A177-3AD203B41FA5}">
                          <a16:colId xmlns:a16="http://schemas.microsoft.com/office/drawing/2014/main" val="3439280197"/>
                        </a:ext>
                      </a:extLst>
                    </a:gridCol>
                    <a:gridCol w="2753213">
                      <a:extLst>
                        <a:ext uri="{9D8B030D-6E8A-4147-A177-3AD203B41FA5}">
                          <a16:colId xmlns:a16="http://schemas.microsoft.com/office/drawing/2014/main" val="138733338"/>
                        </a:ext>
                      </a:extLst>
                    </a:gridCol>
                    <a:gridCol w="1128887">
                      <a:extLst>
                        <a:ext uri="{9D8B030D-6E8A-4147-A177-3AD203B41FA5}">
                          <a16:colId xmlns:a16="http://schemas.microsoft.com/office/drawing/2014/main" val="12970300"/>
                        </a:ext>
                      </a:extLst>
                    </a:gridCol>
                  </a:tblGrid>
                  <a:tr h="518001">
                    <a:tc>
                      <a:txBody>
                        <a:bodyPr/>
                        <a:lstStyle/>
                        <a:p>
                          <a:pPr algn="ctr"/>
                          <a:r>
                            <a:rPr lang="zh-CN" altLang="en-US"/>
                            <a:t>核函数</a:t>
                          </a:r>
                        </a:p>
                      </a:txBody>
                      <a:tcPr/>
                    </a:tc>
                    <a:tc>
                      <a:txBody>
                        <a:bodyPr/>
                        <a:lstStyle/>
                        <a:p>
                          <a:pPr algn="ctr"/>
                          <a:r>
                            <a:rPr lang="zh-CN" altLang="en-US"/>
                            <a:t>表达式</a:t>
                          </a:r>
                        </a:p>
                      </a:txBody>
                      <a:tcPr/>
                    </a:tc>
                    <a:tc>
                      <a:txBody>
                        <a:bodyPr/>
                        <a:lstStyle/>
                        <a:p>
                          <a:pPr algn="ctr"/>
                          <a:r>
                            <a:rPr lang="zh-CN" altLang="en-US"/>
                            <a:t>参数</a:t>
                          </a:r>
                        </a:p>
                      </a:txBody>
                      <a:tcPr/>
                    </a:tc>
                    <a:extLst>
                      <a:ext uri="{0D108BD9-81ED-4DB2-BD59-A6C34878D82A}">
                        <a16:rowId xmlns:a16="http://schemas.microsoft.com/office/drawing/2014/main" val="22391724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t>linear线性核</a:t>
                          </a:r>
                        </a:p>
                      </a:txBody>
                      <a:tcPr/>
                    </a:tc>
                    <a:tc>
                      <a:txBody>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𝐾</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e>
                                </m:d>
                                <m:r>
                                  <a:rPr lang="en-US" altLang="zh-CN"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up>
                                    <m:r>
                                      <a:rPr lang="en-US" altLang="zh-CN"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m:oMathPara>
                          </a14:m>
                          <a:endParaRPr lang="zh-CN" altLang="en-US"/>
                        </a:p>
                      </a:txBody>
                      <a:tcPr/>
                    </a:tc>
                    <a:tc>
                      <a:txBody>
                        <a:bodyPr/>
                        <a:lstStyle/>
                        <a:p>
                          <a:endParaRPr lang="zh-CN" altLang="en-US"/>
                        </a:p>
                      </a:txBody>
                      <a:tcPr/>
                    </a:tc>
                    <a:extLst>
                      <a:ext uri="{0D108BD9-81ED-4DB2-BD59-A6C34878D82A}">
                        <a16:rowId xmlns:a16="http://schemas.microsoft.com/office/drawing/2014/main" val="3284019739"/>
                      </a:ext>
                    </a:extLst>
                  </a:tr>
                  <a:tr h="370840">
                    <a:tc>
                      <a:txBody>
                        <a:bodyPr/>
                        <a:lstStyle/>
                        <a:p>
                          <a:pPr algn="ctr"/>
                          <a:r>
                            <a:rPr lang="zh-CN" altLang="en-US"/>
                            <a:t>polynomial多项式核</a:t>
                          </a:r>
                        </a:p>
                      </a:txBody>
                      <a:tcPr/>
                    </a:tc>
                    <a:tc>
                      <a:txBody>
                        <a:bodyPr/>
                        <a:lstStyle/>
                        <a:p>
                          <a:pPr algn="ctr"/>
                          <a14:m>
                            <m:oMath xmlns:m="http://schemas.openxmlformats.org/officeDocument/2006/math">
                              <m:r>
                                <a:rPr lang="en-US" altLang="zh-CN" smtClean="0">
                                  <a:latin typeface="Cambria Math" panose="02040503050406030204" pitchFamily="18" charset="0"/>
                                </a:rPr>
                                <m:t>𝐾</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e>
                              </m:d>
                            </m:oMath>
                          </a14:m>
                          <a:r>
                            <a:rPr lang="en-US" altLang="zh-CN"/>
                            <a:t>=</a:t>
                          </a:r>
                          <a14:m>
                            <m:oMath xmlns:m="http://schemas.openxmlformats.org/officeDocument/2006/math">
                              <m:sSup>
                                <m:sSupPr>
                                  <m:ctrlPr>
                                    <a:rPr lang="en-US" altLang="zh-CN" i="1" smtClean="0">
                                      <a:latin typeface="Cambria Math" panose="02040503050406030204" pitchFamily="18" charset="0"/>
                                    </a:rPr>
                                  </m:ctrlPr>
                                </m:sSupPr>
                                <m:e>
                                  <m:r>
                                    <m:rPr>
                                      <m:nor/>
                                    </m:rPr>
                                    <a:rPr lang="en-US" altLang="zh-CN" smtClean="0"/>
                                    <m:t>(</m:t>
                                  </m:r>
                                  <m:sSubSup>
                                    <m:sSubSupPr>
                                      <m:ctrlPr>
                                        <a:rPr lang="en-US" altLang="zh-CN" i="1" smtClean="0">
                                          <a:latin typeface="Cambria Math" panose="02040503050406030204" pitchFamily="18" charset="0"/>
                                        </a:rPr>
                                      </m:ctrlPr>
                                    </m:sSubSupPr>
                                    <m:e>
                                      <m:r>
                                        <a:rPr lang="zh-CN" altLang="en-US" smtClean="0">
                                          <a:latin typeface="Cambria Math" panose="02040503050406030204" pitchFamily="18" charset="0"/>
                                        </a:rPr>
                                        <m:t>𝛾</m:t>
                                      </m:r>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up>
                                      <m:r>
                                        <a:rPr lang="en-US" altLang="zh-CN"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r>
                                    <m:rPr>
                                      <m:nor/>
                                    </m:rPr>
                                    <a:rPr lang="en-US" altLang="zh-CN" b="0" i="0" smtClean="0">
                                      <a:latin typeface="Cambria Math" panose="02040503050406030204" pitchFamily="18" charset="0"/>
                                    </a:rPr>
                                    <m:t>+</m:t>
                                  </m:r>
                                  <m:r>
                                    <m:rPr>
                                      <m:sty m:val="p"/>
                                    </m:rPr>
                                    <a:rPr lang="en-US" altLang="zh-CN" b="0" i="1" smtClean="0">
                                      <a:latin typeface="Cambria Math" panose="02040503050406030204" pitchFamily="18" charset="0"/>
                                    </a:rPr>
                                    <m:t>r</m:t>
                                  </m:r>
                                  <m:r>
                                    <m:rPr>
                                      <m:nor/>
                                    </m:rPr>
                                    <a:rPr lang="en-US" altLang="zh-CN" smtClean="0"/>
                                    <m:t>)</m:t>
                                  </m:r>
                                </m:e>
                                <m:sup>
                                  <m:r>
                                    <a:rPr lang="en-US" altLang="zh-CN" smtClean="0">
                                      <a:latin typeface="Cambria Math" panose="02040503050406030204" pitchFamily="18" charset="0"/>
                                    </a:rPr>
                                    <m:t>𝑑</m:t>
                                  </m:r>
                                </m:sup>
                              </m:sSup>
                            </m:oMath>
                          </a14:m>
                          <a:endParaRPr lang="zh-CN" altLang="en-US"/>
                        </a:p>
                      </a:txBody>
                      <a:tcPr/>
                    </a:tc>
                    <a:tc>
                      <a:txBody>
                        <a:bodyPr/>
                        <a:lstStyle/>
                        <a:p>
                          <a:r>
                            <a:rPr lang="en-US" altLang="zh-CN"/>
                            <a:t> d&gt;0</a:t>
                          </a:r>
                          <a:endParaRPr lang="zh-CN" altLang="en-US"/>
                        </a:p>
                      </a:txBody>
                      <a:tcPr/>
                    </a:tc>
                    <a:extLst>
                      <a:ext uri="{0D108BD9-81ED-4DB2-BD59-A6C34878D82A}">
                        <a16:rowId xmlns:a16="http://schemas.microsoft.com/office/drawing/2014/main" val="1613727004"/>
                      </a:ext>
                    </a:extLst>
                  </a:tr>
                  <a:tr h="370840">
                    <a:tc>
                      <a:txBody>
                        <a:bodyPr/>
                        <a:lstStyle/>
                        <a:p>
                          <a:pPr algn="ctr"/>
                          <a:r>
                            <a:rPr lang="zh-CN" altLang="en-US"/>
                            <a:t>RBF径向基核</a:t>
                          </a:r>
                        </a:p>
                      </a:txBody>
                      <a:tcPr/>
                    </a:tc>
                    <a:tc>
                      <a:txBody>
                        <a:bodyPr/>
                        <a:lstStyle/>
                        <a:p>
                          <a14:m>
                            <m:oMath xmlns:m="http://schemas.openxmlformats.org/officeDocument/2006/math">
                              <m:r>
                                <a:rPr lang="en-US" altLang="zh-CN" smtClean="0">
                                  <a:latin typeface="Cambria Math" panose="02040503050406030204" pitchFamily="18" charset="0"/>
                                </a:rPr>
                                <m:t>𝐾</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e>
                              </m:d>
                            </m:oMath>
                          </a14:m>
                          <a:r>
                            <a:rPr lang="en-US" altLang="zh-CN"/>
                            <a:t>=exp(-</a:t>
                          </a:r>
                          <a14:m>
                            <m:oMath xmlns:m="http://schemas.openxmlformats.org/officeDocument/2006/math">
                              <m:r>
                                <a:rPr lang="zh-CN" altLang="en-US" smtClean="0">
                                  <a:latin typeface="Cambria Math" panose="02040503050406030204" pitchFamily="18" charset="0"/>
                                </a:rPr>
                                <m:t>𝛾</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m:rPr>
                                      <m:nor/>
                                    </m:rPr>
                                    <a:rPr lang="en-US" altLang="zh-CN" smtClean="0"/>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r>
                                    <m:rPr>
                                      <m:nor/>
                                    </m:rPr>
                                    <a:rPr lang="en-US" altLang="zh-CN" smtClean="0"/>
                                    <m:t>||</m:t>
                                  </m:r>
                                </m:e>
                                <m:sup>
                                  <m:r>
                                    <a:rPr lang="en-US" altLang="zh-CN" smtClean="0">
                                      <a:latin typeface="Cambria Math" panose="02040503050406030204" pitchFamily="18" charset="0"/>
                                    </a:rPr>
                                    <m:t>2</m:t>
                                  </m:r>
                                </m:sup>
                              </m:sSup>
                            </m:oMath>
                          </a14:m>
                          <a:r>
                            <a:rPr lang="en-US" altLang="zh-CN"/>
                            <a:t>)</a:t>
                          </a:r>
                          <a:endParaRPr lang="zh-CN" altLang="en-US"/>
                        </a:p>
                      </a:txBody>
                      <a:tcPr/>
                    </a:tc>
                    <a:tc>
                      <a:txBody>
                        <a:bodyPr/>
                        <a:lstStyle/>
                        <a:p>
                          <a14:m>
                            <m:oMath xmlns:m="http://schemas.openxmlformats.org/officeDocument/2006/math">
                              <m:r>
                                <a:rPr lang="en-US" altLang="zh-CN" smtClean="0">
                                  <a:latin typeface="Cambria Math" panose="02040503050406030204" pitchFamily="18" charset="0"/>
                                </a:rPr>
                                <m:t>  </m:t>
                              </m:r>
                              <m:r>
                                <a:rPr lang="zh-CN" altLang="en-US" smtClean="0">
                                  <a:latin typeface="Cambria Math" panose="02040503050406030204" pitchFamily="18" charset="0"/>
                                </a:rPr>
                                <m:t>𝛾</m:t>
                              </m:r>
                            </m:oMath>
                          </a14:m>
                          <a:r>
                            <a:rPr lang="en-US" altLang="zh-CN"/>
                            <a:t>&gt;0</a:t>
                          </a:r>
                          <a:endParaRPr lang="zh-CN" altLang="en-US"/>
                        </a:p>
                      </a:txBody>
                      <a:tcPr/>
                    </a:tc>
                    <a:extLst>
                      <a:ext uri="{0D108BD9-81ED-4DB2-BD59-A6C34878D82A}">
                        <a16:rowId xmlns:a16="http://schemas.microsoft.com/office/drawing/2014/main" val="2199975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t>拉普拉斯核</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mtClean="0">
                                  <a:latin typeface="Cambria Math" panose="02040503050406030204" pitchFamily="18" charset="0"/>
                                </a:rPr>
                                <m:t>𝐾</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e>
                              </m:d>
                            </m:oMath>
                          </a14:m>
                          <a:r>
                            <a:rPr lang="en-US" altLang="zh-CN"/>
                            <a:t>=exp(-</a:t>
                          </a:r>
                          <a14:m>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m:rPr>
                                      <m:nor/>
                                    </m:rPr>
                                    <a:rPr lang="en-US" altLang="zh-CN" smtClean="0"/>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r>
                                    <m:rPr>
                                      <m:nor/>
                                    </m:rPr>
                                    <a:rPr lang="en-US" altLang="zh-CN" smtClean="0"/>
                                    <m:t>||</m:t>
                                  </m:r>
                                </m:num>
                                <m:den>
                                  <m:r>
                                    <a:rPr lang="zh-CN" altLang="en-US" smtClean="0">
                                      <a:latin typeface="Cambria Math" panose="02040503050406030204" pitchFamily="18" charset="0"/>
                                    </a:rPr>
                                    <m:t>𝛿</m:t>
                                  </m:r>
                                </m:den>
                              </m:f>
                            </m:oMath>
                          </a14:m>
                          <a:r>
                            <a:rPr lang="en-US" altLang="zh-CN"/>
                            <a:t>)</a:t>
                          </a:r>
                          <a:endParaRPr lang="zh-CN" altLang="en-US"/>
                        </a:p>
                      </a:txBody>
                      <a:tcPr/>
                    </a:tc>
                    <a:tc>
                      <a:txBody>
                        <a:bodyPr/>
                        <a:lstStyle/>
                        <a:p>
                          <a14:m>
                            <m:oMath xmlns:m="http://schemas.openxmlformats.org/officeDocument/2006/math">
                              <m:r>
                                <a:rPr lang="en-US" altLang="zh-CN" smtClean="0">
                                  <a:latin typeface="Cambria Math" panose="02040503050406030204" pitchFamily="18" charset="0"/>
                                </a:rPr>
                                <m:t>  </m:t>
                              </m:r>
                              <m:r>
                                <a:rPr lang="zh-CN" altLang="en-US" smtClean="0">
                                  <a:latin typeface="Cambria Math" panose="02040503050406030204" pitchFamily="18" charset="0"/>
                                </a:rPr>
                                <m:t>𝛿</m:t>
                              </m:r>
                            </m:oMath>
                          </a14:m>
                          <a:r>
                            <a:rPr lang="en-US" altLang="zh-CN"/>
                            <a:t>&gt;0</a:t>
                          </a:r>
                          <a:endParaRPr lang="zh-CN" altLang="en-US"/>
                        </a:p>
                      </a:txBody>
                      <a:tcPr/>
                    </a:tc>
                    <a:extLst>
                      <a:ext uri="{0D108BD9-81ED-4DB2-BD59-A6C34878D82A}">
                        <a16:rowId xmlns:a16="http://schemas.microsoft.com/office/drawing/2014/main" val="1176395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t>sigmoid核</a:t>
                          </a:r>
                        </a:p>
                      </a:txBody>
                      <a:tcPr/>
                    </a:tc>
                    <a:tc>
                      <a:txBody>
                        <a:bodyPr/>
                        <a:lstStyle/>
                        <a:p>
                          <a14:m>
                            <m:oMath xmlns:m="http://schemas.openxmlformats.org/officeDocument/2006/math">
                              <m:r>
                                <a:rPr lang="en-US" altLang="zh-CN" smtClean="0">
                                  <a:latin typeface="Cambria Math" panose="02040503050406030204" pitchFamily="18" charset="0"/>
                                </a:rPr>
                                <m:t>𝐾</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e>
                              </m:d>
                            </m:oMath>
                          </a14:m>
                          <a:r>
                            <a:rPr lang="en-US" altLang="zh-CN"/>
                            <a:t>=tanh(</a:t>
                          </a:r>
                          <a14:m>
                            <m:oMath xmlns:m="http://schemas.openxmlformats.org/officeDocument/2006/math">
                              <m:r>
                                <a:rPr lang="zh-CN" altLang="en-US" smtClean="0">
                                  <a:latin typeface="Cambria Math" panose="02040503050406030204" pitchFamily="18" charset="0"/>
                                </a:rPr>
                                <m:t>𝛾</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up>
                                  <m:r>
                                    <a:rPr lang="en-US" altLang="zh-CN"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a:t>+</a:t>
                          </a:r>
                          <a14:m>
                            <m:oMath xmlns:m="http://schemas.openxmlformats.org/officeDocument/2006/math">
                              <m:r>
                                <a:rPr lang="zh-CN" altLang="en-US" smtClean="0">
                                  <a:latin typeface="Cambria Math" panose="02040503050406030204" pitchFamily="18" charset="0"/>
                                </a:rPr>
                                <m:t>𝜃</m:t>
                              </m:r>
                            </m:oMath>
                          </a14:m>
                          <a:r>
                            <a:rPr lang="en-US" altLang="zh-CN"/>
                            <a:t>)</a:t>
                          </a:r>
                          <a:endParaRPr lang="zh-CN" altLang="en-US"/>
                        </a:p>
                      </a:txBody>
                      <a:tcPr/>
                    </a:tc>
                    <a:tc>
                      <a:txBody>
                        <a:bodyPr/>
                        <a:lstStyle/>
                        <a:p>
                          <a14:m>
                            <m:oMath xmlns:m="http://schemas.openxmlformats.org/officeDocument/2006/math">
                              <m:r>
                                <a:rPr lang="en-US" altLang="zh-CN" smtClean="0">
                                  <a:latin typeface="Cambria Math" panose="02040503050406030204" pitchFamily="18" charset="0"/>
                                </a:rPr>
                                <m:t> </m:t>
                              </m:r>
                              <m:r>
                                <a:rPr lang="zh-CN" altLang="en-US" smtClean="0">
                                  <a:latin typeface="Cambria Math" panose="02040503050406030204" pitchFamily="18" charset="0"/>
                                </a:rPr>
                                <m:t>𝛾</m:t>
                              </m:r>
                            </m:oMath>
                          </a14:m>
                          <a:r>
                            <a:rPr lang="en-US" altLang="zh-CN"/>
                            <a:t>&gt;0,</a:t>
                          </a:r>
                          <a14:m>
                            <m:oMath xmlns:m="http://schemas.openxmlformats.org/officeDocument/2006/math">
                              <m:r>
                                <a:rPr lang="zh-CN" altLang="en-US" smtClean="0">
                                  <a:latin typeface="Cambria Math" panose="02040503050406030204" pitchFamily="18" charset="0"/>
                                </a:rPr>
                                <m:t>𝜃</m:t>
                              </m:r>
                            </m:oMath>
                          </a14:m>
                          <a:r>
                            <a:rPr lang="en-US" altLang="zh-CN"/>
                            <a:t>&lt;0</a:t>
                          </a:r>
                          <a:endParaRPr lang="zh-CN" altLang="en-US"/>
                        </a:p>
                      </a:txBody>
                      <a:tcPr/>
                    </a:tc>
                    <a:extLst>
                      <a:ext uri="{0D108BD9-81ED-4DB2-BD59-A6C34878D82A}">
                        <a16:rowId xmlns:a16="http://schemas.microsoft.com/office/drawing/2014/main" val="2157125597"/>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01776398"/>
                  </p:ext>
                </p:extLst>
              </p:nvPr>
            </p:nvGraphicFramePr>
            <p:xfrm>
              <a:off x="1221705" y="1767705"/>
              <a:ext cx="6386818" cy="2707926"/>
            </p:xfrm>
            <a:graphic>
              <a:graphicData uri="http://schemas.openxmlformats.org/drawingml/2006/table">
                <a:tbl>
                  <a:tblPr firstRow="1" bandRow="1">
                    <a:tableStyleId>{7E9639D4-E3E2-4D34-9284-5A2195B3D0D7}</a:tableStyleId>
                  </a:tblPr>
                  <a:tblGrid>
                    <a:gridCol w="2504718">
                      <a:extLst>
                        <a:ext uri="{9D8B030D-6E8A-4147-A177-3AD203B41FA5}">
                          <a16:colId xmlns:a16="http://schemas.microsoft.com/office/drawing/2014/main" val="3439280197"/>
                        </a:ext>
                      </a:extLst>
                    </a:gridCol>
                    <a:gridCol w="2753213">
                      <a:extLst>
                        <a:ext uri="{9D8B030D-6E8A-4147-A177-3AD203B41FA5}">
                          <a16:colId xmlns:a16="http://schemas.microsoft.com/office/drawing/2014/main" val="138733338"/>
                        </a:ext>
                      </a:extLst>
                    </a:gridCol>
                    <a:gridCol w="1128887">
                      <a:extLst>
                        <a:ext uri="{9D8B030D-6E8A-4147-A177-3AD203B41FA5}">
                          <a16:colId xmlns:a16="http://schemas.microsoft.com/office/drawing/2014/main" val="12970300"/>
                        </a:ext>
                      </a:extLst>
                    </a:gridCol>
                  </a:tblGrid>
                  <a:tr h="518001">
                    <a:tc>
                      <a:txBody>
                        <a:bodyPr/>
                        <a:lstStyle/>
                        <a:p>
                          <a:pPr algn="ctr"/>
                          <a:r>
                            <a:rPr lang="zh-CN" altLang="en-US" smtClean="0"/>
                            <a:t>核函数</a:t>
                          </a:r>
                          <a:endParaRPr lang="zh-CN" altLang="en-US"/>
                        </a:p>
                      </a:txBody>
                      <a:tcPr/>
                    </a:tc>
                    <a:tc>
                      <a:txBody>
                        <a:bodyPr/>
                        <a:lstStyle/>
                        <a:p>
                          <a:pPr algn="ctr"/>
                          <a:r>
                            <a:rPr lang="zh-CN" altLang="en-US" smtClean="0"/>
                            <a:t>表达式</a:t>
                          </a:r>
                          <a:endParaRPr lang="zh-CN" altLang="en-US"/>
                        </a:p>
                      </a:txBody>
                      <a:tcPr/>
                    </a:tc>
                    <a:tc>
                      <a:txBody>
                        <a:bodyPr/>
                        <a:lstStyle/>
                        <a:p>
                          <a:pPr algn="ctr"/>
                          <a:r>
                            <a:rPr lang="zh-CN" altLang="en-US" smtClean="0"/>
                            <a:t>参数</a:t>
                          </a:r>
                          <a:endParaRPr lang="zh-CN" altLang="en-US"/>
                        </a:p>
                      </a:txBody>
                      <a:tcPr/>
                    </a:tc>
                    <a:extLst>
                      <a:ext uri="{0D108BD9-81ED-4DB2-BD59-A6C34878D82A}">
                        <a16:rowId xmlns:a16="http://schemas.microsoft.com/office/drawing/2014/main" val="2239172466"/>
                      </a:ext>
                    </a:extLst>
                  </a:tr>
                  <a:tr h="4074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mtClean="0"/>
                            <a:t>linear线性核</a:t>
                          </a:r>
                        </a:p>
                      </a:txBody>
                      <a:tcPr/>
                    </a:tc>
                    <a:tc>
                      <a:txBody>
                        <a:bodyPr/>
                        <a:lstStyle/>
                        <a:p>
                          <a:endParaRPr lang="zh-CN"/>
                        </a:p>
                      </a:txBody>
                      <a:tcPr>
                        <a:blipFill>
                          <a:blip r:embed="rId3"/>
                          <a:stretch>
                            <a:fillRect l="-90949" t="-137313" r="-41280" b="-455224"/>
                          </a:stretch>
                        </a:blipFill>
                      </a:tcPr>
                    </a:tc>
                    <a:tc>
                      <a:txBody>
                        <a:bodyPr/>
                        <a:lstStyle/>
                        <a:p>
                          <a:endParaRPr lang="zh-CN" altLang="en-US"/>
                        </a:p>
                      </a:txBody>
                      <a:tcPr/>
                    </a:tc>
                    <a:extLst>
                      <a:ext uri="{0D108BD9-81ED-4DB2-BD59-A6C34878D82A}">
                        <a16:rowId xmlns:a16="http://schemas.microsoft.com/office/drawing/2014/main" val="3284019739"/>
                      </a:ext>
                    </a:extLst>
                  </a:tr>
                  <a:tr h="407416">
                    <a:tc>
                      <a:txBody>
                        <a:bodyPr/>
                        <a:lstStyle/>
                        <a:p>
                          <a:pPr algn="ctr"/>
                          <a:r>
                            <a:rPr lang="zh-CN" altLang="en-US" smtClean="0"/>
                            <a:t>polynomial多项式核</a:t>
                          </a:r>
                          <a:endParaRPr lang="zh-CN" altLang="en-US"/>
                        </a:p>
                      </a:txBody>
                      <a:tcPr/>
                    </a:tc>
                    <a:tc>
                      <a:txBody>
                        <a:bodyPr/>
                        <a:lstStyle/>
                        <a:p>
                          <a:endParaRPr lang="zh-CN"/>
                        </a:p>
                      </a:txBody>
                      <a:tcPr>
                        <a:blipFill>
                          <a:blip r:embed="rId3"/>
                          <a:stretch>
                            <a:fillRect l="-90949" t="-233824" r="-41280" b="-348529"/>
                          </a:stretch>
                        </a:blipFill>
                      </a:tcPr>
                    </a:tc>
                    <a:tc>
                      <a:txBody>
                        <a:bodyPr/>
                        <a:lstStyle/>
                        <a:p>
                          <a:r>
                            <a:rPr lang="en-US" altLang="zh-CN" smtClean="0"/>
                            <a:t> d&gt;0</a:t>
                          </a:r>
                          <a:endParaRPr lang="zh-CN" altLang="en-US"/>
                        </a:p>
                      </a:txBody>
                      <a:tcPr/>
                    </a:tc>
                    <a:extLst>
                      <a:ext uri="{0D108BD9-81ED-4DB2-BD59-A6C34878D82A}">
                        <a16:rowId xmlns:a16="http://schemas.microsoft.com/office/drawing/2014/main" val="1613727004"/>
                      </a:ext>
                    </a:extLst>
                  </a:tr>
                  <a:tr h="407416">
                    <a:tc>
                      <a:txBody>
                        <a:bodyPr/>
                        <a:lstStyle/>
                        <a:p>
                          <a:pPr algn="ctr"/>
                          <a:r>
                            <a:rPr lang="zh-CN" altLang="en-US" smtClean="0"/>
                            <a:t>RBF径向基核</a:t>
                          </a:r>
                          <a:endParaRPr lang="zh-CN" altLang="en-US"/>
                        </a:p>
                      </a:txBody>
                      <a:tcPr/>
                    </a:tc>
                    <a:tc>
                      <a:txBody>
                        <a:bodyPr/>
                        <a:lstStyle/>
                        <a:p>
                          <a:endParaRPr lang="zh-CN"/>
                        </a:p>
                      </a:txBody>
                      <a:tcPr>
                        <a:blipFill>
                          <a:blip r:embed="rId3"/>
                          <a:stretch>
                            <a:fillRect l="-90949" t="-338806" r="-41280" b="-253731"/>
                          </a:stretch>
                        </a:blipFill>
                      </a:tcPr>
                    </a:tc>
                    <a:tc>
                      <a:txBody>
                        <a:bodyPr/>
                        <a:lstStyle/>
                        <a:p>
                          <a:endParaRPr lang="zh-CN"/>
                        </a:p>
                      </a:txBody>
                      <a:tcPr>
                        <a:blipFill>
                          <a:blip r:embed="rId3"/>
                          <a:stretch>
                            <a:fillRect l="-467568" t="-338806" r="-1081" b="-253731"/>
                          </a:stretch>
                        </a:blipFill>
                      </a:tcPr>
                    </a:tc>
                    <a:extLst>
                      <a:ext uri="{0D108BD9-81ED-4DB2-BD59-A6C34878D82A}">
                        <a16:rowId xmlns:a16="http://schemas.microsoft.com/office/drawing/2014/main" val="2199975491"/>
                      </a:ext>
                    </a:extLst>
                  </a:tr>
                  <a:tr h="560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mtClean="0"/>
                            <a:t>拉普拉斯核</a:t>
                          </a:r>
                        </a:p>
                      </a:txBody>
                      <a:tcPr/>
                    </a:tc>
                    <a:tc>
                      <a:txBody>
                        <a:bodyPr/>
                        <a:lstStyle/>
                        <a:p>
                          <a:endParaRPr lang="zh-CN"/>
                        </a:p>
                      </a:txBody>
                      <a:tcPr>
                        <a:blipFill>
                          <a:blip r:embed="rId3"/>
                          <a:stretch>
                            <a:fillRect l="-90949" t="-319565" r="-41280" b="-84783"/>
                          </a:stretch>
                        </a:blipFill>
                      </a:tcPr>
                    </a:tc>
                    <a:tc>
                      <a:txBody>
                        <a:bodyPr/>
                        <a:lstStyle/>
                        <a:p>
                          <a:endParaRPr lang="zh-CN"/>
                        </a:p>
                      </a:txBody>
                      <a:tcPr>
                        <a:blipFill>
                          <a:blip r:embed="rId3"/>
                          <a:stretch>
                            <a:fillRect l="-467568" t="-319565" r="-1081" b="-84783"/>
                          </a:stretch>
                        </a:blipFill>
                      </a:tcPr>
                    </a:tc>
                    <a:extLst>
                      <a:ext uri="{0D108BD9-81ED-4DB2-BD59-A6C34878D82A}">
                        <a16:rowId xmlns:a16="http://schemas.microsoft.com/office/drawing/2014/main" val="1176395443"/>
                      </a:ext>
                    </a:extLst>
                  </a:tr>
                  <a:tr h="4074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mtClean="0"/>
                            <a:t>sigmoid核</a:t>
                          </a:r>
                        </a:p>
                      </a:txBody>
                      <a:tcPr/>
                    </a:tc>
                    <a:tc>
                      <a:txBody>
                        <a:bodyPr/>
                        <a:lstStyle/>
                        <a:p>
                          <a:endParaRPr lang="zh-CN"/>
                        </a:p>
                      </a:txBody>
                      <a:tcPr>
                        <a:blipFill>
                          <a:blip r:embed="rId3"/>
                          <a:stretch>
                            <a:fillRect l="-90949" t="-576119" r="-41280" b="-16418"/>
                          </a:stretch>
                        </a:blipFill>
                      </a:tcPr>
                    </a:tc>
                    <a:tc>
                      <a:txBody>
                        <a:bodyPr/>
                        <a:lstStyle/>
                        <a:p>
                          <a:endParaRPr lang="zh-CN"/>
                        </a:p>
                      </a:txBody>
                      <a:tcPr>
                        <a:blipFill>
                          <a:blip r:embed="rId3"/>
                          <a:stretch>
                            <a:fillRect l="-467568" t="-576119" r="-1081" b="-16418"/>
                          </a:stretch>
                        </a:blipFill>
                      </a:tcPr>
                    </a:tc>
                    <a:extLst>
                      <a:ext uri="{0D108BD9-81ED-4DB2-BD59-A6C34878D82A}">
                        <a16:rowId xmlns:a16="http://schemas.microsoft.com/office/drawing/2014/main" val="2157125597"/>
                      </a:ext>
                    </a:extLst>
                  </a:tr>
                </a:tbl>
              </a:graphicData>
            </a:graphic>
          </p:graphicFrame>
        </mc:Fallback>
      </mc:AlternateContent>
      <p:sp>
        <p:nvSpPr>
          <p:cNvPr id="16" name="内容占位符 2"/>
          <p:cNvSpPr txBox="1">
            <a:spLocks/>
          </p:cNvSpPr>
          <p:nvPr/>
        </p:nvSpPr>
        <p:spPr>
          <a:xfrm>
            <a:off x="869695" y="410840"/>
            <a:ext cx="7882205" cy="414838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zh-CN" sz="1800" b="1" noProof="1"/>
          </a:p>
          <a:p>
            <a:pPr>
              <a:defRPr/>
            </a:pPr>
            <a:r>
              <a:rPr lang="en-US" altLang="zh-CN" sz="1800"/>
              <a:t>Mercer</a:t>
            </a:r>
            <a:r>
              <a:rPr lang="zh-CN" altLang="en-US" sz="1800"/>
              <a:t>定理：只要一个对称函数所对应的核矩阵半正定</a:t>
            </a:r>
            <a:r>
              <a:rPr lang="en-US" altLang="zh-CN" sz="1800"/>
              <a:t>,</a:t>
            </a:r>
            <a:r>
              <a:rPr lang="zh-CN" altLang="en-US" sz="1800"/>
              <a:t>就能当作核函数使用。</a:t>
            </a:r>
            <a:endParaRPr lang="en-US" altLang="zh-CN" sz="1800"/>
          </a:p>
          <a:p>
            <a:pPr>
              <a:defRPr/>
            </a:pPr>
            <a:r>
              <a:rPr lang="zh-CN" altLang="en-US" sz="1800"/>
              <a:t>以下是常用的核函数表格</a:t>
            </a:r>
            <a:endParaRPr lang="en-US" altLang="zh-CN" sz="1800" dirty="0"/>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en-US" altLang="zh-CN" sz="2800" dirty="0"/>
              <a:t>   </a:t>
            </a:r>
          </a:p>
        </p:txBody>
      </p:sp>
    </p:spTree>
    <p:extLst>
      <p:ext uri="{BB962C8B-B14F-4D97-AF65-F5344CB8AC3E}">
        <p14:creationId xmlns:p14="http://schemas.microsoft.com/office/powerpoint/2010/main" val="4048916748"/>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907796" y="209699"/>
            <a:ext cx="2010316" cy="461665"/>
          </a:xfrm>
          <a:prstGeom prst="rect">
            <a:avLst/>
          </a:prstGeom>
          <a:noFill/>
        </p:spPr>
        <p:txBody>
          <a:bodyPr wrap="square" rtlCol="0">
            <a:spAutoFit/>
          </a:bodyPr>
          <a:lstStyle/>
          <a:p>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实验分析</a:t>
            </a: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B7C515D-0CE7-4AD5-BFF4-9FFE13017CBE}"/>
              </a:ext>
            </a:extLst>
          </p:cNvPr>
          <p:cNvSpPr txBox="1"/>
          <p:nvPr/>
        </p:nvSpPr>
        <p:spPr>
          <a:xfrm>
            <a:off x="1217054" y="978794"/>
            <a:ext cx="5827690" cy="923330"/>
          </a:xfrm>
          <a:prstGeom prst="rect">
            <a:avLst/>
          </a:prstGeom>
          <a:noFill/>
        </p:spPr>
        <p:txBody>
          <a:bodyPr wrap="square" rtlCol="0">
            <a:spAutoFit/>
          </a:bodyPr>
          <a:lstStyle/>
          <a:p>
            <a:r>
              <a:rPr lang="zh-CN" altLang="en-US" dirty="0"/>
              <a:t>将</a:t>
            </a:r>
            <a:r>
              <a:rPr lang="en-US" altLang="zh-CN" dirty="0" err="1"/>
              <a:t>train_data</a:t>
            </a:r>
            <a:r>
              <a:rPr lang="en-US" altLang="zh-CN" dirty="0"/>
              <a:t> </a:t>
            </a:r>
            <a:r>
              <a:rPr lang="zh-CN" altLang="en-US" dirty="0"/>
              <a:t>可视化后，可以发现该问题即为判断是否有人脸的二分类问题，对于此问题，</a:t>
            </a:r>
            <a:r>
              <a:rPr lang="en-US" altLang="zh-CN" dirty="0"/>
              <a:t>SVM</a:t>
            </a:r>
            <a:r>
              <a:rPr lang="zh-CN" altLang="en-US" dirty="0"/>
              <a:t>算法具有以下优势与不足：</a:t>
            </a:r>
            <a:endParaRPr lang="en-US" altLang="zh-CN" dirty="0"/>
          </a:p>
          <a:p>
            <a:endParaRPr lang="en-US" altLang="zh-CN" dirty="0"/>
          </a:p>
          <a:p>
            <a:endParaRPr lang="en-US" altLang="zh-CN" dirty="0"/>
          </a:p>
        </p:txBody>
      </p:sp>
      <p:sp>
        <p:nvSpPr>
          <p:cNvPr id="8" name="矩形 7">
            <a:extLst>
              <a:ext uri="{FF2B5EF4-FFF2-40B4-BE49-F238E27FC236}">
                <a16:creationId xmlns:a16="http://schemas.microsoft.com/office/drawing/2014/main" id="{C1A33F06-95B0-4B3E-9D1B-E136CA6EB2E9}"/>
              </a:ext>
            </a:extLst>
          </p:cNvPr>
          <p:cNvSpPr/>
          <p:nvPr/>
        </p:nvSpPr>
        <p:spPr>
          <a:xfrm>
            <a:off x="1133489" y="1812137"/>
            <a:ext cx="2723733" cy="282047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a:p>
            <a:endParaRPr lang="en-US" altLang="zh-CN" dirty="0"/>
          </a:p>
          <a:p>
            <a:endParaRPr lang="en-US" altLang="zh-CN" dirty="0"/>
          </a:p>
          <a:p>
            <a:endParaRPr lang="en-US" altLang="zh-CN" dirty="0"/>
          </a:p>
          <a:p>
            <a:r>
              <a:rPr lang="zh-CN" altLang="en-US" dirty="0">
                <a:solidFill>
                  <a:schemeClr val="tx1"/>
                </a:solidFill>
              </a:rPr>
              <a:t>优点：它的决策函数仅仅只由少量支持向量所决定，由此：</a:t>
            </a:r>
            <a:endParaRPr lang="en-US" altLang="zh-CN" dirty="0">
              <a:solidFill>
                <a:schemeClr val="tx1"/>
              </a:solidFill>
            </a:endParaRPr>
          </a:p>
          <a:p>
            <a:r>
              <a:rPr lang="zh-CN" altLang="en-US" dirty="0">
                <a:solidFill>
                  <a:schemeClr val="tx1"/>
                </a:solidFill>
              </a:rPr>
              <a:t>①计算复杂度只取决于支持向量个数，在某种意义上避免了“维数灾难”</a:t>
            </a:r>
            <a:endParaRPr lang="en-US" altLang="zh-CN" dirty="0">
              <a:solidFill>
                <a:schemeClr val="tx1"/>
              </a:solidFill>
            </a:endParaRPr>
          </a:p>
          <a:p>
            <a:r>
              <a:rPr lang="zh-CN" altLang="en-US" dirty="0">
                <a:solidFill>
                  <a:schemeClr val="tx1"/>
                </a:solidFill>
              </a:rPr>
              <a:t>②支持向量之外的冗余样本不决定实验结果，这是结构风险最小化原则，提高了算法的鲁棒性，减少了过拟合，具体到本实验中，整个系统不关心人的长相、性别等，只关心是否有人。</a:t>
            </a:r>
            <a:endParaRPr lang="en-US" altLang="zh-CN" dirty="0">
              <a:solidFill>
                <a:schemeClr val="tx1"/>
              </a:solidFill>
            </a:endParaRPr>
          </a:p>
          <a:p>
            <a:endParaRPr lang="en-US" altLang="zh-CN" dirty="0"/>
          </a:p>
          <a:p>
            <a:pPr algn="ctr"/>
            <a:endParaRPr lang="zh-CN" altLang="en-US" dirty="0"/>
          </a:p>
        </p:txBody>
      </p:sp>
      <p:sp>
        <p:nvSpPr>
          <p:cNvPr id="15" name="矩形 14">
            <a:extLst>
              <a:ext uri="{FF2B5EF4-FFF2-40B4-BE49-F238E27FC236}">
                <a16:creationId xmlns:a16="http://schemas.microsoft.com/office/drawing/2014/main" id="{D72949C0-9EFB-4B3F-8E29-B396D697F682}"/>
              </a:ext>
            </a:extLst>
          </p:cNvPr>
          <p:cNvSpPr/>
          <p:nvPr/>
        </p:nvSpPr>
        <p:spPr>
          <a:xfrm>
            <a:off x="4657750" y="1802978"/>
            <a:ext cx="2883934" cy="282047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a:p>
            <a:r>
              <a:rPr lang="zh-CN" altLang="en-US" dirty="0">
                <a:solidFill>
                  <a:schemeClr val="tx1"/>
                </a:solidFill>
              </a:rPr>
              <a:t>缺点：</a:t>
            </a:r>
            <a:r>
              <a:rPr lang="en-US" altLang="zh-CN" dirty="0">
                <a:solidFill>
                  <a:schemeClr val="tx1"/>
                </a:solidFill>
              </a:rPr>
              <a:t>SVM</a:t>
            </a:r>
            <a:r>
              <a:rPr lang="zh-CN" altLang="en-US" dirty="0">
                <a:solidFill>
                  <a:schemeClr val="tx1"/>
                </a:solidFill>
              </a:rPr>
              <a:t>算法的优劣在很大程度上取决于核函数的选取，在实际应用中，这更多的是经验上的东西，面对不同的问题需要进行不同的尝试，泛化能力较弱，从而导致了</a:t>
            </a:r>
            <a:r>
              <a:rPr lang="zh-CN" altLang="en-US">
                <a:solidFill>
                  <a:schemeClr val="tx1"/>
                </a:solidFill>
              </a:rPr>
              <a:t>工作量较大。</a:t>
            </a:r>
            <a:endParaRPr lang="en-US" altLang="zh-CN" dirty="0">
              <a:solidFill>
                <a:schemeClr val="tx1"/>
              </a:solidFill>
            </a:endParaRPr>
          </a:p>
          <a:p>
            <a:pPr algn="ctr"/>
            <a:endParaRPr lang="zh-CN" altLang="en-US" dirty="0"/>
          </a:p>
        </p:txBody>
      </p:sp>
      <p:pic>
        <p:nvPicPr>
          <p:cNvPr id="17" name="图形 16" descr="笑脸，没有填充">
            <a:extLst>
              <a:ext uri="{FF2B5EF4-FFF2-40B4-BE49-F238E27FC236}">
                <a16:creationId xmlns:a16="http://schemas.microsoft.com/office/drawing/2014/main" id="{ABBE12AD-BAA2-479F-AF65-5431846EAA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2954" y="1345778"/>
            <a:ext cx="914400" cy="914400"/>
          </a:xfrm>
          <a:prstGeom prst="rect">
            <a:avLst/>
          </a:prstGeom>
        </p:spPr>
      </p:pic>
      <p:pic>
        <p:nvPicPr>
          <p:cNvPr id="19" name="图形 18" descr="悲伤的脸，没有填充">
            <a:extLst>
              <a:ext uri="{FF2B5EF4-FFF2-40B4-BE49-F238E27FC236}">
                <a16:creationId xmlns:a16="http://schemas.microsoft.com/office/drawing/2014/main" id="{7DB12F1E-A82F-4624-989C-27CD2E48D12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2517" y="1332299"/>
            <a:ext cx="914400" cy="914400"/>
          </a:xfrm>
          <a:prstGeom prst="rect">
            <a:avLst/>
          </a:prstGeom>
        </p:spPr>
      </p:pic>
    </p:spTree>
    <p:extLst>
      <p:ext uri="{BB962C8B-B14F-4D97-AF65-F5344CB8AC3E}">
        <p14:creationId xmlns:p14="http://schemas.microsoft.com/office/powerpoint/2010/main" val="1342637236"/>
      </p:ext>
    </p:extLst>
  </p:cSld>
  <p:clrMapOvr>
    <a:masterClrMapping/>
  </p:clrMapOvr>
  <mc:AlternateContent xmlns:mc="http://schemas.openxmlformats.org/markup-compatibility/2006" xmlns:p14="http://schemas.microsoft.com/office/powerpoint/2010/main">
    <mc:Choice Requires="p14">
      <p:transition p14:dur="0" advClick="0" advTm="3902"/>
    </mc:Choice>
    <mc:Fallback xmlns="">
      <p:transition advClick="0" advTm="39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8"/>
          <p:cNvSpPr txBox="1"/>
          <p:nvPr/>
        </p:nvSpPr>
        <p:spPr>
          <a:xfrm>
            <a:off x="6099717" y="1486576"/>
            <a:ext cx="2010317" cy="318549"/>
          </a:xfrm>
          <a:prstGeom prst="rect">
            <a:avLst/>
          </a:prstGeom>
          <a:noFill/>
        </p:spPr>
        <p:txBody>
          <a:bodyPr wrap="square" rtlCol="0">
            <a:spAutoFit/>
          </a:bodyPr>
          <a:lstStyle/>
          <a:p>
            <a:pPr>
              <a:lnSpc>
                <a:spcPct val="130000"/>
              </a:lnSpc>
            </a:pPr>
            <a:endParaRPr lang="en-US" altLang="zh-CN" sz="1200" dirty="0">
              <a:solidFill>
                <a:schemeClr val="tx1">
                  <a:lumMod val="85000"/>
                  <a:lumOff val="15000"/>
                </a:schemeClr>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54" name="文本框 105"/>
          <p:cNvSpPr txBox="1"/>
          <p:nvPr/>
        </p:nvSpPr>
        <p:spPr>
          <a:xfrm>
            <a:off x="907796" y="209699"/>
            <a:ext cx="2010316" cy="738664"/>
          </a:xfrm>
          <a:prstGeom prst="rect">
            <a:avLst/>
          </a:prstGeom>
          <a:noFill/>
        </p:spPr>
        <p:txBody>
          <a:bodyPr wrap="square" rtlCol="0">
            <a:spAutoFit/>
          </a:bodyPr>
          <a:lstStyle/>
          <a:p>
            <a:r>
              <a:rPr lang="en-US" altLang="zh-CN" sz="24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SVM </a:t>
            </a:r>
            <a:r>
              <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rPr>
              <a:t>训练参数</a:t>
            </a:r>
          </a:p>
          <a:p>
            <a:endParaRPr lang="zh-CN" altLang="en-US" sz="1800" b="1" dirty="0">
              <a:solidFill>
                <a:srgbClr val="314865"/>
              </a:solidFill>
              <a:latin typeface="印品黑体" panose="00000500000000000000" pitchFamily="2" charset="-122"/>
              <a:ea typeface="印品黑体" panose="00000500000000000000" pitchFamily="2" charset="-122"/>
              <a:sym typeface="Arial" panose="020B0604020202020204" pitchFamily="34" charset="0"/>
            </a:endParaRPr>
          </a:p>
        </p:txBody>
      </p:sp>
      <p:sp>
        <p:nvSpPr>
          <p:cNvPr id="45" name="椭圆 44"/>
          <p:cNvSpPr/>
          <p:nvPr/>
        </p:nvSpPr>
        <p:spPr>
          <a:xfrm>
            <a:off x="521351" y="220112"/>
            <a:ext cx="274777" cy="274777"/>
          </a:xfrm>
          <a:prstGeom prst="ellipse">
            <a:avLst/>
          </a:prstGeom>
          <a:solidFill>
            <a:srgbClr val="31486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6" name="减号 5"/>
          <p:cNvSpPr/>
          <p:nvPr/>
        </p:nvSpPr>
        <p:spPr>
          <a:xfrm>
            <a:off x="-327843" y="504451"/>
            <a:ext cx="9904585" cy="312925"/>
          </a:xfrm>
          <a:prstGeom prst="mathMinus">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F4ABA4A-5B54-48F6-918D-15F42AEFF628}"/>
              </a:ext>
            </a:extLst>
          </p:cNvPr>
          <p:cNvSpPr txBox="1"/>
          <p:nvPr/>
        </p:nvSpPr>
        <p:spPr>
          <a:xfrm>
            <a:off x="970782" y="929481"/>
            <a:ext cx="5171613" cy="393954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nSpc>
                <a:spcPts val="2000"/>
              </a:lnSpc>
            </a:pPr>
            <a:r>
              <a:rPr lang="en-US" altLang="zh-CN" sz="2000">
                <a:solidFill>
                  <a:srgbClr val="C00000"/>
                </a:solidFill>
              </a:rPr>
              <a:t>RBF</a:t>
            </a:r>
            <a:r>
              <a:rPr lang="zh-CN" altLang="en-US" sz="2000">
                <a:solidFill>
                  <a:srgbClr val="C00000"/>
                </a:solidFill>
              </a:rPr>
              <a:t>函数：</a:t>
            </a:r>
            <a:endParaRPr lang="en-US" altLang="zh-CN" sz="2000">
              <a:solidFill>
                <a:srgbClr val="C00000"/>
              </a:solidFill>
            </a:endParaRPr>
          </a:p>
          <a:p>
            <a:pPr>
              <a:lnSpc>
                <a:spcPts val="2000"/>
              </a:lnSpc>
            </a:pPr>
            <a:r>
              <a:rPr lang="en-US" altLang="zh-CN" sz="1600"/>
              <a:t>γ</a:t>
            </a:r>
            <a:r>
              <a:rPr lang="zh-CN" altLang="en-US" sz="1600" dirty="0"/>
              <a:t>越小，高斯分布越宽，</a:t>
            </a:r>
            <a:r>
              <a:rPr lang="en-US" altLang="zh-CN" sz="1600" dirty="0"/>
              <a:t>γ</a:t>
            </a:r>
            <a:r>
              <a:rPr lang="zh-CN" altLang="en-US" sz="1600" dirty="0"/>
              <a:t>越大，高斯分布越窄</a:t>
            </a:r>
            <a:r>
              <a:rPr lang="en-US" altLang="zh-CN" sz="1600" dirty="0"/>
              <a:t>——γ</a:t>
            </a:r>
            <a:r>
              <a:rPr lang="zh-CN" altLang="en-US" sz="1600" dirty="0"/>
              <a:t>调整了模型的复杂度，</a:t>
            </a:r>
            <a:r>
              <a:rPr lang="en-US" altLang="zh-CN" sz="1600" dirty="0"/>
              <a:t>γ</a:t>
            </a:r>
            <a:r>
              <a:rPr lang="zh-CN" altLang="en-US" sz="1600" dirty="0"/>
              <a:t>越小，模型复杂度越低，</a:t>
            </a:r>
            <a:r>
              <a:rPr lang="en-US" altLang="zh-CN" sz="1600" dirty="0"/>
              <a:t>γ</a:t>
            </a:r>
            <a:r>
              <a:rPr lang="zh-CN" altLang="en-US" sz="1600" dirty="0"/>
              <a:t>越大，模型复杂度越高</a:t>
            </a:r>
          </a:p>
          <a:p>
            <a:pPr>
              <a:lnSpc>
                <a:spcPts val="2000"/>
              </a:lnSpc>
            </a:pPr>
            <a:endParaRPr lang="zh-CN" altLang="en-US" sz="2000" dirty="0">
              <a:solidFill>
                <a:schemeClr val="tx1"/>
              </a:solidFill>
            </a:endParaRPr>
          </a:p>
          <a:p>
            <a:pPr>
              <a:lnSpc>
                <a:spcPts val="2000"/>
              </a:lnSpc>
            </a:pPr>
            <a:r>
              <a:rPr lang="en-US" altLang="zh-CN" sz="2000" err="1">
                <a:solidFill>
                  <a:srgbClr val="C00000"/>
                </a:solidFill>
              </a:rPr>
              <a:t>Sigmod</a:t>
            </a:r>
            <a:r>
              <a:rPr lang="zh-CN" altLang="en-US" sz="2000">
                <a:solidFill>
                  <a:srgbClr val="C00000"/>
                </a:solidFill>
              </a:rPr>
              <a:t>函数：</a:t>
            </a:r>
            <a:endParaRPr lang="en-US" altLang="zh-CN" sz="2000">
              <a:solidFill>
                <a:srgbClr val="C00000"/>
              </a:solidFill>
            </a:endParaRPr>
          </a:p>
          <a:p>
            <a:pPr>
              <a:lnSpc>
                <a:spcPts val="2000"/>
              </a:lnSpc>
            </a:pPr>
            <a:r>
              <a:rPr lang="en-US" altLang="zh-CN" sz="1600"/>
              <a:t>γ</a:t>
            </a:r>
            <a:r>
              <a:rPr lang="zh-CN" altLang="en-US" sz="1600" dirty="0"/>
              <a:t>越大，函数越陡峭，</a:t>
            </a:r>
            <a:r>
              <a:rPr lang="en-US" altLang="zh-CN" sz="1600" dirty="0"/>
              <a:t>γ</a:t>
            </a:r>
            <a:r>
              <a:rPr lang="zh-CN" altLang="en-US" sz="1600" dirty="0"/>
              <a:t>越小，函数越平缓，与</a:t>
            </a:r>
            <a:r>
              <a:rPr lang="en-US" altLang="zh-CN" sz="1600" dirty="0"/>
              <a:t>RBF</a:t>
            </a:r>
            <a:r>
              <a:rPr lang="zh-CN" altLang="en-US" sz="1600" dirty="0"/>
              <a:t>函数中情况类似，</a:t>
            </a:r>
            <a:r>
              <a:rPr lang="en-US" altLang="zh-CN" sz="1600" dirty="0"/>
              <a:t>γ</a:t>
            </a:r>
            <a:r>
              <a:rPr lang="zh-CN" altLang="en-US" sz="1600" dirty="0"/>
              <a:t>同样调整了模型的复杂度</a:t>
            </a:r>
          </a:p>
          <a:p>
            <a:pPr>
              <a:lnSpc>
                <a:spcPts val="2000"/>
              </a:lnSpc>
            </a:pPr>
            <a:endParaRPr lang="zh-CN" altLang="en-US" sz="1800" dirty="0">
              <a:solidFill>
                <a:srgbClr val="C00000"/>
              </a:solidFill>
            </a:endParaRPr>
          </a:p>
          <a:p>
            <a:pPr>
              <a:lnSpc>
                <a:spcPts val="2000"/>
              </a:lnSpc>
            </a:pPr>
            <a:r>
              <a:rPr lang="zh-CN" altLang="en-US" sz="2000">
                <a:solidFill>
                  <a:srgbClr val="C00000"/>
                </a:solidFill>
              </a:rPr>
              <a:t>多项式函数：</a:t>
            </a:r>
            <a:endParaRPr lang="en-US" altLang="zh-CN" sz="2000">
              <a:solidFill>
                <a:srgbClr val="C00000"/>
              </a:solidFill>
            </a:endParaRPr>
          </a:p>
          <a:p>
            <a:pPr>
              <a:lnSpc>
                <a:spcPts val="2000"/>
              </a:lnSpc>
            </a:pPr>
            <a:r>
              <a:rPr lang="en-US" altLang="zh-CN" sz="1600"/>
              <a:t>γ</a:t>
            </a:r>
            <a:r>
              <a:rPr lang="zh-CN" altLang="en-US" sz="1600" dirty="0"/>
              <a:t>越大，输入</a:t>
            </a:r>
            <a:r>
              <a:rPr lang="en-US" altLang="zh-CN" sz="1600" dirty="0"/>
              <a:t>x</a:t>
            </a:r>
            <a:r>
              <a:rPr lang="zh-CN" altLang="en-US" sz="1600" dirty="0"/>
              <a:t>在函数中的权重越大，</a:t>
            </a:r>
            <a:r>
              <a:rPr lang="en-US" altLang="zh-CN" sz="1600" dirty="0"/>
              <a:t>γ</a:t>
            </a:r>
            <a:r>
              <a:rPr lang="zh-CN" altLang="en-US" sz="1600" dirty="0"/>
              <a:t>越小，输入</a:t>
            </a:r>
            <a:r>
              <a:rPr lang="en-US" altLang="zh-CN" sz="1600" dirty="0"/>
              <a:t>x</a:t>
            </a:r>
            <a:r>
              <a:rPr lang="zh-CN" altLang="en-US" sz="1600" dirty="0"/>
              <a:t>在函数中的权重越小，其对结果的影响相对来说是在</a:t>
            </a:r>
            <a:r>
              <a:rPr lang="en-US" altLang="zh-CN" sz="1600" dirty="0"/>
              <a:t>3</a:t>
            </a:r>
            <a:r>
              <a:rPr lang="zh-CN" altLang="en-US" sz="1600" dirty="0"/>
              <a:t>个核函数中最小的</a:t>
            </a:r>
          </a:p>
          <a:p>
            <a:pPr>
              <a:lnSpc>
                <a:spcPts val="2000"/>
              </a:lnSpc>
            </a:pPr>
            <a:endParaRPr lang="en-US" altLang="zh-CN" sz="1800" dirty="0"/>
          </a:p>
          <a:p>
            <a:pPr>
              <a:lnSpc>
                <a:spcPts val="2000"/>
              </a:lnSpc>
            </a:pPr>
            <a:endParaRPr lang="zh-CN" altLang="en-US" sz="18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847F29-578D-4AAC-8E68-2374D3D8D3B0}"/>
                  </a:ext>
                </a:extLst>
              </p:cNvPr>
              <p:cNvSpPr txBox="1"/>
              <p:nvPr/>
            </p:nvSpPr>
            <p:spPr>
              <a:xfrm>
                <a:off x="6185073" y="1240875"/>
                <a:ext cx="2728828" cy="31902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𝑘</m:t>
                      </m:r>
                      <m:d>
                        <m:dPr>
                          <m:ctrlPr>
                            <a:rPr lang="zh-CN" altLang="en-US" sz="1800" i="1" smtClean="0">
                              <a:latin typeface="Cambria Math" panose="02040503050406030204" pitchFamily="18" charset="0"/>
                            </a:rPr>
                          </m:ctrlPr>
                        </m:dPr>
                        <m:e>
                          <m:sSub>
                            <m:sSubPr>
                              <m:ctrlPr>
                                <a:rPr lang="zh-CN" altLang="en-US" sz="1800" i="1" smtClean="0">
                                  <a:latin typeface="Cambria Math" panose="02040503050406030204" pitchFamily="18" charset="0"/>
                                </a:rPr>
                              </m:ctrlPr>
                            </m:sSubPr>
                            <m:e>
                              <m:r>
                                <a:rPr lang="zh-CN" altLang="en-US" sz="1800" i="1" smtClean="0">
                                  <a:latin typeface="Cambria Math" panose="02040503050406030204" pitchFamily="18" charset="0"/>
                                </a:rPr>
                                <m:t>𝑥</m:t>
                              </m:r>
                            </m:e>
                            <m:sub>
                              <m:r>
                                <a:rPr lang="zh-CN" altLang="en-US" sz="1800" i="1" smtClean="0">
                                  <a:latin typeface="Cambria Math" panose="02040503050406030204" pitchFamily="18" charset="0"/>
                                </a:rPr>
                                <m:t>𝑖</m:t>
                              </m:r>
                            </m:sub>
                          </m:sSub>
                          <m:r>
                            <a:rPr lang="zh-CN" altLang="en-US" sz="1800" i="1"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i="1" smtClean="0">
                                  <a:latin typeface="Cambria Math" panose="02040503050406030204" pitchFamily="18" charset="0"/>
                                </a:rPr>
                                <m:t>𝑥</m:t>
                              </m:r>
                            </m:e>
                            <m:sub>
                              <m:r>
                                <a:rPr lang="zh-CN" altLang="en-US" sz="1800" i="1" smtClean="0">
                                  <a:latin typeface="Cambria Math" panose="02040503050406030204" pitchFamily="18" charset="0"/>
                                </a:rPr>
                                <m:t>𝑗</m:t>
                              </m:r>
                            </m:sub>
                          </m:sSub>
                        </m:e>
                      </m:d>
                      <m:r>
                        <a:rPr lang="zh-CN" altLang="en-US" sz="1800" i="1" smtClean="0">
                          <a:latin typeface="Cambria Math" panose="02040503050406030204" pitchFamily="18" charset="0"/>
                        </a:rPr>
                        <m:t>=</m:t>
                      </m:r>
                      <m:func>
                        <m:funcPr>
                          <m:ctrlPr>
                            <a:rPr lang="zh-CN" altLang="en-US" sz="1800" i="1" smtClean="0">
                              <a:latin typeface="Cambria Math" panose="02040503050406030204" pitchFamily="18" charset="0"/>
                            </a:rPr>
                          </m:ctrlPr>
                        </m:funcPr>
                        <m:fName>
                          <m:r>
                            <m:rPr>
                              <m:sty m:val="p"/>
                            </m:rPr>
                            <a:rPr lang="zh-CN" altLang="en-US" sz="1800" i="1" smtClean="0">
                              <a:latin typeface="Cambria Math" panose="02040503050406030204" pitchFamily="18" charset="0"/>
                            </a:rPr>
                            <m:t>exp</m:t>
                          </m:r>
                        </m:fName>
                        <m:e>
                          <m:d>
                            <m:dPr>
                              <m:ctrlPr>
                                <a:rPr lang="zh-CN" altLang="en-US" sz="1800" i="1" smtClean="0">
                                  <a:latin typeface="Cambria Math" panose="02040503050406030204" pitchFamily="18" charset="0"/>
                                </a:rPr>
                              </m:ctrlPr>
                            </m:dPr>
                            <m:e>
                              <m:r>
                                <a:rPr lang="zh-CN" altLang="en-US" sz="1800" i="1" smtClean="0">
                                  <a:latin typeface="Cambria Math" panose="02040503050406030204" pitchFamily="18" charset="0"/>
                                </a:rPr>
                                <m:t>−</m:t>
                              </m:r>
                              <m:r>
                                <a:rPr lang="zh-CN" altLang="en-US" sz="1800" i="1" smtClean="0">
                                  <a:latin typeface="Cambria Math" panose="02040503050406030204" pitchFamily="18" charset="0"/>
                                </a:rPr>
                                <m:t>𝛾</m:t>
                              </m:r>
                              <m:sSup>
                                <m:sSupPr>
                                  <m:ctrlPr>
                                    <a:rPr lang="zh-CN" altLang="en-US" sz="1800" i="1" smtClean="0">
                                      <a:latin typeface="Cambria Math" panose="02040503050406030204" pitchFamily="18" charset="0"/>
                                    </a:rPr>
                                  </m:ctrlPr>
                                </m:sSupPr>
                                <m:e>
                                  <m:d>
                                    <m:dPr>
                                      <m:begChr m:val="‖"/>
                                      <m:endChr m:val="‖"/>
                                      <m:ctrlPr>
                                        <a:rPr lang="zh-CN" altLang="en-US" sz="1800" i="1" smtClean="0">
                                          <a:latin typeface="Cambria Math" panose="02040503050406030204" pitchFamily="18" charset="0"/>
                                        </a:rPr>
                                      </m:ctrlPr>
                                    </m:dPr>
                                    <m:e>
                                      <m:sSub>
                                        <m:sSubPr>
                                          <m:ctrlPr>
                                            <a:rPr lang="zh-CN" altLang="en-US" sz="1800" i="1" smtClean="0">
                                              <a:latin typeface="Cambria Math" panose="02040503050406030204" pitchFamily="18" charset="0"/>
                                            </a:rPr>
                                          </m:ctrlPr>
                                        </m:sSubPr>
                                        <m:e>
                                          <m:r>
                                            <a:rPr lang="zh-CN" altLang="en-US" sz="1800" i="1" smtClean="0">
                                              <a:latin typeface="Cambria Math" panose="02040503050406030204" pitchFamily="18" charset="0"/>
                                            </a:rPr>
                                            <m:t>𝑥</m:t>
                                          </m:r>
                                        </m:e>
                                        <m:sub>
                                          <m:r>
                                            <a:rPr lang="zh-CN" altLang="en-US" sz="1800" i="1" smtClean="0">
                                              <a:latin typeface="Cambria Math" panose="02040503050406030204" pitchFamily="18" charset="0"/>
                                            </a:rPr>
                                            <m:t>𝑖</m:t>
                                          </m:r>
                                        </m:sub>
                                      </m:sSub>
                                      <m:r>
                                        <a:rPr lang="zh-CN" altLang="en-US" sz="1800" i="1"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i="1" smtClean="0">
                                              <a:latin typeface="Cambria Math" panose="02040503050406030204" pitchFamily="18" charset="0"/>
                                            </a:rPr>
                                            <m:t>𝑥</m:t>
                                          </m:r>
                                        </m:e>
                                        <m:sub>
                                          <m:r>
                                            <a:rPr lang="zh-CN" altLang="en-US" sz="1800" i="1" smtClean="0">
                                              <a:latin typeface="Cambria Math" panose="02040503050406030204" pitchFamily="18" charset="0"/>
                                            </a:rPr>
                                            <m:t>𝑗</m:t>
                                          </m:r>
                                        </m:sub>
                                      </m:sSub>
                                    </m:e>
                                  </m:d>
                                </m:e>
                                <m:sup>
                                  <m:r>
                                    <a:rPr lang="zh-CN" altLang="en-US" sz="1800" i="1" smtClean="0">
                                      <a:latin typeface="Cambria Math" panose="02040503050406030204" pitchFamily="18" charset="0"/>
                                    </a:rPr>
                                    <m:t>2</m:t>
                                  </m:r>
                                </m:sup>
                              </m:sSup>
                            </m:e>
                          </m:d>
                        </m:e>
                      </m:func>
                    </m:oMath>
                  </m:oMathPara>
                </a14:m>
                <a:endParaRPr lang="en-US" altLang="zh-CN" sz="1800" dirty="0"/>
              </a:p>
              <a:p>
                <a:endParaRPr lang="en-US" altLang="zh-CN" sz="1800" i="1" dirty="0">
                  <a:latin typeface="Cambria Math" panose="02040503050406030204" pitchFamily="18" charset="0"/>
                </a:endParaRPr>
              </a:p>
              <a:p>
                <a:endParaRPr lang="en-US" altLang="zh-CN"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00" i="1" dirty="0" smtClean="0">
                          <a:latin typeface="Cambria Math" panose="02040503050406030204" pitchFamily="18" charset="0"/>
                        </a:rPr>
                        <m:t>𝑘</m:t>
                      </m:r>
                      <m:d>
                        <m:dPr>
                          <m:ctrlPr>
                            <a:rPr lang="en-US" altLang="zh-CN" sz="1800" i="1" dirty="0">
                              <a:latin typeface="Cambria Math" panose="02040503050406030204" pitchFamily="18" charset="0"/>
                            </a:rPr>
                          </m:ctrlPr>
                        </m:dPr>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𝑥</m:t>
                              </m:r>
                            </m:e>
                            <m:sub>
                              <m:r>
                                <a:rPr lang="en-US" altLang="zh-CN" sz="1800" i="1" dirty="0">
                                  <a:latin typeface="Cambria Math" panose="02040503050406030204" pitchFamily="18" charset="0"/>
                                </a:rPr>
                                <m:t>𝑖</m:t>
                              </m:r>
                            </m:sub>
                          </m:sSub>
                          <m:r>
                            <a:rPr lang="en-US" altLang="zh-CN" sz="1800" i="1" dirty="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𝑥</m:t>
                              </m:r>
                            </m:e>
                            <m:sub>
                              <m:r>
                                <a:rPr lang="en-US" altLang="zh-CN" sz="1800" i="1" dirty="0">
                                  <a:latin typeface="Cambria Math" panose="02040503050406030204" pitchFamily="18" charset="0"/>
                                </a:rPr>
                                <m:t>𝑗</m:t>
                              </m:r>
                            </m:sub>
                          </m:sSub>
                        </m:e>
                      </m:d>
                      <m:r>
                        <a:rPr lang="en-US" altLang="zh-CN" sz="1800" i="1" dirty="0">
                          <a:latin typeface="Cambria Math" panose="02040503050406030204" pitchFamily="18" charset="0"/>
                        </a:rPr>
                        <m:t>=</m:t>
                      </m:r>
                      <m:func>
                        <m:funcPr>
                          <m:ctrlPr>
                            <a:rPr lang="en-US" altLang="zh-CN" sz="1800" i="1" dirty="0">
                              <a:latin typeface="Cambria Math" panose="02040503050406030204" pitchFamily="18" charset="0"/>
                            </a:rPr>
                          </m:ctrlPr>
                        </m:funcPr>
                        <m:fName>
                          <m:r>
                            <m:rPr>
                              <m:sty m:val="p"/>
                            </m:rPr>
                            <a:rPr lang="en-US" altLang="zh-CN" sz="1800" i="1" dirty="0">
                              <a:latin typeface="Cambria Math" panose="02040503050406030204" pitchFamily="18" charset="0"/>
                            </a:rPr>
                            <m:t>tanh</m:t>
                          </m:r>
                        </m:fName>
                        <m:e>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𝛾</m:t>
                              </m:r>
                              <m:sSubSup>
                                <m:sSubSupPr>
                                  <m:ctrlPr>
                                    <a:rPr lang="en-US" altLang="zh-CN" sz="1800" i="1" dirty="0">
                                      <a:latin typeface="Cambria Math" panose="02040503050406030204" pitchFamily="18" charset="0"/>
                                    </a:rPr>
                                  </m:ctrlPr>
                                </m:sSubSupPr>
                                <m:e>
                                  <m:r>
                                    <a:rPr lang="en-US" altLang="zh-CN" sz="1800" i="1" dirty="0">
                                      <a:latin typeface="Cambria Math" panose="02040503050406030204" pitchFamily="18" charset="0"/>
                                    </a:rPr>
                                    <m:t>𝑥</m:t>
                                  </m:r>
                                </m:e>
                                <m:sub>
                                  <m:r>
                                    <a:rPr lang="en-US" altLang="zh-CN" sz="1800" i="1" dirty="0">
                                      <a:latin typeface="Cambria Math" panose="02040503050406030204" pitchFamily="18" charset="0"/>
                                    </a:rPr>
                                    <m:t>𝑖</m:t>
                                  </m:r>
                                </m:sub>
                                <m:sup>
                                  <m:r>
                                    <a:rPr lang="en-US" altLang="zh-CN" sz="1800" i="1" dirty="0">
                                      <a:latin typeface="Cambria Math" panose="02040503050406030204" pitchFamily="18" charset="0"/>
                                    </a:rPr>
                                    <m:t>𝑇</m:t>
                                  </m:r>
                                </m:sup>
                              </m:sSubSup>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𝑥</m:t>
                                  </m:r>
                                </m:e>
                                <m:sub>
                                  <m:r>
                                    <a:rPr lang="en-US" altLang="zh-CN" sz="1800" i="1" dirty="0">
                                      <a:latin typeface="Cambria Math" panose="02040503050406030204" pitchFamily="18" charset="0"/>
                                    </a:rPr>
                                    <m:t>𝑗</m:t>
                                  </m:r>
                                </m:sub>
                              </m:sSub>
                            </m:e>
                          </m:d>
                        </m:e>
                      </m:func>
                    </m:oMath>
                  </m:oMathPara>
                </a14:m>
                <a:endParaRPr lang="en-US" altLang="zh-CN" sz="1800" i="1" dirty="0">
                  <a:latin typeface="Cambria Math" panose="02040503050406030204" pitchFamily="18" charset="0"/>
                </a:endParaRPr>
              </a:p>
              <a:p>
                <a:endParaRPr lang="en-US" altLang="zh-CN" sz="1800" i="1" dirty="0">
                  <a:latin typeface="Cambria Math" panose="02040503050406030204" pitchFamily="18" charset="0"/>
                </a:endParaRPr>
              </a:p>
              <a:p>
                <a:endParaRPr lang="en-US" altLang="zh-CN"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1800" i="1" dirty="0">
                          <a:latin typeface="Cambria Math" panose="02040503050406030204" pitchFamily="18" charset="0"/>
                        </a:rPr>
                        <m:t>𝑘</m:t>
                      </m:r>
                      <m:d>
                        <m:dPr>
                          <m:ctrlPr>
                            <a:rPr lang="zh-CN" altLang="en-US" sz="1800" i="1" dirty="0">
                              <a:latin typeface="Cambria Math" panose="02040503050406030204" pitchFamily="18" charset="0"/>
                            </a:rPr>
                          </m:ctrlPr>
                        </m:dPr>
                        <m:e>
                          <m:sSub>
                            <m:sSubPr>
                              <m:ctrlPr>
                                <a:rPr lang="zh-CN" altLang="en-US" sz="1800" i="1" dirty="0">
                                  <a:latin typeface="Cambria Math" panose="02040503050406030204" pitchFamily="18" charset="0"/>
                                </a:rPr>
                              </m:ctrlPr>
                            </m:sSubPr>
                            <m:e>
                              <m:r>
                                <a:rPr lang="zh-CN" altLang="en-US" sz="1800" i="1" dirty="0">
                                  <a:latin typeface="Cambria Math" panose="02040503050406030204" pitchFamily="18" charset="0"/>
                                </a:rPr>
                                <m:t>𝑥</m:t>
                              </m:r>
                            </m:e>
                            <m:sub>
                              <m:r>
                                <a:rPr lang="zh-CN" altLang="en-US" sz="1800" i="1" dirty="0">
                                  <a:latin typeface="Cambria Math" panose="02040503050406030204" pitchFamily="18" charset="0"/>
                                </a:rPr>
                                <m:t>𝑖</m:t>
                              </m:r>
                            </m:sub>
                          </m:sSub>
                          <m:r>
                            <a:rPr lang="zh-CN" altLang="en-US" sz="1800" dirty="0">
                              <a:latin typeface="Cambria Math" panose="02040503050406030204" pitchFamily="18" charset="0"/>
                            </a:rPr>
                            <m:t>,</m:t>
                          </m:r>
                          <m:sSub>
                            <m:sSubPr>
                              <m:ctrlPr>
                                <a:rPr lang="zh-CN" altLang="en-US" sz="1800" i="1" dirty="0">
                                  <a:latin typeface="Cambria Math" panose="02040503050406030204" pitchFamily="18" charset="0"/>
                                </a:rPr>
                              </m:ctrlPr>
                            </m:sSubPr>
                            <m:e>
                              <m:r>
                                <a:rPr lang="zh-CN" altLang="en-US" sz="1800" i="1" dirty="0">
                                  <a:latin typeface="Cambria Math" panose="02040503050406030204" pitchFamily="18" charset="0"/>
                                </a:rPr>
                                <m:t>𝑥</m:t>
                              </m:r>
                            </m:e>
                            <m:sub>
                              <m:r>
                                <a:rPr lang="zh-CN" altLang="en-US" sz="1800" i="1" dirty="0">
                                  <a:latin typeface="Cambria Math" panose="02040503050406030204" pitchFamily="18" charset="0"/>
                                </a:rPr>
                                <m:t>𝑗</m:t>
                              </m:r>
                            </m:sub>
                          </m:sSub>
                        </m:e>
                      </m:d>
                      <m:r>
                        <a:rPr lang="zh-CN" altLang="en-US" sz="1800" dirty="0">
                          <a:latin typeface="Cambria Math" panose="02040503050406030204" pitchFamily="18" charset="0"/>
                        </a:rPr>
                        <m:t>=</m:t>
                      </m:r>
                      <m:sSup>
                        <m:sSupPr>
                          <m:ctrlPr>
                            <a:rPr lang="zh-CN" altLang="en-US" sz="1800" i="1" dirty="0">
                              <a:latin typeface="Cambria Math" panose="02040503050406030204" pitchFamily="18" charset="0"/>
                            </a:rPr>
                          </m:ctrlPr>
                        </m:sSupPr>
                        <m:e>
                          <m:d>
                            <m:dPr>
                              <m:ctrlPr>
                                <a:rPr lang="zh-CN" altLang="en-US" sz="1800" i="1" dirty="0">
                                  <a:latin typeface="Cambria Math" panose="02040503050406030204" pitchFamily="18" charset="0"/>
                                </a:rPr>
                              </m:ctrlPr>
                            </m:dPr>
                            <m:e>
                              <m:r>
                                <a:rPr lang="zh-CN" altLang="en-US" sz="1800" i="1" dirty="0">
                                  <a:latin typeface="Cambria Math" panose="02040503050406030204" pitchFamily="18" charset="0"/>
                                </a:rPr>
                                <m:t>𝛾</m:t>
                              </m:r>
                              <m:sSubSup>
                                <m:sSubSupPr>
                                  <m:ctrlPr>
                                    <a:rPr lang="zh-CN" altLang="en-US" sz="1800" i="1" dirty="0">
                                      <a:latin typeface="Cambria Math" panose="02040503050406030204" pitchFamily="18" charset="0"/>
                                    </a:rPr>
                                  </m:ctrlPr>
                                </m:sSubSupPr>
                                <m:e>
                                  <m:r>
                                    <a:rPr lang="zh-CN" altLang="en-US" sz="1800" i="1" dirty="0">
                                      <a:latin typeface="Cambria Math" panose="02040503050406030204" pitchFamily="18" charset="0"/>
                                    </a:rPr>
                                    <m:t>𝑥</m:t>
                                  </m:r>
                                </m:e>
                                <m:sub>
                                  <m:r>
                                    <a:rPr lang="zh-CN" altLang="en-US" sz="1800" i="1" dirty="0">
                                      <a:latin typeface="Cambria Math" panose="02040503050406030204" pitchFamily="18" charset="0"/>
                                    </a:rPr>
                                    <m:t>𝑖</m:t>
                                  </m:r>
                                </m:sub>
                                <m:sup>
                                  <m:r>
                                    <a:rPr lang="zh-CN" altLang="en-US" sz="1800" i="1" dirty="0">
                                      <a:latin typeface="Cambria Math" panose="02040503050406030204" pitchFamily="18" charset="0"/>
                                    </a:rPr>
                                    <m:t>𝑇</m:t>
                                  </m:r>
                                </m:sup>
                              </m:sSubSup>
                              <m:sSub>
                                <m:sSubPr>
                                  <m:ctrlPr>
                                    <a:rPr lang="zh-CN" altLang="en-US" sz="1800" i="1" dirty="0">
                                      <a:latin typeface="Cambria Math" panose="02040503050406030204" pitchFamily="18" charset="0"/>
                                    </a:rPr>
                                  </m:ctrlPr>
                                </m:sSubPr>
                                <m:e>
                                  <m:r>
                                    <a:rPr lang="zh-CN" altLang="en-US" sz="1800" i="1" dirty="0">
                                      <a:latin typeface="Cambria Math" panose="02040503050406030204" pitchFamily="18" charset="0"/>
                                    </a:rPr>
                                    <m:t>𝑥</m:t>
                                  </m:r>
                                </m:e>
                                <m:sub>
                                  <m:r>
                                    <a:rPr lang="zh-CN" altLang="en-US" sz="1800" i="1" dirty="0">
                                      <a:latin typeface="Cambria Math" panose="02040503050406030204" pitchFamily="18" charset="0"/>
                                    </a:rPr>
                                    <m:t>𝑗</m:t>
                                  </m:r>
                                </m:sub>
                              </m:sSub>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r</m:t>
                              </m:r>
                            </m:e>
                          </m:d>
                        </m:e>
                        <m:sup>
                          <m:r>
                            <a:rPr lang="zh-CN" altLang="en-US" sz="1800" i="1" dirty="0">
                              <a:latin typeface="Cambria Math" panose="02040503050406030204" pitchFamily="18" charset="0"/>
                            </a:rPr>
                            <m:t>𝑑</m:t>
                          </m:r>
                        </m:sup>
                      </m:sSup>
                    </m:oMath>
                  </m:oMathPara>
                </a14:m>
                <a:endParaRPr lang="en-US" altLang="zh-CN" sz="1800" dirty="0"/>
              </a:p>
              <a:p>
                <a:endParaRPr lang="en-US" altLang="zh-CN" sz="1800" dirty="0"/>
              </a:p>
              <a:p>
                <a:endParaRPr lang="zh-CN" altLang="en-US" sz="1800" dirty="0"/>
              </a:p>
            </p:txBody>
          </p:sp>
        </mc:Choice>
        <mc:Fallback xmlns="">
          <p:sp>
            <p:nvSpPr>
              <p:cNvPr id="8" name="文本框 7">
                <a:extLst>
                  <a:ext uri="{FF2B5EF4-FFF2-40B4-BE49-F238E27FC236}">
                    <a16:creationId xmlns:a16="http://schemas.microsoft.com/office/drawing/2014/main" id="{AD847F29-578D-4AAC-8E68-2374D3D8D3B0}"/>
                  </a:ext>
                </a:extLst>
              </p:cNvPr>
              <p:cNvSpPr txBox="1">
                <a:spLocks noRot="1" noChangeAspect="1" noMove="1" noResize="1" noEditPoints="1" noAdjustHandles="1" noChangeArrowheads="1" noChangeShapeType="1" noTextEdit="1"/>
              </p:cNvSpPr>
              <p:nvPr/>
            </p:nvSpPr>
            <p:spPr>
              <a:xfrm>
                <a:off x="6185073" y="1240875"/>
                <a:ext cx="2728828" cy="31902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2915621"/>
      </p:ext>
    </p:extLst>
  </p:cSld>
  <p:clrMapOvr>
    <a:masterClrMapping/>
  </p:clrMapOvr>
  <p:transition spd="slow" advClick="0" advTm="390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p"/>
</p:tagLst>
</file>

<file path=ppt/tags/tag2.xml><?xml version="1.0" encoding="utf-8"?>
<p:tagLst xmlns:a="http://schemas.openxmlformats.org/drawingml/2006/main" xmlns:r="http://schemas.openxmlformats.org/officeDocument/2006/relationships" xmlns:p="http://schemas.openxmlformats.org/presentationml/2006/main">
  <p:tag name="ISLIDE.DIAGRAM" val="ae99c3c6-276f-476b-bce0-0a4fb3ef299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0</TotalTime>
  <Words>1662</Words>
  <Application>Microsoft Office PowerPoint</Application>
  <PresentationFormat>全屏显示(16:9)</PresentationFormat>
  <Paragraphs>380</Paragraphs>
  <Slides>35</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黑体</vt:lpstr>
      <vt:lpstr>宋体</vt:lpstr>
      <vt:lpstr>微软雅黑</vt:lpstr>
      <vt:lpstr>文鼎弹簧体</vt:lpstr>
      <vt:lpstr>印品黑体</vt:lpstr>
      <vt:lpstr>Arial</vt:lpstr>
      <vt:lpstr>Calibri</vt:lpstr>
      <vt:lpstr>Cambria Math</vt:lpstr>
      <vt:lpstr>基本</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毕业论文答辩PPT.pp</dc:title>
  <dc:creator/>
  <cp:lastModifiedBy/>
  <cp:revision>1</cp:revision>
  <dcterms:created xsi:type="dcterms:W3CDTF">2015-12-27T10:46:41Z</dcterms:created>
  <dcterms:modified xsi:type="dcterms:W3CDTF">2019-11-03T06:52:35Z</dcterms:modified>
</cp:coreProperties>
</file>