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01" r:id="rId7"/>
    <p:sldId id="302" r:id="rId8"/>
    <p:sldId id="303"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Bootcamp</a:t>
            </a:r>
            <a:br>
              <a:rPr lang="en-US" sz="4400" dirty="0">
                <a:solidFill>
                  <a:schemeClr val="tx1"/>
                </a:solidFill>
              </a:rPr>
            </a:br>
            <a:r>
              <a:rPr lang="en-US" sz="4400" dirty="0">
                <a:solidFill>
                  <a:schemeClr val="tx1"/>
                </a:solidFill>
              </a:rPr>
              <a:t>Final</a:t>
            </a:r>
            <a:br>
              <a:rPr lang="en-US" sz="4400" dirty="0">
                <a:solidFill>
                  <a:schemeClr val="tx1"/>
                </a:solidFill>
              </a:rPr>
            </a:br>
            <a:r>
              <a:rPr lang="en-US" sz="4400" dirty="0">
                <a:solidFill>
                  <a:schemeClr val="tx1"/>
                </a:solidFill>
              </a:rPr>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Loan Prediction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977154E-06F2-36B1-25DD-7ACF2E74C9C1}"/>
              </a:ext>
            </a:extLst>
          </p:cNvPr>
          <p:cNvSpPr txBox="1"/>
          <p:nvPr/>
        </p:nvSpPr>
        <p:spPr>
          <a:xfrm>
            <a:off x="186612" y="4901695"/>
            <a:ext cx="1877117" cy="1384995"/>
          </a:xfrm>
          <a:prstGeom prst="rect">
            <a:avLst/>
          </a:prstGeom>
          <a:noFill/>
        </p:spPr>
        <p:txBody>
          <a:bodyPr wrap="none" rtlCol="0">
            <a:spAutoFit/>
          </a:bodyPr>
          <a:lstStyle/>
          <a:p>
            <a:r>
              <a:rPr lang="en-US" sz="2400" b="1" u="sng" dirty="0">
                <a:solidFill>
                  <a:schemeClr val="bg1">
                    <a:lumMod val="95000"/>
                    <a:lumOff val="5000"/>
                  </a:schemeClr>
                </a:solidFill>
              </a:rPr>
              <a:t>Team #6</a:t>
            </a:r>
          </a:p>
          <a:p>
            <a:r>
              <a:rPr lang="en-US" sz="2000" b="1" dirty="0">
                <a:solidFill>
                  <a:schemeClr val="bg1">
                    <a:lumMod val="95000"/>
                    <a:lumOff val="5000"/>
                  </a:schemeClr>
                </a:solidFill>
              </a:rPr>
              <a:t>Michael Okoro</a:t>
            </a:r>
          </a:p>
          <a:p>
            <a:r>
              <a:rPr lang="en-US" sz="2000" b="1" dirty="0">
                <a:solidFill>
                  <a:schemeClr val="bg1">
                    <a:lumMod val="95000"/>
                    <a:lumOff val="5000"/>
                  </a:schemeClr>
                </a:solidFill>
              </a:rPr>
              <a:t>Ravish </a:t>
            </a:r>
            <a:r>
              <a:rPr lang="en-US" sz="2000" b="1" dirty="0" err="1">
                <a:solidFill>
                  <a:schemeClr val="bg1">
                    <a:lumMod val="95000"/>
                    <a:lumOff val="5000"/>
                  </a:schemeClr>
                </a:solidFill>
              </a:rPr>
              <a:t>Sikha</a:t>
            </a:r>
            <a:endParaRPr lang="en-US" sz="2000" b="1" dirty="0">
              <a:solidFill>
                <a:schemeClr val="bg1">
                  <a:lumMod val="95000"/>
                  <a:lumOff val="5000"/>
                </a:schemeClr>
              </a:solidFill>
            </a:endParaRPr>
          </a:p>
          <a:p>
            <a:r>
              <a:rPr lang="en-US" sz="2000" b="1" dirty="0">
                <a:solidFill>
                  <a:schemeClr val="bg1">
                    <a:lumMod val="95000"/>
                    <a:lumOff val="5000"/>
                  </a:schemeClr>
                </a:solidFill>
              </a:rPr>
              <a:t>Jeremy </a:t>
            </a:r>
            <a:r>
              <a:rPr lang="en-US" sz="2000" b="1" dirty="0" err="1">
                <a:solidFill>
                  <a:schemeClr val="bg1">
                    <a:lumMod val="95000"/>
                    <a:lumOff val="5000"/>
                  </a:schemeClr>
                </a:solidFill>
              </a:rPr>
              <a:t>Wagerik</a:t>
            </a:r>
            <a:endParaRPr lang="en-US" sz="2000" b="1" dirty="0">
              <a:solidFill>
                <a:schemeClr val="bg1">
                  <a:lumMod val="95000"/>
                  <a:lumOff val="5000"/>
                </a:schemeClr>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6" y="339857"/>
            <a:ext cx="11719248" cy="917045"/>
          </a:xfrm>
        </p:spPr>
        <p:txBody>
          <a:bodyPr vert="horz" lIns="91440" tIns="45720" rIns="91440" bIns="45720" rtlCol="0">
            <a:normAutofit/>
          </a:bodyPr>
          <a:lstStyle/>
          <a:p>
            <a:r>
              <a:rPr lang="en-US" dirty="0"/>
              <a:t>Topic and Description of Data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233266" y="1256902"/>
          <a:ext cx="11719248" cy="4866088"/>
        </p:xfrm>
        <a:graphic>
          <a:graphicData uri="http://schemas.openxmlformats.org/drawingml/2006/table">
            <a:tbl>
              <a:tblPr firstRow="1" bandRow="1">
                <a:noFill/>
                <a:tableStyleId>{3B4B98B0-60AC-42C2-AFA5-B58CD77FA1E5}</a:tableStyleId>
              </a:tblPr>
              <a:tblGrid>
                <a:gridCol w="11719248">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800" b="0" i="0" kern="1200" dirty="0">
                          <a:solidFill>
                            <a:schemeClr val="tx1"/>
                          </a:solidFill>
                          <a:effectLst/>
                          <a:latin typeface="+mn-lt"/>
                          <a:ea typeface="+mn-ea"/>
                          <a:cs typeface="+mn-cs"/>
                        </a:rPr>
                        <a:t>This project will be focused on identifying/predicting whether a participant might default on their loan. The goal of using this topic is to create a Supervised Machine Learning model trained on the loan status of the applicant data.  Then we can use that model to predict whether a future applicant should be approved based on their specific input features.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758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The data used is from Lending Club for all loans issued in 2017, including the current loan status (Current, Late, Fully Paid, etc.) and latest payment information. The initial CSV file contained 122 columns and 96,779 rows.  This included loan information for applicants in 49 states and had columns containing the type of loan as well as if it were a Joint or Individual account.  The dataset also had features such as Debt to Income Ratio, number of other credit accounts the applicant had, any delinquency records, employment status, annual income and much more.</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As many individuals and families struggle with financial decisions, we chose Loan Prediction as our topic so we can have a better understanding of the loan approval process.  We wanted to explore what factors are most important when deciding to grant a loan and if there are any similar characteristics of applicants who default.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Picture 8">
            <a:extLst>
              <a:ext uri="{FF2B5EF4-FFF2-40B4-BE49-F238E27FC236}">
                <a16:creationId xmlns:a16="http://schemas.microsoft.com/office/drawing/2014/main" id="{C683AC9A-FD0B-DC3C-3504-D681CAFAC518}"/>
              </a:ext>
            </a:extLst>
          </p:cNvPr>
          <p:cNvPicPr>
            <a:picLocks noChangeAspect="1"/>
          </p:cNvPicPr>
          <p:nvPr/>
        </p:nvPicPr>
        <p:blipFill>
          <a:blip r:embed="rId2"/>
          <a:stretch>
            <a:fillRect/>
          </a:stretch>
        </p:blipFill>
        <p:spPr>
          <a:xfrm>
            <a:off x="9591869" y="140049"/>
            <a:ext cx="2360645" cy="1116854"/>
          </a:xfrm>
          <a:prstGeom prst="rect">
            <a:avLst/>
          </a:prstGeom>
        </p:spPr>
      </p:pic>
    </p:spTree>
    <p:extLst>
      <p:ext uri="{BB962C8B-B14F-4D97-AF65-F5344CB8AC3E}">
        <p14:creationId xmlns:p14="http://schemas.microsoft.com/office/powerpoint/2010/main" val="416601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0825" y="367849"/>
            <a:ext cx="10058400" cy="917045"/>
          </a:xfrm>
        </p:spPr>
        <p:txBody>
          <a:bodyPr vert="horz" lIns="91440" tIns="45720" rIns="91440" bIns="45720" rtlCol="0">
            <a:normAutofit/>
          </a:bodyPr>
          <a:lstStyle/>
          <a:p>
            <a:r>
              <a:rPr lang="en-US" dirty="0"/>
              <a:t>Project Questions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444109047"/>
              </p:ext>
            </p:extLst>
          </p:nvPr>
        </p:nvGraphicFramePr>
        <p:xfrm>
          <a:off x="223934" y="1284894"/>
          <a:ext cx="11747241" cy="4414244"/>
        </p:xfrm>
        <a:graphic>
          <a:graphicData uri="http://schemas.openxmlformats.org/drawingml/2006/table">
            <a:tbl>
              <a:tblPr firstRow="1" bandRow="1">
                <a:noFill/>
                <a:tableStyleId>{3B4B98B0-60AC-42C2-AFA5-B58CD77FA1E5}</a:tableStyleId>
              </a:tblPr>
              <a:tblGrid>
                <a:gridCol w="11747241">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472437">
                <a:tc>
                  <a:txBody>
                    <a:bodyPr/>
                    <a:lstStyle/>
                    <a:p>
                      <a:pPr marL="285750" indent="-285750">
                        <a:buFont typeface="Wingdings" panose="05000000000000000000" pitchFamily="2" charset="2"/>
                        <a:buChar char="v"/>
                      </a:pPr>
                      <a:r>
                        <a:rPr lang="en-US" sz="1800" b="0" i="0" kern="1200" dirty="0">
                          <a:solidFill>
                            <a:schemeClr val="tx1"/>
                          </a:solidFill>
                          <a:effectLst/>
                          <a:latin typeface="+mn-lt"/>
                          <a:ea typeface="+mn-ea"/>
                          <a:cs typeface="+mn-cs"/>
                        </a:rPr>
                        <a:t>What are the main factors to consider when approving a loan?</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v"/>
                      </a:pPr>
                      <a:r>
                        <a:rPr lang="en-US" sz="1800" b="0" i="0" kern="1200" cap="none" spc="0" dirty="0">
                          <a:solidFill>
                            <a:schemeClr val="tx1"/>
                          </a:solidFill>
                          <a:effectLst/>
                          <a:latin typeface="+mn-lt"/>
                          <a:ea typeface="+mn-ea"/>
                          <a:cs typeface="+mn-cs"/>
                        </a:rPr>
                        <a:t>Do Joint Applicants have an easier time getting approved for loans than Individual applicants? Are they more likely to stay current?</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b="0" i="0" kern="1200" dirty="0">
                          <a:solidFill>
                            <a:schemeClr val="tx1"/>
                          </a:solidFill>
                          <a:effectLst/>
                          <a:latin typeface="+mn-lt"/>
                          <a:ea typeface="+mn-ea"/>
                          <a:cs typeface="+mn-cs"/>
                        </a:rPr>
                        <a:t>How does the credit grade affect the interest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pPr marL="285750" indent="-285750">
                        <a:buFont typeface="Wingdings" panose="05000000000000000000" pitchFamily="2" charset="2"/>
                        <a:buChar char="v"/>
                      </a:pPr>
                      <a:r>
                        <a:rPr lang="en-US" sz="1800" cap="none" spc="0" dirty="0">
                          <a:solidFill>
                            <a:schemeClr val="tx1"/>
                          </a:solidFill>
                        </a:rPr>
                        <a:t>What’s the most common type of loan taken?</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type of loan has is the most risky?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is the correlation between Debt to Income Ratio(DTI) and Annual Income?</a:t>
                      </a:r>
                    </a:p>
                    <a:p>
                      <a:pPr marL="285750" indent="-285750">
                        <a:buFont typeface="Wingdings" panose="05000000000000000000" pitchFamily="2" charset="2"/>
                        <a:buChar char="v"/>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pic>
        <p:nvPicPr>
          <p:cNvPr id="5" name="Picture 4">
            <a:extLst>
              <a:ext uri="{FF2B5EF4-FFF2-40B4-BE49-F238E27FC236}">
                <a16:creationId xmlns:a16="http://schemas.microsoft.com/office/drawing/2014/main" id="{89DB53E5-C2C8-84B7-C93F-E96AC623AE7B}"/>
              </a:ext>
            </a:extLst>
          </p:cNvPr>
          <p:cNvPicPr>
            <a:picLocks noChangeAspect="1"/>
          </p:cNvPicPr>
          <p:nvPr/>
        </p:nvPicPr>
        <p:blipFill>
          <a:blip r:embed="rId3"/>
          <a:stretch>
            <a:fillRect/>
          </a:stretch>
        </p:blipFill>
        <p:spPr>
          <a:xfrm>
            <a:off x="6565555" y="3088433"/>
            <a:ext cx="5019955" cy="1688840"/>
          </a:xfrm>
          <a:prstGeom prst="rect">
            <a:avLst/>
          </a:prstGeom>
        </p:spPr>
      </p:pic>
    </p:spTree>
    <p:extLst>
      <p:ext uri="{BB962C8B-B14F-4D97-AF65-F5344CB8AC3E}">
        <p14:creationId xmlns:p14="http://schemas.microsoft.com/office/powerpoint/2010/main" val="393195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Data Exploration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64702613"/>
              </p:ext>
            </p:extLst>
          </p:nvPr>
        </p:nvGraphicFramePr>
        <p:xfrm>
          <a:off x="223934" y="1284894"/>
          <a:ext cx="11756571" cy="456396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r>
                        <a:rPr lang="en-US" sz="1800" b="0" i="0" kern="1200" cap="none" spc="0" dirty="0">
                          <a:solidFill>
                            <a:schemeClr val="tx1"/>
                          </a:solidFill>
                          <a:effectLst/>
                          <a:latin typeface="+mn-lt"/>
                          <a:ea typeface="+mn-ea"/>
                          <a:cs typeface="+mn-cs"/>
                        </a:rPr>
                        <a:t>During the initial data exploration, the following was discovered:</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and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columns did not contain any values.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112 columns had mixed data types.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Approximately 20 columns had excessive null values.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many columns that contained repetitive or unnecessary information.</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Some column names needed to be changed to more easily represented the data they contained.</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99096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5" y="367849"/>
            <a:ext cx="10058400" cy="917045"/>
          </a:xfrm>
        </p:spPr>
        <p:txBody>
          <a:bodyPr vert="horz" lIns="91440" tIns="45720" rIns="91440" bIns="45720" rtlCol="0">
            <a:normAutofit/>
          </a:bodyPr>
          <a:lstStyle/>
          <a:p>
            <a:r>
              <a:rPr lang="en-US" dirty="0"/>
              <a:t>Data Cleaning</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90976015"/>
              </p:ext>
            </p:extLst>
          </p:nvPr>
        </p:nvGraphicFramePr>
        <p:xfrm>
          <a:off x="233265" y="1284894"/>
          <a:ext cx="11756572" cy="5143086"/>
        </p:xfrm>
        <a:graphic>
          <a:graphicData uri="http://schemas.openxmlformats.org/drawingml/2006/table">
            <a:tbl>
              <a:tblPr firstRow="1" bandRow="1">
                <a:noFill/>
                <a:tableStyleId>{3B4B98B0-60AC-42C2-AFA5-B58CD77FA1E5}</a:tableStyleId>
              </a:tblPr>
              <a:tblGrid>
                <a:gridCol w="11756572">
                  <a:extLst>
                    <a:ext uri="{9D8B030D-6E8A-4147-A177-3AD203B41FA5}">
                      <a16:colId xmlns:a16="http://schemas.microsoft.com/office/drawing/2014/main" val="2981917977"/>
                    </a:ext>
                  </a:extLst>
                </a:gridCol>
              </a:tblGrid>
              <a:tr h="57664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603023">
                <a:tc>
                  <a:txBody>
                    <a:bodyPr/>
                    <a:lstStyle/>
                    <a:p>
                      <a:r>
                        <a:rPr lang="en-US" sz="1800" b="0" i="0" kern="1200" cap="none" spc="0" dirty="0">
                          <a:solidFill>
                            <a:schemeClr val="tx1"/>
                          </a:solidFill>
                          <a:effectLst/>
                          <a:latin typeface="+mn-lt"/>
                          <a:ea typeface="+mn-ea"/>
                          <a:cs typeface="+mn-cs"/>
                        </a:rPr>
                        <a:t>Actions taken during data cleaning process:</a:t>
                      </a:r>
                    </a:p>
                    <a:p>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column was dropped, and values were given to the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 with data type “int64”.</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Drop 20 columns that were not necessary to our story or model or were repetitive.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Removed string value “months” from term column leaving only the integer value.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Employee title and Employment Length columns had null values filled in with the word “None”.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Joint Verification status column had null values filled in with “Not Applicable” for individual applications.</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Multiple columns with null values showing how many of a particular record the applicant had were filled in with a “0”.  Example – Number of Charge-offs, if applicant did not have any, the cell was empty. In these cases, putting a zero would allow us to keep that column as a factor without skewing the result.</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31 column names changed to be more descriptive of their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97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177966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Dashboard Outline - Tableau</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560315776"/>
              </p:ext>
            </p:extLst>
          </p:nvPr>
        </p:nvGraphicFramePr>
        <p:xfrm>
          <a:off x="223934" y="1284894"/>
          <a:ext cx="11756571" cy="5003939"/>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80405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505910">
                <a:tc>
                  <a:txBody>
                    <a:bodyPr/>
                    <a:lstStyle/>
                    <a:p>
                      <a:r>
                        <a:rPr lang="en-US" sz="1800" b="0" i="0" kern="1200" cap="none" spc="0" dirty="0">
                          <a:solidFill>
                            <a:schemeClr val="tx1"/>
                          </a:solidFill>
                          <a:effectLst/>
                          <a:latin typeface="+mn-lt"/>
                          <a:ea typeface="+mn-ea"/>
                          <a:cs typeface="+mn-cs"/>
                        </a:rPr>
                        <a:t>Pie Chart – Application Types</a:t>
                      </a: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                                                                Map – Loans by state</a:t>
                      </a: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                                                                   </a:t>
                      </a:r>
                    </a:p>
                    <a:p>
                      <a:endParaRPr lang="en-US" sz="1800" b="0" i="0" kern="1200" cap="none" spc="0" dirty="0">
                        <a:solidFill>
                          <a:schemeClr val="tx1"/>
                        </a:solidFill>
                        <a:effectLst/>
                        <a:latin typeface="+mn-lt"/>
                        <a:ea typeface="+mn-ea"/>
                        <a:cs typeface="+mn-cs"/>
                      </a:endParaRP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Bar Chart – Type of Loan                                                                         Bar/Stacked Bar – Loan Type(Current/Delinquent)</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693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a:extLst>
              <a:ext uri="{FF2B5EF4-FFF2-40B4-BE49-F238E27FC236}">
                <a16:creationId xmlns:a16="http://schemas.microsoft.com/office/drawing/2014/main" id="{0A0AAF62-C820-EAE8-F853-A992618965A5}"/>
              </a:ext>
            </a:extLst>
          </p:cNvPr>
          <p:cNvPicPr>
            <a:picLocks noChangeAspect="1"/>
          </p:cNvPicPr>
          <p:nvPr/>
        </p:nvPicPr>
        <p:blipFill>
          <a:blip r:embed="rId3"/>
          <a:stretch>
            <a:fillRect/>
          </a:stretch>
        </p:blipFill>
        <p:spPr>
          <a:xfrm>
            <a:off x="345234" y="2555052"/>
            <a:ext cx="2715208" cy="1231811"/>
          </a:xfrm>
          <a:prstGeom prst="rect">
            <a:avLst/>
          </a:prstGeom>
        </p:spPr>
      </p:pic>
      <p:pic>
        <p:nvPicPr>
          <p:cNvPr id="6" name="Picture 5">
            <a:extLst>
              <a:ext uri="{FF2B5EF4-FFF2-40B4-BE49-F238E27FC236}">
                <a16:creationId xmlns:a16="http://schemas.microsoft.com/office/drawing/2014/main" id="{F9B0ABF3-48EC-588E-6615-BCF3D73607F6}"/>
              </a:ext>
            </a:extLst>
          </p:cNvPr>
          <p:cNvPicPr>
            <a:picLocks noChangeAspect="1"/>
          </p:cNvPicPr>
          <p:nvPr/>
        </p:nvPicPr>
        <p:blipFill>
          <a:blip r:embed="rId4"/>
          <a:stretch>
            <a:fillRect/>
          </a:stretch>
        </p:blipFill>
        <p:spPr>
          <a:xfrm>
            <a:off x="176506" y="4446782"/>
            <a:ext cx="2883936" cy="1424903"/>
          </a:xfrm>
          <a:prstGeom prst="rect">
            <a:avLst/>
          </a:prstGeom>
        </p:spPr>
      </p:pic>
      <p:pic>
        <p:nvPicPr>
          <p:cNvPr id="9" name="Picture 8">
            <a:extLst>
              <a:ext uri="{FF2B5EF4-FFF2-40B4-BE49-F238E27FC236}">
                <a16:creationId xmlns:a16="http://schemas.microsoft.com/office/drawing/2014/main" id="{417DAF06-4EC6-4FAB-8791-D3213351CF72}"/>
              </a:ext>
            </a:extLst>
          </p:cNvPr>
          <p:cNvPicPr>
            <a:picLocks noChangeAspect="1"/>
          </p:cNvPicPr>
          <p:nvPr/>
        </p:nvPicPr>
        <p:blipFill>
          <a:blip r:embed="rId5"/>
          <a:stretch>
            <a:fillRect/>
          </a:stretch>
        </p:blipFill>
        <p:spPr>
          <a:xfrm>
            <a:off x="7708611" y="4446782"/>
            <a:ext cx="3217535" cy="1424903"/>
          </a:xfrm>
          <a:prstGeom prst="rect">
            <a:avLst/>
          </a:prstGeom>
        </p:spPr>
      </p:pic>
      <p:pic>
        <p:nvPicPr>
          <p:cNvPr id="11" name="Picture 10" descr="Map&#10;&#10;Description automatically generated">
            <a:extLst>
              <a:ext uri="{FF2B5EF4-FFF2-40B4-BE49-F238E27FC236}">
                <a16:creationId xmlns:a16="http://schemas.microsoft.com/office/drawing/2014/main" id="{BE37C370-4B5C-7953-6F0A-B44554F47E65}"/>
              </a:ext>
            </a:extLst>
          </p:cNvPr>
          <p:cNvPicPr>
            <a:picLocks noChangeAspect="1"/>
          </p:cNvPicPr>
          <p:nvPr/>
        </p:nvPicPr>
        <p:blipFill>
          <a:blip r:embed="rId6"/>
          <a:stretch>
            <a:fillRect/>
          </a:stretch>
        </p:blipFill>
        <p:spPr>
          <a:xfrm>
            <a:off x="3107870" y="3170957"/>
            <a:ext cx="3722137" cy="2576700"/>
          </a:xfrm>
          <a:prstGeom prst="rect">
            <a:avLst/>
          </a:prstGeom>
        </p:spPr>
      </p:pic>
    </p:spTree>
    <p:extLst>
      <p:ext uri="{BB962C8B-B14F-4D97-AF65-F5344CB8AC3E}">
        <p14:creationId xmlns:p14="http://schemas.microsoft.com/office/powerpoint/2010/main" val="113258801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{F7B96F2F-1428-492D-A124-B0305E868CEA}tf22712842_win32</Template>
  <TotalTime>2920</TotalTime>
  <Words>608</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Calibri</vt:lpstr>
      <vt:lpstr>Franklin Gothic Book</vt:lpstr>
      <vt:lpstr>Wingdings</vt:lpstr>
      <vt:lpstr>1_RetrospectVTI</vt:lpstr>
      <vt:lpstr>Bootcamp Final Project</vt:lpstr>
      <vt:lpstr>Topic and Description of Data</vt:lpstr>
      <vt:lpstr>Project Questions</vt:lpstr>
      <vt:lpstr>Data Exploration</vt:lpstr>
      <vt:lpstr>Data Cleaning</vt:lpstr>
      <vt:lpstr>Dashboard Outline - 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Final Project</dc:title>
  <dc:creator>jwag 2128</dc:creator>
  <cp:lastModifiedBy>jwag 2128</cp:lastModifiedBy>
  <cp:revision>12</cp:revision>
  <dcterms:created xsi:type="dcterms:W3CDTF">2022-10-25T00:20:01Z</dcterms:created>
  <dcterms:modified xsi:type="dcterms:W3CDTF">2022-10-31T23:01:11Z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