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1"/>
  </p:notesMasterIdLst>
  <p:sldIdLst>
    <p:sldId id="256" r:id="rId5"/>
    <p:sldId id="257" r:id="rId6"/>
    <p:sldId id="259" r:id="rId7"/>
    <p:sldId id="266" r:id="rId8"/>
    <p:sldId id="271" r:id="rId9"/>
    <p:sldId id="272" r:id="rId10"/>
    <p:sldId id="273" r:id="rId11"/>
    <p:sldId id="275" r:id="rId12"/>
    <p:sldId id="276" r:id="rId13"/>
    <p:sldId id="277" r:id="rId14"/>
    <p:sldId id="278" r:id="rId15"/>
    <p:sldId id="279" r:id="rId16"/>
    <p:sldId id="280" r:id="rId17"/>
    <p:sldId id="274" r:id="rId18"/>
    <p:sldId id="281" r:id="rId19"/>
    <p:sldId id="263" r:id="rId20"/>
  </p:sldIdLst>
  <p:sldSz cx="17068800" cy="9601200"/>
  <p:notesSz cx="6858000" cy="9144000"/>
  <p:defaultTextStyle>
    <a:defPPr>
      <a:defRPr lang="en-US"/>
    </a:defPPr>
    <a:lvl1pPr marL="0" algn="l" defTabSz="537667" rtl="0" eaLnBrk="1" latinLnBrk="0" hangingPunct="1">
      <a:defRPr sz="2117" kern="1200">
        <a:solidFill>
          <a:schemeClr val="tx1"/>
        </a:solidFill>
        <a:latin typeface="+mn-lt"/>
        <a:ea typeface="+mn-ea"/>
        <a:cs typeface="+mn-cs"/>
      </a:defRPr>
    </a:lvl1pPr>
    <a:lvl2pPr marL="537667" algn="l" defTabSz="537667" rtl="0" eaLnBrk="1" latinLnBrk="0" hangingPunct="1">
      <a:defRPr sz="2117" kern="1200">
        <a:solidFill>
          <a:schemeClr val="tx1"/>
        </a:solidFill>
        <a:latin typeface="+mn-lt"/>
        <a:ea typeface="+mn-ea"/>
        <a:cs typeface="+mn-cs"/>
      </a:defRPr>
    </a:lvl2pPr>
    <a:lvl3pPr marL="1075334" algn="l" defTabSz="537667" rtl="0" eaLnBrk="1" latinLnBrk="0" hangingPunct="1">
      <a:defRPr sz="2117" kern="1200">
        <a:solidFill>
          <a:schemeClr val="tx1"/>
        </a:solidFill>
        <a:latin typeface="+mn-lt"/>
        <a:ea typeface="+mn-ea"/>
        <a:cs typeface="+mn-cs"/>
      </a:defRPr>
    </a:lvl3pPr>
    <a:lvl4pPr marL="1613002" algn="l" defTabSz="537667" rtl="0" eaLnBrk="1" latinLnBrk="0" hangingPunct="1">
      <a:defRPr sz="2117" kern="1200">
        <a:solidFill>
          <a:schemeClr val="tx1"/>
        </a:solidFill>
        <a:latin typeface="+mn-lt"/>
        <a:ea typeface="+mn-ea"/>
        <a:cs typeface="+mn-cs"/>
      </a:defRPr>
    </a:lvl4pPr>
    <a:lvl5pPr marL="2150669" algn="l" defTabSz="537667" rtl="0" eaLnBrk="1" latinLnBrk="0" hangingPunct="1">
      <a:defRPr sz="2117" kern="1200">
        <a:solidFill>
          <a:schemeClr val="tx1"/>
        </a:solidFill>
        <a:latin typeface="+mn-lt"/>
        <a:ea typeface="+mn-ea"/>
        <a:cs typeface="+mn-cs"/>
      </a:defRPr>
    </a:lvl5pPr>
    <a:lvl6pPr marL="2688336" algn="l" defTabSz="537667" rtl="0" eaLnBrk="1" latinLnBrk="0" hangingPunct="1">
      <a:defRPr sz="2117" kern="1200">
        <a:solidFill>
          <a:schemeClr val="tx1"/>
        </a:solidFill>
        <a:latin typeface="+mn-lt"/>
        <a:ea typeface="+mn-ea"/>
        <a:cs typeface="+mn-cs"/>
      </a:defRPr>
    </a:lvl6pPr>
    <a:lvl7pPr marL="3226003" algn="l" defTabSz="537667" rtl="0" eaLnBrk="1" latinLnBrk="0" hangingPunct="1">
      <a:defRPr sz="2117" kern="1200">
        <a:solidFill>
          <a:schemeClr val="tx1"/>
        </a:solidFill>
        <a:latin typeface="+mn-lt"/>
        <a:ea typeface="+mn-ea"/>
        <a:cs typeface="+mn-cs"/>
      </a:defRPr>
    </a:lvl7pPr>
    <a:lvl8pPr marL="3763670" algn="l" defTabSz="537667" rtl="0" eaLnBrk="1" latinLnBrk="0" hangingPunct="1">
      <a:defRPr sz="2117" kern="1200">
        <a:solidFill>
          <a:schemeClr val="tx1"/>
        </a:solidFill>
        <a:latin typeface="+mn-lt"/>
        <a:ea typeface="+mn-ea"/>
        <a:cs typeface="+mn-cs"/>
      </a:defRPr>
    </a:lvl8pPr>
    <a:lvl9pPr marL="4301338" algn="l" defTabSz="537667"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2"/>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50" d="100"/>
          <a:sy n="50" d="100"/>
        </p:scale>
        <p:origin x="307" y="4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813668" y="985723"/>
            <a:ext cx="15390968" cy="2099462"/>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813673" y="3493624"/>
            <a:ext cx="15390964" cy="655526"/>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627279" y="4314140"/>
            <a:ext cx="15771571" cy="4634179"/>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813670" y="5580977"/>
            <a:ext cx="4996125" cy="2621343"/>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627279" y="1075335"/>
            <a:ext cx="3610051" cy="3942893"/>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4693920" y="1075335"/>
            <a:ext cx="3610051" cy="3942893"/>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8760561" y="1075335"/>
            <a:ext cx="3610051" cy="3942893"/>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12827204" y="1075335"/>
            <a:ext cx="3610051" cy="3942893"/>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6328550" y="5538472"/>
            <a:ext cx="10115105" cy="26638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7068800" cy="96012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894069" y="640082"/>
            <a:ext cx="4915727" cy="1280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853870" y="983018"/>
            <a:ext cx="4996125" cy="1664208"/>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853870" y="3277210"/>
            <a:ext cx="4996125" cy="5088280"/>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6520282" y="0"/>
            <a:ext cx="10548519" cy="96012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626945" y="7198764"/>
            <a:ext cx="15807204" cy="176235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3671" y="3351531"/>
            <a:ext cx="15441461" cy="3006454"/>
          </a:xfrm>
        </p:spPr>
        <p:txBody>
          <a:bodyPr anchor="b">
            <a:normAutofit/>
          </a:bodyPr>
          <a:lstStyle>
            <a:lvl1pPr algn="l">
              <a:defRPr sz="504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13670" y="6357984"/>
            <a:ext cx="15441461" cy="840778"/>
          </a:xfrm>
        </p:spPr>
        <p:txBody>
          <a:bodyPr anchor="t">
            <a:normAutofit/>
          </a:bodyPr>
          <a:lstStyle>
            <a:lvl1pPr marL="0" indent="0" algn="l">
              <a:buNone/>
              <a:defRPr sz="2520" cap="all">
                <a:solidFill>
                  <a:schemeClr val="accent1"/>
                </a:solidFill>
              </a:defRPr>
            </a:lvl1pPr>
            <a:lvl2pPr marL="640064" indent="0">
              <a:buNone/>
              <a:defRPr sz="2520">
                <a:solidFill>
                  <a:schemeClr val="tx1">
                    <a:tint val="75000"/>
                  </a:schemeClr>
                </a:solidFill>
              </a:defRPr>
            </a:lvl2pPr>
            <a:lvl3pPr marL="1280128" indent="0">
              <a:buNone/>
              <a:defRPr sz="2240">
                <a:solidFill>
                  <a:schemeClr val="tx1">
                    <a:tint val="75000"/>
                  </a:schemeClr>
                </a:solidFill>
              </a:defRPr>
            </a:lvl3pPr>
            <a:lvl4pPr marL="1920192" indent="0">
              <a:buNone/>
              <a:defRPr sz="1960">
                <a:solidFill>
                  <a:schemeClr val="tx1">
                    <a:tint val="75000"/>
                  </a:schemeClr>
                </a:solidFill>
              </a:defRPr>
            </a:lvl4pPr>
            <a:lvl5pPr marL="2560256" indent="0">
              <a:buNone/>
              <a:defRPr sz="1960">
                <a:solidFill>
                  <a:schemeClr val="tx1">
                    <a:tint val="75000"/>
                  </a:schemeClr>
                </a:solidFill>
              </a:defRPr>
            </a:lvl5pPr>
            <a:lvl6pPr marL="3200320" indent="0">
              <a:buNone/>
              <a:defRPr sz="1960">
                <a:solidFill>
                  <a:schemeClr val="tx1">
                    <a:tint val="75000"/>
                  </a:schemeClr>
                </a:solidFill>
              </a:defRPr>
            </a:lvl6pPr>
            <a:lvl7pPr marL="3840384" indent="0">
              <a:buNone/>
              <a:defRPr sz="1960">
                <a:solidFill>
                  <a:schemeClr val="tx1">
                    <a:tint val="75000"/>
                  </a:schemeClr>
                </a:solidFill>
              </a:defRPr>
            </a:lvl7pPr>
            <a:lvl8pPr marL="4480448" indent="0">
              <a:buNone/>
              <a:defRPr sz="1960">
                <a:solidFill>
                  <a:schemeClr val="tx1">
                    <a:tint val="75000"/>
                  </a:schemeClr>
                </a:solidFill>
              </a:defRPr>
            </a:lvl8pPr>
            <a:lvl9pPr marL="5120512" indent="0">
              <a:buNone/>
              <a:defRPr sz="196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3671" y="1021522"/>
            <a:ext cx="15441463" cy="138366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3672" y="3119205"/>
            <a:ext cx="7272673" cy="5086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2457" y="3119205"/>
            <a:ext cx="7272676" cy="5086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626945" y="841682"/>
            <a:ext cx="5155812" cy="81416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5001" y="1306832"/>
            <a:ext cx="4244593" cy="2411387"/>
          </a:xfrm>
        </p:spPr>
        <p:txBody>
          <a:bodyPr anchor="b">
            <a:normAutofit/>
          </a:bodyPr>
          <a:lstStyle>
            <a:lvl1pPr algn="l">
              <a:defRPr sz="336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6861301" y="1651761"/>
            <a:ext cx="9311388" cy="6521502"/>
          </a:xfrm>
        </p:spPr>
        <p:txBody>
          <a:bodyPr anchor="ctr">
            <a:normAutofit/>
          </a:bodyPr>
          <a:lstStyle>
            <a:lvl1pPr>
              <a:defRPr sz="2800">
                <a:solidFill>
                  <a:schemeClr val="tx2"/>
                </a:solidFill>
              </a:defRPr>
            </a:lvl1pPr>
            <a:lvl2pPr>
              <a:defRPr sz="2520">
                <a:solidFill>
                  <a:schemeClr val="tx2"/>
                </a:solidFill>
              </a:defRPr>
            </a:lvl2pPr>
            <a:lvl3pPr>
              <a:defRPr sz="2240">
                <a:solidFill>
                  <a:schemeClr val="tx2"/>
                </a:solidFill>
              </a:defRPr>
            </a:lvl3pPr>
            <a:lvl4pPr>
              <a:defRPr sz="1960">
                <a:solidFill>
                  <a:schemeClr val="tx2"/>
                </a:solidFill>
              </a:defRPr>
            </a:lvl4pPr>
            <a:lvl5pPr>
              <a:defRPr sz="1960">
                <a:solidFill>
                  <a:schemeClr val="tx2"/>
                </a:solidFill>
              </a:defRPr>
            </a:lvl5pPr>
            <a:lvl6pPr>
              <a:defRPr sz="1960">
                <a:solidFill>
                  <a:schemeClr val="tx2"/>
                </a:solidFill>
              </a:defRPr>
            </a:lvl6pPr>
            <a:lvl7pPr>
              <a:defRPr sz="1960">
                <a:solidFill>
                  <a:schemeClr val="tx2"/>
                </a:solidFill>
              </a:defRPr>
            </a:lvl7pPr>
            <a:lvl8pPr>
              <a:defRPr sz="1960">
                <a:solidFill>
                  <a:schemeClr val="tx2"/>
                </a:solidFill>
              </a:defRPr>
            </a:lvl8pPr>
            <a:lvl9pPr>
              <a:defRPr sz="196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001" y="3971317"/>
            <a:ext cx="4244593" cy="4201949"/>
          </a:xfrm>
        </p:spPr>
        <p:txBody>
          <a:bodyPr anchor="t">
            <a:normAutofit/>
          </a:bodyPr>
          <a:lstStyle>
            <a:lvl1pPr marL="0" indent="0" algn="l">
              <a:buNone/>
              <a:defRPr sz="2240">
                <a:solidFill>
                  <a:srgbClr val="FFFFFF"/>
                </a:solidFill>
              </a:defRPr>
            </a:lvl1pPr>
            <a:lvl2pPr marL="640064" indent="0">
              <a:buNone/>
              <a:defRPr sz="1540"/>
            </a:lvl2pPr>
            <a:lvl3pPr marL="1280128" indent="0">
              <a:buNone/>
              <a:defRPr sz="1400"/>
            </a:lvl3pPr>
            <a:lvl4pPr marL="1920192" indent="0">
              <a:buNone/>
              <a:defRPr sz="1260"/>
            </a:lvl4pPr>
            <a:lvl5pPr marL="2560256" indent="0">
              <a:buNone/>
              <a:defRPr sz="1260"/>
            </a:lvl5pPr>
            <a:lvl6pPr marL="3200320" indent="0">
              <a:buNone/>
              <a:defRPr sz="1260"/>
            </a:lvl6pPr>
            <a:lvl7pPr marL="3840384" indent="0">
              <a:buNone/>
              <a:defRPr sz="1260"/>
            </a:lvl7pPr>
            <a:lvl8pPr marL="4480448" indent="0">
              <a:buNone/>
              <a:defRPr sz="1260"/>
            </a:lvl8pPr>
            <a:lvl9pPr marL="5120512" indent="0">
              <a:buNone/>
              <a:defRPr sz="126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813669" y="9033628"/>
            <a:ext cx="9684095" cy="51117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10648333" y="9039684"/>
            <a:ext cx="3982719" cy="51117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4781620" y="9039684"/>
            <a:ext cx="1473515" cy="51117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671" y="6570746"/>
            <a:ext cx="15441463" cy="793433"/>
          </a:xfrm>
        </p:spPr>
        <p:txBody>
          <a:bodyPr anchor="b">
            <a:normAutofit/>
          </a:bodyPr>
          <a:lstStyle>
            <a:lvl1pPr algn="l">
              <a:defRPr sz="336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26944" y="897892"/>
            <a:ext cx="15807203" cy="5111749"/>
          </a:xfrm>
        </p:spPr>
        <p:txBody>
          <a:bodyPr anchor="t">
            <a:normAutofit/>
          </a:bodyPr>
          <a:lstStyle>
            <a:lvl1pPr marL="0" indent="0" algn="ctr">
              <a:buNone/>
              <a:defRPr sz="2240"/>
            </a:lvl1pPr>
            <a:lvl2pPr marL="640064" indent="0">
              <a:buNone/>
              <a:defRPr sz="2240"/>
            </a:lvl2pPr>
            <a:lvl3pPr marL="1280128" indent="0">
              <a:buNone/>
              <a:defRPr sz="2240"/>
            </a:lvl3pPr>
            <a:lvl4pPr marL="1920192" indent="0">
              <a:buNone/>
              <a:defRPr sz="2240"/>
            </a:lvl4pPr>
            <a:lvl5pPr marL="2560256" indent="0">
              <a:buNone/>
              <a:defRPr sz="2240"/>
            </a:lvl5pPr>
            <a:lvl6pPr marL="3200320" indent="0">
              <a:buNone/>
              <a:defRPr sz="2240"/>
            </a:lvl6pPr>
            <a:lvl7pPr marL="3840384" indent="0">
              <a:buNone/>
              <a:defRPr sz="2240"/>
            </a:lvl7pPr>
            <a:lvl8pPr marL="4480448" indent="0">
              <a:buNone/>
              <a:defRPr sz="2240"/>
            </a:lvl8pPr>
            <a:lvl9pPr marL="5120512" indent="0">
              <a:buNone/>
              <a:defRPr sz="2240"/>
            </a:lvl9pPr>
          </a:lstStyle>
          <a:p>
            <a:r>
              <a:rPr lang="en-US"/>
              <a:t>Click icon to add picture</a:t>
            </a:r>
            <a:endParaRPr lang="en-US" dirty="0"/>
          </a:p>
        </p:txBody>
      </p:sp>
      <p:sp>
        <p:nvSpPr>
          <p:cNvPr id="4" name="Text Placeholder 3"/>
          <p:cNvSpPr>
            <a:spLocks noGrp="1"/>
          </p:cNvSpPr>
          <p:nvPr>
            <p:ph type="body" sz="half" idx="2"/>
          </p:nvPr>
        </p:nvSpPr>
        <p:spPr>
          <a:xfrm>
            <a:off x="813669" y="7364179"/>
            <a:ext cx="15441464" cy="1397407"/>
          </a:xfrm>
        </p:spPr>
        <p:txBody>
          <a:bodyPr anchor="t">
            <a:normAutofit/>
          </a:bodyPr>
          <a:lstStyle>
            <a:lvl1pPr marL="0" indent="0">
              <a:buNone/>
              <a:defRPr sz="2240"/>
            </a:lvl1pPr>
            <a:lvl2pPr marL="640064" indent="0">
              <a:buNone/>
              <a:defRPr sz="1680"/>
            </a:lvl2pPr>
            <a:lvl3pPr marL="1280128" indent="0">
              <a:buNone/>
              <a:defRPr sz="1400"/>
            </a:lvl3pPr>
            <a:lvl4pPr marL="1920192" indent="0">
              <a:buNone/>
              <a:defRPr sz="1260"/>
            </a:lvl4pPr>
            <a:lvl5pPr marL="2560256" indent="0">
              <a:buNone/>
              <a:defRPr sz="1260"/>
            </a:lvl5pPr>
            <a:lvl6pPr marL="3200320" indent="0">
              <a:buNone/>
              <a:defRPr sz="1260"/>
            </a:lvl6pPr>
            <a:lvl7pPr marL="3840384" indent="0">
              <a:buNone/>
              <a:defRPr sz="1260"/>
            </a:lvl7pPr>
            <a:lvl8pPr marL="4480448" indent="0">
              <a:buNone/>
              <a:defRPr sz="1260"/>
            </a:lvl8pPr>
            <a:lvl9pPr marL="5120512" indent="0">
              <a:buNone/>
              <a:defRPr sz="126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813670" y="983019"/>
            <a:ext cx="4793793" cy="2100183"/>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813672" y="3380703"/>
            <a:ext cx="4793793" cy="556608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5939941" y="896112"/>
            <a:ext cx="5184648" cy="805220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11265408" y="896112"/>
            <a:ext cx="5184648" cy="805220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813670" y="1023024"/>
            <a:ext cx="4866281" cy="2069677"/>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813670" y="3052695"/>
            <a:ext cx="4866281" cy="5149624"/>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5938521" y="883310"/>
            <a:ext cx="10505759" cy="4928616"/>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5939943" y="5927953"/>
            <a:ext cx="5184648" cy="2995574"/>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11265408" y="5927141"/>
            <a:ext cx="5184648" cy="2995574"/>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813668" y="6050944"/>
            <a:ext cx="15390968" cy="161505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813673" y="7665999"/>
            <a:ext cx="15390964" cy="826449"/>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629412" y="844906"/>
            <a:ext cx="15809976" cy="4979822"/>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3670" y="1024129"/>
            <a:ext cx="15441463" cy="1382573"/>
          </a:xfrm>
        </p:spPr>
        <p:txBody>
          <a:bodyPr/>
          <a:lstStyle/>
          <a:p>
            <a:r>
              <a:rPr lang="en-US"/>
              <a:t>Click to edit Master title style</a:t>
            </a:r>
            <a:endParaRPr lang="en-US" dirty="0"/>
          </a:p>
        </p:txBody>
      </p:sp>
      <p:sp>
        <p:nvSpPr>
          <p:cNvPr id="3" name="Content Placeholder 2"/>
          <p:cNvSpPr>
            <a:spLocks noGrp="1"/>
          </p:cNvSpPr>
          <p:nvPr>
            <p:ph idx="1"/>
          </p:nvPr>
        </p:nvSpPr>
        <p:spPr>
          <a:xfrm>
            <a:off x="813670" y="3277210"/>
            <a:ext cx="15441461" cy="508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813668" y="1428604"/>
            <a:ext cx="15390968" cy="2065018"/>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813673" y="3493624"/>
            <a:ext cx="15390964" cy="655526"/>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627279" y="4314140"/>
            <a:ext cx="7680960" cy="4634179"/>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8756295" y="4314140"/>
            <a:ext cx="7680960" cy="4634179"/>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806253" y="1021522"/>
            <a:ext cx="15441463" cy="1383665"/>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806768" y="3207067"/>
            <a:ext cx="3200400" cy="352044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4881463" y="3207067"/>
            <a:ext cx="3200400" cy="352044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8956157" y="3207067"/>
            <a:ext cx="3200400" cy="352044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13030851" y="3207067"/>
            <a:ext cx="3200400" cy="352044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806768" y="6920865"/>
            <a:ext cx="3200400" cy="512064"/>
          </a:xfrm>
        </p:spPr>
        <p:txBody>
          <a:bodyPr>
            <a:noAutofit/>
          </a:bodyPr>
          <a:lstStyle>
            <a:lvl1pPr marL="0" indent="0">
              <a:buNone/>
              <a:defRPr sz="2520"/>
            </a:lvl1pPr>
            <a:lvl2pPr marL="453589" indent="0">
              <a:buNone/>
              <a:defRPr sz="2520"/>
            </a:lvl2pPr>
            <a:lvl3pPr marL="881978" indent="0">
              <a:buNone/>
              <a:defRPr sz="2520"/>
            </a:lvl3pPr>
            <a:lvl4pPr marL="1411165" indent="0">
              <a:buNone/>
              <a:defRPr sz="2520"/>
            </a:lvl4pPr>
            <a:lvl5pPr marL="1915152" indent="0">
              <a:buNone/>
              <a:defRPr sz="252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806252" y="7626287"/>
            <a:ext cx="3200400" cy="512064"/>
          </a:xfrm>
        </p:spPr>
        <p:txBody>
          <a:bodyPr>
            <a:noAutofit/>
          </a:bodyPr>
          <a:lstStyle>
            <a:lvl1pPr marL="0" indent="0">
              <a:buNone/>
              <a:defRPr sz="2240"/>
            </a:lvl1pPr>
            <a:lvl2pPr marL="453589" indent="0">
              <a:buNone/>
              <a:defRPr sz="2240"/>
            </a:lvl2pPr>
            <a:lvl3pPr marL="881978" indent="0">
              <a:buNone/>
              <a:defRPr sz="2240"/>
            </a:lvl3pPr>
            <a:lvl4pPr marL="1411165" indent="0">
              <a:buNone/>
              <a:defRPr sz="2240"/>
            </a:lvl4pPr>
            <a:lvl5pPr marL="1915152" indent="0">
              <a:buNone/>
              <a:defRPr sz="224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4881979" y="6920865"/>
            <a:ext cx="3200400" cy="512064"/>
          </a:xfrm>
        </p:spPr>
        <p:txBody>
          <a:bodyPr>
            <a:noAutofit/>
          </a:bodyPr>
          <a:lstStyle>
            <a:lvl1pPr marL="0" indent="0">
              <a:buNone/>
              <a:defRPr sz="2520"/>
            </a:lvl1pPr>
            <a:lvl2pPr marL="453589" indent="0">
              <a:buNone/>
              <a:defRPr sz="2520"/>
            </a:lvl2pPr>
            <a:lvl3pPr marL="881978" indent="0">
              <a:buNone/>
              <a:defRPr sz="2520"/>
            </a:lvl3pPr>
            <a:lvl4pPr marL="1411165" indent="0">
              <a:buNone/>
              <a:defRPr sz="2520"/>
            </a:lvl4pPr>
            <a:lvl5pPr marL="1915152" indent="0">
              <a:buNone/>
              <a:defRPr sz="252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4881463" y="7626287"/>
            <a:ext cx="3200400" cy="512064"/>
          </a:xfrm>
        </p:spPr>
        <p:txBody>
          <a:bodyPr>
            <a:noAutofit/>
          </a:bodyPr>
          <a:lstStyle>
            <a:lvl1pPr marL="0" indent="0">
              <a:buNone/>
              <a:defRPr sz="2240"/>
            </a:lvl1pPr>
            <a:lvl2pPr marL="453589" indent="0">
              <a:buNone/>
              <a:defRPr sz="2240"/>
            </a:lvl2pPr>
            <a:lvl3pPr marL="881978" indent="0">
              <a:buNone/>
              <a:defRPr sz="2240"/>
            </a:lvl3pPr>
            <a:lvl4pPr marL="1411165" indent="0">
              <a:buNone/>
              <a:defRPr sz="2240"/>
            </a:lvl4pPr>
            <a:lvl5pPr marL="1915152" indent="0">
              <a:buNone/>
              <a:defRPr sz="224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8956673" y="6920865"/>
            <a:ext cx="3200400" cy="512064"/>
          </a:xfrm>
        </p:spPr>
        <p:txBody>
          <a:bodyPr>
            <a:noAutofit/>
          </a:bodyPr>
          <a:lstStyle>
            <a:lvl1pPr marL="0" indent="0">
              <a:buNone/>
              <a:defRPr sz="2520"/>
            </a:lvl1pPr>
            <a:lvl2pPr marL="453589" indent="0">
              <a:buNone/>
              <a:defRPr sz="2520"/>
            </a:lvl2pPr>
            <a:lvl3pPr marL="881978" indent="0">
              <a:buNone/>
              <a:defRPr sz="2520"/>
            </a:lvl3pPr>
            <a:lvl4pPr marL="1411165" indent="0">
              <a:buNone/>
              <a:defRPr sz="2520"/>
            </a:lvl4pPr>
            <a:lvl5pPr marL="1915152" indent="0">
              <a:buNone/>
              <a:defRPr sz="252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8956157" y="7626287"/>
            <a:ext cx="3200400" cy="512064"/>
          </a:xfrm>
        </p:spPr>
        <p:txBody>
          <a:bodyPr>
            <a:noAutofit/>
          </a:bodyPr>
          <a:lstStyle>
            <a:lvl1pPr marL="0" indent="0">
              <a:buNone/>
              <a:defRPr sz="2240"/>
            </a:lvl1pPr>
            <a:lvl2pPr marL="453589" indent="0">
              <a:buNone/>
              <a:defRPr sz="2240"/>
            </a:lvl2pPr>
            <a:lvl3pPr marL="881978" indent="0">
              <a:buNone/>
              <a:defRPr sz="2240"/>
            </a:lvl3pPr>
            <a:lvl4pPr marL="1411165" indent="0">
              <a:buNone/>
              <a:defRPr sz="2240"/>
            </a:lvl4pPr>
            <a:lvl5pPr marL="1915152" indent="0">
              <a:buNone/>
              <a:defRPr sz="224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13031367" y="6939983"/>
            <a:ext cx="3200400" cy="512064"/>
          </a:xfrm>
        </p:spPr>
        <p:txBody>
          <a:bodyPr>
            <a:noAutofit/>
          </a:bodyPr>
          <a:lstStyle>
            <a:lvl1pPr marL="0" indent="0">
              <a:buNone/>
              <a:defRPr sz="2520"/>
            </a:lvl1pPr>
            <a:lvl2pPr marL="453589" indent="0">
              <a:buNone/>
              <a:defRPr sz="2520"/>
            </a:lvl2pPr>
            <a:lvl3pPr marL="881978" indent="0">
              <a:buNone/>
              <a:defRPr sz="2520"/>
            </a:lvl3pPr>
            <a:lvl4pPr marL="1411165" indent="0">
              <a:buNone/>
              <a:defRPr sz="2520"/>
            </a:lvl4pPr>
            <a:lvl5pPr marL="1915152" indent="0">
              <a:buNone/>
              <a:defRPr sz="252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13030851" y="7645406"/>
            <a:ext cx="3200400" cy="512064"/>
          </a:xfrm>
        </p:spPr>
        <p:txBody>
          <a:bodyPr>
            <a:noAutofit/>
          </a:bodyPr>
          <a:lstStyle>
            <a:lvl1pPr marL="0" indent="0">
              <a:buNone/>
              <a:defRPr sz="2240"/>
            </a:lvl1pPr>
            <a:lvl2pPr marL="453589" indent="0">
              <a:buNone/>
              <a:defRPr sz="2240"/>
            </a:lvl2pPr>
            <a:lvl3pPr marL="881978" indent="0">
              <a:buNone/>
              <a:defRPr sz="2240"/>
            </a:lvl3pPr>
            <a:lvl4pPr marL="1411165" indent="0">
              <a:buNone/>
              <a:defRPr sz="2240"/>
            </a:lvl4pPr>
            <a:lvl5pPr marL="1915152" indent="0">
              <a:buNone/>
              <a:defRPr sz="224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813671" y="1021522"/>
            <a:ext cx="15441463" cy="13836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3669" y="3151247"/>
            <a:ext cx="7272676" cy="780898"/>
          </a:xfrm>
        </p:spPr>
        <p:txBody>
          <a:bodyPr anchor="ctr">
            <a:noAutofit/>
          </a:bodyPr>
          <a:lstStyle>
            <a:lvl1pPr marL="0" indent="0">
              <a:buNone/>
              <a:defRPr sz="2800" b="0">
                <a:solidFill>
                  <a:schemeClr val="tx1">
                    <a:lumMod val="75000"/>
                    <a:lumOff val="25000"/>
                  </a:schemeClr>
                </a:solidFill>
              </a:defRPr>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13672" y="4096473"/>
            <a:ext cx="7272672" cy="4108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2455" y="3151250"/>
            <a:ext cx="7272679" cy="774722"/>
          </a:xfrm>
        </p:spPr>
        <p:txBody>
          <a:bodyPr anchor="ctr">
            <a:noAutofit/>
          </a:bodyPr>
          <a:lstStyle>
            <a:lvl1pPr marL="0" marR="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sz="2800" b="0">
                <a:solidFill>
                  <a:schemeClr val="tx1">
                    <a:lumMod val="75000"/>
                    <a:lumOff val="25000"/>
                  </a:schemeClr>
                </a:solidFill>
              </a:defRPr>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marL="0" marR="0" lvl="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8982452" y="4096473"/>
            <a:ext cx="7272680" cy="4108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813671" y="1021522"/>
            <a:ext cx="15441463" cy="13836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3668" y="3151247"/>
            <a:ext cx="4480560" cy="780898"/>
          </a:xfrm>
        </p:spPr>
        <p:txBody>
          <a:bodyPr anchor="ctr">
            <a:noAutofit/>
          </a:bodyPr>
          <a:lstStyle>
            <a:lvl1pPr marL="0" indent="0">
              <a:buNone/>
              <a:defRPr sz="2800" b="0">
                <a:solidFill>
                  <a:schemeClr val="tx1">
                    <a:lumMod val="75000"/>
                    <a:lumOff val="25000"/>
                  </a:schemeClr>
                </a:solidFill>
              </a:defRPr>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13672" y="4096473"/>
            <a:ext cx="4480560" cy="4108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280" y="3151248"/>
            <a:ext cx="4480560" cy="774722"/>
          </a:xfrm>
        </p:spPr>
        <p:txBody>
          <a:bodyPr anchor="ctr">
            <a:noAutofit/>
          </a:bodyPr>
          <a:lstStyle>
            <a:lvl1pPr marL="0" marR="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sz="2800" b="0">
                <a:solidFill>
                  <a:schemeClr val="tx1">
                    <a:lumMod val="75000"/>
                    <a:lumOff val="25000"/>
                  </a:schemeClr>
                </a:solidFill>
              </a:defRPr>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marL="0" marR="0" lvl="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177277" y="4096473"/>
            <a:ext cx="4480560" cy="4108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11540899" y="3151248"/>
            <a:ext cx="4480560" cy="774722"/>
          </a:xfrm>
        </p:spPr>
        <p:txBody>
          <a:bodyPr anchor="ctr">
            <a:noAutofit/>
          </a:bodyPr>
          <a:lstStyle>
            <a:lvl1pPr marL="0" marR="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sz="2800" b="0">
                <a:solidFill>
                  <a:schemeClr val="tx1">
                    <a:lumMod val="75000"/>
                    <a:lumOff val="25000"/>
                  </a:schemeClr>
                </a:solidFill>
              </a:defRPr>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marL="0" marR="0" lvl="0" indent="0" algn="l" defTabSz="640064" rtl="0" eaLnBrk="1" fontAlgn="auto" latinLnBrk="0" hangingPunct="1">
              <a:lnSpc>
                <a:spcPct val="100000"/>
              </a:lnSpc>
              <a:spcBef>
                <a:spcPct val="20000"/>
              </a:spcBef>
              <a:spcAft>
                <a:spcPts val="84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11540896" y="4096473"/>
            <a:ext cx="4480560" cy="4108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5938563" y="693804"/>
            <a:ext cx="5184648"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11259005" y="693804"/>
            <a:ext cx="5184648"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611812" y="693804"/>
            <a:ext cx="5184648"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13670" y="987173"/>
            <a:ext cx="15441463" cy="166537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13670" y="3270403"/>
            <a:ext cx="15441463" cy="511286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48333" y="8993481"/>
            <a:ext cx="3982719" cy="511175"/>
          </a:xfrm>
          <a:prstGeom prst="rect">
            <a:avLst/>
          </a:prstGeom>
        </p:spPr>
        <p:txBody>
          <a:bodyPr vert="horz" lIns="91440" tIns="45720" rIns="91440" bIns="45720" rtlCol="0" anchor="ctr"/>
          <a:lstStyle>
            <a:lvl1pPr algn="r">
              <a:defRPr sz="126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813669" y="8993481"/>
            <a:ext cx="9684095" cy="511175"/>
          </a:xfrm>
          <a:prstGeom prst="rect">
            <a:avLst/>
          </a:prstGeom>
        </p:spPr>
        <p:txBody>
          <a:bodyPr vert="horz" lIns="91440" tIns="45720" rIns="91440" bIns="45720" rtlCol="0" anchor="ctr"/>
          <a:lstStyle>
            <a:lvl1pPr algn="l">
              <a:defRPr sz="126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4781620" y="8993481"/>
            <a:ext cx="1473515" cy="511175"/>
          </a:xfrm>
          <a:prstGeom prst="rect">
            <a:avLst/>
          </a:prstGeom>
        </p:spPr>
        <p:txBody>
          <a:bodyPr vert="horz" lIns="91440" tIns="45720" rIns="91440" bIns="45720" rtlCol="0" anchor="ctr"/>
          <a:lstStyle>
            <a:lvl1pPr algn="r">
              <a:defRPr sz="126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640064" rtl="0" eaLnBrk="1" latinLnBrk="0" hangingPunct="1">
        <a:spcBef>
          <a:spcPct val="0"/>
        </a:spcBef>
        <a:buNone/>
        <a:defRPr sz="392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389" indent="-428389" algn="l" defTabSz="640064" rtl="0" eaLnBrk="1" latinLnBrk="0" hangingPunct="1">
        <a:spcBef>
          <a:spcPct val="20000"/>
        </a:spcBef>
        <a:spcAft>
          <a:spcPts val="840"/>
        </a:spcAft>
        <a:buClr>
          <a:schemeClr val="accent1"/>
        </a:buClr>
        <a:buSzPct val="92000"/>
        <a:buFont typeface="Wingdings 2" panose="05020102010507070707" pitchFamily="18" charset="2"/>
        <a:buChar char=""/>
        <a:defRPr sz="2520" kern="1200">
          <a:solidFill>
            <a:schemeClr val="tx1">
              <a:lumMod val="75000"/>
              <a:lumOff val="25000"/>
            </a:schemeClr>
          </a:solidFill>
          <a:latin typeface="+mn-lt"/>
          <a:ea typeface="+mn-ea"/>
          <a:cs typeface="+mn-cs"/>
        </a:defRPr>
      </a:lvl1pPr>
      <a:lvl2pPr marL="881978" indent="-428389" algn="l" defTabSz="640064" rtl="0" eaLnBrk="1" latinLnBrk="0" hangingPunct="1">
        <a:spcBef>
          <a:spcPct val="20000"/>
        </a:spcBef>
        <a:spcAft>
          <a:spcPts val="840"/>
        </a:spcAft>
        <a:buClr>
          <a:schemeClr val="accent1"/>
        </a:buClr>
        <a:buSzPct val="92000"/>
        <a:buFont typeface="Wingdings 2" panose="05020102010507070707" pitchFamily="18" charset="2"/>
        <a:buChar char=""/>
        <a:defRPr sz="2240" kern="1200">
          <a:solidFill>
            <a:schemeClr val="tx1">
              <a:lumMod val="75000"/>
              <a:lumOff val="25000"/>
            </a:schemeClr>
          </a:solidFill>
          <a:latin typeface="+mn-lt"/>
          <a:ea typeface="+mn-ea"/>
          <a:cs typeface="+mn-cs"/>
        </a:defRPr>
      </a:lvl2pPr>
      <a:lvl3pPr marL="1259969" indent="-377991" algn="l" defTabSz="640064" rtl="0" eaLnBrk="1" latinLnBrk="0" hangingPunct="1">
        <a:spcBef>
          <a:spcPct val="20000"/>
        </a:spcBef>
        <a:spcAft>
          <a:spcPts val="840"/>
        </a:spcAft>
        <a:buClr>
          <a:schemeClr val="accent1"/>
        </a:buClr>
        <a:buSzPct val="92000"/>
        <a:buFont typeface="Wingdings 2" panose="05020102010507070707" pitchFamily="18" charset="2"/>
        <a:buChar char=""/>
        <a:defRPr sz="1960" kern="1200">
          <a:solidFill>
            <a:schemeClr val="tx1">
              <a:lumMod val="75000"/>
              <a:lumOff val="25000"/>
            </a:schemeClr>
          </a:solidFill>
          <a:latin typeface="+mn-lt"/>
          <a:ea typeface="+mn-ea"/>
          <a:cs typeface="+mn-cs"/>
        </a:defRPr>
      </a:lvl3pPr>
      <a:lvl4pPr marL="1738757" indent="-327592" algn="l" defTabSz="640064" rtl="0" eaLnBrk="1" latinLnBrk="0" hangingPunct="1">
        <a:spcBef>
          <a:spcPct val="20000"/>
        </a:spcBef>
        <a:spcAft>
          <a:spcPts val="840"/>
        </a:spcAft>
        <a:buClr>
          <a:schemeClr val="accent1"/>
        </a:buClr>
        <a:buSzPct val="92000"/>
        <a:buFont typeface="Wingdings 2" panose="05020102010507070707" pitchFamily="18" charset="2"/>
        <a:buChar char=""/>
        <a:defRPr sz="1680" kern="1200">
          <a:solidFill>
            <a:schemeClr val="tx1">
              <a:lumMod val="75000"/>
              <a:lumOff val="25000"/>
            </a:schemeClr>
          </a:solidFill>
          <a:latin typeface="+mn-lt"/>
          <a:ea typeface="+mn-ea"/>
          <a:cs typeface="+mn-cs"/>
        </a:defRPr>
      </a:lvl4pPr>
      <a:lvl5pPr marL="2242744" indent="-327592" algn="l" defTabSz="640064" rtl="0" eaLnBrk="1" latinLnBrk="0" hangingPunct="1">
        <a:spcBef>
          <a:spcPct val="20000"/>
        </a:spcBef>
        <a:spcAft>
          <a:spcPts val="840"/>
        </a:spcAft>
        <a:buClr>
          <a:schemeClr val="accent1"/>
        </a:buClr>
        <a:buSzPct val="92000"/>
        <a:buFont typeface="Wingdings 2" panose="05020102010507070707" pitchFamily="18" charset="2"/>
        <a:buChar char=""/>
        <a:defRPr sz="1680" kern="1200">
          <a:solidFill>
            <a:schemeClr val="tx1">
              <a:lumMod val="75000"/>
              <a:lumOff val="25000"/>
            </a:schemeClr>
          </a:solidFill>
          <a:latin typeface="+mn-lt"/>
          <a:ea typeface="+mn-ea"/>
          <a:cs typeface="+mn-cs"/>
        </a:defRPr>
      </a:lvl5pPr>
      <a:lvl6pPr marL="2659934" indent="-320032" algn="l" defTabSz="640064" rtl="0" eaLnBrk="1" latinLnBrk="0" hangingPunct="1">
        <a:spcBef>
          <a:spcPct val="20000"/>
        </a:spcBef>
        <a:spcAft>
          <a:spcPts val="84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6pPr>
      <a:lvl7pPr marL="3079923" indent="-320032" algn="l" defTabSz="640064" rtl="0" eaLnBrk="1" latinLnBrk="0" hangingPunct="1">
        <a:spcBef>
          <a:spcPct val="20000"/>
        </a:spcBef>
        <a:spcAft>
          <a:spcPts val="84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7pPr>
      <a:lvl8pPr marL="3499913" indent="-320032" algn="l" defTabSz="640064" rtl="0" eaLnBrk="1" latinLnBrk="0" hangingPunct="1">
        <a:spcBef>
          <a:spcPct val="20000"/>
        </a:spcBef>
        <a:spcAft>
          <a:spcPts val="84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8pPr>
      <a:lvl9pPr marL="3919902" indent="-320032" algn="l" defTabSz="640064" rtl="0" eaLnBrk="1" latinLnBrk="0" hangingPunct="1">
        <a:spcBef>
          <a:spcPct val="20000"/>
        </a:spcBef>
        <a:spcAft>
          <a:spcPts val="84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9pPr>
    </p:bodyStyle>
    <p:otherStyle>
      <a:defPPr>
        <a:defRPr lang="en-US"/>
      </a:defPPr>
      <a:lvl1pPr marL="0" algn="l" defTabSz="640064" rtl="0" eaLnBrk="1" latinLnBrk="0" hangingPunct="1">
        <a:defRPr sz="2520" kern="1200">
          <a:solidFill>
            <a:schemeClr val="tx1"/>
          </a:solidFill>
          <a:latin typeface="+mn-lt"/>
          <a:ea typeface="+mn-ea"/>
          <a:cs typeface="+mn-cs"/>
        </a:defRPr>
      </a:lvl1pPr>
      <a:lvl2pPr marL="640064" algn="l" defTabSz="640064" rtl="0" eaLnBrk="1" latinLnBrk="0" hangingPunct="1">
        <a:defRPr sz="2520" kern="1200">
          <a:solidFill>
            <a:schemeClr val="tx1"/>
          </a:solidFill>
          <a:latin typeface="+mn-lt"/>
          <a:ea typeface="+mn-ea"/>
          <a:cs typeface="+mn-cs"/>
        </a:defRPr>
      </a:lvl2pPr>
      <a:lvl3pPr marL="1280128" algn="l" defTabSz="640064" rtl="0" eaLnBrk="1" latinLnBrk="0" hangingPunct="1">
        <a:defRPr sz="2520" kern="1200">
          <a:solidFill>
            <a:schemeClr val="tx1"/>
          </a:solidFill>
          <a:latin typeface="+mn-lt"/>
          <a:ea typeface="+mn-ea"/>
          <a:cs typeface="+mn-cs"/>
        </a:defRPr>
      </a:lvl3pPr>
      <a:lvl4pPr marL="1920192" algn="l" defTabSz="640064" rtl="0" eaLnBrk="1" latinLnBrk="0" hangingPunct="1">
        <a:defRPr sz="2520" kern="1200">
          <a:solidFill>
            <a:schemeClr val="tx1"/>
          </a:solidFill>
          <a:latin typeface="+mn-lt"/>
          <a:ea typeface="+mn-ea"/>
          <a:cs typeface="+mn-cs"/>
        </a:defRPr>
      </a:lvl4pPr>
      <a:lvl5pPr marL="2560256" algn="l" defTabSz="640064" rtl="0" eaLnBrk="1" latinLnBrk="0" hangingPunct="1">
        <a:defRPr sz="2520" kern="1200">
          <a:solidFill>
            <a:schemeClr val="tx1"/>
          </a:solidFill>
          <a:latin typeface="+mn-lt"/>
          <a:ea typeface="+mn-ea"/>
          <a:cs typeface="+mn-cs"/>
        </a:defRPr>
      </a:lvl5pPr>
      <a:lvl6pPr marL="3200320" algn="l" defTabSz="640064" rtl="0" eaLnBrk="1" latinLnBrk="0" hangingPunct="1">
        <a:defRPr sz="2520" kern="1200">
          <a:solidFill>
            <a:schemeClr val="tx1"/>
          </a:solidFill>
          <a:latin typeface="+mn-lt"/>
          <a:ea typeface="+mn-ea"/>
          <a:cs typeface="+mn-cs"/>
        </a:defRPr>
      </a:lvl6pPr>
      <a:lvl7pPr marL="3840384" algn="l" defTabSz="640064" rtl="0" eaLnBrk="1" latinLnBrk="0" hangingPunct="1">
        <a:defRPr sz="2520" kern="1200">
          <a:solidFill>
            <a:schemeClr val="tx1"/>
          </a:solidFill>
          <a:latin typeface="+mn-lt"/>
          <a:ea typeface="+mn-ea"/>
          <a:cs typeface="+mn-cs"/>
        </a:defRPr>
      </a:lvl7pPr>
      <a:lvl8pPr marL="4480448" algn="l" defTabSz="640064" rtl="0" eaLnBrk="1" latinLnBrk="0" hangingPunct="1">
        <a:defRPr sz="2520" kern="1200">
          <a:solidFill>
            <a:schemeClr val="tx1"/>
          </a:solidFill>
          <a:latin typeface="+mn-lt"/>
          <a:ea typeface="+mn-ea"/>
          <a:cs typeface="+mn-cs"/>
        </a:defRPr>
      </a:lvl8pPr>
      <a:lvl9pPr marL="5120512" algn="l" defTabSz="640064"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www.statnews.com/2019/07/18/clinical-trials-birds-eye-view-drug-developmen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public.tableau.com/app/profile/jwala.mukhi.suresh/viz/ClinicalTrialsPackagedWorkbook/Researchtrend" TargetMode="External"/><Relationship Id="rId2" Type="http://schemas.openxmlformats.org/officeDocument/2006/relationships/hyperlink" Target="https://public.tableau.com/app/profile/jwala.mukhi.suresh/viz/ClinicalTrialsDashboard_16450772401140/Dashboard1" TargetMode="External"/><Relationship Id="rId1" Type="http://schemas.openxmlformats.org/officeDocument/2006/relationships/slideLayout" Target="../slideLayouts/slideLayout11.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makeovermonday/2019w33"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aerodatalab.org/birds-eye-view-of-research-landscap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813668" y="985723"/>
            <a:ext cx="15390968" cy="2099463"/>
          </a:xfrm>
        </p:spPr>
        <p:txBody>
          <a:bodyPr>
            <a:normAutofit/>
          </a:bodyPr>
          <a:lstStyle/>
          <a:p>
            <a:pPr>
              <a:lnSpc>
                <a:spcPct val="150000"/>
              </a:lnSpc>
            </a:pPr>
            <a:r>
              <a:rPr lang="en-US" sz="5400" dirty="0">
                <a:solidFill>
                  <a:schemeClr val="tx1"/>
                </a:solidFill>
              </a:rPr>
              <a:t>A bird’s-eye view of clinical trials </a:t>
            </a:r>
            <a:br>
              <a:rPr lang="en-US" sz="5400" dirty="0">
                <a:solidFill>
                  <a:schemeClr val="tx1"/>
                </a:solidFill>
              </a:rPr>
            </a:br>
            <a:r>
              <a:rPr lang="en-US" sz="3100" dirty="0">
                <a:solidFill>
                  <a:schemeClr val="tx1"/>
                </a:solidFill>
              </a:rPr>
              <a:t>IMT 562 - Makeover Monday</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813668" y="3336757"/>
            <a:ext cx="15390969" cy="812395"/>
          </a:xfrm>
        </p:spPr>
        <p:txBody>
          <a:bodyPr>
            <a:noAutofit/>
          </a:bodyPr>
          <a:lstStyle/>
          <a:p>
            <a:r>
              <a:rPr lang="en-US" sz="2800" dirty="0">
                <a:solidFill>
                  <a:schemeClr val="tx1"/>
                </a:solidFill>
              </a:rPr>
              <a:t>Jwala Mukhi Suresh</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27279" y="4314140"/>
            <a:ext cx="15771571" cy="4634179"/>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Research TREND OF EACH SPONSOR OVER the years</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8534399" y="1417320"/>
            <a:ext cx="8197515" cy="7922623"/>
          </a:xfrm>
        </p:spPr>
        <p:txBody>
          <a:bodyPr anchor="t">
            <a:noAutofit/>
          </a:bodyPr>
          <a:lstStyle/>
          <a:p>
            <a:pPr marR="0" lvl="0">
              <a:lnSpc>
                <a:spcPct val="20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The two bar charts together shows the research trend of a sponsor throughout the years. On choosing the sponsor the first chart shows the total trials performed over the years and on clicking the bar for a year the lower graph filters and shows the conditions &amp; total enrollments for the year.</a:t>
            </a:r>
          </a:p>
          <a:p>
            <a:pPr marL="0" indent="0">
              <a:lnSpc>
                <a:spcPct val="20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p>
          <a:p>
            <a:pPr marR="0" lvl="0">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Using two separate bar charts and the use of interactivity makes it easy for the users to understand the research pattern of different sponsors and how active they were in conducting researches for different conditions and how many participants they enrolled in each trial.</a:t>
            </a:r>
          </a:p>
          <a:p>
            <a:pPr marL="0" marR="0" lvl="0" indent="0">
              <a:lnSpc>
                <a:spcPct val="200000"/>
              </a:lnSpc>
              <a:spcBef>
                <a:spcPts val="0"/>
              </a:spcBef>
              <a:spcAft>
                <a:spcPts val="0"/>
              </a:spcAft>
              <a:buNone/>
            </a:pPr>
            <a:endParaRPr lang="en-US" sz="2400" dirty="0">
              <a:solidFill>
                <a:schemeClr val="tx1"/>
              </a:solidFill>
              <a:effectLst/>
              <a:ea typeface="Calibri" panose="020F0502020204030204" pitchFamily="34" charset="0"/>
              <a:cs typeface="Times New Roman" panose="02020603050405020304" pitchFamily="18" charset="0"/>
            </a:endParaRPr>
          </a:p>
        </p:txBody>
      </p:sp>
      <p:pic>
        <p:nvPicPr>
          <p:cNvPr id="19" name="Picture 18" descr="Chart, bar chart&#10;&#10;Description automatically generated">
            <a:extLst>
              <a:ext uri="{FF2B5EF4-FFF2-40B4-BE49-F238E27FC236}">
                <a16:creationId xmlns:a16="http://schemas.microsoft.com/office/drawing/2014/main" id="{4BD4D2E4-892B-41C6-86B9-9BA5F92BA579}"/>
              </a:ext>
            </a:extLst>
          </p:cNvPr>
          <p:cNvPicPr>
            <a:picLocks noChangeAspect="1"/>
          </p:cNvPicPr>
          <p:nvPr/>
        </p:nvPicPr>
        <p:blipFill rotWithShape="1">
          <a:blip r:embed="rId2"/>
          <a:srcRect l="1" r="27713"/>
          <a:stretch/>
        </p:blipFill>
        <p:spPr>
          <a:xfrm>
            <a:off x="336886" y="1804209"/>
            <a:ext cx="6809191" cy="7535734"/>
          </a:xfrm>
          <a:prstGeom prst="rect">
            <a:avLst/>
          </a:prstGeom>
        </p:spPr>
      </p:pic>
      <p:pic>
        <p:nvPicPr>
          <p:cNvPr id="8" name="Picture 7">
            <a:extLst>
              <a:ext uri="{FF2B5EF4-FFF2-40B4-BE49-F238E27FC236}">
                <a16:creationId xmlns:a16="http://schemas.microsoft.com/office/drawing/2014/main" id="{4367748A-38DE-4B31-9741-AB0ECD99A176}"/>
              </a:ext>
            </a:extLst>
          </p:cNvPr>
          <p:cNvPicPr>
            <a:picLocks noChangeAspect="1"/>
          </p:cNvPicPr>
          <p:nvPr/>
        </p:nvPicPr>
        <p:blipFill>
          <a:blip r:embed="rId3"/>
          <a:stretch>
            <a:fillRect/>
          </a:stretch>
        </p:blipFill>
        <p:spPr>
          <a:xfrm>
            <a:off x="6497718" y="1959429"/>
            <a:ext cx="1851043" cy="2582205"/>
          </a:xfrm>
          <a:prstGeom prst="rect">
            <a:avLst/>
          </a:prstGeom>
        </p:spPr>
      </p:pic>
      <p:sp>
        <p:nvSpPr>
          <p:cNvPr id="6" name="Slide Number Placeholder 14">
            <a:extLst>
              <a:ext uri="{FF2B5EF4-FFF2-40B4-BE49-F238E27FC236}">
                <a16:creationId xmlns:a16="http://schemas.microsoft.com/office/drawing/2014/main" id="{3CE8B7AD-AC33-4FDC-969B-AD54F4FC9AA2}"/>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419369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F0231A93-F4AC-4C4E-A36A-EEABD6638125}"/>
              </a:ext>
            </a:extLst>
          </p:cNvPr>
          <p:cNvPicPr>
            <a:picLocks noChangeAspect="1"/>
          </p:cNvPicPr>
          <p:nvPr/>
        </p:nvPicPr>
        <p:blipFill>
          <a:blip r:embed="rId2"/>
          <a:stretch>
            <a:fillRect/>
          </a:stretch>
        </p:blipFill>
        <p:spPr>
          <a:xfrm>
            <a:off x="336886" y="2868221"/>
            <a:ext cx="9721513" cy="4519171"/>
          </a:xfrm>
          <a:prstGeom prst="rect">
            <a:avLst/>
          </a:prstGeom>
        </p:spPr>
      </p:pic>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6242056" cy="1514834"/>
          </a:xfrm>
        </p:spPr>
        <p:txBody>
          <a:bodyPr>
            <a:normAutofit/>
          </a:bodyPr>
          <a:lstStyle/>
          <a:p>
            <a:r>
              <a:rPr lang="en-US" sz="4000" dirty="0">
                <a:solidFill>
                  <a:schemeClr val="tx1"/>
                </a:solidFill>
              </a:rPr>
              <a:t>Total TRIALS that were suspended, terminated, withdrawn, unknown status for each sponsor</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9914020" y="1828800"/>
            <a:ext cx="6817893" cy="7427495"/>
          </a:xfrm>
        </p:spPr>
        <p:txBody>
          <a:bodyPr anchor="t">
            <a:noAutofit/>
          </a:bodyPr>
          <a:lstStyle/>
          <a:p>
            <a:pPr marR="0" lvl="0">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The visualization shows the total trials by each sponsor that were suspended, terminated, withdrawn, and unknown status.</a:t>
            </a:r>
          </a:p>
          <a:p>
            <a:pPr marL="0" indent="0">
              <a:lnSpc>
                <a:spcPct val="20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p>
          <a:p>
            <a:pPr marR="0" lvl="0">
              <a:lnSpc>
                <a:spcPct val="20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The initial visualization had used multiple representations for showing the projects which cannot be understood without zooming in. </a:t>
            </a:r>
          </a:p>
          <a:p>
            <a:pPr marR="0" lvl="0">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The use of a simple bar chart helps to understand the total trials conducted by the sponsors that weren’t successfully completed, in a single glance. </a:t>
            </a:r>
          </a:p>
        </p:txBody>
      </p:sp>
      <p:sp>
        <p:nvSpPr>
          <p:cNvPr id="5" name="Slide Number Placeholder 14">
            <a:extLst>
              <a:ext uri="{FF2B5EF4-FFF2-40B4-BE49-F238E27FC236}">
                <a16:creationId xmlns:a16="http://schemas.microsoft.com/office/drawing/2014/main" id="{32B88609-B978-4D94-AE09-F84DDA8BE22D}"/>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11</a:t>
            </a:fld>
            <a:endParaRPr lang="en-US" dirty="0">
              <a:solidFill>
                <a:schemeClr val="tx1"/>
              </a:solidFill>
            </a:endParaRPr>
          </a:p>
        </p:txBody>
      </p:sp>
    </p:spTree>
    <p:extLst>
      <p:ext uri="{BB962C8B-B14F-4D97-AF65-F5344CB8AC3E}">
        <p14:creationId xmlns:p14="http://schemas.microsoft.com/office/powerpoint/2010/main" val="171796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Top 10 Conditions based on total enrollments </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10051951" y="1722121"/>
            <a:ext cx="6679963" cy="7356566"/>
          </a:xfrm>
        </p:spPr>
        <p:txBody>
          <a:bodyPr anchor="t">
            <a:noAutofit/>
          </a:bodyPr>
          <a:lstStyle/>
          <a:p>
            <a:pPr marL="0" marR="0" lvl="0" indent="0">
              <a:lnSpc>
                <a:spcPct val="200000"/>
              </a:lnSpc>
              <a:spcBef>
                <a:spcPts val="0"/>
              </a:spcBef>
              <a:spcAft>
                <a:spcPts val="0"/>
              </a:spcAft>
              <a:buNone/>
            </a:pPr>
            <a:r>
              <a:rPr lang="en-US" sz="2400" dirty="0">
                <a:solidFill>
                  <a:schemeClr val="tx1"/>
                </a:solidFill>
                <a:effectLst/>
                <a:ea typeface="Calibri" panose="020F0502020204030204" pitchFamily="34" charset="0"/>
                <a:cs typeface="Times New Roman" panose="02020603050405020304" pitchFamily="18" charset="0"/>
              </a:rPr>
              <a:t>The bar chart shows which were the top 10 conditions for which most people enrolled. </a:t>
            </a:r>
          </a:p>
          <a:p>
            <a:pPr marL="0" indent="0">
              <a:lnSpc>
                <a:spcPct val="20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p>
          <a:p>
            <a:pPr>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The initial visualization showed only enrollments per trial, but it didn’t help to understand which conditions had the most enrollments.</a:t>
            </a:r>
          </a:p>
          <a:p>
            <a:pPr>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Using a bar chart makes it easy for the user to easily identify the conditions which had the most enrollments over the entire period from 1984 to 2019</a:t>
            </a:r>
          </a:p>
          <a:p>
            <a:pPr marL="0" marR="0" lvl="0" indent="0">
              <a:lnSpc>
                <a:spcPct val="200000"/>
              </a:lnSpc>
              <a:spcBef>
                <a:spcPts val="0"/>
              </a:spcBef>
              <a:spcAft>
                <a:spcPts val="0"/>
              </a:spcAft>
              <a:buNone/>
            </a:pPr>
            <a:endParaRPr lang="en-US" sz="2400" dirty="0">
              <a:solidFill>
                <a:schemeClr val="tx1"/>
              </a:solidFill>
              <a:effectLst/>
              <a:ea typeface="Calibri" panose="020F0502020204030204" pitchFamily="34"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584D56D1-3B69-4D78-8E97-72F20F3E37E7}"/>
              </a:ext>
            </a:extLst>
          </p:cNvPr>
          <p:cNvPicPr>
            <a:picLocks noChangeAspect="1"/>
          </p:cNvPicPr>
          <p:nvPr/>
        </p:nvPicPr>
        <p:blipFill>
          <a:blip r:embed="rId2"/>
          <a:stretch>
            <a:fillRect/>
          </a:stretch>
        </p:blipFill>
        <p:spPr>
          <a:xfrm>
            <a:off x="489858" y="1909137"/>
            <a:ext cx="9562093" cy="6574515"/>
          </a:xfrm>
          <a:prstGeom prst="rect">
            <a:avLst/>
          </a:prstGeom>
        </p:spPr>
      </p:pic>
      <p:sp>
        <p:nvSpPr>
          <p:cNvPr id="5" name="Slide Number Placeholder 14">
            <a:extLst>
              <a:ext uri="{FF2B5EF4-FFF2-40B4-BE49-F238E27FC236}">
                <a16:creationId xmlns:a16="http://schemas.microsoft.com/office/drawing/2014/main" id="{94C3851F-8090-4593-B655-AB6901CA6DB6}"/>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12</a:t>
            </a:fld>
            <a:endParaRPr lang="en-US" dirty="0">
              <a:solidFill>
                <a:schemeClr val="tx1"/>
              </a:solidFill>
            </a:endParaRPr>
          </a:p>
        </p:txBody>
      </p:sp>
    </p:spTree>
    <p:extLst>
      <p:ext uri="{BB962C8B-B14F-4D97-AF65-F5344CB8AC3E}">
        <p14:creationId xmlns:p14="http://schemas.microsoft.com/office/powerpoint/2010/main" val="44768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4A3D5C47-0D67-4F50-A99B-808A0700E312}"/>
              </a:ext>
            </a:extLst>
          </p:cNvPr>
          <p:cNvPicPr>
            <a:picLocks noChangeAspect="1"/>
          </p:cNvPicPr>
          <p:nvPr/>
        </p:nvPicPr>
        <p:blipFill rotWithShape="1">
          <a:blip r:embed="rId2"/>
          <a:srcRect b="12113"/>
          <a:stretch/>
        </p:blipFill>
        <p:spPr>
          <a:xfrm>
            <a:off x="216924" y="1746985"/>
            <a:ext cx="10313917" cy="6395511"/>
          </a:xfrm>
          <a:prstGeom prst="rect">
            <a:avLst/>
          </a:prstGeom>
        </p:spPr>
      </p:pic>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Top 10 Conditions with shortest/Longest Trials</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10530841" y="1583872"/>
            <a:ext cx="6321035" cy="7876193"/>
          </a:xfrm>
        </p:spPr>
        <p:txBody>
          <a:bodyPr anchor="t">
            <a:noAutofit/>
          </a:bodyPr>
          <a:lstStyle/>
          <a:p>
            <a:pPr marR="0" lvl="0">
              <a:lnSpc>
                <a:spcPct val="15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The visualization uses filter to show the trials that completed in Early Phase 1/Phase1 as shortest trials and the trials that completed in Phase 4 as the longest over the period of 1984-2019. The box size represents the count of trials and hue the count of sponsors.</a:t>
            </a:r>
          </a:p>
          <a:p>
            <a:pPr marL="0" indent="0">
              <a:lnSpc>
                <a:spcPct val="15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p>
          <a:p>
            <a:pPr>
              <a:lnSpc>
                <a:spcPct val="15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The initial </a:t>
            </a:r>
            <a:r>
              <a:rPr lang="en-US" sz="2400" dirty="0">
                <a:solidFill>
                  <a:schemeClr val="tx1"/>
                </a:solidFill>
                <a:ea typeface="Calibri" panose="020F0502020204030204" pitchFamily="34" charset="0"/>
                <a:cs typeface="Times New Roman" panose="02020603050405020304" pitchFamily="18" charset="0"/>
              </a:rPr>
              <a:t>visualization</a:t>
            </a:r>
            <a:r>
              <a:rPr lang="en-US" sz="2400" dirty="0">
                <a:solidFill>
                  <a:schemeClr val="tx1"/>
                </a:solidFill>
                <a:effectLst/>
                <a:ea typeface="Calibri" panose="020F0502020204030204" pitchFamily="34" charset="0"/>
                <a:cs typeface="Times New Roman" panose="02020603050405020304" pitchFamily="18" charset="0"/>
              </a:rPr>
              <a:t> didn’t classify trials based on the Phases and included these details only in the tooltip which was hard to follow and compare trials lengths for different conditions. This chart helps in easily identifying the top 10 conditions where trials completed early or later.</a:t>
            </a:r>
          </a:p>
        </p:txBody>
      </p:sp>
      <p:pic>
        <p:nvPicPr>
          <p:cNvPr id="6" name="Picture 5">
            <a:extLst>
              <a:ext uri="{FF2B5EF4-FFF2-40B4-BE49-F238E27FC236}">
                <a16:creationId xmlns:a16="http://schemas.microsoft.com/office/drawing/2014/main" id="{E062521A-713F-4CB3-B80D-4A900CEC9294}"/>
              </a:ext>
            </a:extLst>
          </p:cNvPr>
          <p:cNvPicPr>
            <a:picLocks noChangeAspect="1"/>
          </p:cNvPicPr>
          <p:nvPr/>
        </p:nvPicPr>
        <p:blipFill>
          <a:blip r:embed="rId3"/>
          <a:stretch>
            <a:fillRect/>
          </a:stretch>
        </p:blipFill>
        <p:spPr>
          <a:xfrm>
            <a:off x="2739794" y="8173343"/>
            <a:ext cx="2251765" cy="1286723"/>
          </a:xfrm>
          <a:prstGeom prst="rect">
            <a:avLst/>
          </a:prstGeom>
        </p:spPr>
      </p:pic>
      <p:sp>
        <p:nvSpPr>
          <p:cNvPr id="7" name="Slide Number Placeholder 14">
            <a:extLst>
              <a:ext uri="{FF2B5EF4-FFF2-40B4-BE49-F238E27FC236}">
                <a16:creationId xmlns:a16="http://schemas.microsoft.com/office/drawing/2014/main" id="{87CFB7C4-BBF6-4FA9-8AFF-A60B1298BFBC}"/>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13</a:t>
            </a:fld>
            <a:endParaRPr lang="en-US" dirty="0">
              <a:solidFill>
                <a:schemeClr val="tx1"/>
              </a:solidFill>
            </a:endParaRPr>
          </a:p>
        </p:txBody>
      </p:sp>
      <p:pic>
        <p:nvPicPr>
          <p:cNvPr id="10" name="Picture 9">
            <a:extLst>
              <a:ext uri="{FF2B5EF4-FFF2-40B4-BE49-F238E27FC236}">
                <a16:creationId xmlns:a16="http://schemas.microsoft.com/office/drawing/2014/main" id="{B45E6D8C-57AF-4B16-AA13-139137686A84}"/>
              </a:ext>
            </a:extLst>
          </p:cNvPr>
          <p:cNvPicPr>
            <a:picLocks noChangeAspect="1"/>
          </p:cNvPicPr>
          <p:nvPr/>
        </p:nvPicPr>
        <p:blipFill>
          <a:blip r:embed="rId4"/>
          <a:stretch>
            <a:fillRect/>
          </a:stretch>
        </p:blipFill>
        <p:spPr>
          <a:xfrm>
            <a:off x="215836" y="8290881"/>
            <a:ext cx="2158818" cy="1065390"/>
          </a:xfrm>
          <a:prstGeom prst="rect">
            <a:avLst/>
          </a:prstGeom>
        </p:spPr>
      </p:pic>
    </p:spTree>
    <p:extLst>
      <p:ext uri="{BB962C8B-B14F-4D97-AF65-F5344CB8AC3E}">
        <p14:creationId xmlns:p14="http://schemas.microsoft.com/office/powerpoint/2010/main" val="148690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394177"/>
            <a:ext cx="15765275" cy="1290243"/>
          </a:xfrm>
        </p:spPr>
        <p:txBody>
          <a:bodyPr>
            <a:normAutofit/>
          </a:bodyPr>
          <a:lstStyle/>
          <a:p>
            <a:r>
              <a:rPr lang="en-US" sz="4000" dirty="0">
                <a:solidFill>
                  <a:schemeClr val="tx1"/>
                </a:solidFill>
              </a:rPr>
              <a:t>Summary &amp; Key Insights</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655319" y="1798320"/>
            <a:ext cx="15765275" cy="7195161"/>
          </a:xfrm>
        </p:spPr>
        <p:txBody>
          <a:bodyPr anchor="t">
            <a:noAutofit/>
          </a:bodyPr>
          <a:lstStyle/>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Over the period of 26 years from 1984-2019, there were 13748 trials conducted by 10 sponsors on a total of 867 distinct conditions with a total enrollment of 6.06M.</a:t>
            </a:r>
          </a:p>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“Diabetes Mellitus, Type 2” was the condition with the greatest number of trials done over the course. There were 536 trials done and 9 out of 10 sponsors were involved along with close to 205k enrolments. </a:t>
            </a:r>
          </a:p>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a typeface="Calibri" panose="020F0502020204030204" pitchFamily="34" charset="0"/>
                <a:cs typeface="Times New Roman" panose="02020603050405020304" pitchFamily="18" charset="0"/>
              </a:rPr>
              <a:t>Novartis was the sponsor who researched on the greatest number of conditions. Novartis conducted trails on 396 unique conditions with close to 855k enrolments., followed by Pfizer with 360 conditions and 774k enrolments.</a:t>
            </a:r>
          </a:p>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a typeface="Calibri" panose="020F0502020204030204" pitchFamily="34" charset="0"/>
                <a:cs typeface="Times New Roman" panose="02020603050405020304" pitchFamily="18" charset="0"/>
              </a:rPr>
              <a:t>Condition “Human Influenza” had the greatest number of enrolments (~348k) and interestingly, the second in the line to condition </a:t>
            </a:r>
            <a:r>
              <a:rPr lang="en-US" sz="2400" dirty="0">
                <a:solidFill>
                  <a:schemeClr val="tx1"/>
                </a:solidFill>
                <a:effectLst/>
                <a:ea typeface="Calibri" panose="020F0502020204030204" pitchFamily="34" charset="0"/>
                <a:cs typeface="Times New Roman" panose="02020603050405020304" pitchFamily="18" charset="0"/>
              </a:rPr>
              <a:t>“Diabetes Mellitus, Type 2”  had only 205k. </a:t>
            </a:r>
            <a:endParaRPr lang="en-US" sz="24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pPr>
            <a:endParaRPr lang="en-US" sz="2400" dirty="0">
              <a:solidFill>
                <a:schemeClr val="tx1"/>
              </a:solidFill>
              <a:effectLst/>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pPr>
            <a:endParaRPr lang="en-US" sz="2400" dirty="0">
              <a:solidFill>
                <a:schemeClr val="tx1"/>
              </a:solidFill>
              <a:effectLst/>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pPr>
            <a:endParaRPr lang="en-US" sz="2400" dirty="0">
              <a:solidFill>
                <a:schemeClr val="tx1"/>
              </a:solidFill>
              <a:effectLst/>
              <a:ea typeface="Calibri" panose="020F0502020204030204" pitchFamily="34" charset="0"/>
              <a:cs typeface="Times New Roman" panose="02020603050405020304" pitchFamily="18" charset="0"/>
            </a:endParaRPr>
          </a:p>
        </p:txBody>
      </p:sp>
      <p:sp>
        <p:nvSpPr>
          <p:cNvPr id="4" name="Slide Number Placeholder 14">
            <a:extLst>
              <a:ext uri="{FF2B5EF4-FFF2-40B4-BE49-F238E27FC236}">
                <a16:creationId xmlns:a16="http://schemas.microsoft.com/office/drawing/2014/main" id="{07D1ED9C-36C9-4482-B6D3-9DED029A60AF}"/>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411162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886429" y="522513"/>
            <a:ext cx="15368704" cy="1707339"/>
          </a:xfrm>
        </p:spPr>
        <p:txBody>
          <a:bodyPr>
            <a:normAutofit/>
          </a:bodyPr>
          <a:lstStyle/>
          <a:p>
            <a:r>
              <a:rPr lang="en-US" sz="4000" dirty="0">
                <a:solidFill>
                  <a:schemeClr val="tx1"/>
                </a:solidFill>
              </a:rPr>
              <a:t>Reference</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886429" y="2582778"/>
            <a:ext cx="15636939" cy="6495907"/>
          </a:xfrm>
        </p:spPr>
        <p:txBody>
          <a:bodyPr anchor="t">
            <a:noAutofit/>
          </a:bodyPr>
          <a:lstStyle/>
          <a:p>
            <a:pPr marL="0" marR="0" lvl="0" indent="0" algn="just">
              <a:lnSpc>
                <a:spcPct val="200000"/>
              </a:lnSpc>
              <a:spcBef>
                <a:spcPts val="0"/>
              </a:spcBef>
              <a:spcAft>
                <a:spcPts val="0"/>
              </a:spcAft>
              <a:buNone/>
            </a:pPr>
            <a:r>
              <a:rPr lang="en-US" sz="2800" dirty="0">
                <a:solidFill>
                  <a:schemeClr val="tx1"/>
                </a:solidFill>
                <a:effectLst/>
                <a:ea typeface="Times New Roman" panose="02020603050405020304" pitchFamily="18" charset="0"/>
              </a:rPr>
              <a:t>Skerrett, P. (2019, July 17). </a:t>
            </a:r>
            <a:r>
              <a:rPr lang="en-US" sz="2800" i="1" dirty="0">
                <a:solidFill>
                  <a:schemeClr val="tx1"/>
                </a:solidFill>
                <a:effectLst/>
                <a:ea typeface="Times New Roman" panose="02020603050405020304" pitchFamily="18" charset="0"/>
              </a:rPr>
              <a:t>A bird’s-eye view of clinical trials provides new perspectives on drug research and development</a:t>
            </a:r>
            <a:r>
              <a:rPr lang="en-US" sz="2800" dirty="0">
                <a:solidFill>
                  <a:schemeClr val="tx1"/>
                </a:solidFill>
                <a:effectLst/>
                <a:ea typeface="Times New Roman" panose="02020603050405020304" pitchFamily="18" charset="0"/>
              </a:rPr>
              <a:t>. </a:t>
            </a:r>
            <a:r>
              <a:rPr lang="fr-FR" sz="2800" dirty="0">
                <a:solidFill>
                  <a:schemeClr val="tx1"/>
                </a:solidFill>
                <a:effectLst/>
                <a:ea typeface="Times New Roman" panose="02020603050405020304" pitchFamily="18" charset="0"/>
              </a:rPr>
              <a:t>STAT. </a:t>
            </a:r>
            <a:r>
              <a:rPr lang="fr-FR" sz="2800" u="sng" dirty="0">
                <a:solidFill>
                  <a:srgbClr val="0070C0"/>
                </a:solidFill>
                <a:effectLs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https://www.statnews.com/2019/07/18/clinical-trials-birds-eye-view-drug-development/</a:t>
            </a:r>
            <a:endParaRPr lang="en-US" sz="2800" dirty="0">
              <a:solidFill>
                <a:srgbClr val="0070C0"/>
              </a:solidFill>
              <a:effectLst/>
              <a:ea typeface="Calibri" panose="020F0502020204030204" pitchFamily="34" charset="0"/>
              <a:cs typeface="Times New Roman" panose="02020603050405020304" pitchFamily="18" charset="0"/>
            </a:endParaRPr>
          </a:p>
        </p:txBody>
      </p:sp>
      <p:sp>
        <p:nvSpPr>
          <p:cNvPr id="4" name="Slide Number Placeholder 14">
            <a:extLst>
              <a:ext uri="{FF2B5EF4-FFF2-40B4-BE49-F238E27FC236}">
                <a16:creationId xmlns:a16="http://schemas.microsoft.com/office/drawing/2014/main" id="{4DA528C0-0E86-4440-8ED0-4F11EF161B00}"/>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15</a:t>
            </a:fld>
            <a:endParaRPr lang="en-US" dirty="0">
              <a:solidFill>
                <a:schemeClr val="tx1"/>
              </a:solidFill>
            </a:endParaRPr>
          </a:p>
        </p:txBody>
      </p:sp>
    </p:spTree>
    <p:extLst>
      <p:ext uri="{BB962C8B-B14F-4D97-AF65-F5344CB8AC3E}">
        <p14:creationId xmlns:p14="http://schemas.microsoft.com/office/powerpoint/2010/main" val="409263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853870" y="983019"/>
            <a:ext cx="6461330" cy="861021"/>
          </a:xfrm>
        </p:spPr>
        <p:txBody>
          <a:bodyPr>
            <a:normAutofit/>
          </a:bodyPr>
          <a:lstStyle/>
          <a:p>
            <a:r>
              <a:rPr lang="en-US" sz="4000" dirty="0">
                <a:solidFill>
                  <a:schemeClr val="tx1"/>
                </a:solidFill>
              </a:rPr>
              <a:t>Tableau public links</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502920" y="3185161"/>
            <a:ext cx="7696200" cy="2941320"/>
          </a:xfrm>
        </p:spPr>
        <p:txBody>
          <a:bodyPr anchor="t"/>
          <a:lstStyle/>
          <a:p>
            <a:pPr>
              <a:lnSpc>
                <a:spcPct val="150000"/>
              </a:lnSpc>
            </a:pPr>
            <a:r>
              <a:rPr lang="en-US" dirty="0">
                <a:solidFill>
                  <a:schemeClr val="tx1"/>
                </a:solidFill>
              </a:rPr>
              <a:t>DASHBOARD:  </a:t>
            </a:r>
            <a:r>
              <a:rPr lang="en-US" dirty="0">
                <a:solidFill>
                  <a:srgbClr val="0070C0"/>
                </a:solidFill>
                <a:hlinkClick r:id="rId2">
                  <a:extLst>
                    <a:ext uri="{A12FA001-AC4F-418D-AE19-62706E023703}">
                      <ahyp:hlinkClr xmlns:ahyp="http://schemas.microsoft.com/office/drawing/2018/hyperlinkcolor" val="tx"/>
                    </a:ext>
                  </a:extLst>
                </a:hlinkClick>
              </a:rPr>
              <a:t>Clinical Trials (1984-2019)</a:t>
            </a:r>
            <a:endParaRPr lang="en-US" dirty="0">
              <a:solidFill>
                <a:srgbClr val="0070C0"/>
              </a:solidFill>
            </a:endParaRPr>
          </a:p>
          <a:p>
            <a:pPr>
              <a:lnSpc>
                <a:spcPct val="150000"/>
              </a:lnSpc>
            </a:pPr>
            <a:r>
              <a:rPr lang="en-US" dirty="0">
                <a:solidFill>
                  <a:schemeClr val="tx1"/>
                </a:solidFill>
              </a:rPr>
              <a:t>PACKAGED WORKBOOK:  </a:t>
            </a:r>
          </a:p>
          <a:p>
            <a:pPr>
              <a:lnSpc>
                <a:spcPct val="150000"/>
              </a:lnSpc>
            </a:pPr>
            <a:r>
              <a:rPr lang="en-US" dirty="0">
                <a:solidFill>
                  <a:srgbClr val="0070C0"/>
                </a:solidFill>
                <a:hlinkClick r:id="rId3">
                  <a:extLst>
                    <a:ext uri="{A12FA001-AC4F-418D-AE19-62706E023703}">
                      <ahyp:hlinkClr xmlns:ahyp="http://schemas.microsoft.com/office/drawing/2018/hyperlinkcolor" val="tx"/>
                    </a:ext>
                  </a:extLst>
                </a:hlinkClick>
              </a:rPr>
              <a:t>Clinical Trials Packaged Workbook</a:t>
            </a:r>
            <a:endParaRPr lang="en-US" dirty="0">
              <a:solidFill>
                <a:srgbClr val="0070C0"/>
              </a:solidFill>
            </a:endParaRPr>
          </a:p>
          <a:p>
            <a:pPr>
              <a:lnSpc>
                <a:spcPct val="150000"/>
              </a:lnSpc>
            </a:pPr>
            <a:endParaRPr lang="en-US" dirty="0">
              <a:solidFill>
                <a:schemeClr val="tx1"/>
              </a:solidFill>
            </a:endParaRP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8397240" y="-16042"/>
            <a:ext cx="8671560" cy="9601200"/>
          </a:xfrm>
        </p:spPr>
      </p:pic>
      <p:sp>
        <p:nvSpPr>
          <p:cNvPr id="5" name="Slide Number Placeholder 14">
            <a:extLst>
              <a:ext uri="{FF2B5EF4-FFF2-40B4-BE49-F238E27FC236}">
                <a16:creationId xmlns:a16="http://schemas.microsoft.com/office/drawing/2014/main" id="{407912AD-3119-4827-84D1-D4BB78631878}"/>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16</a:t>
            </a:fld>
            <a:endParaRPr lang="en-US" dirty="0">
              <a:solidFill>
                <a:schemeClr val="tx1"/>
              </a:solidFill>
            </a:endParaRPr>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ientist Looking Through Microscope Laboratory Stock Photo (Edit Now)  267956846">
            <a:extLst>
              <a:ext uri="{FF2B5EF4-FFF2-40B4-BE49-F238E27FC236}">
                <a16:creationId xmlns:a16="http://schemas.microsoft.com/office/drawing/2014/main" id="{E96B3BB2-90F5-4C72-8E2E-8FE1FF837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75"/>
          <a:stretch/>
        </p:blipFill>
        <p:spPr bwMode="auto">
          <a:xfrm>
            <a:off x="11999495" y="866274"/>
            <a:ext cx="4926236" cy="86383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13348" y="721896"/>
            <a:ext cx="8951494" cy="721894"/>
          </a:xfrm>
        </p:spPr>
        <p:txBody>
          <a:bodyPr>
            <a:noAutofit/>
          </a:bodyPr>
          <a:lstStyle/>
          <a:p>
            <a:r>
              <a:rPr lang="en-US" sz="4000" dirty="0">
                <a:solidFill>
                  <a:schemeClr val="tx1"/>
                </a:solidFill>
                <a:effectLst/>
                <a:ea typeface="Calibri" panose="020F0502020204030204" pitchFamily="34" charset="0"/>
                <a:cs typeface="Times New Roman" panose="02020603050405020304" pitchFamily="18" charset="0"/>
              </a:rPr>
              <a:t>About The Dataset</a:t>
            </a:r>
            <a:endParaRPr lang="en-US" sz="4000" dirty="0">
              <a:solidFill>
                <a:schemeClr val="tx1"/>
              </a:solidFill>
            </a:endParaRP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13349" y="1443790"/>
            <a:ext cx="11486146" cy="8060866"/>
          </a:xfrm>
        </p:spPr>
        <p:txBody>
          <a:bodyPr anchor="t"/>
          <a:lstStyle/>
          <a:p>
            <a:pPr>
              <a:lnSpc>
                <a:spcPct val="150000"/>
              </a:lnSpc>
              <a:spcBef>
                <a:spcPts val="500"/>
              </a:spcBef>
              <a:spcAft>
                <a:spcPts val="1000"/>
              </a:spcAft>
            </a:pPr>
            <a:r>
              <a:rPr lang="en-US" sz="2400" dirty="0">
                <a:solidFill>
                  <a:schemeClr val="tx1"/>
                </a:solidFill>
              </a:rPr>
              <a:t>This dataset, A bird’s-eye view of clinical trials is from Makeover Monday 2019 week 33. The original data source is AERO Data Lab. The data analyzes all the registered clinical trials from 10 large pharmaceutical companies — AbbVie, Bayer, Gilead, GSK, Johnson &amp; Johnson, Merck, Novartis, Pfizer, Roche, and Sanofi from 1984 to 2019.</a:t>
            </a:r>
          </a:p>
          <a:p>
            <a:pPr>
              <a:spcBef>
                <a:spcPts val="500"/>
              </a:spcBef>
              <a:spcAft>
                <a:spcPts val="1000"/>
              </a:spcAft>
            </a:pPr>
            <a:r>
              <a:rPr lang="en-US" sz="2400" dirty="0">
                <a:solidFill>
                  <a:schemeClr val="tx1"/>
                </a:solidFill>
              </a:rPr>
              <a:t>Link to the Makeover Monday visualization: </a:t>
            </a:r>
            <a:r>
              <a:rPr lang="en-US" sz="2400" dirty="0">
                <a:solidFill>
                  <a:srgbClr val="0070C0"/>
                </a:solidFill>
                <a:hlinkClick r:id="rId3">
                  <a:extLst>
                    <a:ext uri="{A12FA001-AC4F-418D-AE19-62706E023703}">
                      <ahyp:hlinkClr xmlns:ahyp="http://schemas.microsoft.com/office/drawing/2018/hyperlinkcolor" val="tx"/>
                    </a:ext>
                  </a:extLst>
                </a:hlinkClick>
              </a:rPr>
              <a:t>https://data.world/makeovermonday/2019w33</a:t>
            </a:r>
            <a:r>
              <a:rPr lang="en-US" sz="2400" dirty="0">
                <a:solidFill>
                  <a:srgbClr val="0070C0"/>
                </a:solidFill>
              </a:rPr>
              <a:t>  </a:t>
            </a:r>
          </a:p>
          <a:p>
            <a:pPr>
              <a:spcBef>
                <a:spcPts val="500"/>
              </a:spcBef>
              <a:spcAft>
                <a:spcPts val="1000"/>
              </a:spcAft>
            </a:pPr>
            <a:r>
              <a:rPr lang="en-US" sz="2400" dirty="0">
                <a:solidFill>
                  <a:schemeClr val="tx1"/>
                </a:solidFill>
              </a:rPr>
              <a:t>Link to original source: </a:t>
            </a:r>
            <a:r>
              <a:rPr lang="en-US" sz="2400" dirty="0">
                <a:solidFill>
                  <a:srgbClr val="0070C0"/>
                </a:solidFill>
                <a:hlinkClick r:id="rId4">
                  <a:extLst>
                    <a:ext uri="{A12FA001-AC4F-418D-AE19-62706E023703}">
                      <ahyp:hlinkClr xmlns:ahyp="http://schemas.microsoft.com/office/drawing/2018/hyperlinkcolor" val="tx"/>
                    </a:ext>
                  </a:extLst>
                </a:hlinkClick>
              </a:rPr>
              <a:t>https://www.aerodatalab.org/birds-eye-view-of-research-landscape</a:t>
            </a:r>
            <a:r>
              <a:rPr lang="en-US" sz="2400" dirty="0">
                <a:solidFill>
                  <a:srgbClr val="0070C0"/>
                </a:solidFill>
              </a:rPr>
              <a:t> </a:t>
            </a:r>
          </a:p>
          <a:p>
            <a:pPr>
              <a:spcBef>
                <a:spcPts val="500"/>
              </a:spcBef>
              <a:spcAft>
                <a:spcPts val="1000"/>
              </a:spcAft>
            </a:pPr>
            <a:r>
              <a:rPr lang="en-US" sz="2400" dirty="0">
                <a:solidFill>
                  <a:schemeClr val="tx1"/>
                </a:solidFill>
              </a:rPr>
              <a:t>Total number of records: </a:t>
            </a:r>
            <a:r>
              <a:rPr lang="en-US" sz="2400" b="1" dirty="0">
                <a:solidFill>
                  <a:schemeClr val="tx1"/>
                </a:solidFill>
              </a:rPr>
              <a:t>13,748</a:t>
            </a:r>
            <a:endParaRPr lang="en-US" b="1" dirty="0">
              <a:solidFill>
                <a:schemeClr val="tx1"/>
              </a:solidFill>
            </a:endParaRPr>
          </a:p>
          <a:p>
            <a:endParaRPr lang="en-US" dirty="0">
              <a:solidFill>
                <a:schemeClr val="tx1"/>
              </a:solidFill>
            </a:endParaRP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2</a:t>
            </a:fld>
            <a:endParaRPr lang="en-US" dirty="0">
              <a:solidFill>
                <a:schemeClr val="tx1"/>
              </a:solidFill>
            </a:endParaRPr>
          </a:p>
        </p:txBody>
      </p:sp>
      <p:graphicFrame>
        <p:nvGraphicFramePr>
          <p:cNvPr id="15" name="Table 14">
            <a:extLst>
              <a:ext uri="{FF2B5EF4-FFF2-40B4-BE49-F238E27FC236}">
                <a16:creationId xmlns:a16="http://schemas.microsoft.com/office/drawing/2014/main" id="{15D1BE59-6778-43A2-B636-0097244C8B0C}"/>
              </a:ext>
            </a:extLst>
          </p:cNvPr>
          <p:cNvGraphicFramePr>
            <a:graphicFrameLocks noGrp="1"/>
          </p:cNvGraphicFramePr>
          <p:nvPr>
            <p:extLst>
              <p:ext uri="{D42A27DB-BD31-4B8C-83A1-F6EECF244321}">
                <p14:modId xmlns:p14="http://schemas.microsoft.com/office/powerpoint/2010/main" val="3355622906"/>
              </p:ext>
            </p:extLst>
          </p:nvPr>
        </p:nvGraphicFramePr>
        <p:xfrm>
          <a:off x="1414841" y="5495219"/>
          <a:ext cx="10074441" cy="3753849"/>
        </p:xfrm>
        <a:graphic>
          <a:graphicData uri="http://schemas.openxmlformats.org/drawingml/2006/table">
            <a:tbl>
              <a:tblPr firstRow="1" firstCol="1" bandRow="1">
                <a:tableStyleId>{5C22544A-7EE6-4342-B048-85BDC9FD1C3A}</a:tableStyleId>
              </a:tblPr>
              <a:tblGrid>
                <a:gridCol w="2095292">
                  <a:extLst>
                    <a:ext uri="{9D8B030D-6E8A-4147-A177-3AD203B41FA5}">
                      <a16:colId xmlns:a16="http://schemas.microsoft.com/office/drawing/2014/main" val="3951364476"/>
                    </a:ext>
                  </a:extLst>
                </a:gridCol>
                <a:gridCol w="1427122">
                  <a:extLst>
                    <a:ext uri="{9D8B030D-6E8A-4147-A177-3AD203B41FA5}">
                      <a16:colId xmlns:a16="http://schemas.microsoft.com/office/drawing/2014/main" val="3503530679"/>
                    </a:ext>
                  </a:extLst>
                </a:gridCol>
                <a:gridCol w="6552027">
                  <a:extLst>
                    <a:ext uri="{9D8B030D-6E8A-4147-A177-3AD203B41FA5}">
                      <a16:colId xmlns:a16="http://schemas.microsoft.com/office/drawing/2014/main" val="265283689"/>
                    </a:ext>
                  </a:extLst>
                </a:gridCol>
              </a:tblGrid>
              <a:tr h="341259">
                <a:tc>
                  <a:txBody>
                    <a:bodyPr/>
                    <a:lstStyle/>
                    <a:p>
                      <a:pPr marL="0" marR="0">
                        <a:lnSpc>
                          <a:spcPct val="107000"/>
                        </a:lnSpc>
                        <a:spcBef>
                          <a:spcPts val="0"/>
                        </a:spcBef>
                        <a:spcAft>
                          <a:spcPts val="0"/>
                        </a:spcAft>
                      </a:pPr>
                      <a:r>
                        <a:rPr lang="en-US" sz="2000">
                          <a:effectLst/>
                        </a:rPr>
                        <a:t>Columns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Datatype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Data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858514"/>
                  </a:ext>
                </a:extLst>
              </a:tr>
              <a:tr h="341259">
                <a:tc>
                  <a:txBody>
                    <a:bodyPr/>
                    <a:lstStyle/>
                    <a:p>
                      <a:pPr marL="0" marR="0">
                        <a:lnSpc>
                          <a:spcPct val="107000"/>
                        </a:lnSpc>
                        <a:spcBef>
                          <a:spcPts val="0"/>
                        </a:spcBef>
                        <a:spcAft>
                          <a:spcPts val="0"/>
                        </a:spcAft>
                      </a:pPr>
                      <a:r>
                        <a:rPr lang="en-US" sz="2000">
                          <a:effectLst/>
                        </a:rPr>
                        <a:t>NCT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Unique id for the trial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597771"/>
                  </a:ext>
                </a:extLst>
              </a:tr>
              <a:tr h="341259">
                <a:tc>
                  <a:txBody>
                    <a:bodyPr/>
                    <a:lstStyle/>
                    <a:p>
                      <a:pPr marL="0" marR="0">
                        <a:lnSpc>
                          <a:spcPct val="107000"/>
                        </a:lnSpc>
                        <a:spcBef>
                          <a:spcPts val="0"/>
                        </a:spcBef>
                        <a:spcAft>
                          <a:spcPts val="0"/>
                        </a:spcAft>
                      </a:pPr>
                      <a:r>
                        <a:rPr lang="en-US" sz="2000">
                          <a:effectLst/>
                        </a:rPr>
                        <a:t>Sponsor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Name of sponsor (10 sponsors)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988478"/>
                  </a:ext>
                </a:extLst>
              </a:tr>
              <a:tr h="341259">
                <a:tc>
                  <a:txBody>
                    <a:bodyPr/>
                    <a:lstStyle/>
                    <a:p>
                      <a:pPr marL="0" marR="0">
                        <a:lnSpc>
                          <a:spcPct val="107000"/>
                        </a:lnSpc>
                        <a:spcBef>
                          <a:spcPts val="0"/>
                        </a:spcBef>
                        <a:spcAft>
                          <a:spcPts val="0"/>
                        </a:spcAft>
                      </a:pPr>
                      <a:r>
                        <a:rPr lang="en-US" sz="2000">
                          <a:effectLst/>
                        </a:rPr>
                        <a:t>Title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Title of the trial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4590812"/>
                  </a:ext>
                </a:extLst>
              </a:tr>
              <a:tr h="341259">
                <a:tc>
                  <a:txBody>
                    <a:bodyPr/>
                    <a:lstStyle/>
                    <a:p>
                      <a:pPr marL="0" marR="0">
                        <a:lnSpc>
                          <a:spcPct val="107000"/>
                        </a:lnSpc>
                        <a:spcBef>
                          <a:spcPts val="0"/>
                        </a:spcBef>
                        <a:spcAft>
                          <a:spcPts val="0"/>
                        </a:spcAft>
                      </a:pPr>
                      <a:r>
                        <a:rPr lang="en-US" sz="2000">
                          <a:effectLst/>
                        </a:rPr>
                        <a:t>Summary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Summary of the trial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206838"/>
                  </a:ext>
                </a:extLst>
              </a:tr>
              <a:tr h="341259">
                <a:tc>
                  <a:txBody>
                    <a:bodyPr/>
                    <a:lstStyle/>
                    <a:p>
                      <a:pPr marL="0" marR="0">
                        <a:lnSpc>
                          <a:spcPct val="107000"/>
                        </a:lnSpc>
                        <a:spcBef>
                          <a:spcPts val="0"/>
                        </a:spcBef>
                        <a:spcAft>
                          <a:spcPts val="0"/>
                        </a:spcAft>
                      </a:pPr>
                      <a:r>
                        <a:rPr lang="en-US" sz="2000">
                          <a:effectLst/>
                        </a:rPr>
                        <a:t>Start_Year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Year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Trial starting year (1984 – 2020)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484255"/>
                  </a:ext>
                </a:extLst>
              </a:tr>
              <a:tr h="341259">
                <a:tc>
                  <a:txBody>
                    <a:bodyPr/>
                    <a:lstStyle/>
                    <a:p>
                      <a:pPr marL="0" marR="0">
                        <a:lnSpc>
                          <a:spcPct val="107000"/>
                        </a:lnSpc>
                        <a:spcBef>
                          <a:spcPts val="0"/>
                        </a:spcBef>
                        <a:spcAft>
                          <a:spcPts val="0"/>
                        </a:spcAft>
                      </a:pPr>
                      <a:r>
                        <a:rPr lang="en-US" sz="2000">
                          <a:effectLst/>
                        </a:rPr>
                        <a:t>Start_Month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Integer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Trial starting month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5210155"/>
                  </a:ext>
                </a:extLst>
              </a:tr>
              <a:tr h="341259">
                <a:tc>
                  <a:txBody>
                    <a:bodyPr/>
                    <a:lstStyle/>
                    <a:p>
                      <a:pPr marL="0" marR="0">
                        <a:lnSpc>
                          <a:spcPct val="107000"/>
                        </a:lnSpc>
                        <a:spcBef>
                          <a:spcPts val="0"/>
                        </a:spcBef>
                        <a:spcAft>
                          <a:spcPts val="0"/>
                        </a:spcAft>
                      </a:pPr>
                      <a:r>
                        <a:rPr lang="en-US" sz="2000">
                          <a:effectLst/>
                        </a:rPr>
                        <a:t>Phase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Phase of the trial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288957"/>
                  </a:ext>
                </a:extLst>
              </a:tr>
              <a:tr h="341259">
                <a:tc>
                  <a:txBody>
                    <a:bodyPr/>
                    <a:lstStyle/>
                    <a:p>
                      <a:pPr marL="0" marR="0">
                        <a:lnSpc>
                          <a:spcPct val="107000"/>
                        </a:lnSpc>
                        <a:spcBef>
                          <a:spcPts val="0"/>
                        </a:spcBef>
                        <a:spcAft>
                          <a:spcPts val="0"/>
                        </a:spcAft>
                      </a:pPr>
                      <a:r>
                        <a:rPr lang="en-US" sz="2000">
                          <a:effectLst/>
                        </a:rPr>
                        <a:t>Enrollment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Integer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Number of people enrolled in the trial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0002793"/>
                  </a:ext>
                </a:extLst>
              </a:tr>
              <a:tr h="341259">
                <a:tc>
                  <a:txBody>
                    <a:bodyPr/>
                    <a:lstStyle/>
                    <a:p>
                      <a:pPr marL="0" marR="0">
                        <a:lnSpc>
                          <a:spcPct val="107000"/>
                        </a:lnSpc>
                        <a:spcBef>
                          <a:spcPts val="0"/>
                        </a:spcBef>
                        <a:spcAft>
                          <a:spcPts val="0"/>
                        </a:spcAft>
                      </a:pPr>
                      <a:r>
                        <a:rPr lang="en-US" sz="2000">
                          <a:effectLst/>
                        </a:rPr>
                        <a:t>Status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Status of the trial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7500519"/>
                  </a:ext>
                </a:extLst>
              </a:tr>
              <a:tr h="341259">
                <a:tc>
                  <a:txBody>
                    <a:bodyPr/>
                    <a:lstStyle/>
                    <a:p>
                      <a:pPr marL="0" marR="0">
                        <a:lnSpc>
                          <a:spcPct val="107000"/>
                        </a:lnSpc>
                        <a:spcBef>
                          <a:spcPts val="0"/>
                        </a:spcBef>
                        <a:spcAft>
                          <a:spcPts val="0"/>
                        </a:spcAft>
                      </a:pPr>
                      <a:r>
                        <a:rPr lang="en-US" sz="2000" dirty="0">
                          <a:effectLst/>
                        </a:rPr>
                        <a:t>Condition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The health condition on which the clinical trial is conducted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6350133"/>
                  </a:ext>
                </a:extLst>
              </a:tr>
            </a:tbl>
          </a:graphicData>
        </a:graphic>
      </p:graphicFrame>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636814" y="654003"/>
            <a:ext cx="6951102" cy="979714"/>
          </a:xfrm>
        </p:spPr>
        <p:txBody>
          <a:bodyPr>
            <a:noAutofit/>
          </a:bodyPr>
          <a:lstStyle/>
          <a:p>
            <a:r>
              <a:rPr lang="en-US" sz="4000" dirty="0">
                <a:solidFill>
                  <a:schemeClr val="tx1"/>
                </a:solidFill>
              </a:rPr>
              <a:t>Initial Visualization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636814" y="1876926"/>
            <a:ext cx="6515100" cy="7495674"/>
          </a:xfrm>
        </p:spPr>
        <p:txBody>
          <a:bodyPr anchor="t">
            <a:noAutofit/>
          </a:bodyPr>
          <a:lstStyle/>
          <a:p>
            <a:pPr algn="just">
              <a:lnSpc>
                <a:spcPct val="160000"/>
              </a:lnSpc>
            </a:pPr>
            <a:r>
              <a:rPr lang="en-US" dirty="0">
                <a:solidFill>
                  <a:schemeClr val="tx1"/>
                </a:solidFill>
              </a:rPr>
              <a:t>Every node corresponds to a registered trial from one of the 10 companies. Trials are then organized from oldest to newest on the x-axis and by patient population or disease under study on the y-axis. The color of a node indicates the company. The shape indicates the trial’s status — completed studies are circles, recruiting studies are triangles, terminated studies have an “x” through them — and the size represents the number of patients enrolled. (Skerrett, 2019)</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3</a:t>
            </a:fld>
            <a:endParaRPr lang="en-US" dirty="0">
              <a:solidFill>
                <a:schemeClr val="tx1"/>
              </a:solidFill>
            </a:endParaRPr>
          </a:p>
        </p:txBody>
      </p:sp>
      <p:pic>
        <p:nvPicPr>
          <p:cNvPr id="16" name="Picture Placeholder 15" descr="Chart, bubble chart&#10;&#10;Description automatically generated">
            <a:extLst>
              <a:ext uri="{FF2B5EF4-FFF2-40B4-BE49-F238E27FC236}">
                <a16:creationId xmlns:a16="http://schemas.microsoft.com/office/drawing/2014/main" id="{35A39094-9C65-49DF-9194-83DBF9AD7423}"/>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2043" b="12043"/>
          <a:stretch>
            <a:fillRect/>
          </a:stretch>
        </p:blipFill>
        <p:spPr bwMode="auto">
          <a:xfrm>
            <a:off x="7151914" y="1681844"/>
            <a:ext cx="9868831" cy="6302827"/>
          </a:xfrm>
          <a:prstGeom prst="rect">
            <a:avLst/>
          </a:prstGeom>
          <a:noFill/>
          <a:ln>
            <a:noFill/>
          </a:ln>
        </p:spPr>
      </p:pic>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hoto | Hands holding a tick mark icon">
            <a:extLst>
              <a:ext uri="{FF2B5EF4-FFF2-40B4-BE49-F238E27FC236}">
                <a16:creationId xmlns:a16="http://schemas.microsoft.com/office/drawing/2014/main" id="{ADBD480F-DD25-4F71-B10F-AB62DDA7C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508" y="767444"/>
            <a:ext cx="5804933" cy="88337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653144" y="767444"/>
            <a:ext cx="15601989" cy="881742"/>
          </a:xfrm>
        </p:spPr>
        <p:txBody>
          <a:bodyPr>
            <a:normAutofit/>
          </a:bodyPr>
          <a:lstStyle/>
          <a:p>
            <a:r>
              <a:rPr lang="en-US" sz="4000" dirty="0">
                <a:solidFill>
                  <a:schemeClr val="tx1"/>
                </a:solidFill>
              </a:rPr>
              <a:t>Positive Aspects Of The Visualization</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653144" y="1427747"/>
            <a:ext cx="10123714" cy="7863210"/>
          </a:xfrm>
        </p:spPr>
        <p:txBody>
          <a:bodyPr>
            <a:normAutofit/>
          </a:bodyPr>
          <a:lstStyle/>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From a simple glance, the chart reveals the incredible volume of research that has been undertaken.</a:t>
            </a:r>
          </a:p>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A single chart is used to represent all details about the clinical trials that took place from 1984 to 2019. Users can get all details just by zooming in or hovering over the bubbles without any additional filters.</a:t>
            </a:r>
          </a:p>
          <a:p>
            <a:pPr marL="342900" marR="0" lvl="0" indent="-342900" algn="just">
              <a:lnSpc>
                <a:spcPct val="200000"/>
              </a:lnSpc>
              <a:spcBef>
                <a:spcPts val="0"/>
              </a:spcBef>
              <a:spcAft>
                <a:spcPts val="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The tooltip includes all details about a particular trial and when user clicks on the bubble, they are redirected to the corresponding trial’s website.</a:t>
            </a:r>
          </a:p>
          <a:p>
            <a:pPr marL="342900" marR="0" lvl="0" indent="-342900" algn="just">
              <a:lnSpc>
                <a:spcPct val="200000"/>
              </a:lnSpc>
              <a:spcBef>
                <a:spcPts val="0"/>
              </a:spcBef>
              <a:spcAft>
                <a:spcPts val="80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The size and concentration of bubbles helps to understand which the active or less active areas of experiment are based on the concentration of bubbles in an area.</a:t>
            </a:r>
          </a:p>
        </p:txBody>
      </p:sp>
      <p:sp>
        <p:nvSpPr>
          <p:cNvPr id="4" name="Slide Number Placeholder 14">
            <a:extLst>
              <a:ext uri="{FF2B5EF4-FFF2-40B4-BE49-F238E27FC236}">
                <a16:creationId xmlns:a16="http://schemas.microsoft.com/office/drawing/2014/main" id="{11CCBC3A-06DC-491F-A748-11D738E8C242}"/>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620486" y="522514"/>
            <a:ext cx="15329848" cy="930729"/>
          </a:xfrm>
        </p:spPr>
        <p:txBody>
          <a:bodyPr>
            <a:normAutofit/>
          </a:bodyPr>
          <a:lstStyle/>
          <a:p>
            <a:r>
              <a:rPr lang="en-US" sz="4000" dirty="0">
                <a:solidFill>
                  <a:schemeClr val="tx1"/>
                </a:solidFill>
              </a:rPr>
              <a:t>Critique Of The Visualization</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620486" y="1453243"/>
            <a:ext cx="15958455" cy="7625443"/>
          </a:xfrm>
        </p:spPr>
        <p:txBody>
          <a:bodyPr>
            <a:noAutofit/>
          </a:bodyPr>
          <a:lstStyle/>
          <a:p>
            <a:pPr marL="342900" marR="0" lvl="0" indent="-342900" algn="just">
              <a:lnSpc>
                <a:spcPct val="200000"/>
              </a:lnSpc>
              <a:spcBef>
                <a:spcPts val="0"/>
              </a:spcBef>
              <a:spcAft>
                <a:spcPts val="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Design:</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The initial visualization is very complex and overcrowded by trying to include every detail of over 13000 trials in a single chart without any filters. Since most of the bubbles are overlapping in the chart the colors, size and shape are not helpful to distinguish between the different trials and is making the data incomprehensible. The image added here is only a part of the actual visualization as the complete one is very long.</a:t>
            </a:r>
          </a:p>
          <a:p>
            <a:pPr marL="342900" marR="0" lvl="0" indent="-342900" algn="just">
              <a:lnSpc>
                <a:spcPct val="200000"/>
              </a:lnSpc>
              <a:spcBef>
                <a:spcPts val="0"/>
              </a:spcBef>
              <a:spcAft>
                <a:spcPts val="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Position:</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The visualization had tried to include all condition/disease mentioned in the dataset along the y axis, which makes the chart too lengthy and reduces the readability. </a:t>
            </a:r>
          </a:p>
          <a:p>
            <a:pPr marL="342900" marR="0" lvl="0" indent="-342900" algn="just">
              <a:lnSpc>
                <a:spcPct val="200000"/>
              </a:lnSpc>
              <a:spcBef>
                <a:spcPts val="0"/>
              </a:spcBef>
              <a:spcAft>
                <a:spcPts val="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Colors:</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The use of too many colors without any legend to explain what it represents makes the visualization confusing for the user. </a:t>
            </a:r>
          </a:p>
          <a:p>
            <a:pPr marL="342900" marR="0" lvl="0" indent="-342900" algn="just">
              <a:lnSpc>
                <a:spcPct val="200000"/>
              </a:lnSpc>
              <a:spcBef>
                <a:spcPts val="0"/>
              </a:spcBef>
              <a:spcAft>
                <a:spcPts val="80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Size and Shape:</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The visualization is making use of bubbles with different size and shapes but fails to explain what each of them represents. Smaller bubbles and the shapes are hard to notice as most of the data in visualization is crowded.</a:t>
            </a:r>
          </a:p>
        </p:txBody>
      </p:sp>
      <p:sp>
        <p:nvSpPr>
          <p:cNvPr id="4" name="Slide Number Placeholder 14">
            <a:extLst>
              <a:ext uri="{FF2B5EF4-FFF2-40B4-BE49-F238E27FC236}">
                <a16:creationId xmlns:a16="http://schemas.microsoft.com/office/drawing/2014/main" id="{98ED2B6D-B098-4D1D-95B0-6B4739DACE44}"/>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28795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Priority List Of Improvements</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625641" y="2383970"/>
            <a:ext cx="10670755" cy="6856283"/>
          </a:xfrm>
        </p:spPr>
        <p:txBody>
          <a:bodyPr anchor="t">
            <a:noAutofit/>
          </a:bodyPr>
          <a:lstStyle/>
          <a:p>
            <a:pPr marL="342900" marR="0" lvl="0" indent="-342900" algn="just">
              <a:lnSpc>
                <a:spcPct val="200000"/>
              </a:lnSpc>
              <a:spcBef>
                <a:spcPts val="0"/>
              </a:spcBef>
              <a:spcAft>
                <a:spcPts val="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Improve design and reduce complexity:</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Make the visualization simple by using multiple charts, so that, the user can concentrate on separate details without feeling overwhelmed. </a:t>
            </a:r>
          </a:p>
          <a:p>
            <a:pPr marL="342900" marR="0" lvl="0" indent="-342900" algn="just">
              <a:lnSpc>
                <a:spcPct val="200000"/>
              </a:lnSpc>
              <a:spcBef>
                <a:spcPts val="0"/>
              </a:spcBef>
              <a:spcAft>
                <a:spcPts val="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Add legends:</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To help users decode the visual representation easily.</a:t>
            </a:r>
          </a:p>
          <a:p>
            <a:pPr marL="342900" marR="0" lvl="0" indent="-342900" algn="just">
              <a:lnSpc>
                <a:spcPct val="200000"/>
              </a:lnSpc>
              <a:spcBef>
                <a:spcPts val="0"/>
              </a:spcBef>
              <a:spcAft>
                <a:spcPts val="800"/>
              </a:spcAft>
              <a:buFont typeface="Wingdings" panose="05000000000000000000" pitchFamily="2" charset="2"/>
              <a:buChar char=""/>
            </a:pPr>
            <a:r>
              <a:rPr lang="en-US" sz="2400" b="1" i="1" dirty="0">
                <a:solidFill>
                  <a:schemeClr val="tx1"/>
                </a:solidFill>
                <a:effectLst/>
                <a:ea typeface="Calibri" panose="020F0502020204030204" pitchFamily="34" charset="0"/>
                <a:cs typeface="Times New Roman" panose="02020603050405020304" pitchFamily="18" charset="0"/>
              </a:rPr>
              <a:t>Add filters:</a:t>
            </a:r>
            <a:r>
              <a:rPr lang="en-US" sz="2400" b="1"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effectLst/>
                <a:ea typeface="Calibri" panose="020F0502020204030204" pitchFamily="34" charset="0"/>
                <a:cs typeface="Times New Roman" panose="02020603050405020304" pitchFamily="18" charset="0"/>
              </a:rPr>
              <a:t>To limit and customize the data displayed on visualization in a dashboard.</a:t>
            </a:r>
          </a:p>
          <a:p>
            <a:pPr marL="342900" marR="0" lvl="0" indent="-342900" algn="just">
              <a:lnSpc>
                <a:spcPct val="200000"/>
              </a:lnSpc>
              <a:spcBef>
                <a:spcPts val="0"/>
              </a:spcBef>
              <a:spcAft>
                <a:spcPts val="800"/>
              </a:spcAft>
              <a:buFont typeface="Wingdings" panose="05000000000000000000" pitchFamily="2" charset="2"/>
              <a:buChar char=""/>
            </a:pPr>
            <a:r>
              <a:rPr lang="en-US" sz="2400" dirty="0">
                <a:solidFill>
                  <a:schemeClr val="tx1"/>
                </a:solidFill>
                <a:ea typeface="Calibri" panose="020F0502020204030204" pitchFamily="34" charset="0"/>
                <a:cs typeface="Times New Roman" panose="02020603050405020304" pitchFamily="18" charset="0"/>
              </a:rPr>
              <a:t>Multiple visualizations to highlight the important details from the chart</a:t>
            </a:r>
          </a:p>
          <a:p>
            <a:pPr marL="342900" marR="0" lvl="0" indent="-342900" algn="just">
              <a:lnSpc>
                <a:spcPct val="200000"/>
              </a:lnSpc>
              <a:spcBef>
                <a:spcPts val="0"/>
              </a:spcBef>
              <a:spcAft>
                <a:spcPts val="800"/>
              </a:spcAft>
              <a:buFont typeface="Wingdings" panose="05000000000000000000" pitchFamily="2" charset="2"/>
              <a:buChar char=""/>
            </a:pPr>
            <a:r>
              <a:rPr lang="en-US" sz="2400" dirty="0">
                <a:solidFill>
                  <a:schemeClr val="tx1"/>
                </a:solidFill>
                <a:effectLst/>
                <a:ea typeface="Calibri" panose="020F0502020204030204" pitchFamily="34" charset="0"/>
                <a:cs typeface="Times New Roman" panose="02020603050405020304" pitchFamily="18" charset="0"/>
              </a:rPr>
              <a:t>Use a single theme </a:t>
            </a:r>
            <a:r>
              <a:rPr lang="en-US" sz="2400" dirty="0">
                <a:solidFill>
                  <a:schemeClr val="tx1"/>
                </a:solidFill>
                <a:ea typeface="Calibri" panose="020F0502020204030204" pitchFamily="34" charset="0"/>
                <a:cs typeface="Times New Roman" panose="02020603050405020304" pitchFamily="18" charset="0"/>
              </a:rPr>
              <a:t>for the entire visualization</a:t>
            </a:r>
            <a:endParaRPr lang="en-US" sz="2400" dirty="0">
              <a:solidFill>
                <a:schemeClr val="tx1"/>
              </a:solidFill>
              <a:effectLst/>
              <a:ea typeface="Calibri" panose="020F0502020204030204" pitchFamily="34" charset="0"/>
              <a:cs typeface="Times New Roman" panose="02020603050405020304" pitchFamily="18" charset="0"/>
            </a:endParaRPr>
          </a:p>
        </p:txBody>
      </p:sp>
      <p:sp>
        <p:nvSpPr>
          <p:cNvPr id="4" name="Slide Number Placeholder 14">
            <a:extLst>
              <a:ext uri="{FF2B5EF4-FFF2-40B4-BE49-F238E27FC236}">
                <a16:creationId xmlns:a16="http://schemas.microsoft.com/office/drawing/2014/main" id="{2F549C07-7435-4039-94A1-383C006E63BC}"/>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6</a:t>
            </a:fld>
            <a:endParaRPr lang="en-US" dirty="0">
              <a:solidFill>
                <a:schemeClr val="tx1"/>
              </a:solidFill>
            </a:endParaRPr>
          </a:p>
        </p:txBody>
      </p:sp>
      <p:pic>
        <p:nvPicPr>
          <p:cNvPr id="4098" name="Picture 2" descr="Priority grunge icon Royalty Free Vector Image">
            <a:extLst>
              <a:ext uri="{FF2B5EF4-FFF2-40B4-BE49-F238E27FC236}">
                <a16:creationId xmlns:a16="http://schemas.microsoft.com/office/drawing/2014/main" id="{A3A76609-6A53-4AA7-8EE7-CDADC26922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0" t="7774" r="1580" b="14675"/>
          <a:stretch/>
        </p:blipFill>
        <p:spPr bwMode="auto">
          <a:xfrm>
            <a:off x="11553070" y="2713159"/>
            <a:ext cx="5282544" cy="460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9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573039" y="757504"/>
            <a:ext cx="15441463" cy="823320"/>
          </a:xfrm>
        </p:spPr>
        <p:txBody>
          <a:bodyPr anchor="b">
            <a:normAutofit/>
          </a:bodyPr>
          <a:lstStyle/>
          <a:p>
            <a:r>
              <a:rPr lang="en-US" dirty="0"/>
              <a:t>Exploratory Data Analysis Questions</a:t>
            </a:r>
          </a:p>
        </p:txBody>
      </p:sp>
      <p:pic>
        <p:nvPicPr>
          <p:cNvPr id="5122" name="Picture 2" descr="A Quick Guide to Clinical Trials (Part 1: An Overview) - Enago Academy">
            <a:extLst>
              <a:ext uri="{FF2B5EF4-FFF2-40B4-BE49-F238E27FC236}">
                <a16:creationId xmlns:a16="http://schemas.microsoft.com/office/drawing/2014/main" id="{6FC3FCE1-438A-40CB-9165-461649A5C9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455" y="4138863"/>
            <a:ext cx="7266708" cy="2906683"/>
          </a:xfrm>
          <a:prstGeom prst="rect">
            <a:avLst/>
          </a:prstGeom>
          <a:solidFill>
            <a:srgbClr val="FFFFFF"/>
          </a:solidFill>
        </p:spPr>
      </p:pic>
      <p:sp>
        <p:nvSpPr>
          <p:cNvPr id="9" name="Content Placeholder 8">
            <a:extLst>
              <a:ext uri="{FF2B5EF4-FFF2-40B4-BE49-F238E27FC236}">
                <a16:creationId xmlns:a16="http://schemas.microsoft.com/office/drawing/2014/main" id="{B2FC241C-7E07-4D94-B091-FBEB24AD7884}"/>
              </a:ext>
            </a:extLst>
          </p:cNvPr>
          <p:cNvSpPr>
            <a:spLocks noGrp="1"/>
          </p:cNvSpPr>
          <p:nvPr>
            <p:ph sz="half" idx="2"/>
          </p:nvPr>
        </p:nvSpPr>
        <p:spPr>
          <a:xfrm>
            <a:off x="8245642" y="1580824"/>
            <a:ext cx="8250119" cy="7412657"/>
          </a:xfrm>
        </p:spPr>
        <p:txBody>
          <a:bodyPr anchor="ctr">
            <a:noAutofit/>
          </a:bodyPr>
          <a:lstStyle/>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effectLst/>
              </a:rPr>
              <a:t>Which were the top 10 conditions for which most trials were done for?</a:t>
            </a:r>
          </a:p>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effectLst/>
              </a:rPr>
              <a:t>How many trials did each sponsor conduct and how many participants?</a:t>
            </a:r>
          </a:p>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effectLst/>
              </a:rPr>
              <a:t>How did the research trend for each sponsor change over the years?</a:t>
            </a:r>
          </a:p>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effectLst/>
              </a:rPr>
              <a:t>How many projects had suspended, terminated, withdrawn, unknown status for each sponsor?</a:t>
            </a:r>
          </a:p>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effectLst/>
              </a:rPr>
              <a:t>Which were the top 10 conditions based on total number of enrollments?</a:t>
            </a:r>
          </a:p>
          <a:p>
            <a:pPr marL="342900" marR="0" lvl="0" indent="-342900">
              <a:lnSpc>
                <a:spcPct val="150000"/>
              </a:lnSpc>
              <a:spcBef>
                <a:spcPts val="0"/>
              </a:spcBef>
              <a:spcAft>
                <a:spcPts val="0"/>
              </a:spcAft>
              <a:buFont typeface="Wingdings" panose="05000000000000000000" pitchFamily="2" charset="2"/>
              <a:buChar char=""/>
            </a:pPr>
            <a:r>
              <a:rPr lang="en-US" sz="2400" dirty="0">
                <a:solidFill>
                  <a:schemeClr val="tx1"/>
                </a:solidFill>
              </a:rPr>
              <a:t>Which are the top 10 conditions that had the greatest number of shortest (completed in either Early Phase 1/Phase 1)/longest trials (completed in Phase 4)?</a:t>
            </a:r>
            <a:endParaRPr lang="en-US" sz="2400" dirty="0">
              <a:solidFill>
                <a:schemeClr val="tx1"/>
              </a:solidFill>
              <a:effectLst/>
            </a:endParaRPr>
          </a:p>
        </p:txBody>
      </p:sp>
      <p:sp>
        <p:nvSpPr>
          <p:cNvPr id="4" name="Slide Number Placeholder 14">
            <a:extLst>
              <a:ext uri="{FF2B5EF4-FFF2-40B4-BE49-F238E27FC236}">
                <a16:creationId xmlns:a16="http://schemas.microsoft.com/office/drawing/2014/main" id="{B6B8F51D-0A81-4A55-85C6-D3E1E6245185}"/>
              </a:ext>
            </a:extLst>
          </p:cNvPr>
          <p:cNvSpPr>
            <a:spLocks noGrp="1"/>
          </p:cNvSpPr>
          <p:nvPr>
            <p:ph type="sldNum" sz="quarter" idx="12"/>
          </p:nvPr>
        </p:nvSpPr>
        <p:spPr>
          <a:xfrm>
            <a:off x="14781620" y="8993481"/>
            <a:ext cx="1473515" cy="511175"/>
          </a:xfrm>
        </p:spPr>
        <p:txBody>
          <a:bodyPr anchor="ctr">
            <a:normAutofit/>
          </a:bodyPr>
          <a:lstStyle/>
          <a:p>
            <a:pPr>
              <a:spcAft>
                <a:spcPts val="600"/>
              </a:spcAft>
            </a:pPr>
            <a:fld id="{3A98EE3D-8CD1-4C3F-BD1C-C98C9596463C}" type="slidenum">
              <a:rPr lang="en-US" smtClean="0"/>
              <a:pPr>
                <a:spcAft>
                  <a:spcPts val="600"/>
                </a:spcAft>
              </a:pPr>
              <a:t>7</a:t>
            </a:fld>
            <a:endParaRPr lang="en-US"/>
          </a:p>
        </p:txBody>
      </p:sp>
    </p:spTree>
    <p:extLst>
      <p:ext uri="{BB962C8B-B14F-4D97-AF65-F5344CB8AC3E}">
        <p14:creationId xmlns:p14="http://schemas.microsoft.com/office/powerpoint/2010/main" val="243773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 bubble chart&#10;&#10;Description automatically generated">
            <a:extLst>
              <a:ext uri="{FF2B5EF4-FFF2-40B4-BE49-F238E27FC236}">
                <a16:creationId xmlns:a16="http://schemas.microsoft.com/office/drawing/2014/main" id="{B240BC76-909B-458A-9E8B-752D622257FB}"/>
              </a:ext>
            </a:extLst>
          </p:cNvPr>
          <p:cNvPicPr>
            <a:picLocks noChangeAspect="1"/>
          </p:cNvPicPr>
          <p:nvPr/>
        </p:nvPicPr>
        <p:blipFill rotWithShape="1">
          <a:blip r:embed="rId2"/>
          <a:srcRect l="11375" r="11307"/>
          <a:stretch/>
        </p:blipFill>
        <p:spPr>
          <a:xfrm>
            <a:off x="336887" y="1583872"/>
            <a:ext cx="7897586" cy="7901670"/>
          </a:xfrm>
          <a:prstGeom prst="rect">
            <a:avLst/>
          </a:prstGeom>
        </p:spPr>
      </p:pic>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Top 10 Conditions with Most Trials</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8681356" y="1792070"/>
            <a:ext cx="7897586" cy="7286616"/>
          </a:xfrm>
        </p:spPr>
        <p:txBody>
          <a:bodyPr anchor="t">
            <a:noAutofit/>
          </a:bodyPr>
          <a:lstStyle/>
          <a:p>
            <a:pPr marR="0" lvl="0">
              <a:lnSpc>
                <a:spcPct val="20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The bubble chart shows the top 10 conditions for which most trials have been conducted. The size of the bubble shows the number of trials performed for a condition and hue shows the number of distinct sponsors who have conducted trials for the condition.</a:t>
            </a:r>
          </a:p>
          <a:p>
            <a:pPr marL="0" marR="0" lvl="0" indent="0">
              <a:lnSpc>
                <a:spcPct val="20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p>
          <a:p>
            <a:pPr>
              <a:lnSpc>
                <a:spcPct val="20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From the huge list of trials </a:t>
            </a:r>
            <a:r>
              <a:rPr lang="en-US" sz="2400" dirty="0">
                <a:solidFill>
                  <a:schemeClr val="tx1"/>
                </a:solidFill>
                <a:ea typeface="Calibri" panose="020F0502020204030204" pitchFamily="34" charset="0"/>
                <a:cs typeface="Times New Roman" panose="02020603050405020304" pitchFamily="18" charset="0"/>
              </a:rPr>
              <a:t>from 1984 to 2019, t</a:t>
            </a:r>
            <a:r>
              <a:rPr lang="en-US" sz="2400" dirty="0">
                <a:solidFill>
                  <a:schemeClr val="tx1"/>
                </a:solidFill>
                <a:effectLst/>
                <a:ea typeface="Calibri" panose="020F0502020204030204" pitchFamily="34" charset="0"/>
                <a:cs typeface="Times New Roman" panose="02020603050405020304" pitchFamily="18" charset="0"/>
              </a:rPr>
              <a:t>his bubble chart helps to easily identify </a:t>
            </a:r>
            <a:r>
              <a:rPr lang="en-US" sz="2400" dirty="0">
                <a:solidFill>
                  <a:schemeClr val="tx1"/>
                </a:solidFill>
                <a:ea typeface="Calibri" panose="020F0502020204030204" pitchFamily="34" charset="0"/>
                <a:cs typeface="Times New Roman" panose="02020603050405020304" pitchFamily="18" charset="0"/>
              </a:rPr>
              <a:t>the prominent 10 conditions that sponsors focused for trials which was hard to understand from the original visualization.</a:t>
            </a:r>
            <a:endParaRPr lang="en-US" sz="2400" dirty="0">
              <a:solidFill>
                <a:schemeClr val="tx1"/>
              </a:solidFill>
              <a:effectLst/>
              <a:ea typeface="Calibri" panose="020F0502020204030204" pitchFamily="34" charset="0"/>
              <a:cs typeface="Times New Roman" panose="02020603050405020304" pitchFamily="18" charset="0"/>
            </a:endParaRPr>
          </a:p>
        </p:txBody>
      </p:sp>
      <p:pic>
        <p:nvPicPr>
          <p:cNvPr id="31" name="Picture 30">
            <a:extLst>
              <a:ext uri="{FF2B5EF4-FFF2-40B4-BE49-F238E27FC236}">
                <a16:creationId xmlns:a16="http://schemas.microsoft.com/office/drawing/2014/main" id="{BDB13D7D-6365-4E2F-B602-B56DC44FCB14}"/>
              </a:ext>
            </a:extLst>
          </p:cNvPr>
          <p:cNvPicPr>
            <a:picLocks noChangeAspect="1"/>
          </p:cNvPicPr>
          <p:nvPr/>
        </p:nvPicPr>
        <p:blipFill>
          <a:blip r:embed="rId3"/>
          <a:stretch>
            <a:fillRect/>
          </a:stretch>
        </p:blipFill>
        <p:spPr>
          <a:xfrm>
            <a:off x="489858" y="7876874"/>
            <a:ext cx="2612571" cy="1086415"/>
          </a:xfrm>
          <a:prstGeom prst="rect">
            <a:avLst/>
          </a:prstGeom>
        </p:spPr>
      </p:pic>
      <p:sp>
        <p:nvSpPr>
          <p:cNvPr id="6" name="Slide Number Placeholder 14">
            <a:extLst>
              <a:ext uri="{FF2B5EF4-FFF2-40B4-BE49-F238E27FC236}">
                <a16:creationId xmlns:a16="http://schemas.microsoft.com/office/drawing/2014/main" id="{7BEB88F5-CDB9-48C1-A7F6-D906A80193D9}"/>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37272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489858" y="522514"/>
            <a:ext cx="15765276" cy="1061358"/>
          </a:xfrm>
        </p:spPr>
        <p:txBody>
          <a:bodyPr>
            <a:normAutofit/>
          </a:bodyPr>
          <a:lstStyle/>
          <a:p>
            <a:r>
              <a:rPr lang="en-US" sz="4000" dirty="0">
                <a:solidFill>
                  <a:schemeClr val="tx1"/>
                </a:solidFill>
              </a:rPr>
              <a:t>Total Conditions &amp; Total Enrollments for Each Sponsor</a:t>
            </a:r>
          </a:p>
        </p:txBody>
      </p:sp>
      <p:sp>
        <p:nvSpPr>
          <p:cNvPr id="9" name="Content Placeholder 8">
            <a:extLst>
              <a:ext uri="{FF2B5EF4-FFF2-40B4-BE49-F238E27FC236}">
                <a16:creationId xmlns:a16="http://schemas.microsoft.com/office/drawing/2014/main" id="{B2FC241C-7E07-4D94-B091-FBEB24AD7884}"/>
              </a:ext>
            </a:extLst>
          </p:cNvPr>
          <p:cNvSpPr>
            <a:spLocks noGrp="1"/>
          </p:cNvSpPr>
          <p:nvPr>
            <p:ph idx="1"/>
          </p:nvPr>
        </p:nvSpPr>
        <p:spPr>
          <a:xfrm>
            <a:off x="10491537" y="1583872"/>
            <a:ext cx="6208296" cy="7409609"/>
          </a:xfrm>
        </p:spPr>
        <p:txBody>
          <a:bodyPr anchor="t">
            <a:noAutofit/>
          </a:bodyPr>
          <a:lstStyle/>
          <a:p>
            <a:pPr marR="0" lvl="0">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Size is used to show the total conditions for which the trials were conducted by a particular sponsor and hue indicates the total enrollments they had for their trials. All these details are also included in the tooltip.</a:t>
            </a:r>
          </a:p>
          <a:p>
            <a:pPr marL="0" indent="0">
              <a:lnSpc>
                <a:spcPct val="200000"/>
              </a:lnSpc>
              <a:spcBef>
                <a:spcPts val="0"/>
              </a:spcBef>
              <a:spcAft>
                <a:spcPts val="0"/>
              </a:spcAft>
              <a:buNone/>
            </a:pPr>
            <a:r>
              <a:rPr lang="en-US" sz="2400" b="1" dirty="0">
                <a:solidFill>
                  <a:schemeClr val="tx1"/>
                </a:solidFill>
                <a:effectLst/>
                <a:ea typeface="Calibri" panose="020F0502020204030204" pitchFamily="34" charset="0"/>
                <a:cs typeface="Times New Roman" panose="02020603050405020304" pitchFamily="18" charset="0"/>
              </a:rPr>
              <a:t>Rationale for this visualization</a:t>
            </a:r>
            <a:endParaRPr lang="en-US" sz="2400" dirty="0">
              <a:solidFill>
                <a:schemeClr val="tx1"/>
              </a:solidFill>
              <a:ea typeface="Calibri" panose="020F0502020204030204" pitchFamily="34" charset="0"/>
              <a:cs typeface="Times New Roman" panose="02020603050405020304" pitchFamily="18" charset="0"/>
            </a:endParaRPr>
          </a:p>
          <a:p>
            <a:pPr marR="0" lvl="0">
              <a:lnSpc>
                <a:spcPct val="200000"/>
              </a:lnSpc>
              <a:spcBef>
                <a:spcPts val="0"/>
              </a:spcBef>
              <a:spcAft>
                <a:spcPts val="0"/>
              </a:spcAft>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The use of a treemap helps to understand the multiple dimension in a single chart.</a:t>
            </a:r>
          </a:p>
          <a:p>
            <a:pPr marR="0" lvl="0">
              <a:lnSpc>
                <a:spcPct val="200000"/>
              </a:lnSpc>
              <a:spcBef>
                <a:spcPts val="0"/>
              </a:spcBef>
              <a:spcAft>
                <a:spcPts val="0"/>
              </a:spcAft>
              <a:buFont typeface="Wingdings" panose="05000000000000000000" pitchFamily="2" charset="2"/>
              <a:buChar char="Ø"/>
            </a:pPr>
            <a:r>
              <a:rPr lang="en-US" sz="2400" dirty="0">
                <a:solidFill>
                  <a:schemeClr val="tx1"/>
                </a:solidFill>
                <a:effectLst/>
                <a:ea typeface="Calibri" panose="020F0502020204030204" pitchFamily="34" charset="0"/>
                <a:cs typeface="Times New Roman" panose="02020603050405020304" pitchFamily="18" charset="0"/>
              </a:rPr>
              <a:t>This chart gives the high-level overview on  sponsors. </a:t>
            </a:r>
          </a:p>
        </p:txBody>
      </p:sp>
      <p:pic>
        <p:nvPicPr>
          <p:cNvPr id="20" name="Picture 19">
            <a:extLst>
              <a:ext uri="{FF2B5EF4-FFF2-40B4-BE49-F238E27FC236}">
                <a16:creationId xmlns:a16="http://schemas.microsoft.com/office/drawing/2014/main" id="{7438AF69-6533-459F-84AD-C0E75F1BC51F}"/>
              </a:ext>
            </a:extLst>
          </p:cNvPr>
          <p:cNvPicPr>
            <a:picLocks noChangeAspect="1"/>
          </p:cNvPicPr>
          <p:nvPr/>
        </p:nvPicPr>
        <p:blipFill>
          <a:blip r:embed="rId2"/>
          <a:stretch>
            <a:fillRect/>
          </a:stretch>
        </p:blipFill>
        <p:spPr>
          <a:xfrm>
            <a:off x="602154" y="7915637"/>
            <a:ext cx="3053442" cy="1332975"/>
          </a:xfrm>
          <a:prstGeom prst="rect">
            <a:avLst/>
          </a:prstGeom>
        </p:spPr>
      </p:pic>
      <p:pic>
        <p:nvPicPr>
          <p:cNvPr id="22" name="Picture 21" descr="Chart, treemap chart&#10;&#10;Description automatically generated">
            <a:extLst>
              <a:ext uri="{FF2B5EF4-FFF2-40B4-BE49-F238E27FC236}">
                <a16:creationId xmlns:a16="http://schemas.microsoft.com/office/drawing/2014/main" id="{4E85F3A7-C666-4646-BC01-E461804DE81C}"/>
              </a:ext>
            </a:extLst>
          </p:cNvPr>
          <p:cNvPicPr>
            <a:picLocks noChangeAspect="1"/>
          </p:cNvPicPr>
          <p:nvPr/>
        </p:nvPicPr>
        <p:blipFill>
          <a:blip r:embed="rId3"/>
          <a:stretch>
            <a:fillRect/>
          </a:stretch>
        </p:blipFill>
        <p:spPr>
          <a:xfrm>
            <a:off x="489857" y="1549466"/>
            <a:ext cx="10001679" cy="6180283"/>
          </a:xfrm>
          <a:prstGeom prst="rect">
            <a:avLst/>
          </a:prstGeom>
        </p:spPr>
      </p:pic>
      <p:sp>
        <p:nvSpPr>
          <p:cNvPr id="6" name="Slide Number Placeholder 14">
            <a:extLst>
              <a:ext uri="{FF2B5EF4-FFF2-40B4-BE49-F238E27FC236}">
                <a16:creationId xmlns:a16="http://schemas.microsoft.com/office/drawing/2014/main" id="{4381E620-F658-4409-96AA-5EA14206F225}"/>
              </a:ext>
            </a:extLst>
          </p:cNvPr>
          <p:cNvSpPr>
            <a:spLocks noGrp="1"/>
          </p:cNvSpPr>
          <p:nvPr>
            <p:ph type="sldNum" sz="quarter" idx="12"/>
          </p:nvPr>
        </p:nvSpPr>
        <p:spPr>
          <a:xfrm>
            <a:off x="14781620" y="8993481"/>
            <a:ext cx="1473515" cy="511175"/>
          </a:xfrm>
        </p:spPr>
        <p:txBody>
          <a:bodyPr/>
          <a:lstStyle/>
          <a:p>
            <a:fld id="{3A98EE3D-8CD1-4C3F-BD1C-C98C9596463C}"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671200859"/>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1343</TotalTime>
  <Words>1555</Words>
  <Application>Microsoft Office PowerPoint</Application>
  <PresentationFormat>Custom</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Gill Sans MT</vt:lpstr>
      <vt:lpstr>Wingdings</vt:lpstr>
      <vt:lpstr>Wingdings 2</vt:lpstr>
      <vt:lpstr>DividendVTI</vt:lpstr>
      <vt:lpstr>A bird’s-eye view of clinical trials  IMT 562 - Makeover Monday</vt:lpstr>
      <vt:lpstr>About The Dataset</vt:lpstr>
      <vt:lpstr>Initial Visualization</vt:lpstr>
      <vt:lpstr>Positive Aspects Of The Visualization</vt:lpstr>
      <vt:lpstr>Critique Of The Visualization</vt:lpstr>
      <vt:lpstr>Priority List Of Improvements</vt:lpstr>
      <vt:lpstr>Exploratory Data Analysis Questions</vt:lpstr>
      <vt:lpstr>Top 10 Conditions with Most Trials</vt:lpstr>
      <vt:lpstr>Total Conditions &amp; Total Enrollments for Each Sponsor</vt:lpstr>
      <vt:lpstr>Research TREND OF EACH SPONSOR OVER the years</vt:lpstr>
      <vt:lpstr>Total TRIALS that were suspended, terminated, withdrawn, unknown status for each sponsor</vt:lpstr>
      <vt:lpstr>Top 10 Conditions based on total enrollments </vt:lpstr>
      <vt:lpstr>Top 10 Conditions with shortest/Longest Trials</vt:lpstr>
      <vt:lpstr>Summary &amp; Key Insights</vt:lpstr>
      <vt:lpstr>Reference</vt:lpstr>
      <vt:lpstr>Tableau public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bird’s-eye view of clinical trials  Makeover Monday - 2019</dc:title>
  <dc:creator>Jwala Mukhi S</dc:creator>
  <cp:lastModifiedBy>Jwala Mukhi S</cp:lastModifiedBy>
  <cp:revision>46</cp:revision>
  <dcterms:created xsi:type="dcterms:W3CDTF">2022-02-13T21:32:11Z</dcterms:created>
  <dcterms:modified xsi:type="dcterms:W3CDTF">2022-02-21T03:14:58Z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