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2" r:id="rId2"/>
    <p:sldId id="258" r:id="rId3"/>
    <p:sldId id="257" r:id="rId4"/>
    <p:sldId id="282" r:id="rId5"/>
    <p:sldId id="267" r:id="rId6"/>
    <p:sldId id="264" r:id="rId7"/>
    <p:sldId id="271" r:id="rId8"/>
    <p:sldId id="272" r:id="rId9"/>
    <p:sldId id="273" r:id="rId10"/>
    <p:sldId id="284" r:id="rId11"/>
    <p:sldId id="269" r:id="rId12"/>
    <p:sldId id="283" r:id="rId13"/>
    <p:sldId id="274" r:id="rId14"/>
    <p:sldId id="270" r:id="rId15"/>
    <p:sldId id="275" r:id="rId16"/>
    <p:sldId id="276" r:id="rId17"/>
    <p:sldId id="287" r:id="rId18"/>
    <p:sldId id="277" r:id="rId19"/>
    <p:sldId id="278" r:id="rId20"/>
    <p:sldId id="285" r:id="rId21"/>
  </p:sldIdLst>
  <p:sldSz cx="17373600" cy="9601200"/>
  <p:notesSz cx="6858000" cy="9144000"/>
  <p:defaultTextStyle>
    <a:defPPr>
      <a:defRPr lang="en-US"/>
    </a:defPPr>
    <a:lvl1pPr marL="0" algn="l" defTabSz="1433779" rtl="0" eaLnBrk="1" latinLnBrk="0" hangingPunct="1">
      <a:defRPr sz="2822" kern="1200">
        <a:solidFill>
          <a:schemeClr val="tx1"/>
        </a:solidFill>
        <a:latin typeface="+mn-lt"/>
        <a:ea typeface="+mn-ea"/>
        <a:cs typeface="+mn-cs"/>
      </a:defRPr>
    </a:lvl1pPr>
    <a:lvl2pPr marL="716890" algn="l" defTabSz="1433779" rtl="0" eaLnBrk="1" latinLnBrk="0" hangingPunct="1">
      <a:defRPr sz="2822" kern="1200">
        <a:solidFill>
          <a:schemeClr val="tx1"/>
        </a:solidFill>
        <a:latin typeface="+mn-lt"/>
        <a:ea typeface="+mn-ea"/>
        <a:cs typeface="+mn-cs"/>
      </a:defRPr>
    </a:lvl2pPr>
    <a:lvl3pPr marL="1433779" algn="l" defTabSz="1433779" rtl="0" eaLnBrk="1" latinLnBrk="0" hangingPunct="1">
      <a:defRPr sz="2822" kern="1200">
        <a:solidFill>
          <a:schemeClr val="tx1"/>
        </a:solidFill>
        <a:latin typeface="+mn-lt"/>
        <a:ea typeface="+mn-ea"/>
        <a:cs typeface="+mn-cs"/>
      </a:defRPr>
    </a:lvl3pPr>
    <a:lvl4pPr marL="2150669" algn="l" defTabSz="1433779" rtl="0" eaLnBrk="1" latinLnBrk="0" hangingPunct="1">
      <a:defRPr sz="2822" kern="1200">
        <a:solidFill>
          <a:schemeClr val="tx1"/>
        </a:solidFill>
        <a:latin typeface="+mn-lt"/>
        <a:ea typeface="+mn-ea"/>
        <a:cs typeface="+mn-cs"/>
      </a:defRPr>
    </a:lvl4pPr>
    <a:lvl5pPr marL="2867558" algn="l" defTabSz="1433779" rtl="0" eaLnBrk="1" latinLnBrk="0" hangingPunct="1">
      <a:defRPr sz="2822" kern="1200">
        <a:solidFill>
          <a:schemeClr val="tx1"/>
        </a:solidFill>
        <a:latin typeface="+mn-lt"/>
        <a:ea typeface="+mn-ea"/>
        <a:cs typeface="+mn-cs"/>
      </a:defRPr>
    </a:lvl5pPr>
    <a:lvl6pPr marL="3584448" algn="l" defTabSz="1433779" rtl="0" eaLnBrk="1" latinLnBrk="0" hangingPunct="1">
      <a:defRPr sz="2822" kern="1200">
        <a:solidFill>
          <a:schemeClr val="tx1"/>
        </a:solidFill>
        <a:latin typeface="+mn-lt"/>
        <a:ea typeface="+mn-ea"/>
        <a:cs typeface="+mn-cs"/>
      </a:defRPr>
    </a:lvl6pPr>
    <a:lvl7pPr marL="4301338" algn="l" defTabSz="1433779" rtl="0" eaLnBrk="1" latinLnBrk="0" hangingPunct="1">
      <a:defRPr sz="2822" kern="1200">
        <a:solidFill>
          <a:schemeClr val="tx1"/>
        </a:solidFill>
        <a:latin typeface="+mn-lt"/>
        <a:ea typeface="+mn-ea"/>
        <a:cs typeface="+mn-cs"/>
      </a:defRPr>
    </a:lvl7pPr>
    <a:lvl8pPr marL="5018227" algn="l" defTabSz="1433779" rtl="0" eaLnBrk="1" latinLnBrk="0" hangingPunct="1">
      <a:defRPr sz="2822" kern="1200">
        <a:solidFill>
          <a:schemeClr val="tx1"/>
        </a:solidFill>
        <a:latin typeface="+mn-lt"/>
        <a:ea typeface="+mn-ea"/>
        <a:cs typeface="+mn-cs"/>
      </a:defRPr>
    </a:lvl8pPr>
    <a:lvl9pPr marL="5735117" algn="l" defTabSz="1433779" rtl="0" eaLnBrk="1" latinLnBrk="0" hangingPunct="1">
      <a:defRPr sz="2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35E"/>
    <a:srgbClr val="F0F0F0"/>
    <a:srgbClr val="DAE1EA"/>
    <a:srgbClr val="A9B2BD"/>
    <a:srgbClr val="F6F7FA"/>
    <a:srgbClr val="AD92ED"/>
    <a:srgbClr val="4FC1E9"/>
    <a:srgbClr val="C4C7CE"/>
    <a:srgbClr val="CDD0DA"/>
    <a:srgbClr val="FA8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3" autoAdjust="0"/>
    <p:restoredTop sz="94674" autoAdjust="0"/>
  </p:normalViewPr>
  <p:slideViewPr>
    <p:cSldViewPr>
      <p:cViewPr>
        <p:scale>
          <a:sx n="50" d="100"/>
          <a:sy n="50" d="100"/>
        </p:scale>
        <p:origin x="394" y="53"/>
      </p:cViewPr>
      <p:guideLst>
        <p:guide orient="horz" pos="3024"/>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3/4/2022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4:06:02.73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49,'455'-32,"-359"28,913-8,-838 16,227 37,-375-36,36 12,20 5,49 2,342 65,-321-56,107 19,-195-43,1-2,75-2,-116-6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4:06:06.6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3/4/2022</a:t>
            </a:fld>
            <a:endParaRPr lang="en-US"/>
          </a:p>
        </p:txBody>
      </p:sp>
      <p:sp>
        <p:nvSpPr>
          <p:cNvPr id="4" name="Slide Image Placeholder 3"/>
          <p:cNvSpPr>
            <a:spLocks noGrp="1" noRot="1" noChangeAspect="1"/>
          </p:cNvSpPr>
          <p:nvPr>
            <p:ph type="sldImg" idx="2"/>
          </p:nvPr>
        </p:nvSpPr>
        <p:spPr>
          <a:xfrm>
            <a:off x="327025" y="685800"/>
            <a:ext cx="6203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1433779" rtl="0" eaLnBrk="1" latinLnBrk="0" hangingPunct="1">
      <a:defRPr sz="1882" kern="1200">
        <a:solidFill>
          <a:schemeClr val="tx1"/>
        </a:solidFill>
        <a:latin typeface="+mn-lt"/>
        <a:ea typeface="+mn-ea"/>
        <a:cs typeface="+mn-cs"/>
      </a:defRPr>
    </a:lvl1pPr>
    <a:lvl2pPr marL="716890" algn="l" defTabSz="1433779" rtl="0" eaLnBrk="1" latinLnBrk="0" hangingPunct="1">
      <a:defRPr sz="1882" kern="1200">
        <a:solidFill>
          <a:schemeClr val="tx1"/>
        </a:solidFill>
        <a:latin typeface="+mn-lt"/>
        <a:ea typeface="+mn-ea"/>
        <a:cs typeface="+mn-cs"/>
      </a:defRPr>
    </a:lvl2pPr>
    <a:lvl3pPr marL="1433779" algn="l" defTabSz="1433779" rtl="0" eaLnBrk="1" latinLnBrk="0" hangingPunct="1">
      <a:defRPr sz="1882" kern="1200">
        <a:solidFill>
          <a:schemeClr val="tx1"/>
        </a:solidFill>
        <a:latin typeface="+mn-lt"/>
        <a:ea typeface="+mn-ea"/>
        <a:cs typeface="+mn-cs"/>
      </a:defRPr>
    </a:lvl3pPr>
    <a:lvl4pPr marL="2150669" algn="l" defTabSz="1433779" rtl="0" eaLnBrk="1" latinLnBrk="0" hangingPunct="1">
      <a:defRPr sz="1882" kern="1200">
        <a:solidFill>
          <a:schemeClr val="tx1"/>
        </a:solidFill>
        <a:latin typeface="+mn-lt"/>
        <a:ea typeface="+mn-ea"/>
        <a:cs typeface="+mn-cs"/>
      </a:defRPr>
    </a:lvl4pPr>
    <a:lvl5pPr marL="2867558" algn="l" defTabSz="1433779" rtl="0" eaLnBrk="1" latinLnBrk="0" hangingPunct="1">
      <a:defRPr sz="1882" kern="1200">
        <a:solidFill>
          <a:schemeClr val="tx1"/>
        </a:solidFill>
        <a:latin typeface="+mn-lt"/>
        <a:ea typeface="+mn-ea"/>
        <a:cs typeface="+mn-cs"/>
      </a:defRPr>
    </a:lvl5pPr>
    <a:lvl6pPr marL="3584448" algn="l" defTabSz="1433779" rtl="0" eaLnBrk="1" latinLnBrk="0" hangingPunct="1">
      <a:defRPr sz="1882" kern="1200">
        <a:solidFill>
          <a:schemeClr val="tx1"/>
        </a:solidFill>
        <a:latin typeface="+mn-lt"/>
        <a:ea typeface="+mn-ea"/>
        <a:cs typeface="+mn-cs"/>
      </a:defRPr>
    </a:lvl6pPr>
    <a:lvl7pPr marL="4301338" algn="l" defTabSz="1433779" rtl="0" eaLnBrk="1" latinLnBrk="0" hangingPunct="1">
      <a:defRPr sz="1882" kern="1200">
        <a:solidFill>
          <a:schemeClr val="tx1"/>
        </a:solidFill>
        <a:latin typeface="+mn-lt"/>
        <a:ea typeface="+mn-ea"/>
        <a:cs typeface="+mn-cs"/>
      </a:defRPr>
    </a:lvl7pPr>
    <a:lvl8pPr marL="5018227" algn="l" defTabSz="1433779" rtl="0" eaLnBrk="1" latinLnBrk="0" hangingPunct="1">
      <a:defRPr sz="1882" kern="1200">
        <a:solidFill>
          <a:schemeClr val="tx1"/>
        </a:solidFill>
        <a:latin typeface="+mn-lt"/>
        <a:ea typeface="+mn-ea"/>
        <a:cs typeface="+mn-cs"/>
      </a:defRPr>
    </a:lvl8pPr>
    <a:lvl9pPr marL="5735117" algn="l" defTabSz="1433779" rtl="0" eaLnBrk="1" latinLnBrk="0" hangingPunct="1">
      <a:defRPr sz="188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Police PPT">
    <p:bg>
      <p:bgPr>
        <a:solidFill>
          <a:schemeClr val="bg1"/>
        </a:solidFill>
        <a:effectLst/>
      </p:bgPr>
    </p:bg>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C12BF8B7-28B6-4337-B351-EA58AFA17FC2}"/>
              </a:ext>
            </a:extLst>
          </p:cNvPr>
          <p:cNvGrpSpPr/>
          <p:nvPr userDrawn="1"/>
        </p:nvGrpSpPr>
        <p:grpSpPr>
          <a:xfrm>
            <a:off x="9052" y="5929"/>
            <a:ext cx="17355503" cy="6513407"/>
            <a:chOff x="4763" y="3175"/>
            <a:chExt cx="9134475" cy="3489325"/>
          </a:xfrm>
        </p:grpSpPr>
        <p:sp>
          <p:nvSpPr>
            <p:cNvPr id="29" name="Freeform 6">
              <a:extLst>
                <a:ext uri="{FF2B5EF4-FFF2-40B4-BE49-F238E27FC236}">
                  <a16:creationId xmlns:a16="http://schemas.microsoft.com/office/drawing/2014/main" id="{2F856C84-C242-4C51-86C7-BDC068CD6145}"/>
                </a:ext>
              </a:extLst>
            </p:cNvPr>
            <p:cNvSpPr>
              <a:spLocks/>
            </p:cNvSpPr>
            <p:nvPr userDrawn="1"/>
          </p:nvSpPr>
          <p:spPr bwMode="auto">
            <a:xfrm>
              <a:off x="4763" y="3175"/>
              <a:ext cx="9134475" cy="3489325"/>
            </a:xfrm>
            <a:custGeom>
              <a:avLst/>
              <a:gdLst>
                <a:gd name="T0" fmla="*/ 11506 w 11506"/>
                <a:gd name="T1" fmla="*/ 0 h 4396"/>
                <a:gd name="T2" fmla="*/ 11506 w 11506"/>
                <a:gd name="T3" fmla="*/ 3890 h 4396"/>
                <a:gd name="T4" fmla="*/ 0 w 11506"/>
                <a:gd name="T5" fmla="*/ 4396 h 4396"/>
                <a:gd name="T6" fmla="*/ 0 w 11506"/>
                <a:gd name="T7" fmla="*/ 0 h 4396"/>
                <a:gd name="T8" fmla="*/ 11506 w 11506"/>
                <a:gd name="T9" fmla="*/ 0 h 4396"/>
              </a:gdLst>
              <a:ahLst/>
              <a:cxnLst>
                <a:cxn ang="0">
                  <a:pos x="T0" y="T1"/>
                </a:cxn>
                <a:cxn ang="0">
                  <a:pos x="T2" y="T3"/>
                </a:cxn>
                <a:cxn ang="0">
                  <a:pos x="T4" y="T5"/>
                </a:cxn>
                <a:cxn ang="0">
                  <a:pos x="T6" y="T7"/>
                </a:cxn>
                <a:cxn ang="0">
                  <a:pos x="T8" y="T9"/>
                </a:cxn>
              </a:cxnLst>
              <a:rect l="0" t="0" r="r" b="b"/>
              <a:pathLst>
                <a:path w="11506" h="4396">
                  <a:moveTo>
                    <a:pt x="11506" y="0"/>
                  </a:moveTo>
                  <a:lnTo>
                    <a:pt x="11506" y="3890"/>
                  </a:lnTo>
                  <a:lnTo>
                    <a:pt x="0" y="4396"/>
                  </a:lnTo>
                  <a:lnTo>
                    <a:pt x="0" y="0"/>
                  </a:lnTo>
                  <a:lnTo>
                    <a:pt x="11506" y="0"/>
                  </a:lnTo>
                  <a:close/>
                </a:path>
              </a:pathLst>
            </a:custGeom>
            <a:solidFill>
              <a:srgbClr val="DAE1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dirty="0"/>
            </a:p>
          </p:txBody>
        </p:sp>
        <p:grpSp>
          <p:nvGrpSpPr>
            <p:cNvPr id="169" name="Group 168">
              <a:extLst>
                <a:ext uri="{FF2B5EF4-FFF2-40B4-BE49-F238E27FC236}">
                  <a16:creationId xmlns:a16="http://schemas.microsoft.com/office/drawing/2014/main" id="{0934404B-730C-4A18-B33A-AF692E48A2F4}"/>
                </a:ext>
              </a:extLst>
            </p:cNvPr>
            <p:cNvGrpSpPr/>
            <p:nvPr userDrawn="1"/>
          </p:nvGrpSpPr>
          <p:grpSpPr>
            <a:xfrm>
              <a:off x="4763" y="279400"/>
              <a:ext cx="9134475" cy="1589088"/>
              <a:chOff x="4763" y="279400"/>
              <a:chExt cx="9134475" cy="1589088"/>
            </a:xfrm>
          </p:grpSpPr>
          <p:sp>
            <p:nvSpPr>
              <p:cNvPr id="30" name="Freeform 7">
                <a:extLst>
                  <a:ext uri="{FF2B5EF4-FFF2-40B4-BE49-F238E27FC236}">
                    <a16:creationId xmlns:a16="http://schemas.microsoft.com/office/drawing/2014/main" id="{5EF166A1-37F7-4B08-9C4E-9AD7E8AD88D9}"/>
                  </a:ext>
                </a:extLst>
              </p:cNvPr>
              <p:cNvSpPr>
                <a:spLocks/>
              </p:cNvSpPr>
              <p:nvPr userDrawn="1"/>
            </p:nvSpPr>
            <p:spPr bwMode="auto">
              <a:xfrm>
                <a:off x="4763" y="460375"/>
                <a:ext cx="5397500" cy="1408113"/>
              </a:xfrm>
              <a:custGeom>
                <a:avLst/>
                <a:gdLst>
                  <a:gd name="T0" fmla="*/ 6799 w 6799"/>
                  <a:gd name="T1" fmla="*/ 1072 h 1773"/>
                  <a:gd name="T2" fmla="*/ 6417 w 6799"/>
                  <a:gd name="T3" fmla="*/ 1484 h 1773"/>
                  <a:gd name="T4" fmla="*/ 6145 w 6799"/>
                  <a:gd name="T5" fmla="*/ 1438 h 1773"/>
                  <a:gd name="T6" fmla="*/ 6109 w 6799"/>
                  <a:gd name="T7" fmla="*/ 1511 h 1773"/>
                  <a:gd name="T8" fmla="*/ 5941 w 6799"/>
                  <a:gd name="T9" fmla="*/ 1622 h 1773"/>
                  <a:gd name="T10" fmla="*/ 5896 w 6799"/>
                  <a:gd name="T11" fmla="*/ 1446 h 1773"/>
                  <a:gd name="T12" fmla="*/ 5709 w 6799"/>
                  <a:gd name="T13" fmla="*/ 279 h 1773"/>
                  <a:gd name="T14" fmla="*/ 5671 w 6799"/>
                  <a:gd name="T15" fmla="*/ 139 h 1773"/>
                  <a:gd name="T16" fmla="*/ 5383 w 6799"/>
                  <a:gd name="T17" fmla="*/ 35 h 1773"/>
                  <a:gd name="T18" fmla="*/ 5289 w 6799"/>
                  <a:gd name="T19" fmla="*/ 0 h 1773"/>
                  <a:gd name="T20" fmla="*/ 5113 w 6799"/>
                  <a:gd name="T21" fmla="*/ 35 h 1773"/>
                  <a:gd name="T22" fmla="*/ 5095 w 6799"/>
                  <a:gd name="T23" fmla="*/ 215 h 1773"/>
                  <a:gd name="T24" fmla="*/ 4954 w 6799"/>
                  <a:gd name="T25" fmla="*/ 1241 h 1773"/>
                  <a:gd name="T26" fmla="*/ 4945 w 6799"/>
                  <a:gd name="T27" fmla="*/ 942 h 1773"/>
                  <a:gd name="T28" fmla="*/ 4898 w 6799"/>
                  <a:gd name="T29" fmla="*/ 934 h 1773"/>
                  <a:gd name="T30" fmla="*/ 4890 w 6799"/>
                  <a:gd name="T31" fmla="*/ 611 h 1773"/>
                  <a:gd name="T32" fmla="*/ 4667 w 6799"/>
                  <a:gd name="T33" fmla="*/ 620 h 1773"/>
                  <a:gd name="T34" fmla="*/ 4656 w 6799"/>
                  <a:gd name="T35" fmla="*/ 662 h 1773"/>
                  <a:gd name="T36" fmla="*/ 4638 w 6799"/>
                  <a:gd name="T37" fmla="*/ 934 h 1773"/>
                  <a:gd name="T38" fmla="*/ 4592 w 6799"/>
                  <a:gd name="T39" fmla="*/ 960 h 1773"/>
                  <a:gd name="T40" fmla="*/ 4534 w 6799"/>
                  <a:gd name="T41" fmla="*/ 1353 h 1773"/>
                  <a:gd name="T42" fmla="*/ 4462 w 6799"/>
                  <a:gd name="T43" fmla="*/ 1316 h 1773"/>
                  <a:gd name="T44" fmla="*/ 4369 w 6799"/>
                  <a:gd name="T45" fmla="*/ 1165 h 1773"/>
                  <a:gd name="T46" fmla="*/ 3894 w 6799"/>
                  <a:gd name="T47" fmla="*/ 813 h 1773"/>
                  <a:gd name="T48" fmla="*/ 3614 w 6799"/>
                  <a:gd name="T49" fmla="*/ 756 h 1773"/>
                  <a:gd name="T50" fmla="*/ 3409 w 6799"/>
                  <a:gd name="T51" fmla="*/ 1157 h 1773"/>
                  <a:gd name="T52" fmla="*/ 3250 w 6799"/>
                  <a:gd name="T53" fmla="*/ 1139 h 1773"/>
                  <a:gd name="T54" fmla="*/ 3204 w 6799"/>
                  <a:gd name="T55" fmla="*/ 1176 h 1773"/>
                  <a:gd name="T56" fmla="*/ 3168 w 6799"/>
                  <a:gd name="T57" fmla="*/ 565 h 1773"/>
                  <a:gd name="T58" fmla="*/ 2989 w 6799"/>
                  <a:gd name="T59" fmla="*/ 471 h 1773"/>
                  <a:gd name="T60" fmla="*/ 2925 w 6799"/>
                  <a:gd name="T61" fmla="*/ 378 h 1773"/>
                  <a:gd name="T62" fmla="*/ 2748 w 6799"/>
                  <a:gd name="T63" fmla="*/ 341 h 1773"/>
                  <a:gd name="T64" fmla="*/ 2729 w 6799"/>
                  <a:gd name="T65" fmla="*/ 593 h 1773"/>
                  <a:gd name="T66" fmla="*/ 2702 w 6799"/>
                  <a:gd name="T67" fmla="*/ 1165 h 1773"/>
                  <a:gd name="T68" fmla="*/ 2450 w 6799"/>
                  <a:gd name="T69" fmla="*/ 1314 h 1773"/>
                  <a:gd name="T70" fmla="*/ 2348 w 6799"/>
                  <a:gd name="T71" fmla="*/ 642 h 1773"/>
                  <a:gd name="T72" fmla="*/ 2162 w 6799"/>
                  <a:gd name="T73" fmla="*/ 547 h 1773"/>
                  <a:gd name="T74" fmla="*/ 1758 w 6799"/>
                  <a:gd name="T75" fmla="*/ 684 h 1773"/>
                  <a:gd name="T76" fmla="*/ 1575 w 6799"/>
                  <a:gd name="T77" fmla="*/ 1773 h 1773"/>
                  <a:gd name="T78" fmla="*/ 1490 w 6799"/>
                  <a:gd name="T79" fmla="*/ 1464 h 1773"/>
                  <a:gd name="T80" fmla="*/ 1472 w 6799"/>
                  <a:gd name="T81" fmla="*/ 1511 h 1773"/>
                  <a:gd name="T82" fmla="*/ 1426 w 6799"/>
                  <a:gd name="T83" fmla="*/ 1399 h 1773"/>
                  <a:gd name="T84" fmla="*/ 1324 w 6799"/>
                  <a:gd name="T85" fmla="*/ 1474 h 1773"/>
                  <a:gd name="T86" fmla="*/ 1165 w 6799"/>
                  <a:gd name="T87" fmla="*/ 1689 h 1773"/>
                  <a:gd name="T88" fmla="*/ 1109 w 6799"/>
                  <a:gd name="T89" fmla="*/ 1558 h 1773"/>
                  <a:gd name="T90" fmla="*/ 913 w 6799"/>
                  <a:gd name="T91" fmla="*/ 1521 h 1773"/>
                  <a:gd name="T92" fmla="*/ 857 w 6799"/>
                  <a:gd name="T93" fmla="*/ 1558 h 1773"/>
                  <a:gd name="T94" fmla="*/ 746 w 6799"/>
                  <a:gd name="T95" fmla="*/ 1726 h 1773"/>
                  <a:gd name="T96" fmla="*/ 717 w 6799"/>
                  <a:gd name="T97" fmla="*/ 1661 h 1773"/>
                  <a:gd name="T98" fmla="*/ 681 w 6799"/>
                  <a:gd name="T99" fmla="*/ 1585 h 1773"/>
                  <a:gd name="T100" fmla="*/ 597 w 6799"/>
                  <a:gd name="T101" fmla="*/ 1345 h 1773"/>
                  <a:gd name="T102" fmla="*/ 569 w 6799"/>
                  <a:gd name="T103" fmla="*/ 1258 h 1773"/>
                  <a:gd name="T104" fmla="*/ 439 w 6799"/>
                  <a:gd name="T105" fmla="*/ 1233 h 1773"/>
                  <a:gd name="T106" fmla="*/ 411 w 6799"/>
                  <a:gd name="T107" fmla="*/ 1353 h 1773"/>
                  <a:gd name="T108" fmla="*/ 365 w 6799"/>
                  <a:gd name="T109" fmla="*/ 1484 h 1773"/>
                  <a:gd name="T110" fmla="*/ 0 w 6799"/>
                  <a:gd name="T111" fmla="*/ 1101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99" h="1773">
                    <a:moveTo>
                      <a:pt x="6799" y="58"/>
                    </a:moveTo>
                    <a:lnTo>
                      <a:pt x="6799" y="1072"/>
                    </a:lnTo>
                    <a:lnTo>
                      <a:pt x="6417" y="1072"/>
                    </a:lnTo>
                    <a:lnTo>
                      <a:pt x="6417" y="1484"/>
                    </a:lnTo>
                    <a:lnTo>
                      <a:pt x="6145" y="1484"/>
                    </a:lnTo>
                    <a:lnTo>
                      <a:pt x="6145" y="1438"/>
                    </a:lnTo>
                    <a:lnTo>
                      <a:pt x="6109" y="1438"/>
                    </a:lnTo>
                    <a:lnTo>
                      <a:pt x="6109" y="1511"/>
                    </a:lnTo>
                    <a:lnTo>
                      <a:pt x="5941" y="1511"/>
                    </a:lnTo>
                    <a:lnTo>
                      <a:pt x="5941" y="1622"/>
                    </a:lnTo>
                    <a:lnTo>
                      <a:pt x="5896" y="1622"/>
                    </a:lnTo>
                    <a:lnTo>
                      <a:pt x="5896" y="1446"/>
                    </a:lnTo>
                    <a:lnTo>
                      <a:pt x="5709" y="1446"/>
                    </a:lnTo>
                    <a:lnTo>
                      <a:pt x="5709" y="279"/>
                    </a:lnTo>
                    <a:lnTo>
                      <a:pt x="5671" y="279"/>
                    </a:lnTo>
                    <a:lnTo>
                      <a:pt x="5671" y="139"/>
                    </a:lnTo>
                    <a:lnTo>
                      <a:pt x="5476" y="56"/>
                    </a:lnTo>
                    <a:lnTo>
                      <a:pt x="5383" y="35"/>
                    </a:lnTo>
                    <a:lnTo>
                      <a:pt x="5383" y="0"/>
                    </a:lnTo>
                    <a:lnTo>
                      <a:pt x="5289" y="0"/>
                    </a:lnTo>
                    <a:lnTo>
                      <a:pt x="5289" y="35"/>
                    </a:lnTo>
                    <a:lnTo>
                      <a:pt x="5113" y="35"/>
                    </a:lnTo>
                    <a:lnTo>
                      <a:pt x="5113" y="215"/>
                    </a:lnTo>
                    <a:lnTo>
                      <a:pt x="5095" y="215"/>
                    </a:lnTo>
                    <a:lnTo>
                      <a:pt x="5095" y="1241"/>
                    </a:lnTo>
                    <a:lnTo>
                      <a:pt x="4954" y="1241"/>
                    </a:lnTo>
                    <a:lnTo>
                      <a:pt x="4954" y="952"/>
                    </a:lnTo>
                    <a:lnTo>
                      <a:pt x="4945" y="942"/>
                    </a:lnTo>
                    <a:lnTo>
                      <a:pt x="4919" y="942"/>
                    </a:lnTo>
                    <a:lnTo>
                      <a:pt x="4898" y="934"/>
                    </a:lnTo>
                    <a:lnTo>
                      <a:pt x="4898" y="620"/>
                    </a:lnTo>
                    <a:lnTo>
                      <a:pt x="4890" y="611"/>
                    </a:lnTo>
                    <a:lnTo>
                      <a:pt x="4685" y="611"/>
                    </a:lnTo>
                    <a:lnTo>
                      <a:pt x="4667" y="620"/>
                    </a:lnTo>
                    <a:lnTo>
                      <a:pt x="4667" y="654"/>
                    </a:lnTo>
                    <a:lnTo>
                      <a:pt x="4656" y="662"/>
                    </a:lnTo>
                    <a:lnTo>
                      <a:pt x="4656" y="914"/>
                    </a:lnTo>
                    <a:lnTo>
                      <a:pt x="4638" y="934"/>
                    </a:lnTo>
                    <a:lnTo>
                      <a:pt x="4592" y="934"/>
                    </a:lnTo>
                    <a:lnTo>
                      <a:pt x="4592" y="960"/>
                    </a:lnTo>
                    <a:lnTo>
                      <a:pt x="4534" y="960"/>
                    </a:lnTo>
                    <a:lnTo>
                      <a:pt x="4534" y="1353"/>
                    </a:lnTo>
                    <a:lnTo>
                      <a:pt x="4462" y="1353"/>
                    </a:lnTo>
                    <a:lnTo>
                      <a:pt x="4462" y="1316"/>
                    </a:lnTo>
                    <a:lnTo>
                      <a:pt x="4369" y="1316"/>
                    </a:lnTo>
                    <a:lnTo>
                      <a:pt x="4369" y="1165"/>
                    </a:lnTo>
                    <a:lnTo>
                      <a:pt x="3894" y="1165"/>
                    </a:lnTo>
                    <a:lnTo>
                      <a:pt x="3894" y="813"/>
                    </a:lnTo>
                    <a:lnTo>
                      <a:pt x="3614" y="813"/>
                    </a:lnTo>
                    <a:lnTo>
                      <a:pt x="3614" y="756"/>
                    </a:lnTo>
                    <a:lnTo>
                      <a:pt x="3409" y="756"/>
                    </a:lnTo>
                    <a:lnTo>
                      <a:pt x="3409" y="1157"/>
                    </a:lnTo>
                    <a:lnTo>
                      <a:pt x="3250" y="1157"/>
                    </a:lnTo>
                    <a:lnTo>
                      <a:pt x="3250" y="1139"/>
                    </a:lnTo>
                    <a:lnTo>
                      <a:pt x="3204" y="1139"/>
                    </a:lnTo>
                    <a:lnTo>
                      <a:pt x="3204" y="1176"/>
                    </a:lnTo>
                    <a:lnTo>
                      <a:pt x="3168" y="1157"/>
                    </a:lnTo>
                    <a:lnTo>
                      <a:pt x="3168" y="565"/>
                    </a:lnTo>
                    <a:lnTo>
                      <a:pt x="2989" y="565"/>
                    </a:lnTo>
                    <a:lnTo>
                      <a:pt x="2989" y="471"/>
                    </a:lnTo>
                    <a:lnTo>
                      <a:pt x="2925" y="471"/>
                    </a:lnTo>
                    <a:lnTo>
                      <a:pt x="2925" y="378"/>
                    </a:lnTo>
                    <a:lnTo>
                      <a:pt x="2813" y="303"/>
                    </a:lnTo>
                    <a:lnTo>
                      <a:pt x="2748" y="341"/>
                    </a:lnTo>
                    <a:lnTo>
                      <a:pt x="2748" y="593"/>
                    </a:lnTo>
                    <a:lnTo>
                      <a:pt x="2729" y="593"/>
                    </a:lnTo>
                    <a:lnTo>
                      <a:pt x="2729" y="1165"/>
                    </a:lnTo>
                    <a:lnTo>
                      <a:pt x="2702" y="1165"/>
                    </a:lnTo>
                    <a:lnTo>
                      <a:pt x="2702" y="1314"/>
                    </a:lnTo>
                    <a:lnTo>
                      <a:pt x="2450" y="1314"/>
                    </a:lnTo>
                    <a:lnTo>
                      <a:pt x="2450" y="642"/>
                    </a:lnTo>
                    <a:lnTo>
                      <a:pt x="2348" y="642"/>
                    </a:lnTo>
                    <a:lnTo>
                      <a:pt x="2348" y="547"/>
                    </a:lnTo>
                    <a:lnTo>
                      <a:pt x="2162" y="547"/>
                    </a:lnTo>
                    <a:lnTo>
                      <a:pt x="2162" y="684"/>
                    </a:lnTo>
                    <a:lnTo>
                      <a:pt x="1758" y="684"/>
                    </a:lnTo>
                    <a:lnTo>
                      <a:pt x="1758" y="1550"/>
                    </a:lnTo>
                    <a:lnTo>
                      <a:pt x="1575" y="1773"/>
                    </a:lnTo>
                    <a:lnTo>
                      <a:pt x="1575" y="1464"/>
                    </a:lnTo>
                    <a:lnTo>
                      <a:pt x="1490" y="1464"/>
                    </a:lnTo>
                    <a:lnTo>
                      <a:pt x="1490" y="1511"/>
                    </a:lnTo>
                    <a:lnTo>
                      <a:pt x="1472" y="1511"/>
                    </a:lnTo>
                    <a:lnTo>
                      <a:pt x="1426" y="1484"/>
                    </a:lnTo>
                    <a:lnTo>
                      <a:pt x="1426" y="1399"/>
                    </a:lnTo>
                    <a:lnTo>
                      <a:pt x="1324" y="1399"/>
                    </a:lnTo>
                    <a:lnTo>
                      <a:pt x="1324" y="1474"/>
                    </a:lnTo>
                    <a:lnTo>
                      <a:pt x="1165" y="1474"/>
                    </a:lnTo>
                    <a:lnTo>
                      <a:pt x="1165" y="1689"/>
                    </a:lnTo>
                    <a:lnTo>
                      <a:pt x="1109" y="1689"/>
                    </a:lnTo>
                    <a:lnTo>
                      <a:pt x="1109" y="1558"/>
                    </a:lnTo>
                    <a:lnTo>
                      <a:pt x="932" y="1558"/>
                    </a:lnTo>
                    <a:lnTo>
                      <a:pt x="913" y="1521"/>
                    </a:lnTo>
                    <a:lnTo>
                      <a:pt x="895" y="1521"/>
                    </a:lnTo>
                    <a:lnTo>
                      <a:pt x="857" y="1558"/>
                    </a:lnTo>
                    <a:lnTo>
                      <a:pt x="746" y="1558"/>
                    </a:lnTo>
                    <a:lnTo>
                      <a:pt x="746" y="1726"/>
                    </a:lnTo>
                    <a:lnTo>
                      <a:pt x="717" y="1726"/>
                    </a:lnTo>
                    <a:lnTo>
                      <a:pt x="717" y="1661"/>
                    </a:lnTo>
                    <a:lnTo>
                      <a:pt x="681" y="1661"/>
                    </a:lnTo>
                    <a:lnTo>
                      <a:pt x="681" y="1585"/>
                    </a:lnTo>
                    <a:lnTo>
                      <a:pt x="597" y="1585"/>
                    </a:lnTo>
                    <a:lnTo>
                      <a:pt x="597" y="1345"/>
                    </a:lnTo>
                    <a:lnTo>
                      <a:pt x="569" y="1345"/>
                    </a:lnTo>
                    <a:lnTo>
                      <a:pt x="569" y="1258"/>
                    </a:lnTo>
                    <a:lnTo>
                      <a:pt x="533" y="1233"/>
                    </a:lnTo>
                    <a:lnTo>
                      <a:pt x="439" y="1233"/>
                    </a:lnTo>
                    <a:lnTo>
                      <a:pt x="439" y="1353"/>
                    </a:lnTo>
                    <a:lnTo>
                      <a:pt x="411" y="1353"/>
                    </a:lnTo>
                    <a:lnTo>
                      <a:pt x="411" y="1484"/>
                    </a:lnTo>
                    <a:lnTo>
                      <a:pt x="365" y="1484"/>
                    </a:lnTo>
                    <a:lnTo>
                      <a:pt x="365" y="1101"/>
                    </a:lnTo>
                    <a:lnTo>
                      <a:pt x="0" y="1101"/>
                    </a:lnTo>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5362"/>
              </a:p>
            </p:txBody>
          </p:sp>
          <p:sp>
            <p:nvSpPr>
              <p:cNvPr id="128" name="Line 9">
                <a:extLst>
                  <a:ext uri="{FF2B5EF4-FFF2-40B4-BE49-F238E27FC236}">
                    <a16:creationId xmlns:a16="http://schemas.microsoft.com/office/drawing/2014/main" id="{33E02811-3E9A-4B4B-9CE3-59AF2769171B}"/>
                  </a:ext>
                </a:extLst>
              </p:cNvPr>
              <p:cNvSpPr>
                <a:spLocks noChangeShapeType="1"/>
              </p:cNvSpPr>
              <p:nvPr userDrawn="1"/>
            </p:nvSpPr>
            <p:spPr bwMode="auto">
              <a:xfrm>
                <a:off x="5616576" y="508000"/>
                <a:ext cx="0"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5362"/>
              </a:p>
            </p:txBody>
          </p:sp>
          <p:sp>
            <p:nvSpPr>
              <p:cNvPr id="129" name="Line 10">
                <a:extLst>
                  <a:ext uri="{FF2B5EF4-FFF2-40B4-BE49-F238E27FC236}">
                    <a16:creationId xmlns:a16="http://schemas.microsoft.com/office/drawing/2014/main" id="{A2BFA54F-53E4-489A-9CCF-435A079F1C34}"/>
                  </a:ext>
                </a:extLst>
              </p:cNvPr>
              <p:cNvSpPr>
                <a:spLocks noChangeShapeType="1"/>
              </p:cNvSpPr>
              <p:nvPr userDrawn="1"/>
            </p:nvSpPr>
            <p:spPr bwMode="auto">
              <a:xfrm>
                <a:off x="5630863" y="279400"/>
                <a:ext cx="0" cy="22860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5362"/>
              </a:p>
            </p:txBody>
          </p:sp>
          <p:sp>
            <p:nvSpPr>
              <p:cNvPr id="130" name="Line 11">
                <a:extLst>
                  <a:ext uri="{FF2B5EF4-FFF2-40B4-BE49-F238E27FC236}">
                    <a16:creationId xmlns:a16="http://schemas.microsoft.com/office/drawing/2014/main" id="{E49FCEE8-4996-4053-8402-86B8C07CEB5F}"/>
                  </a:ext>
                </a:extLst>
              </p:cNvPr>
              <p:cNvSpPr>
                <a:spLocks noChangeShapeType="1"/>
              </p:cNvSpPr>
              <p:nvPr userDrawn="1"/>
            </p:nvSpPr>
            <p:spPr bwMode="auto">
              <a:xfrm>
                <a:off x="5630863" y="508000"/>
                <a:ext cx="0"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5362"/>
              </a:p>
            </p:txBody>
          </p:sp>
          <p:sp>
            <p:nvSpPr>
              <p:cNvPr id="131" name="Freeform 12">
                <a:extLst>
                  <a:ext uri="{FF2B5EF4-FFF2-40B4-BE49-F238E27FC236}">
                    <a16:creationId xmlns:a16="http://schemas.microsoft.com/office/drawing/2014/main" id="{69150791-77D3-444E-93D3-A4A473BF802F}"/>
                  </a:ext>
                </a:extLst>
              </p:cNvPr>
              <p:cNvSpPr>
                <a:spLocks/>
              </p:cNvSpPr>
              <p:nvPr userDrawn="1"/>
            </p:nvSpPr>
            <p:spPr bwMode="auto">
              <a:xfrm>
                <a:off x="5402263" y="508000"/>
                <a:ext cx="3736975" cy="1322388"/>
              </a:xfrm>
              <a:custGeom>
                <a:avLst/>
                <a:gdLst>
                  <a:gd name="T0" fmla="*/ 4562 w 4707"/>
                  <a:gd name="T1" fmla="*/ 801 h 1668"/>
                  <a:gd name="T2" fmla="*/ 4498 w 4707"/>
                  <a:gd name="T3" fmla="*/ 708 h 1668"/>
                  <a:gd name="T4" fmla="*/ 4386 w 4707"/>
                  <a:gd name="T5" fmla="*/ 540 h 1668"/>
                  <a:gd name="T6" fmla="*/ 4320 w 4707"/>
                  <a:gd name="T7" fmla="*/ 830 h 1668"/>
                  <a:gd name="T8" fmla="*/ 4301 w 4707"/>
                  <a:gd name="T9" fmla="*/ 1107 h 1668"/>
                  <a:gd name="T10" fmla="*/ 4274 w 4707"/>
                  <a:gd name="T11" fmla="*/ 1266 h 1668"/>
                  <a:gd name="T12" fmla="*/ 4246 w 4707"/>
                  <a:gd name="T13" fmla="*/ 1370 h 1668"/>
                  <a:gd name="T14" fmla="*/ 4227 w 4707"/>
                  <a:gd name="T15" fmla="*/ 1639 h 1668"/>
                  <a:gd name="T16" fmla="*/ 4142 w 4707"/>
                  <a:gd name="T17" fmla="*/ 1518 h 1668"/>
                  <a:gd name="T18" fmla="*/ 4022 w 4707"/>
                  <a:gd name="T19" fmla="*/ 913 h 1668"/>
                  <a:gd name="T20" fmla="*/ 3919 w 4707"/>
                  <a:gd name="T21" fmla="*/ 820 h 1668"/>
                  <a:gd name="T22" fmla="*/ 3733 w 4707"/>
                  <a:gd name="T23" fmla="*/ 1072 h 1668"/>
                  <a:gd name="T24" fmla="*/ 3639 w 4707"/>
                  <a:gd name="T25" fmla="*/ 1492 h 1668"/>
                  <a:gd name="T26" fmla="*/ 3594 w 4707"/>
                  <a:gd name="T27" fmla="*/ 1593 h 1668"/>
                  <a:gd name="T28" fmla="*/ 3146 w 4707"/>
                  <a:gd name="T29" fmla="*/ 1587 h 1668"/>
                  <a:gd name="T30" fmla="*/ 3063 w 4707"/>
                  <a:gd name="T31" fmla="*/ 1406 h 1668"/>
                  <a:gd name="T32" fmla="*/ 3044 w 4707"/>
                  <a:gd name="T33" fmla="*/ 1453 h 1668"/>
                  <a:gd name="T34" fmla="*/ 2998 w 4707"/>
                  <a:gd name="T35" fmla="*/ 1341 h 1668"/>
                  <a:gd name="T36" fmla="*/ 2895 w 4707"/>
                  <a:gd name="T37" fmla="*/ 1416 h 1668"/>
                  <a:gd name="T38" fmla="*/ 2736 w 4707"/>
                  <a:gd name="T39" fmla="*/ 1631 h 1668"/>
                  <a:gd name="T40" fmla="*/ 2682 w 4707"/>
                  <a:gd name="T41" fmla="*/ 1500 h 1668"/>
                  <a:gd name="T42" fmla="*/ 2485 w 4707"/>
                  <a:gd name="T43" fmla="*/ 1463 h 1668"/>
                  <a:gd name="T44" fmla="*/ 2430 w 4707"/>
                  <a:gd name="T45" fmla="*/ 1500 h 1668"/>
                  <a:gd name="T46" fmla="*/ 2318 w 4707"/>
                  <a:gd name="T47" fmla="*/ 1668 h 1668"/>
                  <a:gd name="T48" fmla="*/ 2290 w 4707"/>
                  <a:gd name="T49" fmla="*/ 1603 h 1668"/>
                  <a:gd name="T50" fmla="*/ 2254 w 4707"/>
                  <a:gd name="T51" fmla="*/ 1527 h 1668"/>
                  <a:gd name="T52" fmla="*/ 2169 w 4707"/>
                  <a:gd name="T53" fmla="*/ 1287 h 1668"/>
                  <a:gd name="T54" fmla="*/ 2140 w 4707"/>
                  <a:gd name="T55" fmla="*/ 1200 h 1668"/>
                  <a:gd name="T56" fmla="*/ 2010 w 4707"/>
                  <a:gd name="T57" fmla="*/ 1175 h 1668"/>
                  <a:gd name="T58" fmla="*/ 1981 w 4707"/>
                  <a:gd name="T59" fmla="*/ 1295 h 1668"/>
                  <a:gd name="T60" fmla="*/ 1935 w 4707"/>
                  <a:gd name="T61" fmla="*/ 1426 h 1668"/>
                  <a:gd name="T62" fmla="*/ 1470 w 4707"/>
                  <a:gd name="T63" fmla="*/ 1043 h 1668"/>
                  <a:gd name="T64" fmla="*/ 1424 w 4707"/>
                  <a:gd name="T65" fmla="*/ 1136 h 1668"/>
                  <a:gd name="T66" fmla="*/ 1359 w 4707"/>
                  <a:gd name="T67" fmla="*/ 600 h 1668"/>
                  <a:gd name="T68" fmla="*/ 1322 w 4707"/>
                  <a:gd name="T69" fmla="*/ 488 h 1668"/>
                  <a:gd name="T70" fmla="*/ 1125 w 4707"/>
                  <a:gd name="T71" fmla="*/ 507 h 1668"/>
                  <a:gd name="T72" fmla="*/ 1079 w 4707"/>
                  <a:gd name="T73" fmla="*/ 581 h 1668"/>
                  <a:gd name="T74" fmla="*/ 1061 w 4707"/>
                  <a:gd name="T75" fmla="*/ 1053 h 1668"/>
                  <a:gd name="T76" fmla="*/ 633 w 4707"/>
                  <a:gd name="T77" fmla="*/ 1006 h 1668"/>
                  <a:gd name="T78" fmla="*/ 558 w 4707"/>
                  <a:gd name="T79" fmla="*/ 960 h 1668"/>
                  <a:gd name="T80" fmla="*/ 0 w 4707"/>
                  <a:gd name="T81" fmla="*/ 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07" h="1668">
                    <a:moveTo>
                      <a:pt x="4707" y="801"/>
                    </a:moveTo>
                    <a:lnTo>
                      <a:pt x="4562" y="801"/>
                    </a:lnTo>
                    <a:lnTo>
                      <a:pt x="4562" y="708"/>
                    </a:lnTo>
                    <a:lnTo>
                      <a:pt x="4498" y="708"/>
                    </a:lnTo>
                    <a:lnTo>
                      <a:pt x="4498" y="615"/>
                    </a:lnTo>
                    <a:lnTo>
                      <a:pt x="4386" y="540"/>
                    </a:lnTo>
                    <a:lnTo>
                      <a:pt x="4320" y="578"/>
                    </a:lnTo>
                    <a:lnTo>
                      <a:pt x="4320" y="830"/>
                    </a:lnTo>
                    <a:lnTo>
                      <a:pt x="4301" y="830"/>
                    </a:lnTo>
                    <a:lnTo>
                      <a:pt x="4301" y="1107"/>
                    </a:lnTo>
                    <a:lnTo>
                      <a:pt x="4274" y="1107"/>
                    </a:lnTo>
                    <a:lnTo>
                      <a:pt x="4274" y="1266"/>
                    </a:lnTo>
                    <a:lnTo>
                      <a:pt x="4246" y="1266"/>
                    </a:lnTo>
                    <a:lnTo>
                      <a:pt x="4246" y="1370"/>
                    </a:lnTo>
                    <a:lnTo>
                      <a:pt x="4227" y="1370"/>
                    </a:lnTo>
                    <a:lnTo>
                      <a:pt x="4227" y="1639"/>
                    </a:lnTo>
                    <a:lnTo>
                      <a:pt x="4142" y="1639"/>
                    </a:lnTo>
                    <a:lnTo>
                      <a:pt x="4142" y="1518"/>
                    </a:lnTo>
                    <a:lnTo>
                      <a:pt x="4022" y="1518"/>
                    </a:lnTo>
                    <a:lnTo>
                      <a:pt x="4022" y="913"/>
                    </a:lnTo>
                    <a:lnTo>
                      <a:pt x="3919" y="913"/>
                    </a:lnTo>
                    <a:lnTo>
                      <a:pt x="3919" y="820"/>
                    </a:lnTo>
                    <a:lnTo>
                      <a:pt x="3733" y="820"/>
                    </a:lnTo>
                    <a:lnTo>
                      <a:pt x="3733" y="1072"/>
                    </a:lnTo>
                    <a:lnTo>
                      <a:pt x="3639" y="1072"/>
                    </a:lnTo>
                    <a:lnTo>
                      <a:pt x="3639" y="1492"/>
                    </a:lnTo>
                    <a:lnTo>
                      <a:pt x="3594" y="1492"/>
                    </a:lnTo>
                    <a:lnTo>
                      <a:pt x="3594" y="1593"/>
                    </a:lnTo>
                    <a:lnTo>
                      <a:pt x="3509" y="1593"/>
                    </a:lnTo>
                    <a:lnTo>
                      <a:pt x="3146" y="1587"/>
                    </a:lnTo>
                    <a:lnTo>
                      <a:pt x="3146" y="1406"/>
                    </a:lnTo>
                    <a:lnTo>
                      <a:pt x="3063" y="1406"/>
                    </a:lnTo>
                    <a:lnTo>
                      <a:pt x="3063" y="1453"/>
                    </a:lnTo>
                    <a:lnTo>
                      <a:pt x="3044" y="1453"/>
                    </a:lnTo>
                    <a:lnTo>
                      <a:pt x="2998" y="1426"/>
                    </a:lnTo>
                    <a:lnTo>
                      <a:pt x="2998" y="1341"/>
                    </a:lnTo>
                    <a:lnTo>
                      <a:pt x="2895" y="1341"/>
                    </a:lnTo>
                    <a:lnTo>
                      <a:pt x="2895" y="1416"/>
                    </a:lnTo>
                    <a:lnTo>
                      <a:pt x="2736" y="1416"/>
                    </a:lnTo>
                    <a:lnTo>
                      <a:pt x="2736" y="1631"/>
                    </a:lnTo>
                    <a:lnTo>
                      <a:pt x="2682" y="1631"/>
                    </a:lnTo>
                    <a:lnTo>
                      <a:pt x="2682" y="1500"/>
                    </a:lnTo>
                    <a:lnTo>
                      <a:pt x="2504" y="1500"/>
                    </a:lnTo>
                    <a:lnTo>
                      <a:pt x="2485" y="1463"/>
                    </a:lnTo>
                    <a:lnTo>
                      <a:pt x="2467" y="1463"/>
                    </a:lnTo>
                    <a:lnTo>
                      <a:pt x="2430" y="1500"/>
                    </a:lnTo>
                    <a:lnTo>
                      <a:pt x="2318" y="1500"/>
                    </a:lnTo>
                    <a:lnTo>
                      <a:pt x="2318" y="1668"/>
                    </a:lnTo>
                    <a:lnTo>
                      <a:pt x="2290" y="1668"/>
                    </a:lnTo>
                    <a:lnTo>
                      <a:pt x="2290" y="1603"/>
                    </a:lnTo>
                    <a:lnTo>
                      <a:pt x="2254" y="1603"/>
                    </a:lnTo>
                    <a:lnTo>
                      <a:pt x="2254" y="1527"/>
                    </a:lnTo>
                    <a:lnTo>
                      <a:pt x="2169" y="1527"/>
                    </a:lnTo>
                    <a:lnTo>
                      <a:pt x="2169" y="1287"/>
                    </a:lnTo>
                    <a:lnTo>
                      <a:pt x="2140" y="1287"/>
                    </a:lnTo>
                    <a:lnTo>
                      <a:pt x="2140" y="1200"/>
                    </a:lnTo>
                    <a:lnTo>
                      <a:pt x="2103" y="1175"/>
                    </a:lnTo>
                    <a:lnTo>
                      <a:pt x="2010" y="1175"/>
                    </a:lnTo>
                    <a:lnTo>
                      <a:pt x="2010" y="1295"/>
                    </a:lnTo>
                    <a:lnTo>
                      <a:pt x="1981" y="1295"/>
                    </a:lnTo>
                    <a:lnTo>
                      <a:pt x="1981" y="1426"/>
                    </a:lnTo>
                    <a:lnTo>
                      <a:pt x="1935" y="1426"/>
                    </a:lnTo>
                    <a:lnTo>
                      <a:pt x="1935" y="1043"/>
                    </a:lnTo>
                    <a:lnTo>
                      <a:pt x="1470" y="1043"/>
                    </a:lnTo>
                    <a:lnTo>
                      <a:pt x="1424" y="1061"/>
                    </a:lnTo>
                    <a:lnTo>
                      <a:pt x="1424" y="1136"/>
                    </a:lnTo>
                    <a:lnTo>
                      <a:pt x="1359" y="1136"/>
                    </a:lnTo>
                    <a:lnTo>
                      <a:pt x="1359" y="600"/>
                    </a:lnTo>
                    <a:lnTo>
                      <a:pt x="1322" y="571"/>
                    </a:lnTo>
                    <a:lnTo>
                      <a:pt x="1322" y="488"/>
                    </a:lnTo>
                    <a:lnTo>
                      <a:pt x="1164" y="488"/>
                    </a:lnTo>
                    <a:lnTo>
                      <a:pt x="1125" y="507"/>
                    </a:lnTo>
                    <a:lnTo>
                      <a:pt x="1125" y="581"/>
                    </a:lnTo>
                    <a:lnTo>
                      <a:pt x="1079" y="581"/>
                    </a:lnTo>
                    <a:lnTo>
                      <a:pt x="1079" y="1053"/>
                    </a:lnTo>
                    <a:lnTo>
                      <a:pt x="1061" y="1053"/>
                    </a:lnTo>
                    <a:lnTo>
                      <a:pt x="996" y="1006"/>
                    </a:lnTo>
                    <a:lnTo>
                      <a:pt x="633" y="1006"/>
                    </a:lnTo>
                    <a:lnTo>
                      <a:pt x="633" y="960"/>
                    </a:lnTo>
                    <a:lnTo>
                      <a:pt x="558" y="960"/>
                    </a:lnTo>
                    <a:lnTo>
                      <a:pt x="558" y="0"/>
                    </a:lnTo>
                    <a:lnTo>
                      <a:pt x="0" y="0"/>
                    </a:lnTo>
                  </a:path>
                </a:pathLst>
              </a:custGeom>
              <a:noFill/>
              <a:ln w="111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5362"/>
              </a:p>
            </p:txBody>
          </p:sp>
        </p:grpSp>
      </p:gr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3/4/2022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31" name="Line 8">
            <a:extLst>
              <a:ext uri="{FF2B5EF4-FFF2-40B4-BE49-F238E27FC236}">
                <a16:creationId xmlns:a16="http://schemas.microsoft.com/office/drawing/2014/main" id="{A439EBEC-DE0A-41D5-B183-1574B69D2FC2}"/>
              </a:ext>
            </a:extLst>
          </p:cNvPr>
          <p:cNvSpPr>
            <a:spLocks noChangeShapeType="1"/>
          </p:cNvSpPr>
          <p:nvPr userDrawn="1"/>
        </p:nvSpPr>
        <p:spPr bwMode="auto">
          <a:xfrm>
            <a:off x="10264299" y="948267"/>
            <a:ext cx="0" cy="0"/>
          </a:xfrm>
          <a:prstGeom prst="line">
            <a:avLst/>
          </a:prstGeom>
          <a:noFill/>
          <a:ln w="11113">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173736" tIns="86868" rIns="173736" bIns="86868" numCol="1" anchor="t" anchorCtr="0" compatLnSpc="1">
            <a:prstTxWarp prst="textNoShape">
              <a:avLst/>
            </a:prstTxWarp>
          </a:bodyPr>
          <a:lstStyle/>
          <a:p>
            <a:endParaRPr lang="en-US" sz="5362"/>
          </a:p>
        </p:txBody>
      </p:sp>
      <p:pic>
        <p:nvPicPr>
          <p:cNvPr id="107" name="Picture 106">
            <a:extLst>
              <a:ext uri="{FF2B5EF4-FFF2-40B4-BE49-F238E27FC236}">
                <a16:creationId xmlns:a16="http://schemas.microsoft.com/office/drawing/2014/main" id="{C1374E50-07ED-4E79-9C7C-94A7BEAF12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3"/>
            <a:ext cx="17373600" cy="9599494"/>
          </a:xfrm>
          <a:prstGeom prst="rect">
            <a:avLst/>
          </a:prstGeom>
        </p:spPr>
      </p:pic>
      <p:sp>
        <p:nvSpPr>
          <p:cNvPr id="138" name="Title 1">
            <a:extLst>
              <a:ext uri="{FF2B5EF4-FFF2-40B4-BE49-F238E27FC236}">
                <a16:creationId xmlns:a16="http://schemas.microsoft.com/office/drawing/2014/main" id="{11522AF0-CDA4-4A6F-B246-8173973EBD2D}"/>
              </a:ext>
            </a:extLst>
          </p:cNvPr>
          <p:cNvSpPr>
            <a:spLocks noGrp="1"/>
          </p:cNvSpPr>
          <p:nvPr userDrawn="1">
            <p:ph type="title" hasCustomPrompt="1"/>
          </p:nvPr>
        </p:nvSpPr>
        <p:spPr>
          <a:xfrm>
            <a:off x="9166175" y="3043344"/>
            <a:ext cx="7798466" cy="1600200"/>
          </a:xfrm>
        </p:spPr>
        <p:txBody>
          <a:bodyPr>
            <a:normAutofit/>
          </a:bodyPr>
          <a:lstStyle>
            <a:lvl1pPr algn="l">
              <a:defRPr sz="9120" baseline="0">
                <a:solidFill>
                  <a:srgbClr val="33435E"/>
                </a:solidFill>
              </a:defRPr>
            </a:lvl1pPr>
          </a:lstStyle>
          <a:p>
            <a:r>
              <a:rPr lang="en-US" noProof="0" dirty="0"/>
              <a:t>Police</a:t>
            </a:r>
          </a:p>
        </p:txBody>
      </p:sp>
      <p:sp>
        <p:nvSpPr>
          <p:cNvPr id="139" name="Text Placeholder 4">
            <a:extLst>
              <a:ext uri="{FF2B5EF4-FFF2-40B4-BE49-F238E27FC236}">
                <a16:creationId xmlns:a16="http://schemas.microsoft.com/office/drawing/2014/main" id="{E1A2C75C-905E-43B3-B281-08890B5A7387}"/>
              </a:ext>
            </a:extLst>
          </p:cNvPr>
          <p:cNvSpPr>
            <a:spLocks noGrp="1"/>
          </p:cNvSpPr>
          <p:nvPr userDrawn="1">
            <p:ph type="body" sz="quarter" idx="35" hasCustomPrompt="1"/>
          </p:nvPr>
        </p:nvSpPr>
        <p:spPr>
          <a:xfrm>
            <a:off x="9234826" y="4253082"/>
            <a:ext cx="7678742" cy="844549"/>
          </a:xfrm>
        </p:spPr>
        <p:txBody>
          <a:bodyPr anchor="ctr">
            <a:noAutofit/>
          </a:bodyPr>
          <a:lstStyle>
            <a:lvl1pPr marL="0" indent="0" algn="l">
              <a:buNone/>
              <a:defRPr sz="3420">
                <a:solidFill>
                  <a:srgbClr val="33435E"/>
                </a:solidFill>
                <a:latin typeface="+mj-lt"/>
              </a:defRPr>
            </a:lvl1pPr>
          </a:lstStyle>
          <a:p>
            <a:r>
              <a:rPr lang="en-US" dirty="0"/>
              <a:t>PowerPoint template</a:t>
            </a:r>
          </a:p>
        </p:txBody>
      </p:sp>
      <p:grpSp>
        <p:nvGrpSpPr>
          <p:cNvPr id="126" name="Group 125">
            <a:extLst>
              <a:ext uri="{FF2B5EF4-FFF2-40B4-BE49-F238E27FC236}">
                <a16:creationId xmlns:a16="http://schemas.microsoft.com/office/drawing/2014/main" id="{FEADA6CE-D130-499E-AC60-AD4FC3263CCB}"/>
              </a:ext>
            </a:extLst>
          </p:cNvPr>
          <p:cNvGrpSpPr/>
          <p:nvPr userDrawn="1"/>
        </p:nvGrpSpPr>
        <p:grpSpPr>
          <a:xfrm>
            <a:off x="11111614" y="5266415"/>
            <a:ext cx="1535272" cy="1508338"/>
            <a:chOff x="5889626" y="2798763"/>
            <a:chExt cx="808038" cy="808038"/>
          </a:xfrm>
        </p:grpSpPr>
        <p:sp>
          <p:nvSpPr>
            <p:cNvPr id="176" name="Freeform 44">
              <a:extLst>
                <a:ext uri="{FF2B5EF4-FFF2-40B4-BE49-F238E27FC236}">
                  <a16:creationId xmlns:a16="http://schemas.microsoft.com/office/drawing/2014/main" id="{07AF87A7-3A54-4100-A5C8-A23D79FEFAE2}"/>
                </a:ext>
              </a:extLst>
            </p:cNvPr>
            <p:cNvSpPr>
              <a:spLocks/>
            </p:cNvSpPr>
            <p:nvPr userDrawn="1"/>
          </p:nvSpPr>
          <p:spPr bwMode="auto">
            <a:xfrm>
              <a:off x="5889626" y="2798763"/>
              <a:ext cx="808038" cy="808038"/>
            </a:xfrm>
            <a:custGeom>
              <a:avLst/>
              <a:gdLst>
                <a:gd name="T0" fmla="*/ 1016 w 1016"/>
                <a:gd name="T1" fmla="*/ 535 h 1017"/>
                <a:gd name="T2" fmla="*/ 1006 w 1016"/>
                <a:gd name="T3" fmla="*/ 612 h 1017"/>
                <a:gd name="T4" fmla="*/ 987 w 1016"/>
                <a:gd name="T5" fmla="*/ 684 h 1017"/>
                <a:gd name="T6" fmla="*/ 955 w 1016"/>
                <a:gd name="T7" fmla="*/ 751 h 1017"/>
                <a:gd name="T8" fmla="*/ 916 w 1016"/>
                <a:gd name="T9" fmla="*/ 813 h 1017"/>
                <a:gd name="T10" fmla="*/ 868 w 1016"/>
                <a:gd name="T11" fmla="*/ 869 h 1017"/>
                <a:gd name="T12" fmla="*/ 813 w 1016"/>
                <a:gd name="T13" fmla="*/ 917 h 1017"/>
                <a:gd name="T14" fmla="*/ 750 w 1016"/>
                <a:gd name="T15" fmla="*/ 956 h 1017"/>
                <a:gd name="T16" fmla="*/ 684 w 1016"/>
                <a:gd name="T17" fmla="*/ 987 h 1017"/>
                <a:gd name="T18" fmla="*/ 611 w 1016"/>
                <a:gd name="T19" fmla="*/ 1007 h 1017"/>
                <a:gd name="T20" fmla="*/ 535 w 1016"/>
                <a:gd name="T21" fmla="*/ 1017 h 1017"/>
                <a:gd name="T22" fmla="*/ 482 w 1016"/>
                <a:gd name="T23" fmla="*/ 1017 h 1017"/>
                <a:gd name="T24" fmla="*/ 406 w 1016"/>
                <a:gd name="T25" fmla="*/ 1007 h 1017"/>
                <a:gd name="T26" fmla="*/ 334 w 1016"/>
                <a:gd name="T27" fmla="*/ 987 h 1017"/>
                <a:gd name="T28" fmla="*/ 266 w 1016"/>
                <a:gd name="T29" fmla="*/ 956 h 1017"/>
                <a:gd name="T30" fmla="*/ 205 w 1016"/>
                <a:gd name="T31" fmla="*/ 917 h 1017"/>
                <a:gd name="T32" fmla="*/ 149 w 1016"/>
                <a:gd name="T33" fmla="*/ 869 h 1017"/>
                <a:gd name="T34" fmla="*/ 101 w 1016"/>
                <a:gd name="T35" fmla="*/ 813 h 1017"/>
                <a:gd name="T36" fmla="*/ 62 w 1016"/>
                <a:gd name="T37" fmla="*/ 751 h 1017"/>
                <a:gd name="T38" fmla="*/ 31 w 1016"/>
                <a:gd name="T39" fmla="*/ 684 h 1017"/>
                <a:gd name="T40" fmla="*/ 10 w 1016"/>
                <a:gd name="T41" fmla="*/ 612 h 1017"/>
                <a:gd name="T42" fmla="*/ 1 w 1016"/>
                <a:gd name="T43" fmla="*/ 535 h 1017"/>
                <a:gd name="T44" fmla="*/ 1 w 1016"/>
                <a:gd name="T45" fmla="*/ 483 h 1017"/>
                <a:gd name="T46" fmla="*/ 10 w 1016"/>
                <a:gd name="T47" fmla="*/ 407 h 1017"/>
                <a:gd name="T48" fmla="*/ 31 w 1016"/>
                <a:gd name="T49" fmla="*/ 334 h 1017"/>
                <a:gd name="T50" fmla="*/ 62 w 1016"/>
                <a:gd name="T51" fmla="*/ 266 h 1017"/>
                <a:gd name="T52" fmla="*/ 101 w 1016"/>
                <a:gd name="T53" fmla="*/ 204 h 1017"/>
                <a:gd name="T54" fmla="*/ 149 w 1016"/>
                <a:gd name="T55" fmla="*/ 149 h 1017"/>
                <a:gd name="T56" fmla="*/ 205 w 1016"/>
                <a:gd name="T57" fmla="*/ 101 h 1017"/>
                <a:gd name="T58" fmla="*/ 266 w 1016"/>
                <a:gd name="T59" fmla="*/ 61 h 1017"/>
                <a:gd name="T60" fmla="*/ 334 w 1016"/>
                <a:gd name="T61" fmla="*/ 31 h 1017"/>
                <a:gd name="T62" fmla="*/ 406 w 1016"/>
                <a:gd name="T63" fmla="*/ 10 h 1017"/>
                <a:gd name="T64" fmla="*/ 482 w 1016"/>
                <a:gd name="T65" fmla="*/ 1 h 1017"/>
                <a:gd name="T66" fmla="*/ 535 w 1016"/>
                <a:gd name="T67" fmla="*/ 1 h 1017"/>
                <a:gd name="T68" fmla="*/ 611 w 1016"/>
                <a:gd name="T69" fmla="*/ 10 h 1017"/>
                <a:gd name="T70" fmla="*/ 684 w 1016"/>
                <a:gd name="T71" fmla="*/ 31 h 1017"/>
                <a:gd name="T72" fmla="*/ 750 w 1016"/>
                <a:gd name="T73" fmla="*/ 61 h 1017"/>
                <a:gd name="T74" fmla="*/ 813 w 1016"/>
                <a:gd name="T75" fmla="*/ 101 h 1017"/>
                <a:gd name="T76" fmla="*/ 868 w 1016"/>
                <a:gd name="T77" fmla="*/ 149 h 1017"/>
                <a:gd name="T78" fmla="*/ 916 w 1016"/>
                <a:gd name="T79" fmla="*/ 204 h 1017"/>
                <a:gd name="T80" fmla="*/ 955 w 1016"/>
                <a:gd name="T81" fmla="*/ 266 h 1017"/>
                <a:gd name="T82" fmla="*/ 987 w 1016"/>
                <a:gd name="T83" fmla="*/ 334 h 1017"/>
                <a:gd name="T84" fmla="*/ 1006 w 1016"/>
                <a:gd name="T85" fmla="*/ 407 h 1017"/>
                <a:gd name="T86" fmla="*/ 1016 w 1016"/>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6" h="1017">
                  <a:moveTo>
                    <a:pt x="1016" y="509"/>
                  </a:moveTo>
                  <a:lnTo>
                    <a:pt x="1016" y="509"/>
                  </a:lnTo>
                  <a:lnTo>
                    <a:pt x="1016" y="535"/>
                  </a:lnTo>
                  <a:lnTo>
                    <a:pt x="1014" y="561"/>
                  </a:lnTo>
                  <a:lnTo>
                    <a:pt x="1011" y="586"/>
                  </a:lnTo>
                  <a:lnTo>
                    <a:pt x="1006" y="612"/>
                  </a:lnTo>
                  <a:lnTo>
                    <a:pt x="1001" y="636"/>
                  </a:lnTo>
                  <a:lnTo>
                    <a:pt x="995" y="660"/>
                  </a:lnTo>
                  <a:lnTo>
                    <a:pt x="987" y="684"/>
                  </a:lnTo>
                  <a:lnTo>
                    <a:pt x="977" y="707"/>
                  </a:lnTo>
                  <a:lnTo>
                    <a:pt x="967" y="729"/>
                  </a:lnTo>
                  <a:lnTo>
                    <a:pt x="955" y="751"/>
                  </a:lnTo>
                  <a:lnTo>
                    <a:pt x="944" y="773"/>
                  </a:lnTo>
                  <a:lnTo>
                    <a:pt x="930" y="794"/>
                  </a:lnTo>
                  <a:lnTo>
                    <a:pt x="916" y="813"/>
                  </a:lnTo>
                  <a:lnTo>
                    <a:pt x="901" y="833"/>
                  </a:lnTo>
                  <a:lnTo>
                    <a:pt x="885" y="851"/>
                  </a:lnTo>
                  <a:lnTo>
                    <a:pt x="868" y="869"/>
                  </a:lnTo>
                  <a:lnTo>
                    <a:pt x="851" y="886"/>
                  </a:lnTo>
                  <a:lnTo>
                    <a:pt x="832" y="901"/>
                  </a:lnTo>
                  <a:lnTo>
                    <a:pt x="813" y="917"/>
                  </a:lnTo>
                  <a:lnTo>
                    <a:pt x="793" y="931"/>
                  </a:lnTo>
                  <a:lnTo>
                    <a:pt x="772" y="944"/>
                  </a:lnTo>
                  <a:lnTo>
                    <a:pt x="750" y="956"/>
                  </a:lnTo>
                  <a:lnTo>
                    <a:pt x="729" y="968"/>
                  </a:lnTo>
                  <a:lnTo>
                    <a:pt x="707" y="978"/>
                  </a:lnTo>
                  <a:lnTo>
                    <a:pt x="684" y="987"/>
                  </a:lnTo>
                  <a:lnTo>
                    <a:pt x="659" y="994"/>
                  </a:lnTo>
                  <a:lnTo>
                    <a:pt x="635" y="1001"/>
                  </a:lnTo>
                  <a:lnTo>
                    <a:pt x="611" y="1007"/>
                  </a:lnTo>
                  <a:lnTo>
                    <a:pt x="586" y="1012"/>
                  </a:lnTo>
                  <a:lnTo>
                    <a:pt x="560" y="1015"/>
                  </a:lnTo>
                  <a:lnTo>
                    <a:pt x="535" y="1017"/>
                  </a:lnTo>
                  <a:lnTo>
                    <a:pt x="509" y="1017"/>
                  </a:lnTo>
                  <a:lnTo>
                    <a:pt x="509" y="1017"/>
                  </a:lnTo>
                  <a:lnTo>
                    <a:pt x="482" y="1017"/>
                  </a:lnTo>
                  <a:lnTo>
                    <a:pt x="457" y="1015"/>
                  </a:lnTo>
                  <a:lnTo>
                    <a:pt x="431" y="1012"/>
                  </a:lnTo>
                  <a:lnTo>
                    <a:pt x="406" y="1007"/>
                  </a:lnTo>
                  <a:lnTo>
                    <a:pt x="381" y="1001"/>
                  </a:lnTo>
                  <a:lnTo>
                    <a:pt x="357" y="994"/>
                  </a:lnTo>
                  <a:lnTo>
                    <a:pt x="334" y="987"/>
                  </a:lnTo>
                  <a:lnTo>
                    <a:pt x="311" y="978"/>
                  </a:lnTo>
                  <a:lnTo>
                    <a:pt x="288" y="968"/>
                  </a:lnTo>
                  <a:lnTo>
                    <a:pt x="266" y="956"/>
                  </a:lnTo>
                  <a:lnTo>
                    <a:pt x="245" y="944"/>
                  </a:lnTo>
                  <a:lnTo>
                    <a:pt x="224" y="931"/>
                  </a:lnTo>
                  <a:lnTo>
                    <a:pt x="205" y="917"/>
                  </a:lnTo>
                  <a:lnTo>
                    <a:pt x="185" y="901"/>
                  </a:lnTo>
                  <a:lnTo>
                    <a:pt x="167" y="886"/>
                  </a:lnTo>
                  <a:lnTo>
                    <a:pt x="149" y="869"/>
                  </a:lnTo>
                  <a:lnTo>
                    <a:pt x="132" y="851"/>
                  </a:lnTo>
                  <a:lnTo>
                    <a:pt x="116" y="833"/>
                  </a:lnTo>
                  <a:lnTo>
                    <a:pt x="101" y="813"/>
                  </a:lnTo>
                  <a:lnTo>
                    <a:pt x="87" y="794"/>
                  </a:lnTo>
                  <a:lnTo>
                    <a:pt x="73" y="773"/>
                  </a:lnTo>
                  <a:lnTo>
                    <a:pt x="62" y="751"/>
                  </a:lnTo>
                  <a:lnTo>
                    <a:pt x="50" y="729"/>
                  </a:lnTo>
                  <a:lnTo>
                    <a:pt x="40" y="707"/>
                  </a:lnTo>
                  <a:lnTo>
                    <a:pt x="31" y="684"/>
                  </a:lnTo>
                  <a:lnTo>
                    <a:pt x="23" y="660"/>
                  </a:lnTo>
                  <a:lnTo>
                    <a:pt x="16" y="636"/>
                  </a:lnTo>
                  <a:lnTo>
                    <a:pt x="10" y="612"/>
                  </a:lnTo>
                  <a:lnTo>
                    <a:pt x="5" y="586"/>
                  </a:lnTo>
                  <a:lnTo>
                    <a:pt x="2" y="561"/>
                  </a:lnTo>
                  <a:lnTo>
                    <a:pt x="1" y="535"/>
                  </a:lnTo>
                  <a:lnTo>
                    <a:pt x="0" y="509"/>
                  </a:lnTo>
                  <a:lnTo>
                    <a:pt x="0" y="509"/>
                  </a:lnTo>
                  <a:lnTo>
                    <a:pt x="1" y="483"/>
                  </a:lnTo>
                  <a:lnTo>
                    <a:pt x="2" y="457"/>
                  </a:lnTo>
                  <a:lnTo>
                    <a:pt x="5" y="431"/>
                  </a:lnTo>
                  <a:lnTo>
                    <a:pt x="10" y="407"/>
                  </a:lnTo>
                  <a:lnTo>
                    <a:pt x="16" y="381"/>
                  </a:lnTo>
                  <a:lnTo>
                    <a:pt x="23" y="357"/>
                  </a:lnTo>
                  <a:lnTo>
                    <a:pt x="31" y="334"/>
                  </a:lnTo>
                  <a:lnTo>
                    <a:pt x="40" y="311"/>
                  </a:lnTo>
                  <a:lnTo>
                    <a:pt x="50" y="288"/>
                  </a:lnTo>
                  <a:lnTo>
                    <a:pt x="62" y="266"/>
                  </a:lnTo>
                  <a:lnTo>
                    <a:pt x="73" y="245"/>
                  </a:lnTo>
                  <a:lnTo>
                    <a:pt x="87" y="225"/>
                  </a:lnTo>
                  <a:lnTo>
                    <a:pt x="101" y="204"/>
                  </a:lnTo>
                  <a:lnTo>
                    <a:pt x="116" y="185"/>
                  </a:lnTo>
                  <a:lnTo>
                    <a:pt x="132" y="167"/>
                  </a:lnTo>
                  <a:lnTo>
                    <a:pt x="149" y="149"/>
                  </a:lnTo>
                  <a:lnTo>
                    <a:pt x="167" y="132"/>
                  </a:lnTo>
                  <a:lnTo>
                    <a:pt x="185" y="116"/>
                  </a:lnTo>
                  <a:lnTo>
                    <a:pt x="205" y="101"/>
                  </a:lnTo>
                  <a:lnTo>
                    <a:pt x="224" y="86"/>
                  </a:lnTo>
                  <a:lnTo>
                    <a:pt x="245" y="74"/>
                  </a:lnTo>
                  <a:lnTo>
                    <a:pt x="266" y="61"/>
                  </a:lnTo>
                  <a:lnTo>
                    <a:pt x="288" y="51"/>
                  </a:lnTo>
                  <a:lnTo>
                    <a:pt x="311" y="40"/>
                  </a:lnTo>
                  <a:lnTo>
                    <a:pt x="334" y="31"/>
                  </a:lnTo>
                  <a:lnTo>
                    <a:pt x="357" y="23"/>
                  </a:lnTo>
                  <a:lnTo>
                    <a:pt x="381" y="16"/>
                  </a:lnTo>
                  <a:lnTo>
                    <a:pt x="406" y="10"/>
                  </a:lnTo>
                  <a:lnTo>
                    <a:pt x="431" y="6"/>
                  </a:lnTo>
                  <a:lnTo>
                    <a:pt x="457" y="2"/>
                  </a:lnTo>
                  <a:lnTo>
                    <a:pt x="482" y="1"/>
                  </a:lnTo>
                  <a:lnTo>
                    <a:pt x="509" y="0"/>
                  </a:lnTo>
                  <a:lnTo>
                    <a:pt x="509" y="0"/>
                  </a:lnTo>
                  <a:lnTo>
                    <a:pt x="535" y="1"/>
                  </a:lnTo>
                  <a:lnTo>
                    <a:pt x="560" y="2"/>
                  </a:lnTo>
                  <a:lnTo>
                    <a:pt x="586" y="6"/>
                  </a:lnTo>
                  <a:lnTo>
                    <a:pt x="611" y="10"/>
                  </a:lnTo>
                  <a:lnTo>
                    <a:pt x="635" y="16"/>
                  </a:lnTo>
                  <a:lnTo>
                    <a:pt x="659" y="23"/>
                  </a:lnTo>
                  <a:lnTo>
                    <a:pt x="684" y="31"/>
                  </a:lnTo>
                  <a:lnTo>
                    <a:pt x="707" y="40"/>
                  </a:lnTo>
                  <a:lnTo>
                    <a:pt x="729" y="51"/>
                  </a:lnTo>
                  <a:lnTo>
                    <a:pt x="750" y="61"/>
                  </a:lnTo>
                  <a:lnTo>
                    <a:pt x="772" y="74"/>
                  </a:lnTo>
                  <a:lnTo>
                    <a:pt x="793" y="86"/>
                  </a:lnTo>
                  <a:lnTo>
                    <a:pt x="813" y="101"/>
                  </a:lnTo>
                  <a:lnTo>
                    <a:pt x="832" y="116"/>
                  </a:lnTo>
                  <a:lnTo>
                    <a:pt x="851" y="132"/>
                  </a:lnTo>
                  <a:lnTo>
                    <a:pt x="868" y="149"/>
                  </a:lnTo>
                  <a:lnTo>
                    <a:pt x="885" y="167"/>
                  </a:lnTo>
                  <a:lnTo>
                    <a:pt x="901" y="185"/>
                  </a:lnTo>
                  <a:lnTo>
                    <a:pt x="916" y="204"/>
                  </a:lnTo>
                  <a:lnTo>
                    <a:pt x="930" y="225"/>
                  </a:lnTo>
                  <a:lnTo>
                    <a:pt x="944" y="245"/>
                  </a:lnTo>
                  <a:lnTo>
                    <a:pt x="955" y="266"/>
                  </a:lnTo>
                  <a:lnTo>
                    <a:pt x="967" y="288"/>
                  </a:lnTo>
                  <a:lnTo>
                    <a:pt x="977" y="311"/>
                  </a:lnTo>
                  <a:lnTo>
                    <a:pt x="987" y="334"/>
                  </a:lnTo>
                  <a:lnTo>
                    <a:pt x="995" y="357"/>
                  </a:lnTo>
                  <a:lnTo>
                    <a:pt x="1001" y="381"/>
                  </a:lnTo>
                  <a:lnTo>
                    <a:pt x="1006" y="407"/>
                  </a:lnTo>
                  <a:lnTo>
                    <a:pt x="1011" y="431"/>
                  </a:lnTo>
                  <a:lnTo>
                    <a:pt x="1014" y="457"/>
                  </a:lnTo>
                  <a:lnTo>
                    <a:pt x="1016" y="483"/>
                  </a:lnTo>
                  <a:lnTo>
                    <a:pt x="1016" y="509"/>
                  </a:lnTo>
                  <a:lnTo>
                    <a:pt x="1016"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79" name="Freeform 47">
              <a:extLst>
                <a:ext uri="{FF2B5EF4-FFF2-40B4-BE49-F238E27FC236}">
                  <a16:creationId xmlns:a16="http://schemas.microsoft.com/office/drawing/2014/main" id="{1F867FF3-128F-4834-B7F3-5AAF739A8515}"/>
                </a:ext>
              </a:extLst>
            </p:cNvPr>
            <p:cNvSpPr>
              <a:spLocks noEditPoints="1"/>
            </p:cNvSpPr>
            <p:nvPr userDrawn="1"/>
          </p:nvSpPr>
          <p:spPr bwMode="auto">
            <a:xfrm>
              <a:off x="6008689" y="3011488"/>
              <a:ext cx="600075" cy="395288"/>
            </a:xfrm>
            <a:custGeom>
              <a:avLst/>
              <a:gdLst>
                <a:gd name="T0" fmla="*/ 14 w 757"/>
                <a:gd name="T1" fmla="*/ 498 h 499"/>
                <a:gd name="T2" fmla="*/ 1 w 757"/>
                <a:gd name="T3" fmla="*/ 483 h 499"/>
                <a:gd name="T4" fmla="*/ 3 w 757"/>
                <a:gd name="T5" fmla="*/ 444 h 499"/>
                <a:gd name="T6" fmla="*/ 44 w 757"/>
                <a:gd name="T7" fmla="*/ 351 h 499"/>
                <a:gd name="T8" fmla="*/ 83 w 757"/>
                <a:gd name="T9" fmla="*/ 282 h 499"/>
                <a:gd name="T10" fmla="*/ 105 w 757"/>
                <a:gd name="T11" fmla="*/ 183 h 499"/>
                <a:gd name="T12" fmla="*/ 99 w 757"/>
                <a:gd name="T13" fmla="*/ 160 h 499"/>
                <a:gd name="T14" fmla="*/ 67 w 757"/>
                <a:gd name="T15" fmla="*/ 141 h 499"/>
                <a:gd name="T16" fmla="*/ 52 w 757"/>
                <a:gd name="T17" fmla="*/ 134 h 499"/>
                <a:gd name="T18" fmla="*/ 50 w 757"/>
                <a:gd name="T19" fmla="*/ 40 h 499"/>
                <a:gd name="T20" fmla="*/ 57 w 757"/>
                <a:gd name="T21" fmla="*/ 25 h 499"/>
                <a:gd name="T22" fmla="*/ 89 w 757"/>
                <a:gd name="T23" fmla="*/ 20 h 499"/>
                <a:gd name="T24" fmla="*/ 113 w 757"/>
                <a:gd name="T25" fmla="*/ 0 h 499"/>
                <a:gd name="T26" fmla="*/ 339 w 757"/>
                <a:gd name="T27" fmla="*/ 22 h 499"/>
                <a:gd name="T28" fmla="*/ 343 w 757"/>
                <a:gd name="T29" fmla="*/ 27 h 499"/>
                <a:gd name="T30" fmla="*/ 441 w 757"/>
                <a:gd name="T31" fmla="*/ 24 h 499"/>
                <a:gd name="T32" fmla="*/ 736 w 757"/>
                <a:gd name="T33" fmla="*/ 22 h 499"/>
                <a:gd name="T34" fmla="*/ 753 w 757"/>
                <a:gd name="T35" fmla="*/ 31 h 499"/>
                <a:gd name="T36" fmla="*/ 757 w 757"/>
                <a:gd name="T37" fmla="*/ 130 h 499"/>
                <a:gd name="T38" fmla="*/ 749 w 757"/>
                <a:gd name="T39" fmla="*/ 148 h 499"/>
                <a:gd name="T40" fmla="*/ 497 w 757"/>
                <a:gd name="T41" fmla="*/ 229 h 499"/>
                <a:gd name="T42" fmla="*/ 504 w 757"/>
                <a:gd name="T43" fmla="*/ 257 h 499"/>
                <a:gd name="T44" fmla="*/ 498 w 757"/>
                <a:gd name="T45" fmla="*/ 272 h 499"/>
                <a:gd name="T46" fmla="*/ 349 w 757"/>
                <a:gd name="T47" fmla="*/ 275 h 499"/>
                <a:gd name="T48" fmla="*/ 314 w 757"/>
                <a:gd name="T49" fmla="*/ 258 h 499"/>
                <a:gd name="T50" fmla="*/ 295 w 757"/>
                <a:gd name="T51" fmla="*/ 263 h 499"/>
                <a:gd name="T52" fmla="*/ 195 w 757"/>
                <a:gd name="T53" fmla="*/ 498 h 499"/>
                <a:gd name="T54" fmla="*/ 69 w 757"/>
                <a:gd name="T55" fmla="*/ 131 h 499"/>
                <a:gd name="T56" fmla="*/ 110 w 757"/>
                <a:gd name="T57" fmla="*/ 160 h 499"/>
                <a:gd name="T58" fmla="*/ 114 w 757"/>
                <a:gd name="T59" fmla="*/ 184 h 499"/>
                <a:gd name="T60" fmla="*/ 92 w 757"/>
                <a:gd name="T61" fmla="*/ 287 h 499"/>
                <a:gd name="T62" fmla="*/ 52 w 757"/>
                <a:gd name="T63" fmla="*/ 355 h 499"/>
                <a:gd name="T64" fmla="*/ 12 w 757"/>
                <a:gd name="T65" fmla="*/ 446 h 499"/>
                <a:gd name="T66" fmla="*/ 11 w 757"/>
                <a:gd name="T67" fmla="*/ 483 h 499"/>
                <a:gd name="T68" fmla="*/ 188 w 757"/>
                <a:gd name="T69" fmla="*/ 490 h 499"/>
                <a:gd name="T70" fmla="*/ 287 w 757"/>
                <a:gd name="T71" fmla="*/ 259 h 499"/>
                <a:gd name="T72" fmla="*/ 301 w 757"/>
                <a:gd name="T73" fmla="*/ 247 h 499"/>
                <a:gd name="T74" fmla="*/ 319 w 757"/>
                <a:gd name="T75" fmla="*/ 251 h 499"/>
                <a:gd name="T76" fmla="*/ 349 w 757"/>
                <a:gd name="T77" fmla="*/ 266 h 499"/>
                <a:gd name="T78" fmla="*/ 493 w 757"/>
                <a:gd name="T79" fmla="*/ 263 h 499"/>
                <a:gd name="T80" fmla="*/ 487 w 757"/>
                <a:gd name="T81" fmla="*/ 229 h 499"/>
                <a:gd name="T82" fmla="*/ 737 w 757"/>
                <a:gd name="T83" fmla="*/ 142 h 499"/>
                <a:gd name="T84" fmla="*/ 748 w 757"/>
                <a:gd name="T85" fmla="*/ 130 h 499"/>
                <a:gd name="T86" fmla="*/ 741 w 757"/>
                <a:gd name="T87" fmla="*/ 31 h 499"/>
                <a:gd name="T88" fmla="*/ 449 w 757"/>
                <a:gd name="T89" fmla="*/ 33 h 499"/>
                <a:gd name="T90" fmla="*/ 339 w 757"/>
                <a:gd name="T91" fmla="*/ 36 h 499"/>
                <a:gd name="T92" fmla="*/ 334 w 757"/>
                <a:gd name="T93" fmla="*/ 31 h 499"/>
                <a:gd name="T94" fmla="*/ 111 w 757"/>
                <a:gd name="T95" fmla="*/ 9 h 499"/>
                <a:gd name="T96" fmla="*/ 92 w 757"/>
                <a:gd name="T97" fmla="*/ 29 h 499"/>
                <a:gd name="T98" fmla="*/ 60 w 757"/>
                <a:gd name="T99" fmla="*/ 36 h 499"/>
                <a:gd name="T100" fmla="*/ 58 w 757"/>
                <a:gd name="T101" fmla="*/ 115 h 499"/>
                <a:gd name="T102" fmla="*/ 58 w 757"/>
                <a:gd name="T103" fmla="*/ 12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7" h="499">
                  <a:moveTo>
                    <a:pt x="188" y="499"/>
                  </a:moveTo>
                  <a:lnTo>
                    <a:pt x="22" y="499"/>
                  </a:lnTo>
                  <a:lnTo>
                    <a:pt x="22" y="499"/>
                  </a:lnTo>
                  <a:lnTo>
                    <a:pt x="18" y="499"/>
                  </a:lnTo>
                  <a:lnTo>
                    <a:pt x="14" y="498"/>
                  </a:lnTo>
                  <a:lnTo>
                    <a:pt x="11" y="496"/>
                  </a:lnTo>
                  <a:lnTo>
                    <a:pt x="7" y="493"/>
                  </a:lnTo>
                  <a:lnTo>
                    <a:pt x="5" y="491"/>
                  </a:lnTo>
                  <a:lnTo>
                    <a:pt x="3" y="487"/>
                  </a:lnTo>
                  <a:lnTo>
                    <a:pt x="1" y="483"/>
                  </a:lnTo>
                  <a:lnTo>
                    <a:pt x="1" y="479"/>
                  </a:lnTo>
                  <a:lnTo>
                    <a:pt x="1" y="479"/>
                  </a:lnTo>
                  <a:lnTo>
                    <a:pt x="0" y="462"/>
                  </a:lnTo>
                  <a:lnTo>
                    <a:pt x="1" y="453"/>
                  </a:lnTo>
                  <a:lnTo>
                    <a:pt x="3" y="444"/>
                  </a:lnTo>
                  <a:lnTo>
                    <a:pt x="3" y="444"/>
                  </a:lnTo>
                  <a:lnTo>
                    <a:pt x="5" y="434"/>
                  </a:lnTo>
                  <a:lnTo>
                    <a:pt x="10" y="421"/>
                  </a:lnTo>
                  <a:lnTo>
                    <a:pt x="24" y="387"/>
                  </a:lnTo>
                  <a:lnTo>
                    <a:pt x="44" y="351"/>
                  </a:lnTo>
                  <a:lnTo>
                    <a:pt x="54" y="334"/>
                  </a:lnTo>
                  <a:lnTo>
                    <a:pt x="65" y="318"/>
                  </a:lnTo>
                  <a:lnTo>
                    <a:pt x="65" y="318"/>
                  </a:lnTo>
                  <a:lnTo>
                    <a:pt x="75" y="301"/>
                  </a:lnTo>
                  <a:lnTo>
                    <a:pt x="83" y="282"/>
                  </a:lnTo>
                  <a:lnTo>
                    <a:pt x="90" y="264"/>
                  </a:lnTo>
                  <a:lnTo>
                    <a:pt x="96" y="245"/>
                  </a:lnTo>
                  <a:lnTo>
                    <a:pt x="99" y="228"/>
                  </a:lnTo>
                  <a:lnTo>
                    <a:pt x="102" y="212"/>
                  </a:lnTo>
                  <a:lnTo>
                    <a:pt x="105" y="183"/>
                  </a:lnTo>
                  <a:lnTo>
                    <a:pt x="105" y="183"/>
                  </a:lnTo>
                  <a:lnTo>
                    <a:pt x="105" y="176"/>
                  </a:lnTo>
                  <a:lnTo>
                    <a:pt x="104" y="171"/>
                  </a:lnTo>
                  <a:lnTo>
                    <a:pt x="102" y="165"/>
                  </a:lnTo>
                  <a:lnTo>
                    <a:pt x="99" y="160"/>
                  </a:lnTo>
                  <a:lnTo>
                    <a:pt x="96" y="156"/>
                  </a:lnTo>
                  <a:lnTo>
                    <a:pt x="91" y="152"/>
                  </a:lnTo>
                  <a:lnTo>
                    <a:pt x="83" y="146"/>
                  </a:lnTo>
                  <a:lnTo>
                    <a:pt x="74" y="143"/>
                  </a:lnTo>
                  <a:lnTo>
                    <a:pt x="67" y="141"/>
                  </a:lnTo>
                  <a:lnTo>
                    <a:pt x="58" y="138"/>
                  </a:lnTo>
                  <a:lnTo>
                    <a:pt x="58" y="138"/>
                  </a:lnTo>
                  <a:lnTo>
                    <a:pt x="56" y="137"/>
                  </a:lnTo>
                  <a:lnTo>
                    <a:pt x="52" y="134"/>
                  </a:lnTo>
                  <a:lnTo>
                    <a:pt x="52" y="134"/>
                  </a:lnTo>
                  <a:lnTo>
                    <a:pt x="48" y="129"/>
                  </a:lnTo>
                  <a:lnTo>
                    <a:pt x="46" y="122"/>
                  </a:lnTo>
                  <a:lnTo>
                    <a:pt x="48" y="116"/>
                  </a:lnTo>
                  <a:lnTo>
                    <a:pt x="50" y="111"/>
                  </a:lnTo>
                  <a:lnTo>
                    <a:pt x="50" y="40"/>
                  </a:lnTo>
                  <a:lnTo>
                    <a:pt x="50" y="40"/>
                  </a:lnTo>
                  <a:lnTo>
                    <a:pt x="51" y="36"/>
                  </a:lnTo>
                  <a:lnTo>
                    <a:pt x="52" y="32"/>
                  </a:lnTo>
                  <a:lnTo>
                    <a:pt x="54" y="29"/>
                  </a:lnTo>
                  <a:lnTo>
                    <a:pt x="57" y="25"/>
                  </a:lnTo>
                  <a:lnTo>
                    <a:pt x="60" y="23"/>
                  </a:lnTo>
                  <a:lnTo>
                    <a:pt x="64" y="21"/>
                  </a:lnTo>
                  <a:lnTo>
                    <a:pt x="67" y="20"/>
                  </a:lnTo>
                  <a:lnTo>
                    <a:pt x="72" y="20"/>
                  </a:lnTo>
                  <a:lnTo>
                    <a:pt x="89" y="20"/>
                  </a:lnTo>
                  <a:lnTo>
                    <a:pt x="96" y="4"/>
                  </a:lnTo>
                  <a:lnTo>
                    <a:pt x="96" y="4"/>
                  </a:lnTo>
                  <a:lnTo>
                    <a:pt x="97" y="1"/>
                  </a:lnTo>
                  <a:lnTo>
                    <a:pt x="101" y="0"/>
                  </a:lnTo>
                  <a:lnTo>
                    <a:pt x="113" y="0"/>
                  </a:lnTo>
                  <a:lnTo>
                    <a:pt x="113" y="0"/>
                  </a:lnTo>
                  <a:lnTo>
                    <a:pt x="117" y="1"/>
                  </a:lnTo>
                  <a:lnTo>
                    <a:pt x="118" y="4"/>
                  </a:lnTo>
                  <a:lnTo>
                    <a:pt x="126" y="22"/>
                  </a:lnTo>
                  <a:lnTo>
                    <a:pt x="339" y="22"/>
                  </a:lnTo>
                  <a:lnTo>
                    <a:pt x="339" y="22"/>
                  </a:lnTo>
                  <a:lnTo>
                    <a:pt x="340" y="22"/>
                  </a:lnTo>
                  <a:lnTo>
                    <a:pt x="341" y="23"/>
                  </a:lnTo>
                  <a:lnTo>
                    <a:pt x="342" y="24"/>
                  </a:lnTo>
                  <a:lnTo>
                    <a:pt x="343" y="27"/>
                  </a:lnTo>
                  <a:lnTo>
                    <a:pt x="343" y="27"/>
                  </a:lnTo>
                  <a:lnTo>
                    <a:pt x="440" y="27"/>
                  </a:lnTo>
                  <a:lnTo>
                    <a:pt x="440" y="27"/>
                  </a:lnTo>
                  <a:lnTo>
                    <a:pt x="440" y="27"/>
                  </a:lnTo>
                  <a:lnTo>
                    <a:pt x="441" y="24"/>
                  </a:lnTo>
                  <a:lnTo>
                    <a:pt x="441" y="23"/>
                  </a:lnTo>
                  <a:lnTo>
                    <a:pt x="444" y="22"/>
                  </a:lnTo>
                  <a:lnTo>
                    <a:pt x="445" y="22"/>
                  </a:lnTo>
                  <a:lnTo>
                    <a:pt x="736" y="22"/>
                  </a:lnTo>
                  <a:lnTo>
                    <a:pt x="736" y="22"/>
                  </a:lnTo>
                  <a:lnTo>
                    <a:pt x="741" y="22"/>
                  </a:lnTo>
                  <a:lnTo>
                    <a:pt x="744" y="23"/>
                  </a:lnTo>
                  <a:lnTo>
                    <a:pt x="748" y="25"/>
                  </a:lnTo>
                  <a:lnTo>
                    <a:pt x="751" y="28"/>
                  </a:lnTo>
                  <a:lnTo>
                    <a:pt x="753" y="31"/>
                  </a:lnTo>
                  <a:lnTo>
                    <a:pt x="756" y="35"/>
                  </a:lnTo>
                  <a:lnTo>
                    <a:pt x="757" y="38"/>
                  </a:lnTo>
                  <a:lnTo>
                    <a:pt x="757" y="43"/>
                  </a:lnTo>
                  <a:lnTo>
                    <a:pt x="757" y="130"/>
                  </a:lnTo>
                  <a:lnTo>
                    <a:pt x="757" y="130"/>
                  </a:lnTo>
                  <a:lnTo>
                    <a:pt x="757" y="134"/>
                  </a:lnTo>
                  <a:lnTo>
                    <a:pt x="756" y="138"/>
                  </a:lnTo>
                  <a:lnTo>
                    <a:pt x="753" y="142"/>
                  </a:lnTo>
                  <a:lnTo>
                    <a:pt x="751" y="144"/>
                  </a:lnTo>
                  <a:lnTo>
                    <a:pt x="749" y="148"/>
                  </a:lnTo>
                  <a:lnTo>
                    <a:pt x="745" y="149"/>
                  </a:lnTo>
                  <a:lnTo>
                    <a:pt x="742" y="151"/>
                  </a:lnTo>
                  <a:lnTo>
                    <a:pt x="737" y="151"/>
                  </a:lnTo>
                  <a:lnTo>
                    <a:pt x="497" y="172"/>
                  </a:lnTo>
                  <a:lnTo>
                    <a:pt x="497" y="229"/>
                  </a:lnTo>
                  <a:lnTo>
                    <a:pt x="497" y="229"/>
                  </a:lnTo>
                  <a:lnTo>
                    <a:pt x="499" y="239"/>
                  </a:lnTo>
                  <a:lnTo>
                    <a:pt x="502" y="252"/>
                  </a:lnTo>
                  <a:lnTo>
                    <a:pt x="502" y="252"/>
                  </a:lnTo>
                  <a:lnTo>
                    <a:pt x="504" y="257"/>
                  </a:lnTo>
                  <a:lnTo>
                    <a:pt x="504" y="260"/>
                  </a:lnTo>
                  <a:lnTo>
                    <a:pt x="502" y="265"/>
                  </a:lnTo>
                  <a:lnTo>
                    <a:pt x="500" y="269"/>
                  </a:lnTo>
                  <a:lnTo>
                    <a:pt x="500" y="269"/>
                  </a:lnTo>
                  <a:lnTo>
                    <a:pt x="498" y="272"/>
                  </a:lnTo>
                  <a:lnTo>
                    <a:pt x="494" y="274"/>
                  </a:lnTo>
                  <a:lnTo>
                    <a:pt x="490" y="275"/>
                  </a:lnTo>
                  <a:lnTo>
                    <a:pt x="486" y="275"/>
                  </a:lnTo>
                  <a:lnTo>
                    <a:pt x="349" y="275"/>
                  </a:lnTo>
                  <a:lnTo>
                    <a:pt x="349" y="275"/>
                  </a:lnTo>
                  <a:lnTo>
                    <a:pt x="342" y="274"/>
                  </a:lnTo>
                  <a:lnTo>
                    <a:pt x="334" y="271"/>
                  </a:lnTo>
                  <a:lnTo>
                    <a:pt x="325" y="266"/>
                  </a:lnTo>
                  <a:lnTo>
                    <a:pt x="314" y="258"/>
                  </a:lnTo>
                  <a:lnTo>
                    <a:pt x="314" y="258"/>
                  </a:lnTo>
                  <a:lnTo>
                    <a:pt x="309" y="256"/>
                  </a:lnTo>
                  <a:lnTo>
                    <a:pt x="303" y="256"/>
                  </a:lnTo>
                  <a:lnTo>
                    <a:pt x="303" y="256"/>
                  </a:lnTo>
                  <a:lnTo>
                    <a:pt x="299" y="258"/>
                  </a:lnTo>
                  <a:lnTo>
                    <a:pt x="295" y="263"/>
                  </a:lnTo>
                  <a:lnTo>
                    <a:pt x="208" y="485"/>
                  </a:lnTo>
                  <a:lnTo>
                    <a:pt x="208" y="485"/>
                  </a:lnTo>
                  <a:lnTo>
                    <a:pt x="205" y="491"/>
                  </a:lnTo>
                  <a:lnTo>
                    <a:pt x="201" y="496"/>
                  </a:lnTo>
                  <a:lnTo>
                    <a:pt x="195" y="498"/>
                  </a:lnTo>
                  <a:lnTo>
                    <a:pt x="188" y="499"/>
                  </a:lnTo>
                  <a:lnTo>
                    <a:pt x="188" y="499"/>
                  </a:lnTo>
                  <a:close/>
                  <a:moveTo>
                    <a:pt x="60" y="130"/>
                  </a:moveTo>
                  <a:lnTo>
                    <a:pt x="60" y="130"/>
                  </a:lnTo>
                  <a:lnTo>
                    <a:pt x="69" y="131"/>
                  </a:lnTo>
                  <a:lnTo>
                    <a:pt x="77" y="134"/>
                  </a:lnTo>
                  <a:lnTo>
                    <a:pt x="87" y="138"/>
                  </a:lnTo>
                  <a:lnTo>
                    <a:pt x="96" y="144"/>
                  </a:lnTo>
                  <a:lnTo>
                    <a:pt x="104" y="151"/>
                  </a:lnTo>
                  <a:lnTo>
                    <a:pt x="110" y="160"/>
                  </a:lnTo>
                  <a:lnTo>
                    <a:pt x="112" y="166"/>
                  </a:lnTo>
                  <a:lnTo>
                    <a:pt x="113" y="172"/>
                  </a:lnTo>
                  <a:lnTo>
                    <a:pt x="114" y="177"/>
                  </a:lnTo>
                  <a:lnTo>
                    <a:pt x="114" y="184"/>
                  </a:lnTo>
                  <a:lnTo>
                    <a:pt x="114" y="184"/>
                  </a:lnTo>
                  <a:lnTo>
                    <a:pt x="111" y="213"/>
                  </a:lnTo>
                  <a:lnTo>
                    <a:pt x="109" y="230"/>
                  </a:lnTo>
                  <a:lnTo>
                    <a:pt x="104" y="249"/>
                  </a:lnTo>
                  <a:lnTo>
                    <a:pt x="99" y="267"/>
                  </a:lnTo>
                  <a:lnTo>
                    <a:pt x="92" y="287"/>
                  </a:lnTo>
                  <a:lnTo>
                    <a:pt x="83" y="305"/>
                  </a:lnTo>
                  <a:lnTo>
                    <a:pt x="73" y="323"/>
                  </a:lnTo>
                  <a:lnTo>
                    <a:pt x="73" y="323"/>
                  </a:lnTo>
                  <a:lnTo>
                    <a:pt x="63" y="339"/>
                  </a:lnTo>
                  <a:lnTo>
                    <a:pt x="52" y="355"/>
                  </a:lnTo>
                  <a:lnTo>
                    <a:pt x="34" y="391"/>
                  </a:lnTo>
                  <a:lnTo>
                    <a:pt x="19" y="423"/>
                  </a:lnTo>
                  <a:lnTo>
                    <a:pt x="14" y="437"/>
                  </a:lnTo>
                  <a:lnTo>
                    <a:pt x="12" y="446"/>
                  </a:lnTo>
                  <a:lnTo>
                    <a:pt x="12" y="446"/>
                  </a:lnTo>
                  <a:lnTo>
                    <a:pt x="11" y="454"/>
                  </a:lnTo>
                  <a:lnTo>
                    <a:pt x="10" y="463"/>
                  </a:lnTo>
                  <a:lnTo>
                    <a:pt x="11" y="478"/>
                  </a:lnTo>
                  <a:lnTo>
                    <a:pt x="11" y="478"/>
                  </a:lnTo>
                  <a:lnTo>
                    <a:pt x="11" y="483"/>
                  </a:lnTo>
                  <a:lnTo>
                    <a:pt x="14" y="486"/>
                  </a:lnTo>
                  <a:lnTo>
                    <a:pt x="18" y="489"/>
                  </a:lnTo>
                  <a:lnTo>
                    <a:pt x="22" y="490"/>
                  </a:lnTo>
                  <a:lnTo>
                    <a:pt x="188" y="490"/>
                  </a:lnTo>
                  <a:lnTo>
                    <a:pt x="188" y="490"/>
                  </a:lnTo>
                  <a:lnTo>
                    <a:pt x="191" y="490"/>
                  </a:lnTo>
                  <a:lnTo>
                    <a:pt x="195" y="487"/>
                  </a:lnTo>
                  <a:lnTo>
                    <a:pt x="197" y="485"/>
                  </a:lnTo>
                  <a:lnTo>
                    <a:pt x="200" y="483"/>
                  </a:lnTo>
                  <a:lnTo>
                    <a:pt x="287" y="259"/>
                  </a:lnTo>
                  <a:lnTo>
                    <a:pt x="287" y="259"/>
                  </a:lnTo>
                  <a:lnTo>
                    <a:pt x="289" y="256"/>
                  </a:lnTo>
                  <a:lnTo>
                    <a:pt x="293" y="251"/>
                  </a:lnTo>
                  <a:lnTo>
                    <a:pt x="296" y="249"/>
                  </a:lnTo>
                  <a:lnTo>
                    <a:pt x="301" y="247"/>
                  </a:lnTo>
                  <a:lnTo>
                    <a:pt x="301" y="247"/>
                  </a:lnTo>
                  <a:lnTo>
                    <a:pt x="305" y="247"/>
                  </a:lnTo>
                  <a:lnTo>
                    <a:pt x="310" y="247"/>
                  </a:lnTo>
                  <a:lnTo>
                    <a:pt x="315" y="248"/>
                  </a:lnTo>
                  <a:lnTo>
                    <a:pt x="319" y="251"/>
                  </a:lnTo>
                  <a:lnTo>
                    <a:pt x="319" y="251"/>
                  </a:lnTo>
                  <a:lnTo>
                    <a:pt x="331" y="259"/>
                  </a:lnTo>
                  <a:lnTo>
                    <a:pt x="340" y="264"/>
                  </a:lnTo>
                  <a:lnTo>
                    <a:pt x="346" y="266"/>
                  </a:lnTo>
                  <a:lnTo>
                    <a:pt x="349" y="266"/>
                  </a:lnTo>
                  <a:lnTo>
                    <a:pt x="486" y="266"/>
                  </a:lnTo>
                  <a:lnTo>
                    <a:pt x="486" y="266"/>
                  </a:lnTo>
                  <a:lnTo>
                    <a:pt x="490" y="265"/>
                  </a:lnTo>
                  <a:lnTo>
                    <a:pt x="493" y="263"/>
                  </a:lnTo>
                  <a:lnTo>
                    <a:pt x="493" y="263"/>
                  </a:lnTo>
                  <a:lnTo>
                    <a:pt x="494" y="259"/>
                  </a:lnTo>
                  <a:lnTo>
                    <a:pt x="493" y="256"/>
                  </a:lnTo>
                  <a:lnTo>
                    <a:pt x="493" y="256"/>
                  </a:lnTo>
                  <a:lnTo>
                    <a:pt x="490" y="241"/>
                  </a:lnTo>
                  <a:lnTo>
                    <a:pt x="487" y="229"/>
                  </a:lnTo>
                  <a:lnTo>
                    <a:pt x="487" y="167"/>
                  </a:lnTo>
                  <a:lnTo>
                    <a:pt x="487" y="167"/>
                  </a:lnTo>
                  <a:lnTo>
                    <a:pt x="489" y="164"/>
                  </a:lnTo>
                  <a:lnTo>
                    <a:pt x="492" y="163"/>
                  </a:lnTo>
                  <a:lnTo>
                    <a:pt x="737" y="142"/>
                  </a:lnTo>
                  <a:lnTo>
                    <a:pt x="737" y="142"/>
                  </a:lnTo>
                  <a:lnTo>
                    <a:pt x="741" y="141"/>
                  </a:lnTo>
                  <a:lnTo>
                    <a:pt x="744" y="138"/>
                  </a:lnTo>
                  <a:lnTo>
                    <a:pt x="747" y="135"/>
                  </a:lnTo>
                  <a:lnTo>
                    <a:pt x="748" y="130"/>
                  </a:lnTo>
                  <a:lnTo>
                    <a:pt x="748" y="43"/>
                  </a:lnTo>
                  <a:lnTo>
                    <a:pt x="748" y="43"/>
                  </a:lnTo>
                  <a:lnTo>
                    <a:pt x="747" y="38"/>
                  </a:lnTo>
                  <a:lnTo>
                    <a:pt x="744" y="35"/>
                  </a:lnTo>
                  <a:lnTo>
                    <a:pt x="741" y="31"/>
                  </a:lnTo>
                  <a:lnTo>
                    <a:pt x="736" y="31"/>
                  </a:lnTo>
                  <a:lnTo>
                    <a:pt x="449" y="31"/>
                  </a:lnTo>
                  <a:lnTo>
                    <a:pt x="449" y="31"/>
                  </a:lnTo>
                  <a:lnTo>
                    <a:pt x="449" y="31"/>
                  </a:lnTo>
                  <a:lnTo>
                    <a:pt x="449" y="33"/>
                  </a:lnTo>
                  <a:lnTo>
                    <a:pt x="448" y="35"/>
                  </a:lnTo>
                  <a:lnTo>
                    <a:pt x="447" y="36"/>
                  </a:lnTo>
                  <a:lnTo>
                    <a:pt x="445" y="36"/>
                  </a:lnTo>
                  <a:lnTo>
                    <a:pt x="339" y="36"/>
                  </a:lnTo>
                  <a:lnTo>
                    <a:pt x="339" y="36"/>
                  </a:lnTo>
                  <a:lnTo>
                    <a:pt x="337" y="36"/>
                  </a:lnTo>
                  <a:lnTo>
                    <a:pt x="335" y="35"/>
                  </a:lnTo>
                  <a:lnTo>
                    <a:pt x="334" y="33"/>
                  </a:lnTo>
                  <a:lnTo>
                    <a:pt x="334" y="31"/>
                  </a:lnTo>
                  <a:lnTo>
                    <a:pt x="334" y="31"/>
                  </a:lnTo>
                  <a:lnTo>
                    <a:pt x="122" y="31"/>
                  </a:lnTo>
                  <a:lnTo>
                    <a:pt x="122" y="31"/>
                  </a:lnTo>
                  <a:lnTo>
                    <a:pt x="120" y="30"/>
                  </a:lnTo>
                  <a:lnTo>
                    <a:pt x="118" y="28"/>
                  </a:lnTo>
                  <a:lnTo>
                    <a:pt x="111" y="9"/>
                  </a:lnTo>
                  <a:lnTo>
                    <a:pt x="103" y="9"/>
                  </a:lnTo>
                  <a:lnTo>
                    <a:pt x="97" y="25"/>
                  </a:lnTo>
                  <a:lnTo>
                    <a:pt x="97" y="25"/>
                  </a:lnTo>
                  <a:lnTo>
                    <a:pt x="95" y="28"/>
                  </a:lnTo>
                  <a:lnTo>
                    <a:pt x="92" y="29"/>
                  </a:lnTo>
                  <a:lnTo>
                    <a:pt x="72" y="29"/>
                  </a:lnTo>
                  <a:lnTo>
                    <a:pt x="72" y="29"/>
                  </a:lnTo>
                  <a:lnTo>
                    <a:pt x="67" y="29"/>
                  </a:lnTo>
                  <a:lnTo>
                    <a:pt x="64" y="32"/>
                  </a:lnTo>
                  <a:lnTo>
                    <a:pt x="60" y="36"/>
                  </a:lnTo>
                  <a:lnTo>
                    <a:pt x="59" y="40"/>
                  </a:lnTo>
                  <a:lnTo>
                    <a:pt x="59" y="113"/>
                  </a:lnTo>
                  <a:lnTo>
                    <a:pt x="59" y="113"/>
                  </a:lnTo>
                  <a:lnTo>
                    <a:pt x="59" y="114"/>
                  </a:lnTo>
                  <a:lnTo>
                    <a:pt x="58" y="115"/>
                  </a:lnTo>
                  <a:lnTo>
                    <a:pt x="58" y="115"/>
                  </a:lnTo>
                  <a:lnTo>
                    <a:pt x="57" y="119"/>
                  </a:lnTo>
                  <a:lnTo>
                    <a:pt x="56" y="121"/>
                  </a:lnTo>
                  <a:lnTo>
                    <a:pt x="57" y="124"/>
                  </a:lnTo>
                  <a:lnTo>
                    <a:pt x="58" y="128"/>
                  </a:lnTo>
                  <a:lnTo>
                    <a:pt x="6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0" name="Freeform 48">
              <a:extLst>
                <a:ext uri="{FF2B5EF4-FFF2-40B4-BE49-F238E27FC236}">
                  <a16:creationId xmlns:a16="http://schemas.microsoft.com/office/drawing/2014/main" id="{C8DE0DEC-C59D-40BA-B66C-FC046CD8A788}"/>
                </a:ext>
              </a:extLst>
            </p:cNvPr>
            <p:cNvSpPr>
              <a:spLocks noEditPoints="1"/>
            </p:cNvSpPr>
            <p:nvPr userDrawn="1"/>
          </p:nvSpPr>
          <p:spPr bwMode="auto">
            <a:xfrm>
              <a:off x="6264276" y="3144838"/>
              <a:ext cx="123825" cy="71438"/>
            </a:xfrm>
            <a:custGeom>
              <a:avLst/>
              <a:gdLst>
                <a:gd name="T0" fmla="*/ 45 w 155"/>
                <a:gd name="T1" fmla="*/ 90 h 90"/>
                <a:gd name="T2" fmla="*/ 35 w 155"/>
                <a:gd name="T3" fmla="*/ 89 h 90"/>
                <a:gd name="T4" fmla="*/ 19 w 155"/>
                <a:gd name="T5" fmla="*/ 82 h 90"/>
                <a:gd name="T6" fmla="*/ 7 w 155"/>
                <a:gd name="T7" fmla="*/ 71 h 90"/>
                <a:gd name="T8" fmla="*/ 0 w 155"/>
                <a:gd name="T9" fmla="*/ 54 h 90"/>
                <a:gd name="T10" fmla="*/ 0 w 155"/>
                <a:gd name="T11" fmla="*/ 45 h 90"/>
                <a:gd name="T12" fmla="*/ 3 w 155"/>
                <a:gd name="T13" fmla="*/ 28 h 90"/>
                <a:gd name="T14" fmla="*/ 12 w 155"/>
                <a:gd name="T15" fmla="*/ 13 h 90"/>
                <a:gd name="T16" fmla="*/ 27 w 155"/>
                <a:gd name="T17" fmla="*/ 4 h 90"/>
                <a:gd name="T18" fmla="*/ 45 w 155"/>
                <a:gd name="T19" fmla="*/ 0 h 90"/>
                <a:gd name="T20" fmla="*/ 110 w 155"/>
                <a:gd name="T21" fmla="*/ 0 h 90"/>
                <a:gd name="T22" fmla="*/ 128 w 155"/>
                <a:gd name="T23" fmla="*/ 4 h 90"/>
                <a:gd name="T24" fmla="*/ 143 w 155"/>
                <a:gd name="T25" fmla="*/ 13 h 90"/>
                <a:gd name="T26" fmla="*/ 152 w 155"/>
                <a:gd name="T27" fmla="*/ 28 h 90"/>
                <a:gd name="T28" fmla="*/ 155 w 155"/>
                <a:gd name="T29" fmla="*/ 45 h 90"/>
                <a:gd name="T30" fmla="*/ 154 w 155"/>
                <a:gd name="T31" fmla="*/ 54 h 90"/>
                <a:gd name="T32" fmla="*/ 147 w 155"/>
                <a:gd name="T33" fmla="*/ 71 h 90"/>
                <a:gd name="T34" fmla="*/ 136 w 155"/>
                <a:gd name="T35" fmla="*/ 82 h 90"/>
                <a:gd name="T36" fmla="*/ 120 w 155"/>
                <a:gd name="T37" fmla="*/ 89 h 90"/>
                <a:gd name="T38" fmla="*/ 110 w 155"/>
                <a:gd name="T39" fmla="*/ 90 h 90"/>
                <a:gd name="T40" fmla="*/ 45 w 155"/>
                <a:gd name="T41" fmla="*/ 9 h 90"/>
                <a:gd name="T42" fmla="*/ 31 w 155"/>
                <a:gd name="T43" fmla="*/ 12 h 90"/>
                <a:gd name="T44" fmla="*/ 19 w 155"/>
                <a:gd name="T45" fmla="*/ 20 h 90"/>
                <a:gd name="T46" fmla="*/ 11 w 155"/>
                <a:gd name="T47" fmla="*/ 31 h 90"/>
                <a:gd name="T48" fmla="*/ 9 w 155"/>
                <a:gd name="T49" fmla="*/ 45 h 90"/>
                <a:gd name="T50" fmla="*/ 9 w 155"/>
                <a:gd name="T51" fmla="*/ 52 h 90"/>
                <a:gd name="T52" fmla="*/ 15 w 155"/>
                <a:gd name="T53" fmla="*/ 65 h 90"/>
                <a:gd name="T54" fmla="*/ 24 w 155"/>
                <a:gd name="T55" fmla="*/ 75 h 90"/>
                <a:gd name="T56" fmla="*/ 38 w 155"/>
                <a:gd name="T57" fmla="*/ 80 h 90"/>
                <a:gd name="T58" fmla="*/ 110 w 155"/>
                <a:gd name="T59" fmla="*/ 81 h 90"/>
                <a:gd name="T60" fmla="*/ 117 w 155"/>
                <a:gd name="T61" fmla="*/ 80 h 90"/>
                <a:gd name="T62" fmla="*/ 130 w 155"/>
                <a:gd name="T63" fmla="*/ 75 h 90"/>
                <a:gd name="T64" fmla="*/ 140 w 155"/>
                <a:gd name="T65" fmla="*/ 65 h 90"/>
                <a:gd name="T66" fmla="*/ 146 w 155"/>
                <a:gd name="T67" fmla="*/ 52 h 90"/>
                <a:gd name="T68" fmla="*/ 146 w 155"/>
                <a:gd name="T69" fmla="*/ 45 h 90"/>
                <a:gd name="T70" fmla="*/ 144 w 155"/>
                <a:gd name="T71" fmla="*/ 31 h 90"/>
                <a:gd name="T72" fmla="*/ 136 w 155"/>
                <a:gd name="T73" fmla="*/ 20 h 90"/>
                <a:gd name="T74" fmla="*/ 124 w 155"/>
                <a:gd name="T75" fmla="*/ 12 h 90"/>
                <a:gd name="T76" fmla="*/ 110 w 155"/>
                <a:gd name="T77" fmla="*/ 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90">
                  <a:moveTo>
                    <a:pt x="110" y="90"/>
                  </a:moveTo>
                  <a:lnTo>
                    <a:pt x="45" y="90"/>
                  </a:lnTo>
                  <a:lnTo>
                    <a:pt x="45" y="90"/>
                  </a:lnTo>
                  <a:lnTo>
                    <a:pt x="35" y="89"/>
                  </a:lnTo>
                  <a:lnTo>
                    <a:pt x="27" y="87"/>
                  </a:lnTo>
                  <a:lnTo>
                    <a:pt x="19" y="82"/>
                  </a:lnTo>
                  <a:lnTo>
                    <a:pt x="12" y="77"/>
                  </a:lnTo>
                  <a:lnTo>
                    <a:pt x="7" y="71"/>
                  </a:lnTo>
                  <a:lnTo>
                    <a:pt x="3" y="62"/>
                  </a:lnTo>
                  <a:lnTo>
                    <a:pt x="0" y="54"/>
                  </a:lnTo>
                  <a:lnTo>
                    <a:pt x="0" y="45"/>
                  </a:lnTo>
                  <a:lnTo>
                    <a:pt x="0" y="45"/>
                  </a:lnTo>
                  <a:lnTo>
                    <a:pt x="0" y="36"/>
                  </a:lnTo>
                  <a:lnTo>
                    <a:pt x="3" y="28"/>
                  </a:lnTo>
                  <a:lnTo>
                    <a:pt x="7" y="20"/>
                  </a:lnTo>
                  <a:lnTo>
                    <a:pt x="12" y="13"/>
                  </a:lnTo>
                  <a:lnTo>
                    <a:pt x="19" y="7"/>
                  </a:lnTo>
                  <a:lnTo>
                    <a:pt x="27" y="4"/>
                  </a:lnTo>
                  <a:lnTo>
                    <a:pt x="35" y="0"/>
                  </a:lnTo>
                  <a:lnTo>
                    <a:pt x="45" y="0"/>
                  </a:lnTo>
                  <a:lnTo>
                    <a:pt x="110" y="0"/>
                  </a:lnTo>
                  <a:lnTo>
                    <a:pt x="110" y="0"/>
                  </a:lnTo>
                  <a:lnTo>
                    <a:pt x="120" y="0"/>
                  </a:lnTo>
                  <a:lnTo>
                    <a:pt x="128" y="4"/>
                  </a:lnTo>
                  <a:lnTo>
                    <a:pt x="136" y="7"/>
                  </a:lnTo>
                  <a:lnTo>
                    <a:pt x="143" y="13"/>
                  </a:lnTo>
                  <a:lnTo>
                    <a:pt x="147" y="20"/>
                  </a:lnTo>
                  <a:lnTo>
                    <a:pt x="152" y="28"/>
                  </a:lnTo>
                  <a:lnTo>
                    <a:pt x="154" y="36"/>
                  </a:lnTo>
                  <a:lnTo>
                    <a:pt x="155" y="45"/>
                  </a:lnTo>
                  <a:lnTo>
                    <a:pt x="155" y="45"/>
                  </a:lnTo>
                  <a:lnTo>
                    <a:pt x="154" y="54"/>
                  </a:lnTo>
                  <a:lnTo>
                    <a:pt x="152" y="62"/>
                  </a:lnTo>
                  <a:lnTo>
                    <a:pt x="147" y="71"/>
                  </a:lnTo>
                  <a:lnTo>
                    <a:pt x="143" y="77"/>
                  </a:lnTo>
                  <a:lnTo>
                    <a:pt x="136" y="82"/>
                  </a:lnTo>
                  <a:lnTo>
                    <a:pt x="128" y="87"/>
                  </a:lnTo>
                  <a:lnTo>
                    <a:pt x="120" y="89"/>
                  </a:lnTo>
                  <a:lnTo>
                    <a:pt x="110" y="90"/>
                  </a:lnTo>
                  <a:lnTo>
                    <a:pt x="110" y="90"/>
                  </a:lnTo>
                  <a:close/>
                  <a:moveTo>
                    <a:pt x="45" y="9"/>
                  </a:moveTo>
                  <a:lnTo>
                    <a:pt x="45" y="9"/>
                  </a:lnTo>
                  <a:lnTo>
                    <a:pt x="38" y="9"/>
                  </a:lnTo>
                  <a:lnTo>
                    <a:pt x="31" y="12"/>
                  </a:lnTo>
                  <a:lnTo>
                    <a:pt x="24" y="15"/>
                  </a:lnTo>
                  <a:lnTo>
                    <a:pt x="19" y="20"/>
                  </a:lnTo>
                  <a:lnTo>
                    <a:pt x="15" y="24"/>
                  </a:lnTo>
                  <a:lnTo>
                    <a:pt x="11" y="31"/>
                  </a:lnTo>
                  <a:lnTo>
                    <a:pt x="9" y="38"/>
                  </a:lnTo>
                  <a:lnTo>
                    <a:pt x="9" y="45"/>
                  </a:lnTo>
                  <a:lnTo>
                    <a:pt x="9" y="45"/>
                  </a:lnTo>
                  <a:lnTo>
                    <a:pt x="9" y="52"/>
                  </a:lnTo>
                  <a:lnTo>
                    <a:pt x="11" y="59"/>
                  </a:lnTo>
                  <a:lnTo>
                    <a:pt x="15" y="65"/>
                  </a:lnTo>
                  <a:lnTo>
                    <a:pt x="19" y="71"/>
                  </a:lnTo>
                  <a:lnTo>
                    <a:pt x="24" y="75"/>
                  </a:lnTo>
                  <a:lnTo>
                    <a:pt x="31" y="79"/>
                  </a:lnTo>
                  <a:lnTo>
                    <a:pt x="38" y="80"/>
                  </a:lnTo>
                  <a:lnTo>
                    <a:pt x="45" y="81"/>
                  </a:lnTo>
                  <a:lnTo>
                    <a:pt x="110" y="81"/>
                  </a:lnTo>
                  <a:lnTo>
                    <a:pt x="110" y="81"/>
                  </a:lnTo>
                  <a:lnTo>
                    <a:pt x="117" y="80"/>
                  </a:lnTo>
                  <a:lnTo>
                    <a:pt x="124" y="79"/>
                  </a:lnTo>
                  <a:lnTo>
                    <a:pt x="130" y="75"/>
                  </a:lnTo>
                  <a:lnTo>
                    <a:pt x="136" y="71"/>
                  </a:lnTo>
                  <a:lnTo>
                    <a:pt x="140" y="65"/>
                  </a:lnTo>
                  <a:lnTo>
                    <a:pt x="144" y="59"/>
                  </a:lnTo>
                  <a:lnTo>
                    <a:pt x="146" y="52"/>
                  </a:lnTo>
                  <a:lnTo>
                    <a:pt x="146" y="45"/>
                  </a:lnTo>
                  <a:lnTo>
                    <a:pt x="146" y="45"/>
                  </a:lnTo>
                  <a:lnTo>
                    <a:pt x="146" y="38"/>
                  </a:lnTo>
                  <a:lnTo>
                    <a:pt x="144" y="31"/>
                  </a:lnTo>
                  <a:lnTo>
                    <a:pt x="140" y="24"/>
                  </a:lnTo>
                  <a:lnTo>
                    <a:pt x="136" y="20"/>
                  </a:lnTo>
                  <a:lnTo>
                    <a:pt x="130" y="15"/>
                  </a:lnTo>
                  <a:lnTo>
                    <a:pt x="124" y="12"/>
                  </a:lnTo>
                  <a:lnTo>
                    <a:pt x="117" y="9"/>
                  </a:lnTo>
                  <a:lnTo>
                    <a:pt x="110" y="9"/>
                  </a:lnTo>
                  <a:lnTo>
                    <a:pt x="4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1" name="Freeform 49">
              <a:extLst>
                <a:ext uri="{FF2B5EF4-FFF2-40B4-BE49-F238E27FC236}">
                  <a16:creationId xmlns:a16="http://schemas.microsoft.com/office/drawing/2014/main" id="{221A3769-C935-484C-8FA3-7593973D8779}"/>
                </a:ext>
              </a:extLst>
            </p:cNvPr>
            <p:cNvSpPr>
              <a:spLocks/>
            </p:cNvSpPr>
            <p:nvPr userDrawn="1"/>
          </p:nvSpPr>
          <p:spPr bwMode="auto">
            <a:xfrm>
              <a:off x="6265864" y="3144838"/>
              <a:ext cx="68263" cy="60325"/>
            </a:xfrm>
            <a:custGeom>
              <a:avLst/>
              <a:gdLst>
                <a:gd name="T0" fmla="*/ 75 w 86"/>
                <a:gd name="T1" fmla="*/ 76 h 76"/>
                <a:gd name="T2" fmla="*/ 70 w 86"/>
                <a:gd name="T3" fmla="*/ 75 h 76"/>
                <a:gd name="T4" fmla="*/ 47 w 86"/>
                <a:gd name="T5" fmla="*/ 62 h 76"/>
                <a:gd name="T6" fmla="*/ 33 w 86"/>
                <a:gd name="T7" fmla="*/ 50 h 76"/>
                <a:gd name="T8" fmla="*/ 28 w 86"/>
                <a:gd name="T9" fmla="*/ 50 h 76"/>
                <a:gd name="T10" fmla="*/ 10 w 86"/>
                <a:gd name="T11" fmla="*/ 45 h 76"/>
                <a:gd name="T12" fmla="*/ 1 w 86"/>
                <a:gd name="T13" fmla="*/ 39 h 76"/>
                <a:gd name="T14" fmla="*/ 0 w 86"/>
                <a:gd name="T15" fmla="*/ 36 h 76"/>
                <a:gd name="T16" fmla="*/ 0 w 86"/>
                <a:gd name="T17" fmla="*/ 33 h 76"/>
                <a:gd name="T18" fmla="*/ 2 w 86"/>
                <a:gd name="T19" fmla="*/ 31 h 76"/>
                <a:gd name="T20" fmla="*/ 6 w 86"/>
                <a:gd name="T21" fmla="*/ 31 h 76"/>
                <a:gd name="T22" fmla="*/ 7 w 86"/>
                <a:gd name="T23" fmla="*/ 33 h 76"/>
                <a:gd name="T24" fmla="*/ 16 w 86"/>
                <a:gd name="T25" fmla="*/ 37 h 76"/>
                <a:gd name="T26" fmla="*/ 33 w 86"/>
                <a:gd name="T27" fmla="*/ 41 h 76"/>
                <a:gd name="T28" fmla="*/ 36 w 86"/>
                <a:gd name="T29" fmla="*/ 41 h 76"/>
                <a:gd name="T30" fmla="*/ 40 w 86"/>
                <a:gd name="T31" fmla="*/ 43 h 76"/>
                <a:gd name="T32" fmla="*/ 45 w 86"/>
                <a:gd name="T33" fmla="*/ 49 h 76"/>
                <a:gd name="T34" fmla="*/ 62 w 86"/>
                <a:gd name="T35" fmla="*/ 61 h 76"/>
                <a:gd name="T36" fmla="*/ 74 w 86"/>
                <a:gd name="T37" fmla="*/ 66 h 76"/>
                <a:gd name="T38" fmla="*/ 77 w 86"/>
                <a:gd name="T39" fmla="*/ 66 h 76"/>
                <a:gd name="T40" fmla="*/ 77 w 86"/>
                <a:gd name="T41" fmla="*/ 64 h 76"/>
                <a:gd name="T42" fmla="*/ 77 w 86"/>
                <a:gd name="T43" fmla="*/ 62 h 76"/>
                <a:gd name="T44" fmla="*/ 64 w 86"/>
                <a:gd name="T45" fmla="*/ 34 h 76"/>
                <a:gd name="T46" fmla="*/ 59 w 86"/>
                <a:gd name="T47" fmla="*/ 12 h 76"/>
                <a:gd name="T48" fmla="*/ 59 w 86"/>
                <a:gd name="T49" fmla="*/ 5 h 76"/>
                <a:gd name="T50" fmla="*/ 60 w 86"/>
                <a:gd name="T51" fmla="*/ 1 h 76"/>
                <a:gd name="T52" fmla="*/ 62 w 86"/>
                <a:gd name="T53" fmla="*/ 0 h 76"/>
                <a:gd name="T54" fmla="*/ 64 w 86"/>
                <a:gd name="T55" fmla="*/ 0 h 76"/>
                <a:gd name="T56" fmla="*/ 67 w 86"/>
                <a:gd name="T57" fmla="*/ 3 h 76"/>
                <a:gd name="T58" fmla="*/ 68 w 86"/>
                <a:gd name="T59" fmla="*/ 4 h 76"/>
                <a:gd name="T60" fmla="*/ 72 w 86"/>
                <a:gd name="T61" fmla="*/ 27 h 76"/>
                <a:gd name="T62" fmla="*/ 85 w 86"/>
                <a:gd name="T63" fmla="*/ 58 h 76"/>
                <a:gd name="T64" fmla="*/ 86 w 86"/>
                <a:gd name="T65" fmla="*/ 62 h 76"/>
                <a:gd name="T66" fmla="*/ 85 w 86"/>
                <a:gd name="T67" fmla="*/ 69 h 76"/>
                <a:gd name="T68" fmla="*/ 84 w 86"/>
                <a:gd name="T69" fmla="*/ 72 h 76"/>
                <a:gd name="T70" fmla="*/ 75 w 86"/>
                <a:gd name="T7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 h="76">
                  <a:moveTo>
                    <a:pt x="75" y="76"/>
                  </a:moveTo>
                  <a:lnTo>
                    <a:pt x="75" y="76"/>
                  </a:lnTo>
                  <a:lnTo>
                    <a:pt x="70" y="75"/>
                  </a:lnTo>
                  <a:lnTo>
                    <a:pt x="70" y="75"/>
                  </a:lnTo>
                  <a:lnTo>
                    <a:pt x="57" y="69"/>
                  </a:lnTo>
                  <a:lnTo>
                    <a:pt x="47" y="62"/>
                  </a:lnTo>
                  <a:lnTo>
                    <a:pt x="39" y="57"/>
                  </a:lnTo>
                  <a:lnTo>
                    <a:pt x="33" y="50"/>
                  </a:lnTo>
                  <a:lnTo>
                    <a:pt x="33" y="50"/>
                  </a:lnTo>
                  <a:lnTo>
                    <a:pt x="28" y="50"/>
                  </a:lnTo>
                  <a:lnTo>
                    <a:pt x="19" y="48"/>
                  </a:lnTo>
                  <a:lnTo>
                    <a:pt x="10" y="45"/>
                  </a:lnTo>
                  <a:lnTo>
                    <a:pt x="1" y="39"/>
                  </a:lnTo>
                  <a:lnTo>
                    <a:pt x="1" y="39"/>
                  </a:lnTo>
                  <a:lnTo>
                    <a:pt x="0" y="38"/>
                  </a:lnTo>
                  <a:lnTo>
                    <a:pt x="0" y="36"/>
                  </a:lnTo>
                  <a:lnTo>
                    <a:pt x="0" y="35"/>
                  </a:lnTo>
                  <a:lnTo>
                    <a:pt x="0" y="33"/>
                  </a:lnTo>
                  <a:lnTo>
                    <a:pt x="0" y="33"/>
                  </a:lnTo>
                  <a:lnTo>
                    <a:pt x="2" y="31"/>
                  </a:lnTo>
                  <a:lnTo>
                    <a:pt x="3" y="31"/>
                  </a:lnTo>
                  <a:lnTo>
                    <a:pt x="6" y="31"/>
                  </a:lnTo>
                  <a:lnTo>
                    <a:pt x="7" y="33"/>
                  </a:lnTo>
                  <a:lnTo>
                    <a:pt x="7" y="33"/>
                  </a:lnTo>
                  <a:lnTo>
                    <a:pt x="11" y="35"/>
                  </a:lnTo>
                  <a:lnTo>
                    <a:pt x="16" y="37"/>
                  </a:lnTo>
                  <a:lnTo>
                    <a:pt x="26" y="39"/>
                  </a:lnTo>
                  <a:lnTo>
                    <a:pt x="33" y="41"/>
                  </a:lnTo>
                  <a:lnTo>
                    <a:pt x="36" y="41"/>
                  </a:lnTo>
                  <a:lnTo>
                    <a:pt x="36" y="41"/>
                  </a:lnTo>
                  <a:lnTo>
                    <a:pt x="39" y="41"/>
                  </a:lnTo>
                  <a:lnTo>
                    <a:pt x="40" y="43"/>
                  </a:lnTo>
                  <a:lnTo>
                    <a:pt x="40" y="43"/>
                  </a:lnTo>
                  <a:lnTo>
                    <a:pt x="45" y="49"/>
                  </a:lnTo>
                  <a:lnTo>
                    <a:pt x="52" y="54"/>
                  </a:lnTo>
                  <a:lnTo>
                    <a:pt x="62" y="61"/>
                  </a:lnTo>
                  <a:lnTo>
                    <a:pt x="74" y="66"/>
                  </a:lnTo>
                  <a:lnTo>
                    <a:pt x="74" y="66"/>
                  </a:lnTo>
                  <a:lnTo>
                    <a:pt x="76" y="67"/>
                  </a:lnTo>
                  <a:lnTo>
                    <a:pt x="77" y="66"/>
                  </a:lnTo>
                  <a:lnTo>
                    <a:pt x="77" y="66"/>
                  </a:lnTo>
                  <a:lnTo>
                    <a:pt x="77" y="64"/>
                  </a:lnTo>
                  <a:lnTo>
                    <a:pt x="77" y="62"/>
                  </a:lnTo>
                  <a:lnTo>
                    <a:pt x="77" y="62"/>
                  </a:lnTo>
                  <a:lnTo>
                    <a:pt x="71" y="49"/>
                  </a:lnTo>
                  <a:lnTo>
                    <a:pt x="64" y="34"/>
                  </a:lnTo>
                  <a:lnTo>
                    <a:pt x="60" y="19"/>
                  </a:lnTo>
                  <a:lnTo>
                    <a:pt x="59" y="12"/>
                  </a:lnTo>
                  <a:lnTo>
                    <a:pt x="59" y="5"/>
                  </a:lnTo>
                  <a:lnTo>
                    <a:pt x="59" y="5"/>
                  </a:lnTo>
                  <a:lnTo>
                    <a:pt x="59" y="3"/>
                  </a:lnTo>
                  <a:lnTo>
                    <a:pt x="60" y="1"/>
                  </a:lnTo>
                  <a:lnTo>
                    <a:pt x="61" y="0"/>
                  </a:lnTo>
                  <a:lnTo>
                    <a:pt x="62" y="0"/>
                  </a:lnTo>
                  <a:lnTo>
                    <a:pt x="62" y="0"/>
                  </a:lnTo>
                  <a:lnTo>
                    <a:pt x="64" y="0"/>
                  </a:lnTo>
                  <a:lnTo>
                    <a:pt x="66" y="1"/>
                  </a:lnTo>
                  <a:lnTo>
                    <a:pt x="67" y="3"/>
                  </a:lnTo>
                  <a:lnTo>
                    <a:pt x="68" y="4"/>
                  </a:lnTo>
                  <a:lnTo>
                    <a:pt x="68" y="4"/>
                  </a:lnTo>
                  <a:lnTo>
                    <a:pt x="69" y="14"/>
                  </a:lnTo>
                  <a:lnTo>
                    <a:pt x="72" y="27"/>
                  </a:lnTo>
                  <a:lnTo>
                    <a:pt x="78" y="42"/>
                  </a:lnTo>
                  <a:lnTo>
                    <a:pt x="85" y="58"/>
                  </a:lnTo>
                  <a:lnTo>
                    <a:pt x="85" y="58"/>
                  </a:lnTo>
                  <a:lnTo>
                    <a:pt x="86" y="62"/>
                  </a:lnTo>
                  <a:lnTo>
                    <a:pt x="86" y="66"/>
                  </a:lnTo>
                  <a:lnTo>
                    <a:pt x="85" y="69"/>
                  </a:lnTo>
                  <a:lnTo>
                    <a:pt x="84" y="72"/>
                  </a:lnTo>
                  <a:lnTo>
                    <a:pt x="84" y="72"/>
                  </a:lnTo>
                  <a:lnTo>
                    <a:pt x="79" y="75"/>
                  </a:lnTo>
                  <a:lnTo>
                    <a:pt x="75" y="76"/>
                  </a:lnTo>
                  <a:lnTo>
                    <a:pt x="7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2" name="Freeform 50">
              <a:extLst>
                <a:ext uri="{FF2B5EF4-FFF2-40B4-BE49-F238E27FC236}">
                  <a16:creationId xmlns:a16="http://schemas.microsoft.com/office/drawing/2014/main" id="{7FF9DB46-AD76-4837-9290-6A073D8C5D1F}"/>
                </a:ext>
              </a:extLst>
            </p:cNvPr>
            <p:cNvSpPr>
              <a:spLocks/>
            </p:cNvSpPr>
            <p:nvPr userDrawn="1"/>
          </p:nvSpPr>
          <p:spPr bwMode="auto">
            <a:xfrm>
              <a:off x="6048376" y="3097213"/>
              <a:ext cx="560388" cy="6350"/>
            </a:xfrm>
            <a:custGeom>
              <a:avLst/>
              <a:gdLst>
                <a:gd name="T0" fmla="*/ 702 w 707"/>
                <a:gd name="T1" fmla="*/ 10 h 10"/>
                <a:gd name="T2" fmla="*/ 4 w 707"/>
                <a:gd name="T3" fmla="*/ 10 h 10"/>
                <a:gd name="T4" fmla="*/ 4 w 707"/>
                <a:gd name="T5" fmla="*/ 10 h 10"/>
                <a:gd name="T6" fmla="*/ 3 w 707"/>
                <a:gd name="T7" fmla="*/ 8 h 10"/>
                <a:gd name="T8" fmla="*/ 2 w 707"/>
                <a:gd name="T9" fmla="*/ 7 h 10"/>
                <a:gd name="T10" fmla="*/ 1 w 707"/>
                <a:gd name="T11" fmla="*/ 6 h 10"/>
                <a:gd name="T12" fmla="*/ 0 w 707"/>
                <a:gd name="T13" fmla="*/ 5 h 10"/>
                <a:gd name="T14" fmla="*/ 0 w 707"/>
                <a:gd name="T15" fmla="*/ 5 h 10"/>
                <a:gd name="T16" fmla="*/ 1 w 707"/>
                <a:gd name="T17" fmla="*/ 3 h 10"/>
                <a:gd name="T18" fmla="*/ 2 w 707"/>
                <a:gd name="T19" fmla="*/ 2 h 10"/>
                <a:gd name="T20" fmla="*/ 3 w 707"/>
                <a:gd name="T21" fmla="*/ 0 h 10"/>
                <a:gd name="T22" fmla="*/ 4 w 707"/>
                <a:gd name="T23" fmla="*/ 0 h 10"/>
                <a:gd name="T24" fmla="*/ 702 w 707"/>
                <a:gd name="T25" fmla="*/ 0 h 10"/>
                <a:gd name="T26" fmla="*/ 702 w 707"/>
                <a:gd name="T27" fmla="*/ 0 h 10"/>
                <a:gd name="T28" fmla="*/ 705 w 707"/>
                <a:gd name="T29" fmla="*/ 0 h 10"/>
                <a:gd name="T30" fmla="*/ 706 w 707"/>
                <a:gd name="T31" fmla="*/ 2 h 10"/>
                <a:gd name="T32" fmla="*/ 707 w 707"/>
                <a:gd name="T33" fmla="*/ 3 h 10"/>
                <a:gd name="T34" fmla="*/ 707 w 707"/>
                <a:gd name="T35" fmla="*/ 5 h 10"/>
                <a:gd name="T36" fmla="*/ 707 w 707"/>
                <a:gd name="T37" fmla="*/ 5 h 10"/>
                <a:gd name="T38" fmla="*/ 707 w 707"/>
                <a:gd name="T39" fmla="*/ 6 h 10"/>
                <a:gd name="T40" fmla="*/ 706 w 707"/>
                <a:gd name="T41" fmla="*/ 7 h 10"/>
                <a:gd name="T42" fmla="*/ 705 w 707"/>
                <a:gd name="T43" fmla="*/ 8 h 10"/>
                <a:gd name="T44" fmla="*/ 702 w 707"/>
                <a:gd name="T45" fmla="*/ 10 h 10"/>
                <a:gd name="T46" fmla="*/ 702 w 707"/>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7" h="10">
                  <a:moveTo>
                    <a:pt x="702" y="10"/>
                  </a:moveTo>
                  <a:lnTo>
                    <a:pt x="4" y="10"/>
                  </a:lnTo>
                  <a:lnTo>
                    <a:pt x="4" y="10"/>
                  </a:lnTo>
                  <a:lnTo>
                    <a:pt x="3" y="8"/>
                  </a:lnTo>
                  <a:lnTo>
                    <a:pt x="2" y="7"/>
                  </a:lnTo>
                  <a:lnTo>
                    <a:pt x="1" y="6"/>
                  </a:lnTo>
                  <a:lnTo>
                    <a:pt x="0" y="5"/>
                  </a:lnTo>
                  <a:lnTo>
                    <a:pt x="0" y="5"/>
                  </a:lnTo>
                  <a:lnTo>
                    <a:pt x="1" y="3"/>
                  </a:lnTo>
                  <a:lnTo>
                    <a:pt x="2" y="2"/>
                  </a:lnTo>
                  <a:lnTo>
                    <a:pt x="3" y="0"/>
                  </a:lnTo>
                  <a:lnTo>
                    <a:pt x="4" y="0"/>
                  </a:lnTo>
                  <a:lnTo>
                    <a:pt x="702" y="0"/>
                  </a:lnTo>
                  <a:lnTo>
                    <a:pt x="702" y="0"/>
                  </a:lnTo>
                  <a:lnTo>
                    <a:pt x="705" y="0"/>
                  </a:lnTo>
                  <a:lnTo>
                    <a:pt x="706" y="2"/>
                  </a:lnTo>
                  <a:lnTo>
                    <a:pt x="707" y="3"/>
                  </a:lnTo>
                  <a:lnTo>
                    <a:pt x="707" y="5"/>
                  </a:lnTo>
                  <a:lnTo>
                    <a:pt x="707" y="5"/>
                  </a:lnTo>
                  <a:lnTo>
                    <a:pt x="707" y="6"/>
                  </a:lnTo>
                  <a:lnTo>
                    <a:pt x="706" y="7"/>
                  </a:lnTo>
                  <a:lnTo>
                    <a:pt x="705" y="8"/>
                  </a:lnTo>
                  <a:lnTo>
                    <a:pt x="702" y="10"/>
                  </a:lnTo>
                  <a:lnTo>
                    <a:pt x="70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3" name="Freeform 51">
              <a:extLst>
                <a:ext uri="{FF2B5EF4-FFF2-40B4-BE49-F238E27FC236}">
                  <a16:creationId xmlns:a16="http://schemas.microsoft.com/office/drawing/2014/main" id="{49F9BD7D-85B8-42CA-B77C-08D37EA9F999}"/>
                </a:ext>
              </a:extLst>
            </p:cNvPr>
            <p:cNvSpPr>
              <a:spLocks/>
            </p:cNvSpPr>
            <p:nvPr userDrawn="1"/>
          </p:nvSpPr>
          <p:spPr bwMode="auto">
            <a:xfrm>
              <a:off x="6602414" y="3040063"/>
              <a:ext cx="12700" cy="44450"/>
            </a:xfrm>
            <a:custGeom>
              <a:avLst/>
              <a:gdLst>
                <a:gd name="T0" fmla="*/ 11 w 16"/>
                <a:gd name="T1" fmla="*/ 55 h 55"/>
                <a:gd name="T2" fmla="*/ 4 w 16"/>
                <a:gd name="T3" fmla="*/ 55 h 55"/>
                <a:gd name="T4" fmla="*/ 4 w 16"/>
                <a:gd name="T5" fmla="*/ 55 h 55"/>
                <a:gd name="T6" fmla="*/ 3 w 16"/>
                <a:gd name="T7" fmla="*/ 55 h 55"/>
                <a:gd name="T8" fmla="*/ 1 w 16"/>
                <a:gd name="T9" fmla="*/ 54 h 55"/>
                <a:gd name="T10" fmla="*/ 0 w 16"/>
                <a:gd name="T11" fmla="*/ 53 h 55"/>
                <a:gd name="T12" fmla="*/ 0 w 16"/>
                <a:gd name="T13" fmla="*/ 51 h 55"/>
                <a:gd name="T14" fmla="*/ 0 w 16"/>
                <a:gd name="T15" fmla="*/ 5 h 55"/>
                <a:gd name="T16" fmla="*/ 0 w 16"/>
                <a:gd name="T17" fmla="*/ 5 h 55"/>
                <a:gd name="T18" fmla="*/ 0 w 16"/>
                <a:gd name="T19" fmla="*/ 3 h 55"/>
                <a:gd name="T20" fmla="*/ 1 w 16"/>
                <a:gd name="T21" fmla="*/ 2 h 55"/>
                <a:gd name="T22" fmla="*/ 3 w 16"/>
                <a:gd name="T23" fmla="*/ 1 h 55"/>
                <a:gd name="T24" fmla="*/ 4 w 16"/>
                <a:gd name="T25" fmla="*/ 0 h 55"/>
                <a:gd name="T26" fmla="*/ 11 w 16"/>
                <a:gd name="T27" fmla="*/ 0 h 55"/>
                <a:gd name="T28" fmla="*/ 11 w 16"/>
                <a:gd name="T29" fmla="*/ 0 h 55"/>
                <a:gd name="T30" fmla="*/ 14 w 16"/>
                <a:gd name="T31" fmla="*/ 1 h 55"/>
                <a:gd name="T32" fmla="*/ 15 w 16"/>
                <a:gd name="T33" fmla="*/ 2 h 55"/>
                <a:gd name="T34" fmla="*/ 16 w 16"/>
                <a:gd name="T35" fmla="*/ 3 h 55"/>
                <a:gd name="T36" fmla="*/ 16 w 16"/>
                <a:gd name="T37" fmla="*/ 5 h 55"/>
                <a:gd name="T38" fmla="*/ 16 w 16"/>
                <a:gd name="T39" fmla="*/ 51 h 55"/>
                <a:gd name="T40" fmla="*/ 16 w 16"/>
                <a:gd name="T41" fmla="*/ 51 h 55"/>
                <a:gd name="T42" fmla="*/ 16 w 16"/>
                <a:gd name="T43" fmla="*/ 53 h 55"/>
                <a:gd name="T44" fmla="*/ 15 w 16"/>
                <a:gd name="T45" fmla="*/ 54 h 55"/>
                <a:gd name="T46" fmla="*/ 14 w 16"/>
                <a:gd name="T47" fmla="*/ 55 h 55"/>
                <a:gd name="T48" fmla="*/ 11 w 16"/>
                <a:gd name="T49" fmla="*/ 55 h 55"/>
                <a:gd name="T50" fmla="*/ 11 w 16"/>
                <a:gd name="T5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55">
                  <a:moveTo>
                    <a:pt x="11" y="55"/>
                  </a:moveTo>
                  <a:lnTo>
                    <a:pt x="4" y="55"/>
                  </a:lnTo>
                  <a:lnTo>
                    <a:pt x="4" y="55"/>
                  </a:lnTo>
                  <a:lnTo>
                    <a:pt x="3" y="55"/>
                  </a:lnTo>
                  <a:lnTo>
                    <a:pt x="1" y="54"/>
                  </a:lnTo>
                  <a:lnTo>
                    <a:pt x="0" y="53"/>
                  </a:lnTo>
                  <a:lnTo>
                    <a:pt x="0" y="51"/>
                  </a:lnTo>
                  <a:lnTo>
                    <a:pt x="0" y="5"/>
                  </a:lnTo>
                  <a:lnTo>
                    <a:pt x="0" y="5"/>
                  </a:lnTo>
                  <a:lnTo>
                    <a:pt x="0" y="3"/>
                  </a:lnTo>
                  <a:lnTo>
                    <a:pt x="1" y="2"/>
                  </a:lnTo>
                  <a:lnTo>
                    <a:pt x="3" y="1"/>
                  </a:lnTo>
                  <a:lnTo>
                    <a:pt x="4" y="0"/>
                  </a:lnTo>
                  <a:lnTo>
                    <a:pt x="11" y="0"/>
                  </a:lnTo>
                  <a:lnTo>
                    <a:pt x="11" y="0"/>
                  </a:lnTo>
                  <a:lnTo>
                    <a:pt x="14" y="1"/>
                  </a:lnTo>
                  <a:lnTo>
                    <a:pt x="15" y="2"/>
                  </a:lnTo>
                  <a:lnTo>
                    <a:pt x="16" y="3"/>
                  </a:lnTo>
                  <a:lnTo>
                    <a:pt x="16" y="5"/>
                  </a:lnTo>
                  <a:lnTo>
                    <a:pt x="16" y="51"/>
                  </a:lnTo>
                  <a:lnTo>
                    <a:pt x="16" y="51"/>
                  </a:lnTo>
                  <a:lnTo>
                    <a:pt x="16" y="53"/>
                  </a:lnTo>
                  <a:lnTo>
                    <a:pt x="15" y="54"/>
                  </a:lnTo>
                  <a:lnTo>
                    <a:pt x="14" y="55"/>
                  </a:lnTo>
                  <a:lnTo>
                    <a:pt x="11" y="55"/>
                  </a:lnTo>
                  <a:lnTo>
                    <a:pt x="1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4" name="Freeform 52">
              <a:extLst>
                <a:ext uri="{FF2B5EF4-FFF2-40B4-BE49-F238E27FC236}">
                  <a16:creationId xmlns:a16="http://schemas.microsoft.com/office/drawing/2014/main" id="{068F0A7B-05D8-4080-83A4-5EF850A2E5EA}"/>
                </a:ext>
              </a:extLst>
            </p:cNvPr>
            <p:cNvSpPr>
              <a:spLocks/>
            </p:cNvSpPr>
            <p:nvPr userDrawn="1"/>
          </p:nvSpPr>
          <p:spPr bwMode="auto">
            <a:xfrm>
              <a:off x="6565901" y="3017838"/>
              <a:ext cx="28575" cy="17463"/>
            </a:xfrm>
            <a:custGeom>
              <a:avLst/>
              <a:gdLst>
                <a:gd name="T0" fmla="*/ 30 w 34"/>
                <a:gd name="T1" fmla="*/ 23 h 23"/>
                <a:gd name="T2" fmla="*/ 30 w 34"/>
                <a:gd name="T3" fmla="*/ 23 h 23"/>
                <a:gd name="T4" fmla="*/ 27 w 34"/>
                <a:gd name="T5" fmla="*/ 22 h 23"/>
                <a:gd name="T6" fmla="*/ 26 w 34"/>
                <a:gd name="T7" fmla="*/ 21 h 23"/>
                <a:gd name="T8" fmla="*/ 19 w 34"/>
                <a:gd name="T9" fmla="*/ 9 h 23"/>
                <a:gd name="T10" fmla="*/ 15 w 34"/>
                <a:gd name="T11" fmla="*/ 9 h 23"/>
                <a:gd name="T12" fmla="*/ 9 w 34"/>
                <a:gd name="T13" fmla="*/ 21 h 23"/>
                <a:gd name="T14" fmla="*/ 9 w 34"/>
                <a:gd name="T15" fmla="*/ 21 h 23"/>
                <a:gd name="T16" fmla="*/ 8 w 34"/>
                <a:gd name="T17" fmla="*/ 22 h 23"/>
                <a:gd name="T18" fmla="*/ 6 w 34"/>
                <a:gd name="T19" fmla="*/ 22 h 23"/>
                <a:gd name="T20" fmla="*/ 4 w 34"/>
                <a:gd name="T21" fmla="*/ 23 h 23"/>
                <a:gd name="T22" fmla="*/ 2 w 34"/>
                <a:gd name="T23" fmla="*/ 22 h 23"/>
                <a:gd name="T24" fmla="*/ 2 w 34"/>
                <a:gd name="T25" fmla="*/ 22 h 23"/>
                <a:gd name="T26" fmla="*/ 1 w 34"/>
                <a:gd name="T27" fmla="*/ 21 h 23"/>
                <a:gd name="T28" fmla="*/ 0 w 34"/>
                <a:gd name="T29" fmla="*/ 20 h 23"/>
                <a:gd name="T30" fmla="*/ 0 w 34"/>
                <a:gd name="T31" fmla="*/ 17 h 23"/>
                <a:gd name="T32" fmla="*/ 1 w 34"/>
                <a:gd name="T33" fmla="*/ 16 h 23"/>
                <a:gd name="T34" fmla="*/ 8 w 34"/>
                <a:gd name="T35" fmla="*/ 2 h 23"/>
                <a:gd name="T36" fmla="*/ 8 w 34"/>
                <a:gd name="T37" fmla="*/ 2 h 23"/>
                <a:gd name="T38" fmla="*/ 10 w 34"/>
                <a:gd name="T39" fmla="*/ 1 h 23"/>
                <a:gd name="T40" fmla="*/ 12 w 34"/>
                <a:gd name="T41" fmla="*/ 0 h 23"/>
                <a:gd name="T42" fmla="*/ 23 w 34"/>
                <a:gd name="T43" fmla="*/ 0 h 23"/>
                <a:gd name="T44" fmla="*/ 23 w 34"/>
                <a:gd name="T45" fmla="*/ 0 h 23"/>
                <a:gd name="T46" fmla="*/ 25 w 34"/>
                <a:gd name="T47" fmla="*/ 1 h 23"/>
                <a:gd name="T48" fmla="*/ 26 w 34"/>
                <a:gd name="T49" fmla="*/ 2 h 23"/>
                <a:gd name="T50" fmla="*/ 34 w 34"/>
                <a:gd name="T51" fmla="*/ 16 h 23"/>
                <a:gd name="T52" fmla="*/ 34 w 34"/>
                <a:gd name="T53" fmla="*/ 16 h 23"/>
                <a:gd name="T54" fmla="*/ 34 w 34"/>
                <a:gd name="T55" fmla="*/ 17 h 23"/>
                <a:gd name="T56" fmla="*/ 34 w 34"/>
                <a:gd name="T57" fmla="*/ 20 h 23"/>
                <a:gd name="T58" fmla="*/ 33 w 34"/>
                <a:gd name="T59" fmla="*/ 21 h 23"/>
                <a:gd name="T60" fmla="*/ 32 w 34"/>
                <a:gd name="T61" fmla="*/ 22 h 23"/>
                <a:gd name="T62" fmla="*/ 32 w 34"/>
                <a:gd name="T63" fmla="*/ 22 h 23"/>
                <a:gd name="T64" fmla="*/ 30 w 34"/>
                <a:gd name="T65" fmla="*/ 23 h 23"/>
                <a:gd name="T66" fmla="*/ 30 w 34"/>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23">
                  <a:moveTo>
                    <a:pt x="30" y="23"/>
                  </a:moveTo>
                  <a:lnTo>
                    <a:pt x="30" y="23"/>
                  </a:lnTo>
                  <a:lnTo>
                    <a:pt x="27" y="22"/>
                  </a:lnTo>
                  <a:lnTo>
                    <a:pt x="26" y="21"/>
                  </a:lnTo>
                  <a:lnTo>
                    <a:pt x="19" y="9"/>
                  </a:lnTo>
                  <a:lnTo>
                    <a:pt x="15" y="9"/>
                  </a:lnTo>
                  <a:lnTo>
                    <a:pt x="9" y="21"/>
                  </a:lnTo>
                  <a:lnTo>
                    <a:pt x="9" y="21"/>
                  </a:lnTo>
                  <a:lnTo>
                    <a:pt x="8" y="22"/>
                  </a:lnTo>
                  <a:lnTo>
                    <a:pt x="6" y="22"/>
                  </a:lnTo>
                  <a:lnTo>
                    <a:pt x="4" y="23"/>
                  </a:lnTo>
                  <a:lnTo>
                    <a:pt x="2" y="22"/>
                  </a:lnTo>
                  <a:lnTo>
                    <a:pt x="2" y="22"/>
                  </a:lnTo>
                  <a:lnTo>
                    <a:pt x="1" y="21"/>
                  </a:lnTo>
                  <a:lnTo>
                    <a:pt x="0" y="20"/>
                  </a:lnTo>
                  <a:lnTo>
                    <a:pt x="0" y="17"/>
                  </a:lnTo>
                  <a:lnTo>
                    <a:pt x="1" y="16"/>
                  </a:lnTo>
                  <a:lnTo>
                    <a:pt x="8" y="2"/>
                  </a:lnTo>
                  <a:lnTo>
                    <a:pt x="8" y="2"/>
                  </a:lnTo>
                  <a:lnTo>
                    <a:pt x="10" y="1"/>
                  </a:lnTo>
                  <a:lnTo>
                    <a:pt x="12" y="0"/>
                  </a:lnTo>
                  <a:lnTo>
                    <a:pt x="23" y="0"/>
                  </a:lnTo>
                  <a:lnTo>
                    <a:pt x="23" y="0"/>
                  </a:lnTo>
                  <a:lnTo>
                    <a:pt x="25" y="1"/>
                  </a:lnTo>
                  <a:lnTo>
                    <a:pt x="26" y="2"/>
                  </a:lnTo>
                  <a:lnTo>
                    <a:pt x="34" y="16"/>
                  </a:lnTo>
                  <a:lnTo>
                    <a:pt x="34" y="16"/>
                  </a:lnTo>
                  <a:lnTo>
                    <a:pt x="34" y="17"/>
                  </a:lnTo>
                  <a:lnTo>
                    <a:pt x="34" y="20"/>
                  </a:lnTo>
                  <a:lnTo>
                    <a:pt x="33" y="21"/>
                  </a:lnTo>
                  <a:lnTo>
                    <a:pt x="32" y="22"/>
                  </a:lnTo>
                  <a:lnTo>
                    <a:pt x="32" y="22"/>
                  </a:lnTo>
                  <a:lnTo>
                    <a:pt x="30" y="23"/>
                  </a:lnTo>
                  <a:lnTo>
                    <a:pt x="3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5" name="Freeform 53">
              <a:extLst>
                <a:ext uri="{FF2B5EF4-FFF2-40B4-BE49-F238E27FC236}">
                  <a16:creationId xmlns:a16="http://schemas.microsoft.com/office/drawing/2014/main" id="{904A02E1-AF2F-43C3-9AA6-CCA833EF2F37}"/>
                </a:ext>
              </a:extLst>
            </p:cNvPr>
            <p:cNvSpPr>
              <a:spLocks/>
            </p:cNvSpPr>
            <p:nvPr userDrawn="1"/>
          </p:nvSpPr>
          <p:spPr bwMode="auto">
            <a:xfrm>
              <a:off x="6059489" y="3340101"/>
              <a:ext cx="95250" cy="7938"/>
            </a:xfrm>
            <a:custGeom>
              <a:avLst/>
              <a:gdLst>
                <a:gd name="T0" fmla="*/ 116 w 121"/>
                <a:gd name="T1" fmla="*/ 9 h 9"/>
                <a:gd name="T2" fmla="*/ 4 w 121"/>
                <a:gd name="T3" fmla="*/ 9 h 9"/>
                <a:gd name="T4" fmla="*/ 4 w 121"/>
                <a:gd name="T5" fmla="*/ 9 h 9"/>
                <a:gd name="T6" fmla="*/ 3 w 121"/>
                <a:gd name="T7" fmla="*/ 9 h 9"/>
                <a:gd name="T8" fmla="*/ 1 w 121"/>
                <a:gd name="T9" fmla="*/ 8 h 9"/>
                <a:gd name="T10" fmla="*/ 0 w 121"/>
                <a:gd name="T11" fmla="*/ 7 h 9"/>
                <a:gd name="T12" fmla="*/ 0 w 121"/>
                <a:gd name="T13" fmla="*/ 4 h 9"/>
                <a:gd name="T14" fmla="*/ 0 w 121"/>
                <a:gd name="T15" fmla="*/ 4 h 9"/>
                <a:gd name="T16" fmla="*/ 0 w 121"/>
                <a:gd name="T17" fmla="*/ 3 h 9"/>
                <a:gd name="T18" fmla="*/ 1 w 121"/>
                <a:gd name="T19" fmla="*/ 2 h 9"/>
                <a:gd name="T20" fmla="*/ 3 w 121"/>
                <a:gd name="T21" fmla="*/ 1 h 9"/>
                <a:gd name="T22" fmla="*/ 4 w 121"/>
                <a:gd name="T23" fmla="*/ 0 h 9"/>
                <a:gd name="T24" fmla="*/ 116 w 121"/>
                <a:gd name="T25" fmla="*/ 0 h 9"/>
                <a:gd name="T26" fmla="*/ 116 w 121"/>
                <a:gd name="T27" fmla="*/ 0 h 9"/>
                <a:gd name="T28" fmla="*/ 117 w 121"/>
                <a:gd name="T29" fmla="*/ 1 h 9"/>
                <a:gd name="T30" fmla="*/ 118 w 121"/>
                <a:gd name="T31" fmla="*/ 2 h 9"/>
                <a:gd name="T32" fmla="*/ 119 w 121"/>
                <a:gd name="T33" fmla="*/ 3 h 9"/>
                <a:gd name="T34" fmla="*/ 121 w 121"/>
                <a:gd name="T35" fmla="*/ 4 h 9"/>
                <a:gd name="T36" fmla="*/ 121 w 121"/>
                <a:gd name="T37" fmla="*/ 4 h 9"/>
                <a:gd name="T38" fmla="*/ 119 w 121"/>
                <a:gd name="T39" fmla="*/ 7 h 9"/>
                <a:gd name="T40" fmla="*/ 118 w 121"/>
                <a:gd name="T41" fmla="*/ 8 h 9"/>
                <a:gd name="T42" fmla="*/ 117 w 121"/>
                <a:gd name="T43" fmla="*/ 9 h 9"/>
                <a:gd name="T44" fmla="*/ 116 w 121"/>
                <a:gd name="T45" fmla="*/ 9 h 9"/>
                <a:gd name="T46" fmla="*/ 116 w 121"/>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 h="9">
                  <a:moveTo>
                    <a:pt x="116" y="9"/>
                  </a:moveTo>
                  <a:lnTo>
                    <a:pt x="4" y="9"/>
                  </a:lnTo>
                  <a:lnTo>
                    <a:pt x="4" y="9"/>
                  </a:lnTo>
                  <a:lnTo>
                    <a:pt x="3" y="9"/>
                  </a:lnTo>
                  <a:lnTo>
                    <a:pt x="1" y="8"/>
                  </a:lnTo>
                  <a:lnTo>
                    <a:pt x="0" y="7"/>
                  </a:lnTo>
                  <a:lnTo>
                    <a:pt x="0" y="4"/>
                  </a:lnTo>
                  <a:lnTo>
                    <a:pt x="0" y="4"/>
                  </a:lnTo>
                  <a:lnTo>
                    <a:pt x="0" y="3"/>
                  </a:lnTo>
                  <a:lnTo>
                    <a:pt x="1" y="2"/>
                  </a:lnTo>
                  <a:lnTo>
                    <a:pt x="3" y="1"/>
                  </a:lnTo>
                  <a:lnTo>
                    <a:pt x="4" y="0"/>
                  </a:lnTo>
                  <a:lnTo>
                    <a:pt x="116" y="0"/>
                  </a:lnTo>
                  <a:lnTo>
                    <a:pt x="116" y="0"/>
                  </a:lnTo>
                  <a:lnTo>
                    <a:pt x="117" y="1"/>
                  </a:lnTo>
                  <a:lnTo>
                    <a:pt x="118" y="2"/>
                  </a:lnTo>
                  <a:lnTo>
                    <a:pt x="119" y="3"/>
                  </a:lnTo>
                  <a:lnTo>
                    <a:pt x="121" y="4"/>
                  </a:lnTo>
                  <a:lnTo>
                    <a:pt x="121" y="4"/>
                  </a:lnTo>
                  <a:lnTo>
                    <a:pt x="119" y="7"/>
                  </a:lnTo>
                  <a:lnTo>
                    <a:pt x="118" y="8"/>
                  </a:lnTo>
                  <a:lnTo>
                    <a:pt x="117" y="9"/>
                  </a:lnTo>
                  <a:lnTo>
                    <a:pt x="116" y="9"/>
                  </a:lnTo>
                  <a:lnTo>
                    <a:pt x="1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6" name="Freeform 54">
              <a:extLst>
                <a:ext uri="{FF2B5EF4-FFF2-40B4-BE49-F238E27FC236}">
                  <a16:creationId xmlns:a16="http://schemas.microsoft.com/office/drawing/2014/main" id="{99FA1762-AE11-43EC-922F-271BDBA24554}"/>
                </a:ext>
              </a:extLst>
            </p:cNvPr>
            <p:cNvSpPr>
              <a:spLocks/>
            </p:cNvSpPr>
            <p:nvPr userDrawn="1"/>
          </p:nvSpPr>
          <p:spPr bwMode="auto">
            <a:xfrm>
              <a:off x="6078539" y="3302001"/>
              <a:ext cx="95250" cy="7938"/>
            </a:xfrm>
            <a:custGeom>
              <a:avLst/>
              <a:gdLst>
                <a:gd name="T0" fmla="*/ 115 w 120"/>
                <a:gd name="T1" fmla="*/ 9 h 9"/>
                <a:gd name="T2" fmla="*/ 5 w 120"/>
                <a:gd name="T3" fmla="*/ 9 h 9"/>
                <a:gd name="T4" fmla="*/ 5 w 120"/>
                <a:gd name="T5" fmla="*/ 9 h 9"/>
                <a:gd name="T6" fmla="*/ 2 w 120"/>
                <a:gd name="T7" fmla="*/ 8 h 9"/>
                <a:gd name="T8" fmla="*/ 1 w 120"/>
                <a:gd name="T9" fmla="*/ 7 h 9"/>
                <a:gd name="T10" fmla="*/ 0 w 120"/>
                <a:gd name="T11" fmla="*/ 5 h 9"/>
                <a:gd name="T12" fmla="*/ 0 w 120"/>
                <a:gd name="T13" fmla="*/ 4 h 9"/>
                <a:gd name="T14" fmla="*/ 0 w 120"/>
                <a:gd name="T15" fmla="*/ 4 h 9"/>
                <a:gd name="T16" fmla="*/ 0 w 120"/>
                <a:gd name="T17" fmla="*/ 2 h 9"/>
                <a:gd name="T18" fmla="*/ 1 w 120"/>
                <a:gd name="T19" fmla="*/ 1 h 9"/>
                <a:gd name="T20" fmla="*/ 2 w 120"/>
                <a:gd name="T21" fmla="*/ 0 h 9"/>
                <a:gd name="T22" fmla="*/ 5 w 120"/>
                <a:gd name="T23" fmla="*/ 0 h 9"/>
                <a:gd name="T24" fmla="*/ 115 w 120"/>
                <a:gd name="T25" fmla="*/ 0 h 9"/>
                <a:gd name="T26" fmla="*/ 115 w 120"/>
                <a:gd name="T27" fmla="*/ 0 h 9"/>
                <a:gd name="T28" fmla="*/ 117 w 120"/>
                <a:gd name="T29" fmla="*/ 0 h 9"/>
                <a:gd name="T30" fmla="*/ 119 w 120"/>
                <a:gd name="T31" fmla="*/ 1 h 9"/>
                <a:gd name="T32" fmla="*/ 120 w 120"/>
                <a:gd name="T33" fmla="*/ 2 h 9"/>
                <a:gd name="T34" fmla="*/ 120 w 120"/>
                <a:gd name="T35" fmla="*/ 4 h 9"/>
                <a:gd name="T36" fmla="*/ 120 w 120"/>
                <a:gd name="T37" fmla="*/ 4 h 9"/>
                <a:gd name="T38" fmla="*/ 120 w 120"/>
                <a:gd name="T39" fmla="*/ 5 h 9"/>
                <a:gd name="T40" fmla="*/ 119 w 120"/>
                <a:gd name="T41" fmla="*/ 7 h 9"/>
                <a:gd name="T42" fmla="*/ 117 w 120"/>
                <a:gd name="T43" fmla="*/ 8 h 9"/>
                <a:gd name="T44" fmla="*/ 115 w 120"/>
                <a:gd name="T45" fmla="*/ 9 h 9"/>
                <a:gd name="T46" fmla="*/ 115 w 120"/>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9">
                  <a:moveTo>
                    <a:pt x="115" y="9"/>
                  </a:moveTo>
                  <a:lnTo>
                    <a:pt x="5" y="9"/>
                  </a:lnTo>
                  <a:lnTo>
                    <a:pt x="5" y="9"/>
                  </a:lnTo>
                  <a:lnTo>
                    <a:pt x="2" y="8"/>
                  </a:lnTo>
                  <a:lnTo>
                    <a:pt x="1" y="7"/>
                  </a:lnTo>
                  <a:lnTo>
                    <a:pt x="0" y="5"/>
                  </a:lnTo>
                  <a:lnTo>
                    <a:pt x="0" y="4"/>
                  </a:lnTo>
                  <a:lnTo>
                    <a:pt x="0" y="4"/>
                  </a:lnTo>
                  <a:lnTo>
                    <a:pt x="0" y="2"/>
                  </a:lnTo>
                  <a:lnTo>
                    <a:pt x="1" y="1"/>
                  </a:lnTo>
                  <a:lnTo>
                    <a:pt x="2" y="0"/>
                  </a:lnTo>
                  <a:lnTo>
                    <a:pt x="5" y="0"/>
                  </a:lnTo>
                  <a:lnTo>
                    <a:pt x="115" y="0"/>
                  </a:lnTo>
                  <a:lnTo>
                    <a:pt x="115" y="0"/>
                  </a:lnTo>
                  <a:lnTo>
                    <a:pt x="117" y="0"/>
                  </a:lnTo>
                  <a:lnTo>
                    <a:pt x="119" y="1"/>
                  </a:lnTo>
                  <a:lnTo>
                    <a:pt x="120" y="2"/>
                  </a:lnTo>
                  <a:lnTo>
                    <a:pt x="120" y="4"/>
                  </a:lnTo>
                  <a:lnTo>
                    <a:pt x="120" y="4"/>
                  </a:lnTo>
                  <a:lnTo>
                    <a:pt x="120" y="5"/>
                  </a:lnTo>
                  <a:lnTo>
                    <a:pt x="119" y="7"/>
                  </a:lnTo>
                  <a:lnTo>
                    <a:pt x="117" y="8"/>
                  </a:lnTo>
                  <a:lnTo>
                    <a:pt x="115" y="9"/>
                  </a:lnTo>
                  <a:lnTo>
                    <a:pt x="11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7" name="Freeform 55">
              <a:extLst>
                <a:ext uri="{FF2B5EF4-FFF2-40B4-BE49-F238E27FC236}">
                  <a16:creationId xmlns:a16="http://schemas.microsoft.com/office/drawing/2014/main" id="{C4F4AD24-DC91-42A1-B574-C97F3757161C}"/>
                </a:ext>
              </a:extLst>
            </p:cNvPr>
            <p:cNvSpPr>
              <a:spLocks/>
            </p:cNvSpPr>
            <p:nvPr userDrawn="1"/>
          </p:nvSpPr>
          <p:spPr bwMode="auto">
            <a:xfrm>
              <a:off x="6099176" y="3263901"/>
              <a:ext cx="95250" cy="7938"/>
            </a:xfrm>
            <a:custGeom>
              <a:avLst/>
              <a:gdLst>
                <a:gd name="T0" fmla="*/ 116 w 121"/>
                <a:gd name="T1" fmla="*/ 9 h 9"/>
                <a:gd name="T2" fmla="*/ 5 w 121"/>
                <a:gd name="T3" fmla="*/ 9 h 9"/>
                <a:gd name="T4" fmla="*/ 5 w 121"/>
                <a:gd name="T5" fmla="*/ 9 h 9"/>
                <a:gd name="T6" fmla="*/ 4 w 121"/>
                <a:gd name="T7" fmla="*/ 9 h 9"/>
                <a:gd name="T8" fmla="*/ 1 w 121"/>
                <a:gd name="T9" fmla="*/ 8 h 9"/>
                <a:gd name="T10" fmla="*/ 1 w 121"/>
                <a:gd name="T11" fmla="*/ 6 h 9"/>
                <a:gd name="T12" fmla="*/ 0 w 121"/>
                <a:gd name="T13" fmla="*/ 5 h 9"/>
                <a:gd name="T14" fmla="*/ 0 w 121"/>
                <a:gd name="T15" fmla="*/ 5 h 9"/>
                <a:gd name="T16" fmla="*/ 1 w 121"/>
                <a:gd name="T17" fmla="*/ 3 h 9"/>
                <a:gd name="T18" fmla="*/ 1 w 121"/>
                <a:gd name="T19" fmla="*/ 1 h 9"/>
                <a:gd name="T20" fmla="*/ 4 w 121"/>
                <a:gd name="T21" fmla="*/ 0 h 9"/>
                <a:gd name="T22" fmla="*/ 5 w 121"/>
                <a:gd name="T23" fmla="*/ 0 h 9"/>
                <a:gd name="T24" fmla="*/ 116 w 121"/>
                <a:gd name="T25" fmla="*/ 0 h 9"/>
                <a:gd name="T26" fmla="*/ 116 w 121"/>
                <a:gd name="T27" fmla="*/ 0 h 9"/>
                <a:gd name="T28" fmla="*/ 118 w 121"/>
                <a:gd name="T29" fmla="*/ 0 h 9"/>
                <a:gd name="T30" fmla="*/ 120 w 121"/>
                <a:gd name="T31" fmla="*/ 1 h 9"/>
                <a:gd name="T32" fmla="*/ 120 w 121"/>
                <a:gd name="T33" fmla="*/ 3 h 9"/>
                <a:gd name="T34" fmla="*/ 121 w 121"/>
                <a:gd name="T35" fmla="*/ 5 h 9"/>
                <a:gd name="T36" fmla="*/ 121 w 121"/>
                <a:gd name="T37" fmla="*/ 5 h 9"/>
                <a:gd name="T38" fmla="*/ 120 w 121"/>
                <a:gd name="T39" fmla="*/ 6 h 9"/>
                <a:gd name="T40" fmla="*/ 120 w 121"/>
                <a:gd name="T41" fmla="*/ 8 h 9"/>
                <a:gd name="T42" fmla="*/ 118 w 121"/>
                <a:gd name="T43" fmla="*/ 9 h 9"/>
                <a:gd name="T44" fmla="*/ 116 w 121"/>
                <a:gd name="T45" fmla="*/ 9 h 9"/>
                <a:gd name="T46" fmla="*/ 116 w 121"/>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 h="9">
                  <a:moveTo>
                    <a:pt x="116" y="9"/>
                  </a:moveTo>
                  <a:lnTo>
                    <a:pt x="5" y="9"/>
                  </a:lnTo>
                  <a:lnTo>
                    <a:pt x="5" y="9"/>
                  </a:lnTo>
                  <a:lnTo>
                    <a:pt x="4" y="9"/>
                  </a:lnTo>
                  <a:lnTo>
                    <a:pt x="1" y="8"/>
                  </a:lnTo>
                  <a:lnTo>
                    <a:pt x="1" y="6"/>
                  </a:lnTo>
                  <a:lnTo>
                    <a:pt x="0" y="5"/>
                  </a:lnTo>
                  <a:lnTo>
                    <a:pt x="0" y="5"/>
                  </a:lnTo>
                  <a:lnTo>
                    <a:pt x="1" y="3"/>
                  </a:lnTo>
                  <a:lnTo>
                    <a:pt x="1" y="1"/>
                  </a:lnTo>
                  <a:lnTo>
                    <a:pt x="4" y="0"/>
                  </a:lnTo>
                  <a:lnTo>
                    <a:pt x="5" y="0"/>
                  </a:lnTo>
                  <a:lnTo>
                    <a:pt x="116" y="0"/>
                  </a:lnTo>
                  <a:lnTo>
                    <a:pt x="116" y="0"/>
                  </a:lnTo>
                  <a:lnTo>
                    <a:pt x="118" y="0"/>
                  </a:lnTo>
                  <a:lnTo>
                    <a:pt x="120" y="1"/>
                  </a:lnTo>
                  <a:lnTo>
                    <a:pt x="120" y="3"/>
                  </a:lnTo>
                  <a:lnTo>
                    <a:pt x="121" y="5"/>
                  </a:lnTo>
                  <a:lnTo>
                    <a:pt x="121" y="5"/>
                  </a:lnTo>
                  <a:lnTo>
                    <a:pt x="120" y="6"/>
                  </a:lnTo>
                  <a:lnTo>
                    <a:pt x="120" y="8"/>
                  </a:lnTo>
                  <a:lnTo>
                    <a:pt x="118" y="9"/>
                  </a:lnTo>
                  <a:lnTo>
                    <a:pt x="116" y="9"/>
                  </a:lnTo>
                  <a:lnTo>
                    <a:pt x="1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grpSp>
        <p:nvGrpSpPr>
          <p:cNvPr id="125" name="Group 124">
            <a:extLst>
              <a:ext uri="{FF2B5EF4-FFF2-40B4-BE49-F238E27FC236}">
                <a16:creationId xmlns:a16="http://schemas.microsoft.com/office/drawing/2014/main" id="{58AAD16B-AFE1-47FA-9AA5-151A377A58E2}"/>
              </a:ext>
            </a:extLst>
          </p:cNvPr>
          <p:cNvGrpSpPr/>
          <p:nvPr userDrawn="1"/>
        </p:nvGrpSpPr>
        <p:grpSpPr>
          <a:xfrm>
            <a:off x="12993754" y="5266415"/>
            <a:ext cx="1535272" cy="1508338"/>
            <a:chOff x="6880226" y="2798763"/>
            <a:chExt cx="808038" cy="808038"/>
          </a:xfrm>
        </p:grpSpPr>
        <p:sp>
          <p:nvSpPr>
            <p:cNvPr id="177" name="Freeform 45">
              <a:extLst>
                <a:ext uri="{FF2B5EF4-FFF2-40B4-BE49-F238E27FC236}">
                  <a16:creationId xmlns:a16="http://schemas.microsoft.com/office/drawing/2014/main" id="{173253AF-A2A9-4FE2-A37D-F19C7F1318B9}"/>
                </a:ext>
              </a:extLst>
            </p:cNvPr>
            <p:cNvSpPr>
              <a:spLocks/>
            </p:cNvSpPr>
            <p:nvPr userDrawn="1"/>
          </p:nvSpPr>
          <p:spPr bwMode="auto">
            <a:xfrm>
              <a:off x="6880226" y="2798763"/>
              <a:ext cx="808038" cy="808038"/>
            </a:xfrm>
            <a:custGeom>
              <a:avLst/>
              <a:gdLst>
                <a:gd name="T0" fmla="*/ 1017 w 1018"/>
                <a:gd name="T1" fmla="*/ 535 h 1017"/>
                <a:gd name="T2" fmla="*/ 1008 w 1018"/>
                <a:gd name="T3" fmla="*/ 612 h 1017"/>
                <a:gd name="T4" fmla="*/ 987 w 1018"/>
                <a:gd name="T5" fmla="*/ 684 h 1017"/>
                <a:gd name="T6" fmla="*/ 956 w 1018"/>
                <a:gd name="T7" fmla="*/ 751 h 1017"/>
                <a:gd name="T8" fmla="*/ 917 w 1018"/>
                <a:gd name="T9" fmla="*/ 813 h 1017"/>
                <a:gd name="T10" fmla="*/ 868 w 1018"/>
                <a:gd name="T11" fmla="*/ 869 h 1017"/>
                <a:gd name="T12" fmla="*/ 813 w 1018"/>
                <a:gd name="T13" fmla="*/ 917 h 1017"/>
                <a:gd name="T14" fmla="*/ 752 w 1018"/>
                <a:gd name="T15" fmla="*/ 956 h 1017"/>
                <a:gd name="T16" fmla="*/ 684 w 1018"/>
                <a:gd name="T17" fmla="*/ 987 h 1017"/>
                <a:gd name="T18" fmla="*/ 611 w 1018"/>
                <a:gd name="T19" fmla="*/ 1007 h 1017"/>
                <a:gd name="T20" fmla="*/ 535 w 1018"/>
                <a:gd name="T21" fmla="*/ 1017 h 1017"/>
                <a:gd name="T22" fmla="*/ 482 w 1018"/>
                <a:gd name="T23" fmla="*/ 1017 h 1017"/>
                <a:gd name="T24" fmla="*/ 406 w 1018"/>
                <a:gd name="T25" fmla="*/ 1007 h 1017"/>
                <a:gd name="T26" fmla="*/ 334 w 1018"/>
                <a:gd name="T27" fmla="*/ 987 h 1017"/>
                <a:gd name="T28" fmla="*/ 267 w 1018"/>
                <a:gd name="T29" fmla="*/ 956 h 1017"/>
                <a:gd name="T30" fmla="*/ 205 w 1018"/>
                <a:gd name="T31" fmla="*/ 917 h 1017"/>
                <a:gd name="T32" fmla="*/ 150 w 1018"/>
                <a:gd name="T33" fmla="*/ 869 h 1017"/>
                <a:gd name="T34" fmla="*/ 101 w 1018"/>
                <a:gd name="T35" fmla="*/ 813 h 1017"/>
                <a:gd name="T36" fmla="*/ 62 w 1018"/>
                <a:gd name="T37" fmla="*/ 751 h 1017"/>
                <a:gd name="T38" fmla="*/ 31 w 1018"/>
                <a:gd name="T39" fmla="*/ 684 h 1017"/>
                <a:gd name="T40" fmla="*/ 10 w 1018"/>
                <a:gd name="T41" fmla="*/ 612 h 1017"/>
                <a:gd name="T42" fmla="*/ 1 w 1018"/>
                <a:gd name="T43" fmla="*/ 535 h 1017"/>
                <a:gd name="T44" fmla="*/ 1 w 1018"/>
                <a:gd name="T45" fmla="*/ 483 h 1017"/>
                <a:gd name="T46" fmla="*/ 10 w 1018"/>
                <a:gd name="T47" fmla="*/ 407 h 1017"/>
                <a:gd name="T48" fmla="*/ 31 w 1018"/>
                <a:gd name="T49" fmla="*/ 334 h 1017"/>
                <a:gd name="T50" fmla="*/ 62 w 1018"/>
                <a:gd name="T51" fmla="*/ 266 h 1017"/>
                <a:gd name="T52" fmla="*/ 101 w 1018"/>
                <a:gd name="T53" fmla="*/ 204 h 1017"/>
                <a:gd name="T54" fmla="*/ 150 w 1018"/>
                <a:gd name="T55" fmla="*/ 149 h 1017"/>
                <a:gd name="T56" fmla="*/ 205 w 1018"/>
                <a:gd name="T57" fmla="*/ 101 h 1017"/>
                <a:gd name="T58" fmla="*/ 267 w 1018"/>
                <a:gd name="T59" fmla="*/ 61 h 1017"/>
                <a:gd name="T60" fmla="*/ 334 w 1018"/>
                <a:gd name="T61" fmla="*/ 31 h 1017"/>
                <a:gd name="T62" fmla="*/ 406 w 1018"/>
                <a:gd name="T63" fmla="*/ 10 h 1017"/>
                <a:gd name="T64" fmla="*/ 482 w 1018"/>
                <a:gd name="T65" fmla="*/ 1 h 1017"/>
                <a:gd name="T66" fmla="*/ 535 w 1018"/>
                <a:gd name="T67" fmla="*/ 1 h 1017"/>
                <a:gd name="T68" fmla="*/ 611 w 1018"/>
                <a:gd name="T69" fmla="*/ 10 h 1017"/>
                <a:gd name="T70" fmla="*/ 684 w 1018"/>
                <a:gd name="T71" fmla="*/ 31 h 1017"/>
                <a:gd name="T72" fmla="*/ 752 w 1018"/>
                <a:gd name="T73" fmla="*/ 61 h 1017"/>
                <a:gd name="T74" fmla="*/ 813 w 1018"/>
                <a:gd name="T75" fmla="*/ 101 h 1017"/>
                <a:gd name="T76" fmla="*/ 868 w 1018"/>
                <a:gd name="T77" fmla="*/ 149 h 1017"/>
                <a:gd name="T78" fmla="*/ 917 w 1018"/>
                <a:gd name="T79" fmla="*/ 204 h 1017"/>
                <a:gd name="T80" fmla="*/ 956 w 1018"/>
                <a:gd name="T81" fmla="*/ 266 h 1017"/>
                <a:gd name="T82" fmla="*/ 987 w 1018"/>
                <a:gd name="T83" fmla="*/ 334 h 1017"/>
                <a:gd name="T84" fmla="*/ 1008 w 1018"/>
                <a:gd name="T85" fmla="*/ 407 h 1017"/>
                <a:gd name="T86" fmla="*/ 1017 w 1018"/>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7">
                  <a:moveTo>
                    <a:pt x="1018" y="509"/>
                  </a:moveTo>
                  <a:lnTo>
                    <a:pt x="1018" y="509"/>
                  </a:lnTo>
                  <a:lnTo>
                    <a:pt x="1017" y="535"/>
                  </a:lnTo>
                  <a:lnTo>
                    <a:pt x="1015" y="561"/>
                  </a:lnTo>
                  <a:lnTo>
                    <a:pt x="1012" y="586"/>
                  </a:lnTo>
                  <a:lnTo>
                    <a:pt x="1008"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6" y="851"/>
                  </a:lnTo>
                  <a:lnTo>
                    <a:pt x="868" y="869"/>
                  </a:lnTo>
                  <a:lnTo>
                    <a:pt x="851" y="886"/>
                  </a:lnTo>
                  <a:lnTo>
                    <a:pt x="833" y="901"/>
                  </a:lnTo>
                  <a:lnTo>
                    <a:pt x="813" y="917"/>
                  </a:lnTo>
                  <a:lnTo>
                    <a:pt x="793" y="931"/>
                  </a:lnTo>
                  <a:lnTo>
                    <a:pt x="773" y="944"/>
                  </a:lnTo>
                  <a:lnTo>
                    <a:pt x="752" y="956"/>
                  </a:lnTo>
                  <a:lnTo>
                    <a:pt x="730"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2" y="1001"/>
                  </a:lnTo>
                  <a:lnTo>
                    <a:pt x="358" y="994"/>
                  </a:lnTo>
                  <a:lnTo>
                    <a:pt x="334" y="987"/>
                  </a:lnTo>
                  <a:lnTo>
                    <a:pt x="311" y="978"/>
                  </a:lnTo>
                  <a:lnTo>
                    <a:pt x="289" y="968"/>
                  </a:lnTo>
                  <a:lnTo>
                    <a:pt x="267" y="956"/>
                  </a:lnTo>
                  <a:lnTo>
                    <a:pt x="245" y="944"/>
                  </a:lnTo>
                  <a:lnTo>
                    <a:pt x="225"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1" y="729"/>
                  </a:lnTo>
                  <a:lnTo>
                    <a:pt x="40" y="707"/>
                  </a:lnTo>
                  <a:lnTo>
                    <a:pt x="31" y="684"/>
                  </a:lnTo>
                  <a:lnTo>
                    <a:pt x="23" y="660"/>
                  </a:lnTo>
                  <a:lnTo>
                    <a:pt x="16" y="636"/>
                  </a:lnTo>
                  <a:lnTo>
                    <a:pt x="10" y="612"/>
                  </a:lnTo>
                  <a:lnTo>
                    <a:pt x="7" y="586"/>
                  </a:lnTo>
                  <a:lnTo>
                    <a:pt x="3" y="561"/>
                  </a:lnTo>
                  <a:lnTo>
                    <a:pt x="1" y="535"/>
                  </a:lnTo>
                  <a:lnTo>
                    <a:pt x="0" y="509"/>
                  </a:lnTo>
                  <a:lnTo>
                    <a:pt x="0" y="509"/>
                  </a:lnTo>
                  <a:lnTo>
                    <a:pt x="1" y="483"/>
                  </a:lnTo>
                  <a:lnTo>
                    <a:pt x="3" y="457"/>
                  </a:lnTo>
                  <a:lnTo>
                    <a:pt x="7" y="431"/>
                  </a:lnTo>
                  <a:lnTo>
                    <a:pt x="10" y="407"/>
                  </a:lnTo>
                  <a:lnTo>
                    <a:pt x="16" y="381"/>
                  </a:lnTo>
                  <a:lnTo>
                    <a:pt x="23" y="357"/>
                  </a:lnTo>
                  <a:lnTo>
                    <a:pt x="31" y="334"/>
                  </a:lnTo>
                  <a:lnTo>
                    <a:pt x="40" y="311"/>
                  </a:lnTo>
                  <a:lnTo>
                    <a:pt x="51"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5" y="86"/>
                  </a:lnTo>
                  <a:lnTo>
                    <a:pt x="245" y="74"/>
                  </a:lnTo>
                  <a:lnTo>
                    <a:pt x="267" y="61"/>
                  </a:lnTo>
                  <a:lnTo>
                    <a:pt x="289" y="51"/>
                  </a:lnTo>
                  <a:lnTo>
                    <a:pt x="311" y="40"/>
                  </a:lnTo>
                  <a:lnTo>
                    <a:pt x="334" y="31"/>
                  </a:lnTo>
                  <a:lnTo>
                    <a:pt x="358" y="23"/>
                  </a:lnTo>
                  <a:lnTo>
                    <a:pt x="382"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30" y="51"/>
                  </a:lnTo>
                  <a:lnTo>
                    <a:pt x="752" y="61"/>
                  </a:lnTo>
                  <a:lnTo>
                    <a:pt x="773" y="74"/>
                  </a:lnTo>
                  <a:lnTo>
                    <a:pt x="793" y="86"/>
                  </a:lnTo>
                  <a:lnTo>
                    <a:pt x="813" y="101"/>
                  </a:lnTo>
                  <a:lnTo>
                    <a:pt x="833" y="116"/>
                  </a:lnTo>
                  <a:lnTo>
                    <a:pt x="851" y="132"/>
                  </a:lnTo>
                  <a:lnTo>
                    <a:pt x="868" y="149"/>
                  </a:lnTo>
                  <a:lnTo>
                    <a:pt x="886"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8" y="407"/>
                  </a:lnTo>
                  <a:lnTo>
                    <a:pt x="1012" y="431"/>
                  </a:lnTo>
                  <a:lnTo>
                    <a:pt x="1015" y="457"/>
                  </a:lnTo>
                  <a:lnTo>
                    <a:pt x="1017" y="483"/>
                  </a:lnTo>
                  <a:lnTo>
                    <a:pt x="1018" y="509"/>
                  </a:lnTo>
                  <a:lnTo>
                    <a:pt x="1018"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8" name="Freeform 56">
              <a:extLst>
                <a:ext uri="{FF2B5EF4-FFF2-40B4-BE49-F238E27FC236}">
                  <a16:creationId xmlns:a16="http://schemas.microsoft.com/office/drawing/2014/main" id="{CD52ED19-793D-43A6-BB69-791A4DEB1A64}"/>
                </a:ext>
              </a:extLst>
            </p:cNvPr>
            <p:cNvSpPr>
              <a:spLocks noEditPoints="1"/>
            </p:cNvSpPr>
            <p:nvPr userDrawn="1"/>
          </p:nvSpPr>
          <p:spPr bwMode="auto">
            <a:xfrm>
              <a:off x="7089776" y="3359151"/>
              <a:ext cx="392113" cy="63500"/>
            </a:xfrm>
            <a:custGeom>
              <a:avLst/>
              <a:gdLst>
                <a:gd name="T0" fmla="*/ 488 w 493"/>
                <a:gd name="T1" fmla="*/ 80 h 80"/>
                <a:gd name="T2" fmla="*/ 3 w 493"/>
                <a:gd name="T3" fmla="*/ 80 h 80"/>
                <a:gd name="T4" fmla="*/ 3 w 493"/>
                <a:gd name="T5" fmla="*/ 80 h 80"/>
                <a:gd name="T6" fmla="*/ 2 w 493"/>
                <a:gd name="T7" fmla="*/ 78 h 80"/>
                <a:gd name="T8" fmla="*/ 0 w 493"/>
                <a:gd name="T9" fmla="*/ 77 h 80"/>
                <a:gd name="T10" fmla="*/ 0 w 493"/>
                <a:gd name="T11" fmla="*/ 77 h 80"/>
                <a:gd name="T12" fmla="*/ 0 w 493"/>
                <a:gd name="T13" fmla="*/ 76 h 80"/>
                <a:gd name="T14" fmla="*/ 0 w 493"/>
                <a:gd name="T15" fmla="*/ 74 h 80"/>
                <a:gd name="T16" fmla="*/ 12 w 493"/>
                <a:gd name="T17" fmla="*/ 4 h 80"/>
                <a:gd name="T18" fmla="*/ 12 w 493"/>
                <a:gd name="T19" fmla="*/ 4 h 80"/>
                <a:gd name="T20" fmla="*/ 13 w 493"/>
                <a:gd name="T21" fmla="*/ 1 h 80"/>
                <a:gd name="T22" fmla="*/ 17 w 493"/>
                <a:gd name="T23" fmla="*/ 0 h 80"/>
                <a:gd name="T24" fmla="*/ 475 w 493"/>
                <a:gd name="T25" fmla="*/ 0 h 80"/>
                <a:gd name="T26" fmla="*/ 475 w 493"/>
                <a:gd name="T27" fmla="*/ 0 h 80"/>
                <a:gd name="T28" fmla="*/ 479 w 493"/>
                <a:gd name="T29" fmla="*/ 1 h 80"/>
                <a:gd name="T30" fmla="*/ 480 w 493"/>
                <a:gd name="T31" fmla="*/ 4 h 80"/>
                <a:gd name="T32" fmla="*/ 493 w 493"/>
                <a:gd name="T33" fmla="*/ 74 h 80"/>
                <a:gd name="T34" fmla="*/ 493 w 493"/>
                <a:gd name="T35" fmla="*/ 74 h 80"/>
                <a:gd name="T36" fmla="*/ 493 w 493"/>
                <a:gd name="T37" fmla="*/ 76 h 80"/>
                <a:gd name="T38" fmla="*/ 491 w 493"/>
                <a:gd name="T39" fmla="*/ 77 h 80"/>
                <a:gd name="T40" fmla="*/ 491 w 493"/>
                <a:gd name="T41" fmla="*/ 77 h 80"/>
                <a:gd name="T42" fmla="*/ 490 w 493"/>
                <a:gd name="T43" fmla="*/ 78 h 80"/>
                <a:gd name="T44" fmla="*/ 488 w 493"/>
                <a:gd name="T45" fmla="*/ 80 h 80"/>
                <a:gd name="T46" fmla="*/ 488 w 493"/>
                <a:gd name="T47" fmla="*/ 80 h 80"/>
                <a:gd name="T48" fmla="*/ 9 w 493"/>
                <a:gd name="T49" fmla="*/ 70 h 80"/>
                <a:gd name="T50" fmla="*/ 482 w 493"/>
                <a:gd name="T51" fmla="*/ 70 h 80"/>
                <a:gd name="T52" fmla="*/ 472 w 493"/>
                <a:gd name="T53" fmla="*/ 9 h 80"/>
                <a:gd name="T54" fmla="*/ 20 w 493"/>
                <a:gd name="T55" fmla="*/ 9 h 80"/>
                <a:gd name="T56" fmla="*/ 9 w 493"/>
                <a:gd name="T57"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3" h="80">
                  <a:moveTo>
                    <a:pt x="488" y="80"/>
                  </a:moveTo>
                  <a:lnTo>
                    <a:pt x="3" y="80"/>
                  </a:lnTo>
                  <a:lnTo>
                    <a:pt x="3" y="80"/>
                  </a:lnTo>
                  <a:lnTo>
                    <a:pt x="2" y="78"/>
                  </a:lnTo>
                  <a:lnTo>
                    <a:pt x="0" y="77"/>
                  </a:lnTo>
                  <a:lnTo>
                    <a:pt x="0" y="77"/>
                  </a:lnTo>
                  <a:lnTo>
                    <a:pt x="0" y="76"/>
                  </a:lnTo>
                  <a:lnTo>
                    <a:pt x="0" y="74"/>
                  </a:lnTo>
                  <a:lnTo>
                    <a:pt x="12" y="4"/>
                  </a:lnTo>
                  <a:lnTo>
                    <a:pt x="12" y="4"/>
                  </a:lnTo>
                  <a:lnTo>
                    <a:pt x="13" y="1"/>
                  </a:lnTo>
                  <a:lnTo>
                    <a:pt x="17" y="0"/>
                  </a:lnTo>
                  <a:lnTo>
                    <a:pt x="475" y="0"/>
                  </a:lnTo>
                  <a:lnTo>
                    <a:pt x="475" y="0"/>
                  </a:lnTo>
                  <a:lnTo>
                    <a:pt x="479" y="1"/>
                  </a:lnTo>
                  <a:lnTo>
                    <a:pt x="480" y="4"/>
                  </a:lnTo>
                  <a:lnTo>
                    <a:pt x="493" y="74"/>
                  </a:lnTo>
                  <a:lnTo>
                    <a:pt x="493" y="74"/>
                  </a:lnTo>
                  <a:lnTo>
                    <a:pt x="493" y="76"/>
                  </a:lnTo>
                  <a:lnTo>
                    <a:pt x="491" y="77"/>
                  </a:lnTo>
                  <a:lnTo>
                    <a:pt x="491" y="77"/>
                  </a:lnTo>
                  <a:lnTo>
                    <a:pt x="490" y="78"/>
                  </a:lnTo>
                  <a:lnTo>
                    <a:pt x="488" y="80"/>
                  </a:lnTo>
                  <a:lnTo>
                    <a:pt x="488" y="80"/>
                  </a:lnTo>
                  <a:close/>
                  <a:moveTo>
                    <a:pt x="9" y="70"/>
                  </a:moveTo>
                  <a:lnTo>
                    <a:pt x="482" y="70"/>
                  </a:lnTo>
                  <a:lnTo>
                    <a:pt x="472" y="9"/>
                  </a:lnTo>
                  <a:lnTo>
                    <a:pt x="20" y="9"/>
                  </a:lnTo>
                  <a:lnTo>
                    <a:pt x="9"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89" name="Freeform 57">
              <a:extLst>
                <a:ext uri="{FF2B5EF4-FFF2-40B4-BE49-F238E27FC236}">
                  <a16:creationId xmlns:a16="http://schemas.microsoft.com/office/drawing/2014/main" id="{EF6F27FD-C937-440E-9448-4A307B86736C}"/>
                </a:ext>
              </a:extLst>
            </p:cNvPr>
            <p:cNvSpPr>
              <a:spLocks noEditPoints="1"/>
            </p:cNvSpPr>
            <p:nvPr userDrawn="1"/>
          </p:nvSpPr>
          <p:spPr bwMode="auto">
            <a:xfrm>
              <a:off x="7100889" y="3011488"/>
              <a:ext cx="369888" cy="355600"/>
            </a:xfrm>
            <a:custGeom>
              <a:avLst/>
              <a:gdLst>
                <a:gd name="T0" fmla="*/ 5 w 468"/>
                <a:gd name="T1" fmla="*/ 448 h 448"/>
                <a:gd name="T2" fmla="*/ 3 w 468"/>
                <a:gd name="T3" fmla="*/ 448 h 448"/>
                <a:gd name="T4" fmla="*/ 0 w 468"/>
                <a:gd name="T5" fmla="*/ 447 h 448"/>
                <a:gd name="T6" fmla="*/ 0 w 468"/>
                <a:gd name="T7" fmla="*/ 443 h 448"/>
                <a:gd name="T8" fmla="*/ 57 w 468"/>
                <a:gd name="T9" fmla="*/ 113 h 448"/>
                <a:gd name="T10" fmla="*/ 63 w 468"/>
                <a:gd name="T11" fmla="*/ 89 h 448"/>
                <a:gd name="T12" fmla="*/ 73 w 468"/>
                <a:gd name="T13" fmla="*/ 68 h 448"/>
                <a:gd name="T14" fmla="*/ 86 w 468"/>
                <a:gd name="T15" fmla="*/ 48 h 448"/>
                <a:gd name="T16" fmla="*/ 102 w 468"/>
                <a:gd name="T17" fmla="*/ 32 h 448"/>
                <a:gd name="T18" fmla="*/ 121 w 468"/>
                <a:gd name="T19" fmla="*/ 18 h 448"/>
                <a:gd name="T20" fmla="*/ 142 w 468"/>
                <a:gd name="T21" fmla="*/ 8 h 448"/>
                <a:gd name="T22" fmla="*/ 165 w 468"/>
                <a:gd name="T23" fmla="*/ 2 h 448"/>
                <a:gd name="T24" fmla="*/ 189 w 468"/>
                <a:gd name="T25" fmla="*/ 0 h 448"/>
                <a:gd name="T26" fmla="*/ 280 w 468"/>
                <a:gd name="T27" fmla="*/ 0 h 448"/>
                <a:gd name="T28" fmla="*/ 304 w 468"/>
                <a:gd name="T29" fmla="*/ 2 h 448"/>
                <a:gd name="T30" fmla="*/ 327 w 468"/>
                <a:gd name="T31" fmla="*/ 8 h 448"/>
                <a:gd name="T32" fmla="*/ 348 w 468"/>
                <a:gd name="T33" fmla="*/ 18 h 448"/>
                <a:gd name="T34" fmla="*/ 368 w 468"/>
                <a:gd name="T35" fmla="*/ 32 h 448"/>
                <a:gd name="T36" fmla="*/ 384 w 468"/>
                <a:gd name="T37" fmla="*/ 48 h 448"/>
                <a:gd name="T38" fmla="*/ 398 w 468"/>
                <a:gd name="T39" fmla="*/ 68 h 448"/>
                <a:gd name="T40" fmla="*/ 407 w 468"/>
                <a:gd name="T41" fmla="*/ 90 h 448"/>
                <a:gd name="T42" fmla="*/ 413 w 468"/>
                <a:gd name="T43" fmla="*/ 113 h 448"/>
                <a:gd name="T44" fmla="*/ 468 w 468"/>
                <a:gd name="T45" fmla="*/ 443 h 448"/>
                <a:gd name="T46" fmla="*/ 467 w 468"/>
                <a:gd name="T47" fmla="*/ 447 h 448"/>
                <a:gd name="T48" fmla="*/ 466 w 468"/>
                <a:gd name="T49" fmla="*/ 448 h 448"/>
                <a:gd name="T50" fmla="*/ 463 w 468"/>
                <a:gd name="T51" fmla="*/ 448 h 448"/>
                <a:gd name="T52" fmla="*/ 458 w 468"/>
                <a:gd name="T53" fmla="*/ 439 h 448"/>
                <a:gd name="T54" fmla="*/ 405 w 468"/>
                <a:gd name="T55" fmla="*/ 114 h 448"/>
                <a:gd name="T56" fmla="*/ 399 w 468"/>
                <a:gd name="T57" fmla="*/ 92 h 448"/>
                <a:gd name="T58" fmla="*/ 390 w 468"/>
                <a:gd name="T59" fmla="*/ 73 h 448"/>
                <a:gd name="T60" fmla="*/ 377 w 468"/>
                <a:gd name="T61" fmla="*/ 54 h 448"/>
                <a:gd name="T62" fmla="*/ 362 w 468"/>
                <a:gd name="T63" fmla="*/ 39 h 448"/>
                <a:gd name="T64" fmla="*/ 344 w 468"/>
                <a:gd name="T65" fmla="*/ 27 h 448"/>
                <a:gd name="T66" fmla="*/ 324 w 468"/>
                <a:gd name="T67" fmla="*/ 17 h 448"/>
                <a:gd name="T68" fmla="*/ 302 w 468"/>
                <a:gd name="T69" fmla="*/ 12 h 448"/>
                <a:gd name="T70" fmla="*/ 280 w 468"/>
                <a:gd name="T71" fmla="*/ 9 h 448"/>
                <a:gd name="T72" fmla="*/ 189 w 468"/>
                <a:gd name="T73" fmla="*/ 9 h 448"/>
                <a:gd name="T74" fmla="*/ 167 w 468"/>
                <a:gd name="T75" fmla="*/ 12 h 448"/>
                <a:gd name="T76" fmla="*/ 145 w 468"/>
                <a:gd name="T77" fmla="*/ 17 h 448"/>
                <a:gd name="T78" fmla="*/ 126 w 468"/>
                <a:gd name="T79" fmla="*/ 27 h 448"/>
                <a:gd name="T80" fmla="*/ 109 w 468"/>
                <a:gd name="T81" fmla="*/ 39 h 448"/>
                <a:gd name="T82" fmla="*/ 92 w 468"/>
                <a:gd name="T83" fmla="*/ 54 h 448"/>
                <a:gd name="T84" fmla="*/ 81 w 468"/>
                <a:gd name="T85" fmla="*/ 73 h 448"/>
                <a:gd name="T86" fmla="*/ 71 w 468"/>
                <a:gd name="T87" fmla="*/ 92 h 448"/>
                <a:gd name="T88" fmla="*/ 65 w 468"/>
                <a:gd name="T89" fmla="*/ 11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8" h="448">
                  <a:moveTo>
                    <a:pt x="463" y="448"/>
                  </a:moveTo>
                  <a:lnTo>
                    <a:pt x="5" y="448"/>
                  </a:lnTo>
                  <a:lnTo>
                    <a:pt x="5" y="448"/>
                  </a:lnTo>
                  <a:lnTo>
                    <a:pt x="3" y="448"/>
                  </a:lnTo>
                  <a:lnTo>
                    <a:pt x="0" y="447"/>
                  </a:lnTo>
                  <a:lnTo>
                    <a:pt x="0" y="447"/>
                  </a:lnTo>
                  <a:lnTo>
                    <a:pt x="0" y="445"/>
                  </a:lnTo>
                  <a:lnTo>
                    <a:pt x="0" y="443"/>
                  </a:lnTo>
                  <a:lnTo>
                    <a:pt x="57" y="113"/>
                  </a:lnTo>
                  <a:lnTo>
                    <a:pt x="57" y="113"/>
                  </a:lnTo>
                  <a:lnTo>
                    <a:pt x="59" y="100"/>
                  </a:lnTo>
                  <a:lnTo>
                    <a:pt x="63" y="89"/>
                  </a:lnTo>
                  <a:lnTo>
                    <a:pt x="67" y="78"/>
                  </a:lnTo>
                  <a:lnTo>
                    <a:pt x="73" y="68"/>
                  </a:lnTo>
                  <a:lnTo>
                    <a:pt x="79" y="58"/>
                  </a:lnTo>
                  <a:lnTo>
                    <a:pt x="86" y="48"/>
                  </a:lnTo>
                  <a:lnTo>
                    <a:pt x="94" y="39"/>
                  </a:lnTo>
                  <a:lnTo>
                    <a:pt x="102" y="32"/>
                  </a:lnTo>
                  <a:lnTo>
                    <a:pt x="111" y="25"/>
                  </a:lnTo>
                  <a:lnTo>
                    <a:pt x="121" y="18"/>
                  </a:lnTo>
                  <a:lnTo>
                    <a:pt x="132" y="13"/>
                  </a:lnTo>
                  <a:lnTo>
                    <a:pt x="142" y="8"/>
                  </a:lnTo>
                  <a:lnTo>
                    <a:pt x="153" y="5"/>
                  </a:lnTo>
                  <a:lnTo>
                    <a:pt x="165" y="2"/>
                  </a:lnTo>
                  <a:lnTo>
                    <a:pt x="178" y="1"/>
                  </a:lnTo>
                  <a:lnTo>
                    <a:pt x="189" y="0"/>
                  </a:lnTo>
                  <a:lnTo>
                    <a:pt x="280" y="0"/>
                  </a:lnTo>
                  <a:lnTo>
                    <a:pt x="280" y="0"/>
                  </a:lnTo>
                  <a:lnTo>
                    <a:pt x="292" y="1"/>
                  </a:lnTo>
                  <a:lnTo>
                    <a:pt x="304" y="2"/>
                  </a:lnTo>
                  <a:lnTo>
                    <a:pt x="316" y="5"/>
                  </a:lnTo>
                  <a:lnTo>
                    <a:pt x="327" y="8"/>
                  </a:lnTo>
                  <a:lnTo>
                    <a:pt x="338" y="13"/>
                  </a:lnTo>
                  <a:lnTo>
                    <a:pt x="348" y="18"/>
                  </a:lnTo>
                  <a:lnTo>
                    <a:pt x="358" y="25"/>
                  </a:lnTo>
                  <a:lnTo>
                    <a:pt x="368" y="32"/>
                  </a:lnTo>
                  <a:lnTo>
                    <a:pt x="376" y="40"/>
                  </a:lnTo>
                  <a:lnTo>
                    <a:pt x="384" y="48"/>
                  </a:lnTo>
                  <a:lnTo>
                    <a:pt x="391" y="58"/>
                  </a:lnTo>
                  <a:lnTo>
                    <a:pt x="398" y="68"/>
                  </a:lnTo>
                  <a:lnTo>
                    <a:pt x="402" y="78"/>
                  </a:lnTo>
                  <a:lnTo>
                    <a:pt x="407" y="90"/>
                  </a:lnTo>
                  <a:lnTo>
                    <a:pt x="410" y="101"/>
                  </a:lnTo>
                  <a:lnTo>
                    <a:pt x="413" y="113"/>
                  </a:lnTo>
                  <a:lnTo>
                    <a:pt x="468" y="443"/>
                  </a:lnTo>
                  <a:lnTo>
                    <a:pt x="468" y="443"/>
                  </a:lnTo>
                  <a:lnTo>
                    <a:pt x="468" y="445"/>
                  </a:lnTo>
                  <a:lnTo>
                    <a:pt x="467" y="447"/>
                  </a:lnTo>
                  <a:lnTo>
                    <a:pt x="467" y="447"/>
                  </a:lnTo>
                  <a:lnTo>
                    <a:pt x="466" y="448"/>
                  </a:lnTo>
                  <a:lnTo>
                    <a:pt x="463" y="448"/>
                  </a:lnTo>
                  <a:lnTo>
                    <a:pt x="463" y="448"/>
                  </a:lnTo>
                  <a:close/>
                  <a:moveTo>
                    <a:pt x="10" y="439"/>
                  </a:moveTo>
                  <a:lnTo>
                    <a:pt x="458" y="439"/>
                  </a:lnTo>
                  <a:lnTo>
                    <a:pt x="405" y="114"/>
                  </a:lnTo>
                  <a:lnTo>
                    <a:pt x="405" y="114"/>
                  </a:lnTo>
                  <a:lnTo>
                    <a:pt x="402" y="104"/>
                  </a:lnTo>
                  <a:lnTo>
                    <a:pt x="399" y="92"/>
                  </a:lnTo>
                  <a:lnTo>
                    <a:pt x="394" y="82"/>
                  </a:lnTo>
                  <a:lnTo>
                    <a:pt x="390" y="73"/>
                  </a:lnTo>
                  <a:lnTo>
                    <a:pt x="383" y="63"/>
                  </a:lnTo>
                  <a:lnTo>
                    <a:pt x="377" y="54"/>
                  </a:lnTo>
                  <a:lnTo>
                    <a:pt x="369" y="46"/>
                  </a:lnTo>
                  <a:lnTo>
                    <a:pt x="362" y="39"/>
                  </a:lnTo>
                  <a:lnTo>
                    <a:pt x="353" y="32"/>
                  </a:lnTo>
                  <a:lnTo>
                    <a:pt x="344" y="27"/>
                  </a:lnTo>
                  <a:lnTo>
                    <a:pt x="334" y="22"/>
                  </a:lnTo>
                  <a:lnTo>
                    <a:pt x="324" y="17"/>
                  </a:lnTo>
                  <a:lnTo>
                    <a:pt x="314" y="14"/>
                  </a:lnTo>
                  <a:lnTo>
                    <a:pt x="302" y="12"/>
                  </a:lnTo>
                  <a:lnTo>
                    <a:pt x="292" y="10"/>
                  </a:lnTo>
                  <a:lnTo>
                    <a:pt x="280" y="9"/>
                  </a:lnTo>
                  <a:lnTo>
                    <a:pt x="189" y="9"/>
                  </a:lnTo>
                  <a:lnTo>
                    <a:pt x="189" y="9"/>
                  </a:lnTo>
                  <a:lnTo>
                    <a:pt x="178" y="10"/>
                  </a:lnTo>
                  <a:lnTo>
                    <a:pt x="167" y="12"/>
                  </a:lnTo>
                  <a:lnTo>
                    <a:pt x="156" y="14"/>
                  </a:lnTo>
                  <a:lnTo>
                    <a:pt x="145" y="17"/>
                  </a:lnTo>
                  <a:lnTo>
                    <a:pt x="135" y="22"/>
                  </a:lnTo>
                  <a:lnTo>
                    <a:pt x="126" y="27"/>
                  </a:lnTo>
                  <a:lnTo>
                    <a:pt x="117" y="32"/>
                  </a:lnTo>
                  <a:lnTo>
                    <a:pt x="109" y="39"/>
                  </a:lnTo>
                  <a:lnTo>
                    <a:pt x="101" y="46"/>
                  </a:lnTo>
                  <a:lnTo>
                    <a:pt x="92" y="54"/>
                  </a:lnTo>
                  <a:lnTo>
                    <a:pt x="87" y="63"/>
                  </a:lnTo>
                  <a:lnTo>
                    <a:pt x="81" y="73"/>
                  </a:lnTo>
                  <a:lnTo>
                    <a:pt x="75" y="82"/>
                  </a:lnTo>
                  <a:lnTo>
                    <a:pt x="71" y="92"/>
                  </a:lnTo>
                  <a:lnTo>
                    <a:pt x="68" y="103"/>
                  </a:lnTo>
                  <a:lnTo>
                    <a:pt x="65" y="114"/>
                  </a:lnTo>
                  <a:lnTo>
                    <a:pt x="10"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90" name="Freeform 58">
              <a:extLst>
                <a:ext uri="{FF2B5EF4-FFF2-40B4-BE49-F238E27FC236}">
                  <a16:creationId xmlns:a16="http://schemas.microsoft.com/office/drawing/2014/main" id="{D8EA5062-488B-468F-B0C0-ACD82043C082}"/>
                </a:ext>
              </a:extLst>
            </p:cNvPr>
            <p:cNvSpPr>
              <a:spLocks/>
            </p:cNvSpPr>
            <p:nvPr userDrawn="1"/>
          </p:nvSpPr>
          <p:spPr bwMode="auto">
            <a:xfrm>
              <a:off x="7169151" y="3036888"/>
              <a:ext cx="84138" cy="71438"/>
            </a:xfrm>
            <a:custGeom>
              <a:avLst/>
              <a:gdLst>
                <a:gd name="T0" fmla="*/ 4 w 106"/>
                <a:gd name="T1" fmla="*/ 91 h 91"/>
                <a:gd name="T2" fmla="*/ 4 w 106"/>
                <a:gd name="T3" fmla="*/ 91 h 91"/>
                <a:gd name="T4" fmla="*/ 4 w 106"/>
                <a:gd name="T5" fmla="*/ 91 h 91"/>
                <a:gd name="T6" fmla="*/ 4 w 106"/>
                <a:gd name="T7" fmla="*/ 91 h 91"/>
                <a:gd name="T8" fmla="*/ 2 w 106"/>
                <a:gd name="T9" fmla="*/ 90 h 91"/>
                <a:gd name="T10" fmla="*/ 1 w 106"/>
                <a:gd name="T11" fmla="*/ 89 h 91"/>
                <a:gd name="T12" fmla="*/ 1 w 106"/>
                <a:gd name="T13" fmla="*/ 88 h 91"/>
                <a:gd name="T14" fmla="*/ 0 w 106"/>
                <a:gd name="T15" fmla="*/ 86 h 91"/>
                <a:gd name="T16" fmla="*/ 0 w 106"/>
                <a:gd name="T17" fmla="*/ 86 h 91"/>
                <a:gd name="T18" fmla="*/ 2 w 106"/>
                <a:gd name="T19" fmla="*/ 76 h 91"/>
                <a:gd name="T20" fmla="*/ 6 w 106"/>
                <a:gd name="T21" fmla="*/ 68 h 91"/>
                <a:gd name="T22" fmla="*/ 9 w 106"/>
                <a:gd name="T23" fmla="*/ 60 h 91"/>
                <a:gd name="T24" fmla="*/ 13 w 106"/>
                <a:gd name="T25" fmla="*/ 52 h 91"/>
                <a:gd name="T26" fmla="*/ 17 w 106"/>
                <a:gd name="T27" fmla="*/ 44 h 91"/>
                <a:gd name="T28" fmla="*/ 23 w 106"/>
                <a:gd name="T29" fmla="*/ 37 h 91"/>
                <a:gd name="T30" fmla="*/ 29 w 106"/>
                <a:gd name="T31" fmla="*/ 30 h 91"/>
                <a:gd name="T32" fmla="*/ 36 w 106"/>
                <a:gd name="T33" fmla="*/ 25 h 91"/>
                <a:gd name="T34" fmla="*/ 42 w 106"/>
                <a:gd name="T35" fmla="*/ 20 h 91"/>
                <a:gd name="T36" fmla="*/ 49 w 106"/>
                <a:gd name="T37" fmla="*/ 15 h 91"/>
                <a:gd name="T38" fmla="*/ 57 w 106"/>
                <a:gd name="T39" fmla="*/ 11 h 91"/>
                <a:gd name="T40" fmla="*/ 65 w 106"/>
                <a:gd name="T41" fmla="*/ 7 h 91"/>
                <a:gd name="T42" fmla="*/ 75 w 106"/>
                <a:gd name="T43" fmla="*/ 5 h 91"/>
                <a:gd name="T44" fmla="*/ 83 w 106"/>
                <a:gd name="T45" fmla="*/ 3 h 91"/>
                <a:gd name="T46" fmla="*/ 92 w 106"/>
                <a:gd name="T47" fmla="*/ 1 h 91"/>
                <a:gd name="T48" fmla="*/ 101 w 106"/>
                <a:gd name="T49" fmla="*/ 0 h 91"/>
                <a:gd name="T50" fmla="*/ 101 w 106"/>
                <a:gd name="T51" fmla="*/ 0 h 91"/>
                <a:gd name="T52" fmla="*/ 103 w 106"/>
                <a:gd name="T53" fmla="*/ 1 h 91"/>
                <a:gd name="T54" fmla="*/ 105 w 106"/>
                <a:gd name="T55" fmla="*/ 3 h 91"/>
                <a:gd name="T56" fmla="*/ 106 w 106"/>
                <a:gd name="T57" fmla="*/ 4 h 91"/>
                <a:gd name="T58" fmla="*/ 106 w 106"/>
                <a:gd name="T59" fmla="*/ 5 h 91"/>
                <a:gd name="T60" fmla="*/ 106 w 106"/>
                <a:gd name="T61" fmla="*/ 5 h 91"/>
                <a:gd name="T62" fmla="*/ 106 w 106"/>
                <a:gd name="T63" fmla="*/ 7 h 91"/>
                <a:gd name="T64" fmla="*/ 105 w 106"/>
                <a:gd name="T65" fmla="*/ 8 h 91"/>
                <a:gd name="T66" fmla="*/ 103 w 106"/>
                <a:gd name="T67" fmla="*/ 10 h 91"/>
                <a:gd name="T68" fmla="*/ 101 w 106"/>
                <a:gd name="T69" fmla="*/ 10 h 91"/>
                <a:gd name="T70" fmla="*/ 101 w 106"/>
                <a:gd name="T71" fmla="*/ 10 h 91"/>
                <a:gd name="T72" fmla="*/ 93 w 106"/>
                <a:gd name="T73" fmla="*/ 11 h 91"/>
                <a:gd name="T74" fmla="*/ 85 w 106"/>
                <a:gd name="T75" fmla="*/ 12 h 91"/>
                <a:gd name="T76" fmla="*/ 77 w 106"/>
                <a:gd name="T77" fmla="*/ 13 h 91"/>
                <a:gd name="T78" fmla="*/ 69 w 106"/>
                <a:gd name="T79" fmla="*/ 15 h 91"/>
                <a:gd name="T80" fmla="*/ 61 w 106"/>
                <a:gd name="T81" fmla="*/ 19 h 91"/>
                <a:gd name="T82" fmla="*/ 54 w 106"/>
                <a:gd name="T83" fmla="*/ 22 h 91"/>
                <a:gd name="T84" fmla="*/ 47 w 106"/>
                <a:gd name="T85" fmla="*/ 27 h 91"/>
                <a:gd name="T86" fmla="*/ 41 w 106"/>
                <a:gd name="T87" fmla="*/ 31 h 91"/>
                <a:gd name="T88" fmla="*/ 36 w 106"/>
                <a:gd name="T89" fmla="*/ 37 h 91"/>
                <a:gd name="T90" fmla="*/ 30 w 106"/>
                <a:gd name="T91" fmla="*/ 43 h 91"/>
                <a:gd name="T92" fmla="*/ 25 w 106"/>
                <a:gd name="T93" fmla="*/ 50 h 91"/>
                <a:gd name="T94" fmla="*/ 21 w 106"/>
                <a:gd name="T95" fmla="*/ 57 h 91"/>
                <a:gd name="T96" fmla="*/ 17 w 106"/>
                <a:gd name="T97" fmla="*/ 64 h 91"/>
                <a:gd name="T98" fmla="*/ 14 w 106"/>
                <a:gd name="T99" fmla="*/ 72 h 91"/>
                <a:gd name="T100" fmla="*/ 11 w 106"/>
                <a:gd name="T101" fmla="*/ 80 h 91"/>
                <a:gd name="T102" fmla="*/ 9 w 106"/>
                <a:gd name="T103" fmla="*/ 88 h 91"/>
                <a:gd name="T104" fmla="*/ 9 w 106"/>
                <a:gd name="T105" fmla="*/ 88 h 91"/>
                <a:gd name="T106" fmla="*/ 8 w 106"/>
                <a:gd name="T107" fmla="*/ 90 h 91"/>
                <a:gd name="T108" fmla="*/ 4 w 106"/>
                <a:gd name="T109" fmla="*/ 91 h 91"/>
                <a:gd name="T110" fmla="*/ 4 w 106"/>
                <a:gd name="T11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 h="91">
                  <a:moveTo>
                    <a:pt x="4" y="91"/>
                  </a:moveTo>
                  <a:lnTo>
                    <a:pt x="4" y="91"/>
                  </a:lnTo>
                  <a:lnTo>
                    <a:pt x="4" y="91"/>
                  </a:lnTo>
                  <a:lnTo>
                    <a:pt x="4" y="91"/>
                  </a:lnTo>
                  <a:lnTo>
                    <a:pt x="2" y="90"/>
                  </a:lnTo>
                  <a:lnTo>
                    <a:pt x="1" y="89"/>
                  </a:lnTo>
                  <a:lnTo>
                    <a:pt x="1" y="88"/>
                  </a:lnTo>
                  <a:lnTo>
                    <a:pt x="0" y="86"/>
                  </a:lnTo>
                  <a:lnTo>
                    <a:pt x="0" y="86"/>
                  </a:lnTo>
                  <a:lnTo>
                    <a:pt x="2" y="76"/>
                  </a:lnTo>
                  <a:lnTo>
                    <a:pt x="6" y="68"/>
                  </a:lnTo>
                  <a:lnTo>
                    <a:pt x="9" y="60"/>
                  </a:lnTo>
                  <a:lnTo>
                    <a:pt x="13" y="52"/>
                  </a:lnTo>
                  <a:lnTo>
                    <a:pt x="17" y="44"/>
                  </a:lnTo>
                  <a:lnTo>
                    <a:pt x="23" y="37"/>
                  </a:lnTo>
                  <a:lnTo>
                    <a:pt x="29" y="30"/>
                  </a:lnTo>
                  <a:lnTo>
                    <a:pt x="36" y="25"/>
                  </a:lnTo>
                  <a:lnTo>
                    <a:pt x="42" y="20"/>
                  </a:lnTo>
                  <a:lnTo>
                    <a:pt x="49" y="15"/>
                  </a:lnTo>
                  <a:lnTo>
                    <a:pt x="57" y="11"/>
                  </a:lnTo>
                  <a:lnTo>
                    <a:pt x="65" y="7"/>
                  </a:lnTo>
                  <a:lnTo>
                    <a:pt x="75" y="5"/>
                  </a:lnTo>
                  <a:lnTo>
                    <a:pt x="83" y="3"/>
                  </a:lnTo>
                  <a:lnTo>
                    <a:pt x="92" y="1"/>
                  </a:lnTo>
                  <a:lnTo>
                    <a:pt x="101" y="0"/>
                  </a:lnTo>
                  <a:lnTo>
                    <a:pt x="101" y="0"/>
                  </a:lnTo>
                  <a:lnTo>
                    <a:pt x="103" y="1"/>
                  </a:lnTo>
                  <a:lnTo>
                    <a:pt x="105" y="3"/>
                  </a:lnTo>
                  <a:lnTo>
                    <a:pt x="106" y="4"/>
                  </a:lnTo>
                  <a:lnTo>
                    <a:pt x="106" y="5"/>
                  </a:lnTo>
                  <a:lnTo>
                    <a:pt x="106" y="5"/>
                  </a:lnTo>
                  <a:lnTo>
                    <a:pt x="106" y="7"/>
                  </a:lnTo>
                  <a:lnTo>
                    <a:pt x="105" y="8"/>
                  </a:lnTo>
                  <a:lnTo>
                    <a:pt x="103" y="10"/>
                  </a:lnTo>
                  <a:lnTo>
                    <a:pt x="101" y="10"/>
                  </a:lnTo>
                  <a:lnTo>
                    <a:pt x="101" y="10"/>
                  </a:lnTo>
                  <a:lnTo>
                    <a:pt x="93" y="11"/>
                  </a:lnTo>
                  <a:lnTo>
                    <a:pt x="85" y="12"/>
                  </a:lnTo>
                  <a:lnTo>
                    <a:pt x="77" y="13"/>
                  </a:lnTo>
                  <a:lnTo>
                    <a:pt x="69" y="15"/>
                  </a:lnTo>
                  <a:lnTo>
                    <a:pt x="61" y="19"/>
                  </a:lnTo>
                  <a:lnTo>
                    <a:pt x="54" y="22"/>
                  </a:lnTo>
                  <a:lnTo>
                    <a:pt x="47" y="27"/>
                  </a:lnTo>
                  <a:lnTo>
                    <a:pt x="41" y="31"/>
                  </a:lnTo>
                  <a:lnTo>
                    <a:pt x="36" y="37"/>
                  </a:lnTo>
                  <a:lnTo>
                    <a:pt x="30" y="43"/>
                  </a:lnTo>
                  <a:lnTo>
                    <a:pt x="25" y="50"/>
                  </a:lnTo>
                  <a:lnTo>
                    <a:pt x="21" y="57"/>
                  </a:lnTo>
                  <a:lnTo>
                    <a:pt x="17" y="64"/>
                  </a:lnTo>
                  <a:lnTo>
                    <a:pt x="14" y="72"/>
                  </a:lnTo>
                  <a:lnTo>
                    <a:pt x="11" y="80"/>
                  </a:lnTo>
                  <a:lnTo>
                    <a:pt x="9" y="88"/>
                  </a:lnTo>
                  <a:lnTo>
                    <a:pt x="9" y="88"/>
                  </a:lnTo>
                  <a:lnTo>
                    <a:pt x="8" y="90"/>
                  </a:lnTo>
                  <a:lnTo>
                    <a:pt x="4" y="91"/>
                  </a:lnTo>
                  <a:lnTo>
                    <a:pt x="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91" name="Freeform 59">
              <a:extLst>
                <a:ext uri="{FF2B5EF4-FFF2-40B4-BE49-F238E27FC236}">
                  <a16:creationId xmlns:a16="http://schemas.microsoft.com/office/drawing/2014/main" id="{4174E50F-9C14-4C49-8242-DD9187221C13}"/>
                </a:ext>
              </a:extLst>
            </p:cNvPr>
            <p:cNvSpPr>
              <a:spLocks/>
            </p:cNvSpPr>
            <p:nvPr userDrawn="1"/>
          </p:nvSpPr>
          <p:spPr bwMode="auto">
            <a:xfrm>
              <a:off x="7240589" y="3294063"/>
              <a:ext cx="90488" cy="73025"/>
            </a:xfrm>
            <a:custGeom>
              <a:avLst/>
              <a:gdLst>
                <a:gd name="T0" fmla="*/ 110 w 115"/>
                <a:gd name="T1" fmla="*/ 91 h 91"/>
                <a:gd name="T2" fmla="*/ 4 w 115"/>
                <a:gd name="T3" fmla="*/ 91 h 91"/>
                <a:gd name="T4" fmla="*/ 4 w 115"/>
                <a:gd name="T5" fmla="*/ 91 h 91"/>
                <a:gd name="T6" fmla="*/ 2 w 115"/>
                <a:gd name="T7" fmla="*/ 91 h 91"/>
                <a:gd name="T8" fmla="*/ 1 w 115"/>
                <a:gd name="T9" fmla="*/ 90 h 91"/>
                <a:gd name="T10" fmla="*/ 0 w 115"/>
                <a:gd name="T11" fmla="*/ 89 h 91"/>
                <a:gd name="T12" fmla="*/ 0 w 115"/>
                <a:gd name="T13" fmla="*/ 87 h 91"/>
                <a:gd name="T14" fmla="*/ 0 w 115"/>
                <a:gd name="T15" fmla="*/ 5 h 91"/>
                <a:gd name="T16" fmla="*/ 0 w 115"/>
                <a:gd name="T17" fmla="*/ 5 h 91"/>
                <a:gd name="T18" fmla="*/ 0 w 115"/>
                <a:gd name="T19" fmla="*/ 3 h 91"/>
                <a:gd name="T20" fmla="*/ 1 w 115"/>
                <a:gd name="T21" fmla="*/ 1 h 91"/>
                <a:gd name="T22" fmla="*/ 2 w 115"/>
                <a:gd name="T23" fmla="*/ 0 h 91"/>
                <a:gd name="T24" fmla="*/ 4 w 115"/>
                <a:gd name="T25" fmla="*/ 0 h 91"/>
                <a:gd name="T26" fmla="*/ 4 w 115"/>
                <a:gd name="T27" fmla="*/ 0 h 91"/>
                <a:gd name="T28" fmla="*/ 5 w 115"/>
                <a:gd name="T29" fmla="*/ 0 h 91"/>
                <a:gd name="T30" fmla="*/ 6 w 115"/>
                <a:gd name="T31" fmla="*/ 1 h 91"/>
                <a:gd name="T32" fmla="*/ 8 w 115"/>
                <a:gd name="T33" fmla="*/ 3 h 91"/>
                <a:gd name="T34" fmla="*/ 9 w 115"/>
                <a:gd name="T35" fmla="*/ 5 h 91"/>
                <a:gd name="T36" fmla="*/ 9 w 115"/>
                <a:gd name="T37" fmla="*/ 82 h 91"/>
                <a:gd name="T38" fmla="*/ 105 w 115"/>
                <a:gd name="T39" fmla="*/ 82 h 91"/>
                <a:gd name="T40" fmla="*/ 105 w 115"/>
                <a:gd name="T41" fmla="*/ 5 h 91"/>
                <a:gd name="T42" fmla="*/ 105 w 115"/>
                <a:gd name="T43" fmla="*/ 5 h 91"/>
                <a:gd name="T44" fmla="*/ 105 w 115"/>
                <a:gd name="T45" fmla="*/ 3 h 91"/>
                <a:gd name="T46" fmla="*/ 107 w 115"/>
                <a:gd name="T47" fmla="*/ 1 h 91"/>
                <a:gd name="T48" fmla="*/ 108 w 115"/>
                <a:gd name="T49" fmla="*/ 0 h 91"/>
                <a:gd name="T50" fmla="*/ 110 w 115"/>
                <a:gd name="T51" fmla="*/ 0 h 91"/>
                <a:gd name="T52" fmla="*/ 110 w 115"/>
                <a:gd name="T53" fmla="*/ 0 h 91"/>
                <a:gd name="T54" fmla="*/ 111 w 115"/>
                <a:gd name="T55" fmla="*/ 0 h 91"/>
                <a:gd name="T56" fmla="*/ 114 w 115"/>
                <a:gd name="T57" fmla="*/ 1 h 91"/>
                <a:gd name="T58" fmla="*/ 115 w 115"/>
                <a:gd name="T59" fmla="*/ 3 h 91"/>
                <a:gd name="T60" fmla="*/ 115 w 115"/>
                <a:gd name="T61" fmla="*/ 5 h 91"/>
                <a:gd name="T62" fmla="*/ 115 w 115"/>
                <a:gd name="T63" fmla="*/ 87 h 91"/>
                <a:gd name="T64" fmla="*/ 115 w 115"/>
                <a:gd name="T65" fmla="*/ 87 h 91"/>
                <a:gd name="T66" fmla="*/ 115 w 115"/>
                <a:gd name="T67" fmla="*/ 89 h 91"/>
                <a:gd name="T68" fmla="*/ 114 w 115"/>
                <a:gd name="T69" fmla="*/ 90 h 91"/>
                <a:gd name="T70" fmla="*/ 111 w 115"/>
                <a:gd name="T71" fmla="*/ 91 h 91"/>
                <a:gd name="T72" fmla="*/ 110 w 115"/>
                <a:gd name="T73" fmla="*/ 91 h 91"/>
                <a:gd name="T74" fmla="*/ 110 w 115"/>
                <a:gd name="T7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91">
                  <a:moveTo>
                    <a:pt x="110" y="91"/>
                  </a:moveTo>
                  <a:lnTo>
                    <a:pt x="4" y="91"/>
                  </a:lnTo>
                  <a:lnTo>
                    <a:pt x="4" y="91"/>
                  </a:lnTo>
                  <a:lnTo>
                    <a:pt x="2" y="91"/>
                  </a:lnTo>
                  <a:lnTo>
                    <a:pt x="1" y="90"/>
                  </a:lnTo>
                  <a:lnTo>
                    <a:pt x="0" y="89"/>
                  </a:lnTo>
                  <a:lnTo>
                    <a:pt x="0" y="87"/>
                  </a:lnTo>
                  <a:lnTo>
                    <a:pt x="0" y="5"/>
                  </a:lnTo>
                  <a:lnTo>
                    <a:pt x="0" y="5"/>
                  </a:lnTo>
                  <a:lnTo>
                    <a:pt x="0" y="3"/>
                  </a:lnTo>
                  <a:lnTo>
                    <a:pt x="1" y="1"/>
                  </a:lnTo>
                  <a:lnTo>
                    <a:pt x="2" y="0"/>
                  </a:lnTo>
                  <a:lnTo>
                    <a:pt x="4" y="0"/>
                  </a:lnTo>
                  <a:lnTo>
                    <a:pt x="4" y="0"/>
                  </a:lnTo>
                  <a:lnTo>
                    <a:pt x="5" y="0"/>
                  </a:lnTo>
                  <a:lnTo>
                    <a:pt x="6" y="1"/>
                  </a:lnTo>
                  <a:lnTo>
                    <a:pt x="8" y="3"/>
                  </a:lnTo>
                  <a:lnTo>
                    <a:pt x="9" y="5"/>
                  </a:lnTo>
                  <a:lnTo>
                    <a:pt x="9" y="82"/>
                  </a:lnTo>
                  <a:lnTo>
                    <a:pt x="105" y="82"/>
                  </a:lnTo>
                  <a:lnTo>
                    <a:pt x="105" y="5"/>
                  </a:lnTo>
                  <a:lnTo>
                    <a:pt x="105" y="5"/>
                  </a:lnTo>
                  <a:lnTo>
                    <a:pt x="105" y="3"/>
                  </a:lnTo>
                  <a:lnTo>
                    <a:pt x="107" y="1"/>
                  </a:lnTo>
                  <a:lnTo>
                    <a:pt x="108" y="0"/>
                  </a:lnTo>
                  <a:lnTo>
                    <a:pt x="110" y="0"/>
                  </a:lnTo>
                  <a:lnTo>
                    <a:pt x="110" y="0"/>
                  </a:lnTo>
                  <a:lnTo>
                    <a:pt x="111" y="0"/>
                  </a:lnTo>
                  <a:lnTo>
                    <a:pt x="114" y="1"/>
                  </a:lnTo>
                  <a:lnTo>
                    <a:pt x="115" y="3"/>
                  </a:lnTo>
                  <a:lnTo>
                    <a:pt x="115" y="5"/>
                  </a:lnTo>
                  <a:lnTo>
                    <a:pt x="115" y="87"/>
                  </a:lnTo>
                  <a:lnTo>
                    <a:pt x="115" y="87"/>
                  </a:lnTo>
                  <a:lnTo>
                    <a:pt x="115" y="89"/>
                  </a:lnTo>
                  <a:lnTo>
                    <a:pt x="114" y="90"/>
                  </a:lnTo>
                  <a:lnTo>
                    <a:pt x="111" y="91"/>
                  </a:lnTo>
                  <a:lnTo>
                    <a:pt x="110" y="91"/>
                  </a:ln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96" name="Freeform 60">
              <a:extLst>
                <a:ext uri="{FF2B5EF4-FFF2-40B4-BE49-F238E27FC236}">
                  <a16:creationId xmlns:a16="http://schemas.microsoft.com/office/drawing/2014/main" id="{5FAE9496-ED51-4CAB-A53E-9FFB96258ACA}"/>
                </a:ext>
              </a:extLst>
            </p:cNvPr>
            <p:cNvSpPr>
              <a:spLocks noEditPoints="1"/>
            </p:cNvSpPr>
            <p:nvPr userDrawn="1"/>
          </p:nvSpPr>
          <p:spPr bwMode="auto">
            <a:xfrm>
              <a:off x="7281864" y="3090863"/>
              <a:ext cx="88900" cy="236538"/>
            </a:xfrm>
            <a:custGeom>
              <a:avLst/>
              <a:gdLst>
                <a:gd name="T0" fmla="*/ 98 w 111"/>
                <a:gd name="T1" fmla="*/ 300 h 300"/>
                <a:gd name="T2" fmla="*/ 91 w 111"/>
                <a:gd name="T3" fmla="*/ 298 h 300"/>
                <a:gd name="T4" fmla="*/ 79 w 111"/>
                <a:gd name="T5" fmla="*/ 287 h 300"/>
                <a:gd name="T6" fmla="*/ 50 w 111"/>
                <a:gd name="T7" fmla="*/ 260 h 300"/>
                <a:gd name="T8" fmla="*/ 28 w 111"/>
                <a:gd name="T9" fmla="*/ 231 h 300"/>
                <a:gd name="T10" fmla="*/ 15 w 111"/>
                <a:gd name="T11" fmla="*/ 210 h 300"/>
                <a:gd name="T12" fmla="*/ 6 w 111"/>
                <a:gd name="T13" fmla="*/ 187 h 300"/>
                <a:gd name="T14" fmla="*/ 0 w 111"/>
                <a:gd name="T15" fmla="*/ 163 h 300"/>
                <a:gd name="T16" fmla="*/ 0 w 111"/>
                <a:gd name="T17" fmla="*/ 150 h 300"/>
                <a:gd name="T18" fmla="*/ 3 w 111"/>
                <a:gd name="T19" fmla="*/ 126 h 300"/>
                <a:gd name="T20" fmla="*/ 11 w 111"/>
                <a:gd name="T21" fmla="*/ 102 h 300"/>
                <a:gd name="T22" fmla="*/ 21 w 111"/>
                <a:gd name="T23" fmla="*/ 80 h 300"/>
                <a:gd name="T24" fmla="*/ 35 w 111"/>
                <a:gd name="T25" fmla="*/ 59 h 300"/>
                <a:gd name="T26" fmla="*/ 65 w 111"/>
                <a:gd name="T27" fmla="*/ 26 h 300"/>
                <a:gd name="T28" fmla="*/ 91 w 111"/>
                <a:gd name="T29" fmla="*/ 4 h 300"/>
                <a:gd name="T30" fmla="*/ 94 w 111"/>
                <a:gd name="T31" fmla="*/ 1 h 300"/>
                <a:gd name="T32" fmla="*/ 101 w 111"/>
                <a:gd name="T33" fmla="*/ 1 h 300"/>
                <a:gd name="T34" fmla="*/ 104 w 111"/>
                <a:gd name="T35" fmla="*/ 1 h 300"/>
                <a:gd name="T36" fmla="*/ 109 w 111"/>
                <a:gd name="T37" fmla="*/ 6 h 300"/>
                <a:gd name="T38" fmla="*/ 111 w 111"/>
                <a:gd name="T39" fmla="*/ 13 h 300"/>
                <a:gd name="T40" fmla="*/ 111 w 111"/>
                <a:gd name="T41" fmla="*/ 287 h 300"/>
                <a:gd name="T42" fmla="*/ 109 w 111"/>
                <a:gd name="T43" fmla="*/ 294 h 300"/>
                <a:gd name="T44" fmla="*/ 104 w 111"/>
                <a:gd name="T45" fmla="*/ 299 h 300"/>
                <a:gd name="T46" fmla="*/ 98 w 111"/>
                <a:gd name="T47" fmla="*/ 300 h 300"/>
                <a:gd name="T48" fmla="*/ 98 w 111"/>
                <a:gd name="T49" fmla="*/ 10 h 300"/>
                <a:gd name="T50" fmla="*/ 96 w 111"/>
                <a:gd name="T51" fmla="*/ 11 h 300"/>
                <a:gd name="T52" fmla="*/ 86 w 111"/>
                <a:gd name="T53" fmla="*/ 20 h 300"/>
                <a:gd name="T54" fmla="*/ 58 w 111"/>
                <a:gd name="T55" fmla="*/ 48 h 300"/>
                <a:gd name="T56" fmla="*/ 30 w 111"/>
                <a:gd name="T57" fmla="*/ 83 h 300"/>
                <a:gd name="T58" fmla="*/ 19 w 111"/>
                <a:gd name="T59" fmla="*/ 104 h 300"/>
                <a:gd name="T60" fmla="*/ 12 w 111"/>
                <a:gd name="T61" fmla="*/ 127 h 300"/>
                <a:gd name="T62" fmla="*/ 10 w 111"/>
                <a:gd name="T63" fmla="*/ 150 h 300"/>
                <a:gd name="T64" fmla="*/ 10 w 111"/>
                <a:gd name="T65" fmla="*/ 162 h 300"/>
                <a:gd name="T66" fmla="*/ 15 w 111"/>
                <a:gd name="T67" fmla="*/ 185 h 300"/>
                <a:gd name="T68" fmla="*/ 25 w 111"/>
                <a:gd name="T69" fmla="*/ 207 h 300"/>
                <a:gd name="T70" fmla="*/ 43 w 111"/>
                <a:gd name="T71" fmla="*/ 237 h 300"/>
                <a:gd name="T72" fmla="*/ 72 w 111"/>
                <a:gd name="T73" fmla="*/ 269 h 300"/>
                <a:gd name="T74" fmla="*/ 96 w 111"/>
                <a:gd name="T75" fmla="*/ 290 h 300"/>
                <a:gd name="T76" fmla="*/ 98 w 111"/>
                <a:gd name="T77" fmla="*/ 291 h 300"/>
                <a:gd name="T78" fmla="*/ 100 w 111"/>
                <a:gd name="T79" fmla="*/ 291 h 300"/>
                <a:gd name="T80" fmla="*/ 102 w 111"/>
                <a:gd name="T81" fmla="*/ 287 h 300"/>
                <a:gd name="T82" fmla="*/ 102 w 111"/>
                <a:gd name="T83" fmla="*/ 13 h 300"/>
                <a:gd name="T84" fmla="*/ 100 w 111"/>
                <a:gd name="T85" fmla="*/ 11 h 300"/>
                <a:gd name="T86" fmla="*/ 98 w 111"/>
                <a:gd name="T87" fmla="*/ 1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300">
                  <a:moveTo>
                    <a:pt x="98" y="300"/>
                  </a:moveTo>
                  <a:lnTo>
                    <a:pt x="98" y="300"/>
                  </a:lnTo>
                  <a:lnTo>
                    <a:pt x="95" y="299"/>
                  </a:lnTo>
                  <a:lnTo>
                    <a:pt x="91" y="298"/>
                  </a:lnTo>
                  <a:lnTo>
                    <a:pt x="91" y="298"/>
                  </a:lnTo>
                  <a:lnTo>
                    <a:pt x="79" y="287"/>
                  </a:lnTo>
                  <a:lnTo>
                    <a:pt x="65" y="275"/>
                  </a:lnTo>
                  <a:lnTo>
                    <a:pt x="50" y="260"/>
                  </a:lnTo>
                  <a:lnTo>
                    <a:pt x="35" y="241"/>
                  </a:lnTo>
                  <a:lnTo>
                    <a:pt x="28" y="231"/>
                  </a:lnTo>
                  <a:lnTo>
                    <a:pt x="21" y="220"/>
                  </a:lnTo>
                  <a:lnTo>
                    <a:pt x="15" y="210"/>
                  </a:lnTo>
                  <a:lnTo>
                    <a:pt x="11" y="198"/>
                  </a:lnTo>
                  <a:lnTo>
                    <a:pt x="6" y="187"/>
                  </a:lnTo>
                  <a:lnTo>
                    <a:pt x="3" y="175"/>
                  </a:lnTo>
                  <a:lnTo>
                    <a:pt x="0" y="163"/>
                  </a:lnTo>
                  <a:lnTo>
                    <a:pt x="0" y="150"/>
                  </a:lnTo>
                  <a:lnTo>
                    <a:pt x="0" y="150"/>
                  </a:lnTo>
                  <a:lnTo>
                    <a:pt x="0" y="137"/>
                  </a:lnTo>
                  <a:lnTo>
                    <a:pt x="3" y="126"/>
                  </a:lnTo>
                  <a:lnTo>
                    <a:pt x="6" y="113"/>
                  </a:lnTo>
                  <a:lnTo>
                    <a:pt x="11" y="102"/>
                  </a:lnTo>
                  <a:lnTo>
                    <a:pt x="15" y="90"/>
                  </a:lnTo>
                  <a:lnTo>
                    <a:pt x="21" y="80"/>
                  </a:lnTo>
                  <a:lnTo>
                    <a:pt x="28" y="69"/>
                  </a:lnTo>
                  <a:lnTo>
                    <a:pt x="35" y="59"/>
                  </a:lnTo>
                  <a:lnTo>
                    <a:pt x="50" y="42"/>
                  </a:lnTo>
                  <a:lnTo>
                    <a:pt x="65" y="26"/>
                  </a:lnTo>
                  <a:lnTo>
                    <a:pt x="79" y="13"/>
                  </a:lnTo>
                  <a:lnTo>
                    <a:pt x="91" y="4"/>
                  </a:lnTo>
                  <a:lnTo>
                    <a:pt x="91" y="4"/>
                  </a:lnTo>
                  <a:lnTo>
                    <a:pt x="94" y="1"/>
                  </a:lnTo>
                  <a:lnTo>
                    <a:pt x="97" y="0"/>
                  </a:lnTo>
                  <a:lnTo>
                    <a:pt x="101" y="1"/>
                  </a:lnTo>
                  <a:lnTo>
                    <a:pt x="104" y="1"/>
                  </a:lnTo>
                  <a:lnTo>
                    <a:pt x="104" y="1"/>
                  </a:lnTo>
                  <a:lnTo>
                    <a:pt x="106" y="4"/>
                  </a:lnTo>
                  <a:lnTo>
                    <a:pt x="109" y="6"/>
                  </a:lnTo>
                  <a:lnTo>
                    <a:pt x="110" y="10"/>
                  </a:lnTo>
                  <a:lnTo>
                    <a:pt x="111" y="13"/>
                  </a:lnTo>
                  <a:lnTo>
                    <a:pt x="111" y="287"/>
                  </a:lnTo>
                  <a:lnTo>
                    <a:pt x="111" y="287"/>
                  </a:lnTo>
                  <a:lnTo>
                    <a:pt x="110" y="291"/>
                  </a:lnTo>
                  <a:lnTo>
                    <a:pt x="109" y="294"/>
                  </a:lnTo>
                  <a:lnTo>
                    <a:pt x="106" y="296"/>
                  </a:lnTo>
                  <a:lnTo>
                    <a:pt x="104" y="299"/>
                  </a:lnTo>
                  <a:lnTo>
                    <a:pt x="104" y="299"/>
                  </a:lnTo>
                  <a:lnTo>
                    <a:pt x="98" y="300"/>
                  </a:lnTo>
                  <a:lnTo>
                    <a:pt x="98" y="300"/>
                  </a:lnTo>
                  <a:close/>
                  <a:moveTo>
                    <a:pt x="98" y="10"/>
                  </a:moveTo>
                  <a:lnTo>
                    <a:pt x="98" y="10"/>
                  </a:lnTo>
                  <a:lnTo>
                    <a:pt x="96" y="11"/>
                  </a:lnTo>
                  <a:lnTo>
                    <a:pt x="96" y="11"/>
                  </a:lnTo>
                  <a:lnTo>
                    <a:pt x="86" y="20"/>
                  </a:lnTo>
                  <a:lnTo>
                    <a:pt x="72" y="33"/>
                  </a:lnTo>
                  <a:lnTo>
                    <a:pt x="58" y="48"/>
                  </a:lnTo>
                  <a:lnTo>
                    <a:pt x="43" y="65"/>
                  </a:lnTo>
                  <a:lnTo>
                    <a:pt x="30" y="83"/>
                  </a:lnTo>
                  <a:lnTo>
                    <a:pt x="25" y="94"/>
                  </a:lnTo>
                  <a:lnTo>
                    <a:pt x="19" y="104"/>
                  </a:lnTo>
                  <a:lnTo>
                    <a:pt x="15" y="116"/>
                  </a:lnTo>
                  <a:lnTo>
                    <a:pt x="12" y="127"/>
                  </a:lnTo>
                  <a:lnTo>
                    <a:pt x="10" y="139"/>
                  </a:lnTo>
                  <a:lnTo>
                    <a:pt x="10" y="150"/>
                  </a:lnTo>
                  <a:lnTo>
                    <a:pt x="10" y="150"/>
                  </a:lnTo>
                  <a:lnTo>
                    <a:pt x="10" y="162"/>
                  </a:lnTo>
                  <a:lnTo>
                    <a:pt x="12" y="174"/>
                  </a:lnTo>
                  <a:lnTo>
                    <a:pt x="15" y="185"/>
                  </a:lnTo>
                  <a:lnTo>
                    <a:pt x="19" y="196"/>
                  </a:lnTo>
                  <a:lnTo>
                    <a:pt x="25" y="207"/>
                  </a:lnTo>
                  <a:lnTo>
                    <a:pt x="30" y="217"/>
                  </a:lnTo>
                  <a:lnTo>
                    <a:pt x="43" y="237"/>
                  </a:lnTo>
                  <a:lnTo>
                    <a:pt x="58" y="254"/>
                  </a:lnTo>
                  <a:lnTo>
                    <a:pt x="72" y="269"/>
                  </a:lnTo>
                  <a:lnTo>
                    <a:pt x="86" y="280"/>
                  </a:lnTo>
                  <a:lnTo>
                    <a:pt x="96" y="290"/>
                  </a:lnTo>
                  <a:lnTo>
                    <a:pt x="96" y="290"/>
                  </a:lnTo>
                  <a:lnTo>
                    <a:pt x="98" y="291"/>
                  </a:lnTo>
                  <a:lnTo>
                    <a:pt x="100" y="291"/>
                  </a:lnTo>
                  <a:lnTo>
                    <a:pt x="100" y="291"/>
                  </a:lnTo>
                  <a:lnTo>
                    <a:pt x="101" y="290"/>
                  </a:lnTo>
                  <a:lnTo>
                    <a:pt x="102" y="287"/>
                  </a:lnTo>
                  <a:lnTo>
                    <a:pt x="102" y="13"/>
                  </a:lnTo>
                  <a:lnTo>
                    <a:pt x="102" y="13"/>
                  </a:lnTo>
                  <a:lnTo>
                    <a:pt x="101" y="12"/>
                  </a:lnTo>
                  <a:lnTo>
                    <a:pt x="100" y="11"/>
                  </a:lnTo>
                  <a:lnTo>
                    <a:pt x="100" y="11"/>
                  </a:lnTo>
                  <a:lnTo>
                    <a:pt x="98" y="10"/>
                  </a:lnTo>
                  <a:lnTo>
                    <a:pt x="9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97" name="Freeform 61">
              <a:extLst>
                <a:ext uri="{FF2B5EF4-FFF2-40B4-BE49-F238E27FC236}">
                  <a16:creationId xmlns:a16="http://schemas.microsoft.com/office/drawing/2014/main" id="{9D9507B3-D13A-4661-A80A-6ABA2397F7ED}"/>
                </a:ext>
              </a:extLst>
            </p:cNvPr>
            <p:cNvSpPr>
              <a:spLocks noEditPoints="1"/>
            </p:cNvSpPr>
            <p:nvPr userDrawn="1"/>
          </p:nvSpPr>
          <p:spPr bwMode="auto">
            <a:xfrm>
              <a:off x="7202489" y="3090863"/>
              <a:ext cx="87313" cy="236538"/>
            </a:xfrm>
            <a:custGeom>
              <a:avLst/>
              <a:gdLst>
                <a:gd name="T0" fmla="*/ 12 w 111"/>
                <a:gd name="T1" fmla="*/ 300 h 300"/>
                <a:gd name="T2" fmla="*/ 7 w 111"/>
                <a:gd name="T3" fmla="*/ 299 h 300"/>
                <a:gd name="T4" fmla="*/ 1 w 111"/>
                <a:gd name="T5" fmla="*/ 294 h 300"/>
                <a:gd name="T6" fmla="*/ 0 w 111"/>
                <a:gd name="T7" fmla="*/ 287 h 300"/>
                <a:gd name="T8" fmla="*/ 0 w 111"/>
                <a:gd name="T9" fmla="*/ 13 h 300"/>
                <a:gd name="T10" fmla="*/ 1 w 111"/>
                <a:gd name="T11" fmla="*/ 6 h 300"/>
                <a:gd name="T12" fmla="*/ 7 w 111"/>
                <a:gd name="T13" fmla="*/ 1 h 300"/>
                <a:gd name="T14" fmla="*/ 11 w 111"/>
                <a:gd name="T15" fmla="*/ 1 h 300"/>
                <a:gd name="T16" fmla="*/ 16 w 111"/>
                <a:gd name="T17" fmla="*/ 1 h 300"/>
                <a:gd name="T18" fmla="*/ 20 w 111"/>
                <a:gd name="T19" fmla="*/ 4 h 300"/>
                <a:gd name="T20" fmla="*/ 45 w 111"/>
                <a:gd name="T21" fmla="*/ 26 h 300"/>
                <a:gd name="T22" fmla="*/ 75 w 111"/>
                <a:gd name="T23" fmla="*/ 59 h 300"/>
                <a:gd name="T24" fmla="*/ 89 w 111"/>
                <a:gd name="T25" fmla="*/ 80 h 300"/>
                <a:gd name="T26" fmla="*/ 100 w 111"/>
                <a:gd name="T27" fmla="*/ 102 h 300"/>
                <a:gd name="T28" fmla="*/ 107 w 111"/>
                <a:gd name="T29" fmla="*/ 126 h 300"/>
                <a:gd name="T30" fmla="*/ 111 w 111"/>
                <a:gd name="T31" fmla="*/ 150 h 300"/>
                <a:gd name="T32" fmla="*/ 110 w 111"/>
                <a:gd name="T33" fmla="*/ 163 h 300"/>
                <a:gd name="T34" fmla="*/ 105 w 111"/>
                <a:gd name="T35" fmla="*/ 187 h 300"/>
                <a:gd name="T36" fmla="*/ 95 w 111"/>
                <a:gd name="T37" fmla="*/ 210 h 300"/>
                <a:gd name="T38" fmla="*/ 82 w 111"/>
                <a:gd name="T39" fmla="*/ 231 h 300"/>
                <a:gd name="T40" fmla="*/ 60 w 111"/>
                <a:gd name="T41" fmla="*/ 260 h 300"/>
                <a:gd name="T42" fmla="*/ 31 w 111"/>
                <a:gd name="T43" fmla="*/ 287 h 300"/>
                <a:gd name="T44" fmla="*/ 20 w 111"/>
                <a:gd name="T45" fmla="*/ 298 h 300"/>
                <a:gd name="T46" fmla="*/ 12 w 111"/>
                <a:gd name="T47" fmla="*/ 300 h 300"/>
                <a:gd name="T48" fmla="*/ 12 w 111"/>
                <a:gd name="T49" fmla="*/ 10 h 300"/>
                <a:gd name="T50" fmla="*/ 11 w 111"/>
                <a:gd name="T51" fmla="*/ 11 h 300"/>
                <a:gd name="T52" fmla="*/ 9 w 111"/>
                <a:gd name="T53" fmla="*/ 12 h 300"/>
                <a:gd name="T54" fmla="*/ 9 w 111"/>
                <a:gd name="T55" fmla="*/ 287 h 300"/>
                <a:gd name="T56" fmla="*/ 9 w 111"/>
                <a:gd name="T57" fmla="*/ 290 h 300"/>
                <a:gd name="T58" fmla="*/ 11 w 111"/>
                <a:gd name="T59" fmla="*/ 291 h 300"/>
                <a:gd name="T60" fmla="*/ 14 w 111"/>
                <a:gd name="T61" fmla="*/ 290 h 300"/>
                <a:gd name="T62" fmla="*/ 25 w 111"/>
                <a:gd name="T63" fmla="*/ 280 h 300"/>
                <a:gd name="T64" fmla="*/ 53 w 111"/>
                <a:gd name="T65" fmla="*/ 254 h 300"/>
                <a:gd name="T66" fmla="*/ 81 w 111"/>
                <a:gd name="T67" fmla="*/ 217 h 300"/>
                <a:gd name="T68" fmla="*/ 91 w 111"/>
                <a:gd name="T69" fmla="*/ 196 h 300"/>
                <a:gd name="T70" fmla="*/ 98 w 111"/>
                <a:gd name="T71" fmla="*/ 174 h 300"/>
                <a:gd name="T72" fmla="*/ 101 w 111"/>
                <a:gd name="T73" fmla="*/ 150 h 300"/>
                <a:gd name="T74" fmla="*/ 100 w 111"/>
                <a:gd name="T75" fmla="*/ 139 h 300"/>
                <a:gd name="T76" fmla="*/ 96 w 111"/>
                <a:gd name="T77" fmla="*/ 116 h 300"/>
                <a:gd name="T78" fmla="*/ 87 w 111"/>
                <a:gd name="T79" fmla="*/ 94 h 300"/>
                <a:gd name="T80" fmla="*/ 67 w 111"/>
                <a:gd name="T81" fmla="*/ 65 h 300"/>
                <a:gd name="T82" fmla="*/ 39 w 111"/>
                <a:gd name="T83" fmla="*/ 33 h 300"/>
                <a:gd name="T84" fmla="*/ 14 w 111"/>
                <a:gd name="T85" fmla="*/ 11 h 300"/>
                <a:gd name="T86" fmla="*/ 12 w 111"/>
                <a:gd name="T87" fmla="*/ 1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300">
                  <a:moveTo>
                    <a:pt x="12" y="300"/>
                  </a:moveTo>
                  <a:lnTo>
                    <a:pt x="12" y="300"/>
                  </a:lnTo>
                  <a:lnTo>
                    <a:pt x="7" y="299"/>
                  </a:lnTo>
                  <a:lnTo>
                    <a:pt x="7" y="299"/>
                  </a:lnTo>
                  <a:lnTo>
                    <a:pt x="4" y="296"/>
                  </a:lnTo>
                  <a:lnTo>
                    <a:pt x="1" y="294"/>
                  </a:lnTo>
                  <a:lnTo>
                    <a:pt x="0" y="291"/>
                  </a:lnTo>
                  <a:lnTo>
                    <a:pt x="0" y="287"/>
                  </a:lnTo>
                  <a:lnTo>
                    <a:pt x="0" y="13"/>
                  </a:lnTo>
                  <a:lnTo>
                    <a:pt x="0" y="13"/>
                  </a:lnTo>
                  <a:lnTo>
                    <a:pt x="0" y="10"/>
                  </a:lnTo>
                  <a:lnTo>
                    <a:pt x="1" y="6"/>
                  </a:lnTo>
                  <a:lnTo>
                    <a:pt x="4" y="4"/>
                  </a:lnTo>
                  <a:lnTo>
                    <a:pt x="7" y="1"/>
                  </a:lnTo>
                  <a:lnTo>
                    <a:pt x="7" y="1"/>
                  </a:lnTo>
                  <a:lnTo>
                    <a:pt x="11" y="1"/>
                  </a:lnTo>
                  <a:lnTo>
                    <a:pt x="14" y="0"/>
                  </a:lnTo>
                  <a:lnTo>
                    <a:pt x="16" y="1"/>
                  </a:lnTo>
                  <a:lnTo>
                    <a:pt x="20" y="4"/>
                  </a:lnTo>
                  <a:lnTo>
                    <a:pt x="20" y="4"/>
                  </a:lnTo>
                  <a:lnTo>
                    <a:pt x="31" y="13"/>
                  </a:lnTo>
                  <a:lnTo>
                    <a:pt x="45" y="26"/>
                  </a:lnTo>
                  <a:lnTo>
                    <a:pt x="60" y="42"/>
                  </a:lnTo>
                  <a:lnTo>
                    <a:pt x="75" y="59"/>
                  </a:lnTo>
                  <a:lnTo>
                    <a:pt x="82" y="69"/>
                  </a:lnTo>
                  <a:lnTo>
                    <a:pt x="89" y="80"/>
                  </a:lnTo>
                  <a:lnTo>
                    <a:pt x="95" y="90"/>
                  </a:lnTo>
                  <a:lnTo>
                    <a:pt x="100" y="102"/>
                  </a:lnTo>
                  <a:lnTo>
                    <a:pt x="105" y="113"/>
                  </a:lnTo>
                  <a:lnTo>
                    <a:pt x="107" y="126"/>
                  </a:lnTo>
                  <a:lnTo>
                    <a:pt x="110" y="137"/>
                  </a:lnTo>
                  <a:lnTo>
                    <a:pt x="111" y="150"/>
                  </a:lnTo>
                  <a:lnTo>
                    <a:pt x="111" y="150"/>
                  </a:lnTo>
                  <a:lnTo>
                    <a:pt x="110" y="163"/>
                  </a:lnTo>
                  <a:lnTo>
                    <a:pt x="107" y="175"/>
                  </a:lnTo>
                  <a:lnTo>
                    <a:pt x="105" y="187"/>
                  </a:lnTo>
                  <a:lnTo>
                    <a:pt x="100" y="198"/>
                  </a:lnTo>
                  <a:lnTo>
                    <a:pt x="95" y="210"/>
                  </a:lnTo>
                  <a:lnTo>
                    <a:pt x="89" y="220"/>
                  </a:lnTo>
                  <a:lnTo>
                    <a:pt x="82" y="231"/>
                  </a:lnTo>
                  <a:lnTo>
                    <a:pt x="75" y="241"/>
                  </a:lnTo>
                  <a:lnTo>
                    <a:pt x="60" y="260"/>
                  </a:lnTo>
                  <a:lnTo>
                    <a:pt x="45" y="275"/>
                  </a:lnTo>
                  <a:lnTo>
                    <a:pt x="31" y="287"/>
                  </a:lnTo>
                  <a:lnTo>
                    <a:pt x="20" y="298"/>
                  </a:lnTo>
                  <a:lnTo>
                    <a:pt x="20" y="298"/>
                  </a:lnTo>
                  <a:lnTo>
                    <a:pt x="16" y="299"/>
                  </a:lnTo>
                  <a:lnTo>
                    <a:pt x="12" y="300"/>
                  </a:lnTo>
                  <a:lnTo>
                    <a:pt x="12" y="300"/>
                  </a:lnTo>
                  <a:close/>
                  <a:moveTo>
                    <a:pt x="12" y="10"/>
                  </a:moveTo>
                  <a:lnTo>
                    <a:pt x="12" y="10"/>
                  </a:lnTo>
                  <a:lnTo>
                    <a:pt x="11" y="11"/>
                  </a:lnTo>
                  <a:lnTo>
                    <a:pt x="11" y="11"/>
                  </a:lnTo>
                  <a:lnTo>
                    <a:pt x="9" y="12"/>
                  </a:lnTo>
                  <a:lnTo>
                    <a:pt x="9" y="13"/>
                  </a:lnTo>
                  <a:lnTo>
                    <a:pt x="9" y="287"/>
                  </a:lnTo>
                  <a:lnTo>
                    <a:pt x="9" y="287"/>
                  </a:lnTo>
                  <a:lnTo>
                    <a:pt x="9" y="290"/>
                  </a:lnTo>
                  <a:lnTo>
                    <a:pt x="11" y="291"/>
                  </a:lnTo>
                  <a:lnTo>
                    <a:pt x="11" y="291"/>
                  </a:lnTo>
                  <a:lnTo>
                    <a:pt x="13" y="291"/>
                  </a:lnTo>
                  <a:lnTo>
                    <a:pt x="14" y="290"/>
                  </a:lnTo>
                  <a:lnTo>
                    <a:pt x="14" y="290"/>
                  </a:lnTo>
                  <a:lnTo>
                    <a:pt x="25" y="280"/>
                  </a:lnTo>
                  <a:lnTo>
                    <a:pt x="39" y="269"/>
                  </a:lnTo>
                  <a:lnTo>
                    <a:pt x="53" y="254"/>
                  </a:lnTo>
                  <a:lnTo>
                    <a:pt x="67" y="237"/>
                  </a:lnTo>
                  <a:lnTo>
                    <a:pt x="81" y="217"/>
                  </a:lnTo>
                  <a:lnTo>
                    <a:pt x="87" y="207"/>
                  </a:lnTo>
                  <a:lnTo>
                    <a:pt x="91" y="196"/>
                  </a:lnTo>
                  <a:lnTo>
                    <a:pt x="96" y="185"/>
                  </a:lnTo>
                  <a:lnTo>
                    <a:pt x="98" y="174"/>
                  </a:lnTo>
                  <a:lnTo>
                    <a:pt x="100" y="162"/>
                  </a:lnTo>
                  <a:lnTo>
                    <a:pt x="101" y="150"/>
                  </a:lnTo>
                  <a:lnTo>
                    <a:pt x="101" y="150"/>
                  </a:lnTo>
                  <a:lnTo>
                    <a:pt x="100" y="139"/>
                  </a:lnTo>
                  <a:lnTo>
                    <a:pt x="98" y="127"/>
                  </a:lnTo>
                  <a:lnTo>
                    <a:pt x="96" y="116"/>
                  </a:lnTo>
                  <a:lnTo>
                    <a:pt x="91" y="104"/>
                  </a:lnTo>
                  <a:lnTo>
                    <a:pt x="87" y="94"/>
                  </a:lnTo>
                  <a:lnTo>
                    <a:pt x="81" y="83"/>
                  </a:lnTo>
                  <a:lnTo>
                    <a:pt x="67" y="65"/>
                  </a:lnTo>
                  <a:lnTo>
                    <a:pt x="53" y="48"/>
                  </a:lnTo>
                  <a:lnTo>
                    <a:pt x="39" y="33"/>
                  </a:lnTo>
                  <a:lnTo>
                    <a:pt x="25" y="20"/>
                  </a:lnTo>
                  <a:lnTo>
                    <a:pt x="14" y="11"/>
                  </a:lnTo>
                  <a:lnTo>
                    <a:pt x="14" y="11"/>
                  </a:lnTo>
                  <a:lnTo>
                    <a:pt x="12" y="10"/>
                  </a:lnTo>
                  <a:lnTo>
                    <a:pt x="1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98" name="Freeform 62">
              <a:extLst>
                <a:ext uri="{FF2B5EF4-FFF2-40B4-BE49-F238E27FC236}">
                  <a16:creationId xmlns:a16="http://schemas.microsoft.com/office/drawing/2014/main" id="{7FE9E640-5D66-485F-8C1E-D886895EFD32}"/>
                </a:ext>
              </a:extLst>
            </p:cNvPr>
            <p:cNvSpPr>
              <a:spLocks/>
            </p:cNvSpPr>
            <p:nvPr userDrawn="1"/>
          </p:nvSpPr>
          <p:spPr bwMode="auto">
            <a:xfrm>
              <a:off x="7281864" y="2936876"/>
              <a:ext cx="6350" cy="53975"/>
            </a:xfrm>
            <a:custGeom>
              <a:avLst/>
              <a:gdLst>
                <a:gd name="T0" fmla="*/ 5 w 10"/>
                <a:gd name="T1" fmla="*/ 68 h 68"/>
                <a:gd name="T2" fmla="*/ 5 w 10"/>
                <a:gd name="T3" fmla="*/ 68 h 68"/>
                <a:gd name="T4" fmla="*/ 4 w 10"/>
                <a:gd name="T5" fmla="*/ 68 h 68"/>
                <a:gd name="T6" fmla="*/ 1 w 10"/>
                <a:gd name="T7" fmla="*/ 67 h 68"/>
                <a:gd name="T8" fmla="*/ 0 w 10"/>
                <a:gd name="T9" fmla="*/ 66 h 68"/>
                <a:gd name="T10" fmla="*/ 0 w 10"/>
                <a:gd name="T11" fmla="*/ 63 h 68"/>
                <a:gd name="T12" fmla="*/ 0 w 10"/>
                <a:gd name="T13" fmla="*/ 4 h 68"/>
                <a:gd name="T14" fmla="*/ 0 w 10"/>
                <a:gd name="T15" fmla="*/ 4 h 68"/>
                <a:gd name="T16" fmla="*/ 0 w 10"/>
                <a:gd name="T17" fmla="*/ 3 h 68"/>
                <a:gd name="T18" fmla="*/ 1 w 10"/>
                <a:gd name="T19" fmla="*/ 1 h 68"/>
                <a:gd name="T20" fmla="*/ 4 w 10"/>
                <a:gd name="T21" fmla="*/ 0 h 68"/>
                <a:gd name="T22" fmla="*/ 5 w 10"/>
                <a:gd name="T23" fmla="*/ 0 h 68"/>
                <a:gd name="T24" fmla="*/ 5 w 10"/>
                <a:gd name="T25" fmla="*/ 0 h 68"/>
                <a:gd name="T26" fmla="*/ 7 w 10"/>
                <a:gd name="T27" fmla="*/ 0 h 68"/>
                <a:gd name="T28" fmla="*/ 8 w 10"/>
                <a:gd name="T29" fmla="*/ 1 h 68"/>
                <a:gd name="T30" fmla="*/ 10 w 10"/>
                <a:gd name="T31" fmla="*/ 3 h 68"/>
                <a:gd name="T32" fmla="*/ 10 w 10"/>
                <a:gd name="T33" fmla="*/ 4 h 68"/>
                <a:gd name="T34" fmla="*/ 10 w 10"/>
                <a:gd name="T35" fmla="*/ 63 h 68"/>
                <a:gd name="T36" fmla="*/ 10 w 10"/>
                <a:gd name="T37" fmla="*/ 63 h 68"/>
                <a:gd name="T38" fmla="*/ 10 w 10"/>
                <a:gd name="T39" fmla="*/ 66 h 68"/>
                <a:gd name="T40" fmla="*/ 8 w 10"/>
                <a:gd name="T41" fmla="*/ 67 h 68"/>
                <a:gd name="T42" fmla="*/ 7 w 10"/>
                <a:gd name="T43" fmla="*/ 68 h 68"/>
                <a:gd name="T44" fmla="*/ 5 w 10"/>
                <a:gd name="T45" fmla="*/ 68 h 68"/>
                <a:gd name="T46" fmla="*/ 5 w 10"/>
                <a:gd name="T4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68">
                  <a:moveTo>
                    <a:pt x="5" y="68"/>
                  </a:moveTo>
                  <a:lnTo>
                    <a:pt x="5" y="68"/>
                  </a:lnTo>
                  <a:lnTo>
                    <a:pt x="4" y="68"/>
                  </a:lnTo>
                  <a:lnTo>
                    <a:pt x="1" y="67"/>
                  </a:lnTo>
                  <a:lnTo>
                    <a:pt x="0" y="66"/>
                  </a:lnTo>
                  <a:lnTo>
                    <a:pt x="0" y="63"/>
                  </a:lnTo>
                  <a:lnTo>
                    <a:pt x="0" y="4"/>
                  </a:lnTo>
                  <a:lnTo>
                    <a:pt x="0" y="4"/>
                  </a:lnTo>
                  <a:lnTo>
                    <a:pt x="0" y="3"/>
                  </a:lnTo>
                  <a:lnTo>
                    <a:pt x="1" y="1"/>
                  </a:lnTo>
                  <a:lnTo>
                    <a:pt x="4" y="0"/>
                  </a:lnTo>
                  <a:lnTo>
                    <a:pt x="5" y="0"/>
                  </a:lnTo>
                  <a:lnTo>
                    <a:pt x="5" y="0"/>
                  </a:lnTo>
                  <a:lnTo>
                    <a:pt x="7" y="0"/>
                  </a:lnTo>
                  <a:lnTo>
                    <a:pt x="8" y="1"/>
                  </a:lnTo>
                  <a:lnTo>
                    <a:pt x="10" y="3"/>
                  </a:lnTo>
                  <a:lnTo>
                    <a:pt x="10" y="4"/>
                  </a:lnTo>
                  <a:lnTo>
                    <a:pt x="10" y="63"/>
                  </a:lnTo>
                  <a:lnTo>
                    <a:pt x="10" y="63"/>
                  </a:lnTo>
                  <a:lnTo>
                    <a:pt x="10" y="66"/>
                  </a:lnTo>
                  <a:lnTo>
                    <a:pt x="8" y="67"/>
                  </a:lnTo>
                  <a:lnTo>
                    <a:pt x="7" y="68"/>
                  </a:lnTo>
                  <a:lnTo>
                    <a:pt x="5" y="68"/>
                  </a:lnTo>
                  <a:lnTo>
                    <a:pt x="5"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99" name="Freeform 63">
              <a:extLst>
                <a:ext uri="{FF2B5EF4-FFF2-40B4-BE49-F238E27FC236}">
                  <a16:creationId xmlns:a16="http://schemas.microsoft.com/office/drawing/2014/main" id="{C62FD44F-0529-4B04-BA1E-D80E96E02D28}"/>
                </a:ext>
              </a:extLst>
            </p:cNvPr>
            <p:cNvSpPr>
              <a:spLocks/>
            </p:cNvSpPr>
            <p:nvPr userDrawn="1"/>
          </p:nvSpPr>
          <p:spPr bwMode="auto">
            <a:xfrm>
              <a:off x="7118351" y="2978151"/>
              <a:ext cx="41275" cy="39688"/>
            </a:xfrm>
            <a:custGeom>
              <a:avLst/>
              <a:gdLst>
                <a:gd name="T0" fmla="*/ 48 w 52"/>
                <a:gd name="T1" fmla="*/ 50 h 50"/>
                <a:gd name="T2" fmla="*/ 48 w 52"/>
                <a:gd name="T3" fmla="*/ 50 h 50"/>
                <a:gd name="T4" fmla="*/ 45 w 52"/>
                <a:gd name="T5" fmla="*/ 49 h 50"/>
                <a:gd name="T6" fmla="*/ 44 w 52"/>
                <a:gd name="T7" fmla="*/ 49 h 50"/>
                <a:gd name="T8" fmla="*/ 3 w 52"/>
                <a:gd name="T9" fmla="*/ 6 h 50"/>
                <a:gd name="T10" fmla="*/ 3 w 52"/>
                <a:gd name="T11" fmla="*/ 6 h 50"/>
                <a:gd name="T12" fmla="*/ 2 w 52"/>
                <a:gd name="T13" fmla="*/ 5 h 50"/>
                <a:gd name="T14" fmla="*/ 0 w 52"/>
                <a:gd name="T15" fmla="*/ 4 h 50"/>
                <a:gd name="T16" fmla="*/ 2 w 52"/>
                <a:gd name="T17" fmla="*/ 2 h 50"/>
                <a:gd name="T18" fmla="*/ 3 w 52"/>
                <a:gd name="T19" fmla="*/ 1 h 50"/>
                <a:gd name="T20" fmla="*/ 3 w 52"/>
                <a:gd name="T21" fmla="*/ 1 h 50"/>
                <a:gd name="T22" fmla="*/ 4 w 52"/>
                <a:gd name="T23" fmla="*/ 0 h 50"/>
                <a:gd name="T24" fmla="*/ 5 w 52"/>
                <a:gd name="T25" fmla="*/ 0 h 50"/>
                <a:gd name="T26" fmla="*/ 7 w 52"/>
                <a:gd name="T27" fmla="*/ 0 h 50"/>
                <a:gd name="T28" fmla="*/ 8 w 52"/>
                <a:gd name="T29" fmla="*/ 1 h 50"/>
                <a:gd name="T30" fmla="*/ 50 w 52"/>
                <a:gd name="T31" fmla="*/ 42 h 50"/>
                <a:gd name="T32" fmla="*/ 50 w 52"/>
                <a:gd name="T33" fmla="*/ 42 h 50"/>
                <a:gd name="T34" fmla="*/ 51 w 52"/>
                <a:gd name="T35" fmla="*/ 43 h 50"/>
                <a:gd name="T36" fmla="*/ 52 w 52"/>
                <a:gd name="T37" fmla="*/ 46 h 50"/>
                <a:gd name="T38" fmla="*/ 51 w 52"/>
                <a:gd name="T39" fmla="*/ 47 h 50"/>
                <a:gd name="T40" fmla="*/ 50 w 52"/>
                <a:gd name="T41" fmla="*/ 49 h 50"/>
                <a:gd name="T42" fmla="*/ 50 w 52"/>
                <a:gd name="T43" fmla="*/ 49 h 50"/>
                <a:gd name="T44" fmla="*/ 49 w 52"/>
                <a:gd name="T45" fmla="*/ 49 h 50"/>
                <a:gd name="T46" fmla="*/ 48 w 52"/>
                <a:gd name="T47" fmla="*/ 50 h 50"/>
                <a:gd name="T48" fmla="*/ 48 w 52"/>
                <a:gd name="T4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0">
                  <a:moveTo>
                    <a:pt x="48" y="50"/>
                  </a:moveTo>
                  <a:lnTo>
                    <a:pt x="48" y="50"/>
                  </a:lnTo>
                  <a:lnTo>
                    <a:pt x="45" y="49"/>
                  </a:lnTo>
                  <a:lnTo>
                    <a:pt x="44" y="49"/>
                  </a:lnTo>
                  <a:lnTo>
                    <a:pt x="3" y="6"/>
                  </a:lnTo>
                  <a:lnTo>
                    <a:pt x="3" y="6"/>
                  </a:lnTo>
                  <a:lnTo>
                    <a:pt x="2" y="5"/>
                  </a:lnTo>
                  <a:lnTo>
                    <a:pt x="0" y="4"/>
                  </a:lnTo>
                  <a:lnTo>
                    <a:pt x="2" y="2"/>
                  </a:lnTo>
                  <a:lnTo>
                    <a:pt x="3" y="1"/>
                  </a:lnTo>
                  <a:lnTo>
                    <a:pt x="3" y="1"/>
                  </a:lnTo>
                  <a:lnTo>
                    <a:pt x="4" y="0"/>
                  </a:lnTo>
                  <a:lnTo>
                    <a:pt x="5" y="0"/>
                  </a:lnTo>
                  <a:lnTo>
                    <a:pt x="7" y="0"/>
                  </a:lnTo>
                  <a:lnTo>
                    <a:pt x="8" y="1"/>
                  </a:lnTo>
                  <a:lnTo>
                    <a:pt x="50" y="42"/>
                  </a:lnTo>
                  <a:lnTo>
                    <a:pt x="50" y="42"/>
                  </a:lnTo>
                  <a:lnTo>
                    <a:pt x="51" y="43"/>
                  </a:lnTo>
                  <a:lnTo>
                    <a:pt x="52" y="46"/>
                  </a:lnTo>
                  <a:lnTo>
                    <a:pt x="51" y="47"/>
                  </a:lnTo>
                  <a:lnTo>
                    <a:pt x="50" y="49"/>
                  </a:lnTo>
                  <a:lnTo>
                    <a:pt x="50" y="49"/>
                  </a:lnTo>
                  <a:lnTo>
                    <a:pt x="49" y="49"/>
                  </a:lnTo>
                  <a:lnTo>
                    <a:pt x="48" y="50"/>
                  </a:lnTo>
                  <a:lnTo>
                    <a:pt x="4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0" name="Freeform 64">
              <a:extLst>
                <a:ext uri="{FF2B5EF4-FFF2-40B4-BE49-F238E27FC236}">
                  <a16:creationId xmlns:a16="http://schemas.microsoft.com/office/drawing/2014/main" id="{876DADFF-E064-442C-8010-0712512C1ABE}"/>
                </a:ext>
              </a:extLst>
            </p:cNvPr>
            <p:cNvSpPr>
              <a:spLocks/>
            </p:cNvSpPr>
            <p:nvPr userDrawn="1"/>
          </p:nvSpPr>
          <p:spPr bwMode="auto">
            <a:xfrm>
              <a:off x="7410451" y="2978151"/>
              <a:ext cx="41275" cy="39688"/>
            </a:xfrm>
            <a:custGeom>
              <a:avLst/>
              <a:gdLst>
                <a:gd name="T0" fmla="*/ 4 w 51"/>
                <a:gd name="T1" fmla="*/ 50 h 50"/>
                <a:gd name="T2" fmla="*/ 4 w 51"/>
                <a:gd name="T3" fmla="*/ 50 h 50"/>
                <a:gd name="T4" fmla="*/ 2 w 51"/>
                <a:gd name="T5" fmla="*/ 49 h 50"/>
                <a:gd name="T6" fmla="*/ 1 w 51"/>
                <a:gd name="T7" fmla="*/ 49 h 50"/>
                <a:gd name="T8" fmla="*/ 1 w 51"/>
                <a:gd name="T9" fmla="*/ 49 h 50"/>
                <a:gd name="T10" fmla="*/ 0 w 51"/>
                <a:gd name="T11" fmla="*/ 47 h 50"/>
                <a:gd name="T12" fmla="*/ 0 w 51"/>
                <a:gd name="T13" fmla="*/ 46 h 50"/>
                <a:gd name="T14" fmla="*/ 0 w 51"/>
                <a:gd name="T15" fmla="*/ 43 h 50"/>
                <a:gd name="T16" fmla="*/ 1 w 51"/>
                <a:gd name="T17" fmla="*/ 42 h 50"/>
                <a:gd name="T18" fmla="*/ 42 w 51"/>
                <a:gd name="T19" fmla="*/ 1 h 50"/>
                <a:gd name="T20" fmla="*/ 42 w 51"/>
                <a:gd name="T21" fmla="*/ 1 h 50"/>
                <a:gd name="T22" fmla="*/ 44 w 51"/>
                <a:gd name="T23" fmla="*/ 0 h 50"/>
                <a:gd name="T24" fmla="*/ 46 w 51"/>
                <a:gd name="T25" fmla="*/ 0 h 50"/>
                <a:gd name="T26" fmla="*/ 47 w 51"/>
                <a:gd name="T27" fmla="*/ 0 h 50"/>
                <a:gd name="T28" fmla="*/ 49 w 51"/>
                <a:gd name="T29" fmla="*/ 1 h 50"/>
                <a:gd name="T30" fmla="*/ 49 w 51"/>
                <a:gd name="T31" fmla="*/ 1 h 50"/>
                <a:gd name="T32" fmla="*/ 49 w 51"/>
                <a:gd name="T33" fmla="*/ 2 h 50"/>
                <a:gd name="T34" fmla="*/ 51 w 51"/>
                <a:gd name="T35" fmla="*/ 4 h 50"/>
                <a:gd name="T36" fmla="*/ 49 w 51"/>
                <a:gd name="T37" fmla="*/ 5 h 50"/>
                <a:gd name="T38" fmla="*/ 49 w 51"/>
                <a:gd name="T39" fmla="*/ 6 h 50"/>
                <a:gd name="T40" fmla="*/ 7 w 51"/>
                <a:gd name="T41" fmla="*/ 49 h 50"/>
                <a:gd name="T42" fmla="*/ 7 w 51"/>
                <a:gd name="T43" fmla="*/ 49 h 50"/>
                <a:gd name="T44" fmla="*/ 6 w 51"/>
                <a:gd name="T45" fmla="*/ 49 h 50"/>
                <a:gd name="T46" fmla="*/ 4 w 51"/>
                <a:gd name="T47" fmla="*/ 50 h 50"/>
                <a:gd name="T48" fmla="*/ 4 w 51"/>
                <a:gd name="T4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0">
                  <a:moveTo>
                    <a:pt x="4" y="50"/>
                  </a:moveTo>
                  <a:lnTo>
                    <a:pt x="4" y="50"/>
                  </a:lnTo>
                  <a:lnTo>
                    <a:pt x="2" y="49"/>
                  </a:lnTo>
                  <a:lnTo>
                    <a:pt x="1" y="49"/>
                  </a:lnTo>
                  <a:lnTo>
                    <a:pt x="1" y="49"/>
                  </a:lnTo>
                  <a:lnTo>
                    <a:pt x="0" y="47"/>
                  </a:lnTo>
                  <a:lnTo>
                    <a:pt x="0" y="46"/>
                  </a:lnTo>
                  <a:lnTo>
                    <a:pt x="0" y="43"/>
                  </a:lnTo>
                  <a:lnTo>
                    <a:pt x="1" y="42"/>
                  </a:lnTo>
                  <a:lnTo>
                    <a:pt x="42" y="1"/>
                  </a:lnTo>
                  <a:lnTo>
                    <a:pt x="42" y="1"/>
                  </a:lnTo>
                  <a:lnTo>
                    <a:pt x="44" y="0"/>
                  </a:lnTo>
                  <a:lnTo>
                    <a:pt x="46" y="0"/>
                  </a:lnTo>
                  <a:lnTo>
                    <a:pt x="47" y="0"/>
                  </a:lnTo>
                  <a:lnTo>
                    <a:pt x="49" y="1"/>
                  </a:lnTo>
                  <a:lnTo>
                    <a:pt x="49" y="1"/>
                  </a:lnTo>
                  <a:lnTo>
                    <a:pt x="49" y="2"/>
                  </a:lnTo>
                  <a:lnTo>
                    <a:pt x="51" y="4"/>
                  </a:lnTo>
                  <a:lnTo>
                    <a:pt x="49" y="5"/>
                  </a:lnTo>
                  <a:lnTo>
                    <a:pt x="49" y="6"/>
                  </a:lnTo>
                  <a:lnTo>
                    <a:pt x="7" y="49"/>
                  </a:lnTo>
                  <a:lnTo>
                    <a:pt x="7" y="49"/>
                  </a:lnTo>
                  <a:lnTo>
                    <a:pt x="6" y="49"/>
                  </a:lnTo>
                  <a:lnTo>
                    <a:pt x="4" y="50"/>
                  </a:ln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grpSp>
        <p:nvGrpSpPr>
          <p:cNvPr id="192" name="Group 191">
            <a:extLst>
              <a:ext uri="{FF2B5EF4-FFF2-40B4-BE49-F238E27FC236}">
                <a16:creationId xmlns:a16="http://schemas.microsoft.com/office/drawing/2014/main" id="{8F8E7274-943F-46D0-BD00-37DD5106B392}"/>
              </a:ext>
            </a:extLst>
          </p:cNvPr>
          <p:cNvGrpSpPr/>
          <p:nvPr userDrawn="1"/>
        </p:nvGrpSpPr>
        <p:grpSpPr>
          <a:xfrm>
            <a:off x="9265669" y="5266415"/>
            <a:ext cx="1535272" cy="1508338"/>
            <a:chOff x="4918076" y="2798763"/>
            <a:chExt cx="808038" cy="808038"/>
          </a:xfrm>
        </p:grpSpPr>
        <p:sp>
          <p:nvSpPr>
            <p:cNvPr id="178" name="Freeform 46">
              <a:extLst>
                <a:ext uri="{FF2B5EF4-FFF2-40B4-BE49-F238E27FC236}">
                  <a16:creationId xmlns:a16="http://schemas.microsoft.com/office/drawing/2014/main" id="{C2DB271C-D623-47F3-A7CB-D728C08027DE}"/>
                </a:ext>
              </a:extLst>
            </p:cNvPr>
            <p:cNvSpPr>
              <a:spLocks/>
            </p:cNvSpPr>
            <p:nvPr userDrawn="1"/>
          </p:nvSpPr>
          <p:spPr bwMode="auto">
            <a:xfrm>
              <a:off x="4918076" y="2798763"/>
              <a:ext cx="808038" cy="808038"/>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9 w 1017"/>
                <a:gd name="T11" fmla="*/ 869 h 1017"/>
                <a:gd name="T12" fmla="*/ 813 w 1017"/>
                <a:gd name="T13" fmla="*/ 917 h 1017"/>
                <a:gd name="T14" fmla="*/ 751 w 1017"/>
                <a:gd name="T15" fmla="*/ 956 h 1017"/>
                <a:gd name="T16" fmla="*/ 685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6 w 1017"/>
                <a:gd name="T29" fmla="*/ 956 h 1017"/>
                <a:gd name="T30" fmla="*/ 204 w 1017"/>
                <a:gd name="T31" fmla="*/ 917 h 1017"/>
                <a:gd name="T32" fmla="*/ 149 w 1017"/>
                <a:gd name="T33" fmla="*/ 869 h 1017"/>
                <a:gd name="T34" fmla="*/ 102 w 1017"/>
                <a:gd name="T35" fmla="*/ 813 h 1017"/>
                <a:gd name="T36" fmla="*/ 61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1 w 1017"/>
                <a:gd name="T51" fmla="*/ 266 h 1017"/>
                <a:gd name="T52" fmla="*/ 102 w 1017"/>
                <a:gd name="T53" fmla="*/ 204 h 1017"/>
                <a:gd name="T54" fmla="*/ 149 w 1017"/>
                <a:gd name="T55" fmla="*/ 149 h 1017"/>
                <a:gd name="T56" fmla="*/ 204 w 1017"/>
                <a:gd name="T57" fmla="*/ 101 h 1017"/>
                <a:gd name="T58" fmla="*/ 266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5 w 1017"/>
                <a:gd name="T71" fmla="*/ 31 h 1017"/>
                <a:gd name="T72" fmla="*/ 751 w 1017"/>
                <a:gd name="T73" fmla="*/ 61 h 1017"/>
                <a:gd name="T74" fmla="*/ 813 w 1017"/>
                <a:gd name="T75" fmla="*/ 101 h 1017"/>
                <a:gd name="T76" fmla="*/ 869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7" y="684"/>
                  </a:lnTo>
                  <a:lnTo>
                    <a:pt x="978" y="707"/>
                  </a:lnTo>
                  <a:lnTo>
                    <a:pt x="968" y="729"/>
                  </a:lnTo>
                  <a:lnTo>
                    <a:pt x="956" y="751"/>
                  </a:lnTo>
                  <a:lnTo>
                    <a:pt x="944" y="773"/>
                  </a:lnTo>
                  <a:lnTo>
                    <a:pt x="931" y="794"/>
                  </a:lnTo>
                  <a:lnTo>
                    <a:pt x="917" y="813"/>
                  </a:lnTo>
                  <a:lnTo>
                    <a:pt x="901" y="833"/>
                  </a:lnTo>
                  <a:lnTo>
                    <a:pt x="886" y="851"/>
                  </a:lnTo>
                  <a:lnTo>
                    <a:pt x="869" y="869"/>
                  </a:lnTo>
                  <a:lnTo>
                    <a:pt x="851" y="886"/>
                  </a:lnTo>
                  <a:lnTo>
                    <a:pt x="833" y="901"/>
                  </a:lnTo>
                  <a:lnTo>
                    <a:pt x="813" y="917"/>
                  </a:lnTo>
                  <a:lnTo>
                    <a:pt x="794" y="931"/>
                  </a:lnTo>
                  <a:lnTo>
                    <a:pt x="773" y="944"/>
                  </a:lnTo>
                  <a:lnTo>
                    <a:pt x="751" y="956"/>
                  </a:lnTo>
                  <a:lnTo>
                    <a:pt x="729" y="968"/>
                  </a:lnTo>
                  <a:lnTo>
                    <a:pt x="708" y="978"/>
                  </a:lnTo>
                  <a:lnTo>
                    <a:pt x="685" y="987"/>
                  </a:lnTo>
                  <a:lnTo>
                    <a:pt x="660" y="994"/>
                  </a:lnTo>
                  <a:lnTo>
                    <a:pt x="636" y="1001"/>
                  </a:lnTo>
                  <a:lnTo>
                    <a:pt x="612" y="1007"/>
                  </a:lnTo>
                  <a:lnTo>
                    <a:pt x="587" y="1012"/>
                  </a:lnTo>
                  <a:lnTo>
                    <a:pt x="561" y="1015"/>
                  </a:lnTo>
                  <a:lnTo>
                    <a:pt x="535" y="1017"/>
                  </a:lnTo>
                  <a:lnTo>
                    <a:pt x="509" y="1017"/>
                  </a:lnTo>
                  <a:lnTo>
                    <a:pt x="509" y="1017"/>
                  </a:lnTo>
                  <a:lnTo>
                    <a:pt x="483" y="1017"/>
                  </a:lnTo>
                  <a:lnTo>
                    <a:pt x="458" y="1015"/>
                  </a:lnTo>
                  <a:lnTo>
                    <a:pt x="431" y="1012"/>
                  </a:lnTo>
                  <a:lnTo>
                    <a:pt x="407" y="1007"/>
                  </a:lnTo>
                  <a:lnTo>
                    <a:pt x="382" y="1001"/>
                  </a:lnTo>
                  <a:lnTo>
                    <a:pt x="357" y="994"/>
                  </a:lnTo>
                  <a:lnTo>
                    <a:pt x="334" y="987"/>
                  </a:lnTo>
                  <a:lnTo>
                    <a:pt x="311" y="978"/>
                  </a:lnTo>
                  <a:lnTo>
                    <a:pt x="288" y="968"/>
                  </a:lnTo>
                  <a:lnTo>
                    <a:pt x="266" y="956"/>
                  </a:lnTo>
                  <a:lnTo>
                    <a:pt x="246" y="944"/>
                  </a:lnTo>
                  <a:lnTo>
                    <a:pt x="225" y="931"/>
                  </a:lnTo>
                  <a:lnTo>
                    <a:pt x="204" y="917"/>
                  </a:lnTo>
                  <a:lnTo>
                    <a:pt x="186" y="901"/>
                  </a:lnTo>
                  <a:lnTo>
                    <a:pt x="167" y="886"/>
                  </a:lnTo>
                  <a:lnTo>
                    <a:pt x="149" y="869"/>
                  </a:lnTo>
                  <a:lnTo>
                    <a:pt x="133" y="851"/>
                  </a:lnTo>
                  <a:lnTo>
                    <a:pt x="117" y="833"/>
                  </a:lnTo>
                  <a:lnTo>
                    <a:pt x="102" y="813"/>
                  </a:lnTo>
                  <a:lnTo>
                    <a:pt x="88" y="794"/>
                  </a:lnTo>
                  <a:lnTo>
                    <a:pt x="74" y="773"/>
                  </a:lnTo>
                  <a:lnTo>
                    <a:pt x="61" y="751"/>
                  </a:lnTo>
                  <a:lnTo>
                    <a:pt x="51" y="729"/>
                  </a:lnTo>
                  <a:lnTo>
                    <a:pt x="41" y="707"/>
                  </a:lnTo>
                  <a:lnTo>
                    <a:pt x="32" y="684"/>
                  </a:lnTo>
                  <a:lnTo>
                    <a:pt x="23"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3" y="357"/>
                  </a:lnTo>
                  <a:lnTo>
                    <a:pt x="32" y="334"/>
                  </a:lnTo>
                  <a:lnTo>
                    <a:pt x="41" y="311"/>
                  </a:lnTo>
                  <a:lnTo>
                    <a:pt x="51" y="288"/>
                  </a:lnTo>
                  <a:lnTo>
                    <a:pt x="61" y="266"/>
                  </a:lnTo>
                  <a:lnTo>
                    <a:pt x="74" y="245"/>
                  </a:lnTo>
                  <a:lnTo>
                    <a:pt x="88" y="225"/>
                  </a:lnTo>
                  <a:lnTo>
                    <a:pt x="102" y="204"/>
                  </a:lnTo>
                  <a:lnTo>
                    <a:pt x="117" y="185"/>
                  </a:lnTo>
                  <a:lnTo>
                    <a:pt x="133" y="167"/>
                  </a:lnTo>
                  <a:lnTo>
                    <a:pt x="149" y="149"/>
                  </a:lnTo>
                  <a:lnTo>
                    <a:pt x="167" y="132"/>
                  </a:lnTo>
                  <a:lnTo>
                    <a:pt x="186" y="116"/>
                  </a:lnTo>
                  <a:lnTo>
                    <a:pt x="204" y="101"/>
                  </a:lnTo>
                  <a:lnTo>
                    <a:pt x="225" y="86"/>
                  </a:lnTo>
                  <a:lnTo>
                    <a:pt x="246" y="74"/>
                  </a:lnTo>
                  <a:lnTo>
                    <a:pt x="266" y="61"/>
                  </a:lnTo>
                  <a:lnTo>
                    <a:pt x="288" y="51"/>
                  </a:lnTo>
                  <a:lnTo>
                    <a:pt x="311" y="40"/>
                  </a:lnTo>
                  <a:lnTo>
                    <a:pt x="334" y="31"/>
                  </a:lnTo>
                  <a:lnTo>
                    <a:pt x="357" y="23"/>
                  </a:lnTo>
                  <a:lnTo>
                    <a:pt x="382" y="16"/>
                  </a:lnTo>
                  <a:lnTo>
                    <a:pt x="407" y="10"/>
                  </a:lnTo>
                  <a:lnTo>
                    <a:pt x="431" y="6"/>
                  </a:lnTo>
                  <a:lnTo>
                    <a:pt x="458" y="2"/>
                  </a:lnTo>
                  <a:lnTo>
                    <a:pt x="483" y="1"/>
                  </a:lnTo>
                  <a:lnTo>
                    <a:pt x="509" y="0"/>
                  </a:lnTo>
                  <a:lnTo>
                    <a:pt x="509" y="0"/>
                  </a:lnTo>
                  <a:lnTo>
                    <a:pt x="535" y="1"/>
                  </a:lnTo>
                  <a:lnTo>
                    <a:pt x="561" y="2"/>
                  </a:lnTo>
                  <a:lnTo>
                    <a:pt x="587" y="6"/>
                  </a:lnTo>
                  <a:lnTo>
                    <a:pt x="612" y="10"/>
                  </a:lnTo>
                  <a:lnTo>
                    <a:pt x="636" y="16"/>
                  </a:lnTo>
                  <a:lnTo>
                    <a:pt x="660" y="23"/>
                  </a:lnTo>
                  <a:lnTo>
                    <a:pt x="685" y="31"/>
                  </a:lnTo>
                  <a:lnTo>
                    <a:pt x="708" y="40"/>
                  </a:lnTo>
                  <a:lnTo>
                    <a:pt x="729" y="51"/>
                  </a:lnTo>
                  <a:lnTo>
                    <a:pt x="751" y="61"/>
                  </a:lnTo>
                  <a:lnTo>
                    <a:pt x="773" y="74"/>
                  </a:lnTo>
                  <a:lnTo>
                    <a:pt x="794" y="86"/>
                  </a:lnTo>
                  <a:lnTo>
                    <a:pt x="813" y="101"/>
                  </a:lnTo>
                  <a:lnTo>
                    <a:pt x="833" y="116"/>
                  </a:lnTo>
                  <a:lnTo>
                    <a:pt x="851" y="132"/>
                  </a:lnTo>
                  <a:lnTo>
                    <a:pt x="869" y="149"/>
                  </a:lnTo>
                  <a:lnTo>
                    <a:pt x="886" y="167"/>
                  </a:lnTo>
                  <a:lnTo>
                    <a:pt x="901" y="185"/>
                  </a:lnTo>
                  <a:lnTo>
                    <a:pt x="917" y="204"/>
                  </a:lnTo>
                  <a:lnTo>
                    <a:pt x="931" y="225"/>
                  </a:lnTo>
                  <a:lnTo>
                    <a:pt x="944" y="245"/>
                  </a:lnTo>
                  <a:lnTo>
                    <a:pt x="956" y="266"/>
                  </a:lnTo>
                  <a:lnTo>
                    <a:pt x="968" y="288"/>
                  </a:lnTo>
                  <a:lnTo>
                    <a:pt x="978" y="311"/>
                  </a:lnTo>
                  <a:lnTo>
                    <a:pt x="987"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1" name="Freeform 65">
              <a:extLst>
                <a:ext uri="{FF2B5EF4-FFF2-40B4-BE49-F238E27FC236}">
                  <a16:creationId xmlns:a16="http://schemas.microsoft.com/office/drawing/2014/main" id="{795A4C3C-ECD2-4346-8F52-9389ECDE7936}"/>
                </a:ext>
              </a:extLst>
            </p:cNvPr>
            <p:cNvSpPr>
              <a:spLocks noEditPoints="1"/>
            </p:cNvSpPr>
            <p:nvPr userDrawn="1"/>
          </p:nvSpPr>
          <p:spPr bwMode="auto">
            <a:xfrm>
              <a:off x="5127626" y="2946401"/>
              <a:ext cx="388938" cy="531813"/>
            </a:xfrm>
            <a:custGeom>
              <a:avLst/>
              <a:gdLst>
                <a:gd name="T0" fmla="*/ 97 w 491"/>
                <a:gd name="T1" fmla="*/ 587 h 671"/>
                <a:gd name="T2" fmla="*/ 92 w 491"/>
                <a:gd name="T3" fmla="*/ 584 h 671"/>
                <a:gd name="T4" fmla="*/ 49 w 491"/>
                <a:gd name="T5" fmla="*/ 539 h 671"/>
                <a:gd name="T6" fmla="*/ 20 w 491"/>
                <a:gd name="T7" fmla="*/ 485 h 671"/>
                <a:gd name="T8" fmla="*/ 6 w 491"/>
                <a:gd name="T9" fmla="*/ 424 h 671"/>
                <a:gd name="T10" fmla="*/ 12 w 491"/>
                <a:gd name="T11" fmla="*/ 362 h 671"/>
                <a:gd name="T12" fmla="*/ 20 w 491"/>
                <a:gd name="T13" fmla="*/ 326 h 671"/>
                <a:gd name="T14" fmla="*/ 34 w 491"/>
                <a:gd name="T15" fmla="*/ 261 h 671"/>
                <a:gd name="T16" fmla="*/ 30 w 491"/>
                <a:gd name="T17" fmla="*/ 203 h 671"/>
                <a:gd name="T18" fmla="*/ 1 w 491"/>
                <a:gd name="T19" fmla="*/ 150 h 671"/>
                <a:gd name="T20" fmla="*/ 28 w 491"/>
                <a:gd name="T21" fmla="*/ 83 h 671"/>
                <a:gd name="T22" fmla="*/ 108 w 491"/>
                <a:gd name="T23" fmla="*/ 26 h 671"/>
                <a:gd name="T24" fmla="*/ 119 w 491"/>
                <a:gd name="T25" fmla="*/ 22 h 671"/>
                <a:gd name="T26" fmla="*/ 176 w 491"/>
                <a:gd name="T27" fmla="*/ 13 h 671"/>
                <a:gd name="T28" fmla="*/ 201 w 491"/>
                <a:gd name="T29" fmla="*/ 1 h 671"/>
                <a:gd name="T30" fmla="*/ 216 w 491"/>
                <a:gd name="T31" fmla="*/ 1 h 671"/>
                <a:gd name="T32" fmla="*/ 245 w 491"/>
                <a:gd name="T33" fmla="*/ 7 h 671"/>
                <a:gd name="T34" fmla="*/ 275 w 491"/>
                <a:gd name="T35" fmla="*/ 1 h 671"/>
                <a:gd name="T36" fmla="*/ 294 w 491"/>
                <a:gd name="T37" fmla="*/ 4 h 671"/>
                <a:gd name="T38" fmla="*/ 325 w 491"/>
                <a:gd name="T39" fmla="*/ 16 h 671"/>
                <a:gd name="T40" fmla="*/ 371 w 491"/>
                <a:gd name="T41" fmla="*/ 22 h 671"/>
                <a:gd name="T42" fmla="*/ 456 w 491"/>
                <a:gd name="T43" fmla="*/ 75 h 671"/>
                <a:gd name="T44" fmla="*/ 490 w 491"/>
                <a:gd name="T45" fmla="*/ 144 h 671"/>
                <a:gd name="T46" fmla="*/ 479 w 491"/>
                <a:gd name="T47" fmla="*/ 162 h 671"/>
                <a:gd name="T48" fmla="*/ 457 w 491"/>
                <a:gd name="T49" fmla="*/ 217 h 671"/>
                <a:gd name="T50" fmla="*/ 460 w 491"/>
                <a:gd name="T51" fmla="*/ 286 h 671"/>
                <a:gd name="T52" fmla="*/ 470 w 491"/>
                <a:gd name="T53" fmla="*/ 326 h 671"/>
                <a:gd name="T54" fmla="*/ 482 w 491"/>
                <a:gd name="T55" fmla="*/ 378 h 671"/>
                <a:gd name="T56" fmla="*/ 483 w 491"/>
                <a:gd name="T57" fmla="*/ 440 h 671"/>
                <a:gd name="T58" fmla="*/ 465 w 491"/>
                <a:gd name="T59" fmla="*/ 499 h 671"/>
                <a:gd name="T60" fmla="*/ 432 w 491"/>
                <a:gd name="T61" fmla="*/ 552 h 671"/>
                <a:gd name="T62" fmla="*/ 394 w 491"/>
                <a:gd name="T63" fmla="*/ 587 h 671"/>
                <a:gd name="T64" fmla="*/ 248 w 491"/>
                <a:gd name="T65" fmla="*/ 671 h 671"/>
                <a:gd name="T66" fmla="*/ 245 w 491"/>
                <a:gd name="T67" fmla="*/ 660 h 671"/>
                <a:gd name="T68" fmla="*/ 404 w 491"/>
                <a:gd name="T69" fmla="*/ 567 h 671"/>
                <a:gd name="T70" fmla="*/ 442 w 491"/>
                <a:gd name="T71" fmla="*/ 522 h 671"/>
                <a:gd name="T72" fmla="*/ 467 w 491"/>
                <a:gd name="T73" fmla="*/ 468 h 671"/>
                <a:gd name="T74" fmla="*/ 475 w 491"/>
                <a:gd name="T75" fmla="*/ 409 h 671"/>
                <a:gd name="T76" fmla="*/ 462 w 491"/>
                <a:gd name="T77" fmla="*/ 330 h 671"/>
                <a:gd name="T78" fmla="*/ 450 w 491"/>
                <a:gd name="T79" fmla="*/ 285 h 671"/>
                <a:gd name="T80" fmla="*/ 447 w 491"/>
                <a:gd name="T81" fmla="*/ 230 h 671"/>
                <a:gd name="T82" fmla="*/ 462 w 491"/>
                <a:gd name="T83" fmla="*/ 172 h 671"/>
                <a:gd name="T84" fmla="*/ 455 w 491"/>
                <a:gd name="T85" fmla="*/ 87 h 671"/>
                <a:gd name="T86" fmla="*/ 377 w 491"/>
                <a:gd name="T87" fmla="*/ 33 h 671"/>
                <a:gd name="T88" fmla="*/ 355 w 491"/>
                <a:gd name="T89" fmla="*/ 30 h 671"/>
                <a:gd name="T90" fmla="*/ 298 w 491"/>
                <a:gd name="T91" fmla="*/ 16 h 671"/>
                <a:gd name="T92" fmla="*/ 279 w 491"/>
                <a:gd name="T93" fmla="*/ 11 h 671"/>
                <a:gd name="T94" fmla="*/ 256 w 491"/>
                <a:gd name="T95" fmla="*/ 16 h 671"/>
                <a:gd name="T96" fmla="*/ 226 w 491"/>
                <a:gd name="T97" fmla="*/ 15 h 671"/>
                <a:gd name="T98" fmla="*/ 206 w 491"/>
                <a:gd name="T99" fmla="*/ 9 h 671"/>
                <a:gd name="T100" fmla="*/ 181 w 491"/>
                <a:gd name="T101" fmla="*/ 21 h 671"/>
                <a:gd name="T102" fmla="*/ 120 w 491"/>
                <a:gd name="T103" fmla="*/ 31 h 671"/>
                <a:gd name="T104" fmla="*/ 39 w 491"/>
                <a:gd name="T105" fmla="*/ 82 h 671"/>
                <a:gd name="T106" fmla="*/ 11 w 491"/>
                <a:gd name="T107" fmla="*/ 145 h 671"/>
                <a:gd name="T108" fmla="*/ 35 w 491"/>
                <a:gd name="T109" fmla="*/ 186 h 671"/>
                <a:gd name="T110" fmla="*/ 44 w 491"/>
                <a:gd name="T111" fmla="*/ 245 h 671"/>
                <a:gd name="T112" fmla="*/ 36 w 491"/>
                <a:gd name="T113" fmla="*/ 307 h 671"/>
                <a:gd name="T114" fmla="*/ 21 w 491"/>
                <a:gd name="T115" fmla="*/ 364 h 671"/>
                <a:gd name="T116" fmla="*/ 15 w 491"/>
                <a:gd name="T117" fmla="*/ 424 h 671"/>
                <a:gd name="T118" fmla="*/ 28 w 491"/>
                <a:gd name="T119" fmla="*/ 482 h 671"/>
                <a:gd name="T120" fmla="*/ 55 w 491"/>
                <a:gd name="T121" fmla="*/ 534 h 671"/>
                <a:gd name="T122" fmla="*/ 98 w 491"/>
                <a:gd name="T123" fmla="*/ 57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1" h="671">
                  <a:moveTo>
                    <a:pt x="245" y="671"/>
                  </a:moveTo>
                  <a:lnTo>
                    <a:pt x="245" y="671"/>
                  </a:lnTo>
                  <a:lnTo>
                    <a:pt x="243" y="671"/>
                  </a:lnTo>
                  <a:lnTo>
                    <a:pt x="97" y="587"/>
                  </a:lnTo>
                  <a:lnTo>
                    <a:pt x="97" y="587"/>
                  </a:lnTo>
                  <a:lnTo>
                    <a:pt x="96" y="587"/>
                  </a:lnTo>
                  <a:lnTo>
                    <a:pt x="92" y="584"/>
                  </a:lnTo>
                  <a:lnTo>
                    <a:pt x="92" y="584"/>
                  </a:lnTo>
                  <a:lnTo>
                    <a:pt x="81" y="574"/>
                  </a:lnTo>
                  <a:lnTo>
                    <a:pt x="69" y="564"/>
                  </a:lnTo>
                  <a:lnTo>
                    <a:pt x="58" y="552"/>
                  </a:lnTo>
                  <a:lnTo>
                    <a:pt x="49" y="539"/>
                  </a:lnTo>
                  <a:lnTo>
                    <a:pt x="39" y="527"/>
                  </a:lnTo>
                  <a:lnTo>
                    <a:pt x="32" y="513"/>
                  </a:lnTo>
                  <a:lnTo>
                    <a:pt x="26" y="499"/>
                  </a:lnTo>
                  <a:lnTo>
                    <a:pt x="20" y="485"/>
                  </a:lnTo>
                  <a:lnTo>
                    <a:pt x="14" y="470"/>
                  </a:lnTo>
                  <a:lnTo>
                    <a:pt x="11" y="455"/>
                  </a:lnTo>
                  <a:lnTo>
                    <a:pt x="8" y="440"/>
                  </a:lnTo>
                  <a:lnTo>
                    <a:pt x="6" y="424"/>
                  </a:lnTo>
                  <a:lnTo>
                    <a:pt x="6" y="409"/>
                  </a:lnTo>
                  <a:lnTo>
                    <a:pt x="7" y="393"/>
                  </a:lnTo>
                  <a:lnTo>
                    <a:pt x="8" y="378"/>
                  </a:lnTo>
                  <a:lnTo>
                    <a:pt x="12" y="362"/>
                  </a:lnTo>
                  <a:lnTo>
                    <a:pt x="20" y="327"/>
                  </a:lnTo>
                  <a:lnTo>
                    <a:pt x="20" y="327"/>
                  </a:lnTo>
                  <a:lnTo>
                    <a:pt x="20" y="326"/>
                  </a:lnTo>
                  <a:lnTo>
                    <a:pt x="20" y="326"/>
                  </a:lnTo>
                  <a:lnTo>
                    <a:pt x="22" y="321"/>
                  </a:lnTo>
                  <a:lnTo>
                    <a:pt x="26" y="307"/>
                  </a:lnTo>
                  <a:lnTo>
                    <a:pt x="30" y="286"/>
                  </a:lnTo>
                  <a:lnTo>
                    <a:pt x="34" y="261"/>
                  </a:lnTo>
                  <a:lnTo>
                    <a:pt x="35" y="247"/>
                  </a:lnTo>
                  <a:lnTo>
                    <a:pt x="34" y="232"/>
                  </a:lnTo>
                  <a:lnTo>
                    <a:pt x="32" y="217"/>
                  </a:lnTo>
                  <a:lnTo>
                    <a:pt x="30" y="203"/>
                  </a:lnTo>
                  <a:lnTo>
                    <a:pt x="26" y="188"/>
                  </a:lnTo>
                  <a:lnTo>
                    <a:pt x="20" y="174"/>
                  </a:lnTo>
                  <a:lnTo>
                    <a:pt x="12" y="162"/>
                  </a:lnTo>
                  <a:lnTo>
                    <a:pt x="1" y="150"/>
                  </a:lnTo>
                  <a:lnTo>
                    <a:pt x="1" y="150"/>
                  </a:lnTo>
                  <a:lnTo>
                    <a:pt x="0" y="148"/>
                  </a:lnTo>
                  <a:lnTo>
                    <a:pt x="0" y="144"/>
                  </a:lnTo>
                  <a:lnTo>
                    <a:pt x="28" y="83"/>
                  </a:lnTo>
                  <a:lnTo>
                    <a:pt x="28" y="83"/>
                  </a:lnTo>
                  <a:lnTo>
                    <a:pt x="30" y="79"/>
                  </a:lnTo>
                  <a:lnTo>
                    <a:pt x="35" y="75"/>
                  </a:lnTo>
                  <a:lnTo>
                    <a:pt x="108" y="26"/>
                  </a:lnTo>
                  <a:lnTo>
                    <a:pt x="108" y="26"/>
                  </a:lnTo>
                  <a:lnTo>
                    <a:pt x="114" y="23"/>
                  </a:lnTo>
                  <a:lnTo>
                    <a:pt x="119" y="22"/>
                  </a:lnTo>
                  <a:lnTo>
                    <a:pt x="119" y="22"/>
                  </a:lnTo>
                  <a:lnTo>
                    <a:pt x="134" y="21"/>
                  </a:lnTo>
                  <a:lnTo>
                    <a:pt x="153" y="19"/>
                  </a:lnTo>
                  <a:lnTo>
                    <a:pt x="165" y="16"/>
                  </a:lnTo>
                  <a:lnTo>
                    <a:pt x="176" y="13"/>
                  </a:lnTo>
                  <a:lnTo>
                    <a:pt x="187" y="9"/>
                  </a:lnTo>
                  <a:lnTo>
                    <a:pt x="196" y="4"/>
                  </a:lnTo>
                  <a:lnTo>
                    <a:pt x="196" y="4"/>
                  </a:lnTo>
                  <a:lnTo>
                    <a:pt x="201" y="1"/>
                  </a:lnTo>
                  <a:lnTo>
                    <a:pt x="205" y="0"/>
                  </a:lnTo>
                  <a:lnTo>
                    <a:pt x="210" y="0"/>
                  </a:lnTo>
                  <a:lnTo>
                    <a:pt x="216" y="1"/>
                  </a:lnTo>
                  <a:lnTo>
                    <a:pt x="216" y="1"/>
                  </a:lnTo>
                  <a:lnTo>
                    <a:pt x="227" y="6"/>
                  </a:lnTo>
                  <a:lnTo>
                    <a:pt x="235" y="7"/>
                  </a:lnTo>
                  <a:lnTo>
                    <a:pt x="245" y="7"/>
                  </a:lnTo>
                  <a:lnTo>
                    <a:pt x="245" y="7"/>
                  </a:lnTo>
                  <a:lnTo>
                    <a:pt x="255" y="7"/>
                  </a:lnTo>
                  <a:lnTo>
                    <a:pt x="263" y="6"/>
                  </a:lnTo>
                  <a:lnTo>
                    <a:pt x="275" y="1"/>
                  </a:lnTo>
                  <a:lnTo>
                    <a:pt x="275" y="1"/>
                  </a:lnTo>
                  <a:lnTo>
                    <a:pt x="280" y="0"/>
                  </a:lnTo>
                  <a:lnTo>
                    <a:pt x="285" y="0"/>
                  </a:lnTo>
                  <a:lnTo>
                    <a:pt x="289" y="1"/>
                  </a:lnTo>
                  <a:lnTo>
                    <a:pt x="294" y="4"/>
                  </a:lnTo>
                  <a:lnTo>
                    <a:pt x="294" y="4"/>
                  </a:lnTo>
                  <a:lnTo>
                    <a:pt x="303" y="9"/>
                  </a:lnTo>
                  <a:lnTo>
                    <a:pt x="315" y="13"/>
                  </a:lnTo>
                  <a:lnTo>
                    <a:pt x="325" y="16"/>
                  </a:lnTo>
                  <a:lnTo>
                    <a:pt x="336" y="19"/>
                  </a:lnTo>
                  <a:lnTo>
                    <a:pt x="357" y="21"/>
                  </a:lnTo>
                  <a:lnTo>
                    <a:pt x="371" y="22"/>
                  </a:lnTo>
                  <a:lnTo>
                    <a:pt x="371" y="22"/>
                  </a:lnTo>
                  <a:lnTo>
                    <a:pt x="377" y="23"/>
                  </a:lnTo>
                  <a:lnTo>
                    <a:pt x="381" y="26"/>
                  </a:lnTo>
                  <a:lnTo>
                    <a:pt x="456" y="75"/>
                  </a:lnTo>
                  <a:lnTo>
                    <a:pt x="456" y="75"/>
                  </a:lnTo>
                  <a:lnTo>
                    <a:pt x="460" y="79"/>
                  </a:lnTo>
                  <a:lnTo>
                    <a:pt x="463" y="83"/>
                  </a:lnTo>
                  <a:lnTo>
                    <a:pt x="490" y="144"/>
                  </a:lnTo>
                  <a:lnTo>
                    <a:pt x="490" y="144"/>
                  </a:lnTo>
                  <a:lnTo>
                    <a:pt x="491" y="148"/>
                  </a:lnTo>
                  <a:lnTo>
                    <a:pt x="488" y="150"/>
                  </a:lnTo>
                  <a:lnTo>
                    <a:pt x="488" y="150"/>
                  </a:lnTo>
                  <a:lnTo>
                    <a:pt x="479" y="162"/>
                  </a:lnTo>
                  <a:lnTo>
                    <a:pt x="471" y="174"/>
                  </a:lnTo>
                  <a:lnTo>
                    <a:pt x="464" y="188"/>
                  </a:lnTo>
                  <a:lnTo>
                    <a:pt x="461" y="203"/>
                  </a:lnTo>
                  <a:lnTo>
                    <a:pt x="457" y="217"/>
                  </a:lnTo>
                  <a:lnTo>
                    <a:pt x="456" y="232"/>
                  </a:lnTo>
                  <a:lnTo>
                    <a:pt x="456" y="247"/>
                  </a:lnTo>
                  <a:lnTo>
                    <a:pt x="457" y="261"/>
                  </a:lnTo>
                  <a:lnTo>
                    <a:pt x="460" y="286"/>
                  </a:lnTo>
                  <a:lnTo>
                    <a:pt x="464" y="307"/>
                  </a:lnTo>
                  <a:lnTo>
                    <a:pt x="469" y="321"/>
                  </a:lnTo>
                  <a:lnTo>
                    <a:pt x="470" y="326"/>
                  </a:lnTo>
                  <a:lnTo>
                    <a:pt x="470" y="326"/>
                  </a:lnTo>
                  <a:lnTo>
                    <a:pt x="471" y="327"/>
                  </a:lnTo>
                  <a:lnTo>
                    <a:pt x="479" y="362"/>
                  </a:lnTo>
                  <a:lnTo>
                    <a:pt x="479" y="362"/>
                  </a:lnTo>
                  <a:lnTo>
                    <a:pt x="482" y="378"/>
                  </a:lnTo>
                  <a:lnTo>
                    <a:pt x="484" y="393"/>
                  </a:lnTo>
                  <a:lnTo>
                    <a:pt x="484" y="409"/>
                  </a:lnTo>
                  <a:lnTo>
                    <a:pt x="484" y="424"/>
                  </a:lnTo>
                  <a:lnTo>
                    <a:pt x="483" y="440"/>
                  </a:lnTo>
                  <a:lnTo>
                    <a:pt x="479" y="455"/>
                  </a:lnTo>
                  <a:lnTo>
                    <a:pt x="476" y="470"/>
                  </a:lnTo>
                  <a:lnTo>
                    <a:pt x="471" y="485"/>
                  </a:lnTo>
                  <a:lnTo>
                    <a:pt x="465" y="499"/>
                  </a:lnTo>
                  <a:lnTo>
                    <a:pt x="459" y="513"/>
                  </a:lnTo>
                  <a:lnTo>
                    <a:pt x="450" y="527"/>
                  </a:lnTo>
                  <a:lnTo>
                    <a:pt x="441" y="539"/>
                  </a:lnTo>
                  <a:lnTo>
                    <a:pt x="432" y="552"/>
                  </a:lnTo>
                  <a:lnTo>
                    <a:pt x="422" y="564"/>
                  </a:lnTo>
                  <a:lnTo>
                    <a:pt x="410" y="574"/>
                  </a:lnTo>
                  <a:lnTo>
                    <a:pt x="397" y="584"/>
                  </a:lnTo>
                  <a:lnTo>
                    <a:pt x="394" y="587"/>
                  </a:lnTo>
                  <a:lnTo>
                    <a:pt x="394" y="587"/>
                  </a:lnTo>
                  <a:lnTo>
                    <a:pt x="394" y="587"/>
                  </a:lnTo>
                  <a:lnTo>
                    <a:pt x="248" y="671"/>
                  </a:lnTo>
                  <a:lnTo>
                    <a:pt x="248" y="671"/>
                  </a:lnTo>
                  <a:lnTo>
                    <a:pt x="245" y="671"/>
                  </a:lnTo>
                  <a:lnTo>
                    <a:pt x="245" y="671"/>
                  </a:lnTo>
                  <a:close/>
                  <a:moveTo>
                    <a:pt x="102" y="580"/>
                  </a:moveTo>
                  <a:lnTo>
                    <a:pt x="245" y="660"/>
                  </a:lnTo>
                  <a:lnTo>
                    <a:pt x="389" y="580"/>
                  </a:lnTo>
                  <a:lnTo>
                    <a:pt x="392" y="578"/>
                  </a:lnTo>
                  <a:lnTo>
                    <a:pt x="392" y="578"/>
                  </a:lnTo>
                  <a:lnTo>
                    <a:pt x="404" y="567"/>
                  </a:lnTo>
                  <a:lnTo>
                    <a:pt x="415" y="557"/>
                  </a:lnTo>
                  <a:lnTo>
                    <a:pt x="425" y="546"/>
                  </a:lnTo>
                  <a:lnTo>
                    <a:pt x="434" y="534"/>
                  </a:lnTo>
                  <a:lnTo>
                    <a:pt x="442" y="522"/>
                  </a:lnTo>
                  <a:lnTo>
                    <a:pt x="450" y="510"/>
                  </a:lnTo>
                  <a:lnTo>
                    <a:pt x="457" y="496"/>
                  </a:lnTo>
                  <a:lnTo>
                    <a:pt x="462" y="482"/>
                  </a:lnTo>
                  <a:lnTo>
                    <a:pt x="467" y="468"/>
                  </a:lnTo>
                  <a:lnTo>
                    <a:pt x="470" y="453"/>
                  </a:lnTo>
                  <a:lnTo>
                    <a:pt x="473" y="439"/>
                  </a:lnTo>
                  <a:lnTo>
                    <a:pt x="475" y="424"/>
                  </a:lnTo>
                  <a:lnTo>
                    <a:pt x="475" y="409"/>
                  </a:lnTo>
                  <a:lnTo>
                    <a:pt x="475" y="394"/>
                  </a:lnTo>
                  <a:lnTo>
                    <a:pt x="472" y="379"/>
                  </a:lnTo>
                  <a:lnTo>
                    <a:pt x="470" y="364"/>
                  </a:lnTo>
                  <a:lnTo>
                    <a:pt x="462" y="330"/>
                  </a:lnTo>
                  <a:lnTo>
                    <a:pt x="462" y="330"/>
                  </a:lnTo>
                  <a:lnTo>
                    <a:pt x="460" y="322"/>
                  </a:lnTo>
                  <a:lnTo>
                    <a:pt x="455" y="307"/>
                  </a:lnTo>
                  <a:lnTo>
                    <a:pt x="450" y="285"/>
                  </a:lnTo>
                  <a:lnTo>
                    <a:pt x="448" y="272"/>
                  </a:lnTo>
                  <a:lnTo>
                    <a:pt x="447" y="258"/>
                  </a:lnTo>
                  <a:lnTo>
                    <a:pt x="447" y="245"/>
                  </a:lnTo>
                  <a:lnTo>
                    <a:pt x="447" y="230"/>
                  </a:lnTo>
                  <a:lnTo>
                    <a:pt x="448" y="215"/>
                  </a:lnTo>
                  <a:lnTo>
                    <a:pt x="452" y="201"/>
                  </a:lnTo>
                  <a:lnTo>
                    <a:pt x="456" y="186"/>
                  </a:lnTo>
                  <a:lnTo>
                    <a:pt x="462" y="172"/>
                  </a:lnTo>
                  <a:lnTo>
                    <a:pt x="470" y="158"/>
                  </a:lnTo>
                  <a:lnTo>
                    <a:pt x="480" y="145"/>
                  </a:lnTo>
                  <a:lnTo>
                    <a:pt x="455" y="87"/>
                  </a:lnTo>
                  <a:lnTo>
                    <a:pt x="455" y="87"/>
                  </a:lnTo>
                  <a:lnTo>
                    <a:pt x="453" y="84"/>
                  </a:lnTo>
                  <a:lnTo>
                    <a:pt x="450" y="82"/>
                  </a:lnTo>
                  <a:lnTo>
                    <a:pt x="377" y="33"/>
                  </a:lnTo>
                  <a:lnTo>
                    <a:pt x="377" y="33"/>
                  </a:lnTo>
                  <a:lnTo>
                    <a:pt x="373" y="31"/>
                  </a:lnTo>
                  <a:lnTo>
                    <a:pt x="371" y="31"/>
                  </a:lnTo>
                  <a:lnTo>
                    <a:pt x="371" y="31"/>
                  </a:lnTo>
                  <a:lnTo>
                    <a:pt x="355" y="30"/>
                  </a:lnTo>
                  <a:lnTo>
                    <a:pt x="333" y="27"/>
                  </a:lnTo>
                  <a:lnTo>
                    <a:pt x="321" y="24"/>
                  </a:lnTo>
                  <a:lnTo>
                    <a:pt x="310" y="21"/>
                  </a:lnTo>
                  <a:lnTo>
                    <a:pt x="298" y="16"/>
                  </a:lnTo>
                  <a:lnTo>
                    <a:pt x="289" y="12"/>
                  </a:lnTo>
                  <a:lnTo>
                    <a:pt x="289" y="12"/>
                  </a:lnTo>
                  <a:lnTo>
                    <a:pt x="283" y="9"/>
                  </a:lnTo>
                  <a:lnTo>
                    <a:pt x="279" y="11"/>
                  </a:lnTo>
                  <a:lnTo>
                    <a:pt x="279" y="11"/>
                  </a:lnTo>
                  <a:lnTo>
                    <a:pt x="273" y="13"/>
                  </a:lnTo>
                  <a:lnTo>
                    <a:pt x="265" y="15"/>
                  </a:lnTo>
                  <a:lnTo>
                    <a:pt x="256" y="16"/>
                  </a:lnTo>
                  <a:lnTo>
                    <a:pt x="245" y="16"/>
                  </a:lnTo>
                  <a:lnTo>
                    <a:pt x="245" y="16"/>
                  </a:lnTo>
                  <a:lnTo>
                    <a:pt x="235" y="16"/>
                  </a:lnTo>
                  <a:lnTo>
                    <a:pt x="226" y="15"/>
                  </a:lnTo>
                  <a:lnTo>
                    <a:pt x="218" y="13"/>
                  </a:lnTo>
                  <a:lnTo>
                    <a:pt x="211" y="11"/>
                  </a:lnTo>
                  <a:lnTo>
                    <a:pt x="211" y="11"/>
                  </a:lnTo>
                  <a:lnTo>
                    <a:pt x="206" y="9"/>
                  </a:lnTo>
                  <a:lnTo>
                    <a:pt x="202" y="12"/>
                  </a:lnTo>
                  <a:lnTo>
                    <a:pt x="202" y="12"/>
                  </a:lnTo>
                  <a:lnTo>
                    <a:pt x="191" y="16"/>
                  </a:lnTo>
                  <a:lnTo>
                    <a:pt x="181" y="21"/>
                  </a:lnTo>
                  <a:lnTo>
                    <a:pt x="169" y="24"/>
                  </a:lnTo>
                  <a:lnTo>
                    <a:pt x="158" y="27"/>
                  </a:lnTo>
                  <a:lnTo>
                    <a:pt x="136" y="30"/>
                  </a:lnTo>
                  <a:lnTo>
                    <a:pt x="120" y="31"/>
                  </a:lnTo>
                  <a:lnTo>
                    <a:pt x="120" y="31"/>
                  </a:lnTo>
                  <a:lnTo>
                    <a:pt x="116" y="31"/>
                  </a:lnTo>
                  <a:lnTo>
                    <a:pt x="114" y="33"/>
                  </a:lnTo>
                  <a:lnTo>
                    <a:pt x="39" y="82"/>
                  </a:lnTo>
                  <a:lnTo>
                    <a:pt x="39" y="82"/>
                  </a:lnTo>
                  <a:lnTo>
                    <a:pt x="37" y="84"/>
                  </a:lnTo>
                  <a:lnTo>
                    <a:pt x="36" y="87"/>
                  </a:lnTo>
                  <a:lnTo>
                    <a:pt x="11" y="145"/>
                  </a:lnTo>
                  <a:lnTo>
                    <a:pt x="11" y="145"/>
                  </a:lnTo>
                  <a:lnTo>
                    <a:pt x="20" y="158"/>
                  </a:lnTo>
                  <a:lnTo>
                    <a:pt x="29" y="172"/>
                  </a:lnTo>
                  <a:lnTo>
                    <a:pt x="35" y="186"/>
                  </a:lnTo>
                  <a:lnTo>
                    <a:pt x="39" y="201"/>
                  </a:lnTo>
                  <a:lnTo>
                    <a:pt x="42" y="215"/>
                  </a:lnTo>
                  <a:lnTo>
                    <a:pt x="44" y="230"/>
                  </a:lnTo>
                  <a:lnTo>
                    <a:pt x="44" y="245"/>
                  </a:lnTo>
                  <a:lnTo>
                    <a:pt x="43" y="258"/>
                  </a:lnTo>
                  <a:lnTo>
                    <a:pt x="42" y="272"/>
                  </a:lnTo>
                  <a:lnTo>
                    <a:pt x="40" y="285"/>
                  </a:lnTo>
                  <a:lnTo>
                    <a:pt x="36" y="307"/>
                  </a:lnTo>
                  <a:lnTo>
                    <a:pt x="31" y="322"/>
                  </a:lnTo>
                  <a:lnTo>
                    <a:pt x="29" y="330"/>
                  </a:lnTo>
                  <a:lnTo>
                    <a:pt x="21" y="364"/>
                  </a:lnTo>
                  <a:lnTo>
                    <a:pt x="21" y="364"/>
                  </a:lnTo>
                  <a:lnTo>
                    <a:pt x="17" y="379"/>
                  </a:lnTo>
                  <a:lnTo>
                    <a:pt x="16" y="394"/>
                  </a:lnTo>
                  <a:lnTo>
                    <a:pt x="15" y="409"/>
                  </a:lnTo>
                  <a:lnTo>
                    <a:pt x="15" y="424"/>
                  </a:lnTo>
                  <a:lnTo>
                    <a:pt x="17" y="439"/>
                  </a:lnTo>
                  <a:lnTo>
                    <a:pt x="20" y="453"/>
                  </a:lnTo>
                  <a:lnTo>
                    <a:pt x="23" y="468"/>
                  </a:lnTo>
                  <a:lnTo>
                    <a:pt x="28" y="482"/>
                  </a:lnTo>
                  <a:lnTo>
                    <a:pt x="34" y="496"/>
                  </a:lnTo>
                  <a:lnTo>
                    <a:pt x="40" y="510"/>
                  </a:lnTo>
                  <a:lnTo>
                    <a:pt x="47" y="522"/>
                  </a:lnTo>
                  <a:lnTo>
                    <a:pt x="55" y="534"/>
                  </a:lnTo>
                  <a:lnTo>
                    <a:pt x="65" y="546"/>
                  </a:lnTo>
                  <a:lnTo>
                    <a:pt x="75" y="557"/>
                  </a:lnTo>
                  <a:lnTo>
                    <a:pt x="87" y="567"/>
                  </a:lnTo>
                  <a:lnTo>
                    <a:pt x="98" y="578"/>
                  </a:lnTo>
                  <a:lnTo>
                    <a:pt x="102" y="5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2" name="Freeform 66">
              <a:extLst>
                <a:ext uri="{FF2B5EF4-FFF2-40B4-BE49-F238E27FC236}">
                  <a16:creationId xmlns:a16="http://schemas.microsoft.com/office/drawing/2014/main" id="{CB3C1AEC-B162-42C5-9935-9514714F6916}"/>
                </a:ext>
              </a:extLst>
            </p:cNvPr>
            <p:cNvSpPr>
              <a:spLocks noEditPoints="1"/>
            </p:cNvSpPr>
            <p:nvPr userDrawn="1"/>
          </p:nvSpPr>
          <p:spPr bwMode="auto">
            <a:xfrm>
              <a:off x="5197476" y="3141663"/>
              <a:ext cx="249238" cy="249238"/>
            </a:xfrm>
            <a:custGeom>
              <a:avLst/>
              <a:gdLst>
                <a:gd name="T0" fmla="*/ 140 w 313"/>
                <a:gd name="T1" fmla="*/ 312 h 313"/>
                <a:gd name="T2" fmla="*/ 95 w 313"/>
                <a:gd name="T3" fmla="*/ 301 h 313"/>
                <a:gd name="T4" fmla="*/ 56 w 313"/>
                <a:gd name="T5" fmla="*/ 278 h 313"/>
                <a:gd name="T6" fmla="*/ 26 w 313"/>
                <a:gd name="T7" fmla="*/ 244 h 313"/>
                <a:gd name="T8" fmla="*/ 7 w 313"/>
                <a:gd name="T9" fmla="*/ 204 h 313"/>
                <a:gd name="T10" fmla="*/ 0 w 313"/>
                <a:gd name="T11" fmla="*/ 157 h 313"/>
                <a:gd name="T12" fmla="*/ 3 w 313"/>
                <a:gd name="T13" fmla="*/ 126 h 313"/>
                <a:gd name="T14" fmla="*/ 18 w 313"/>
                <a:gd name="T15" fmla="*/ 82 h 313"/>
                <a:gd name="T16" fmla="*/ 46 w 313"/>
                <a:gd name="T17" fmla="*/ 46 h 313"/>
                <a:gd name="T18" fmla="*/ 82 w 313"/>
                <a:gd name="T19" fmla="*/ 20 h 313"/>
                <a:gd name="T20" fmla="*/ 124 w 313"/>
                <a:gd name="T21" fmla="*/ 3 h 313"/>
                <a:gd name="T22" fmla="*/ 156 w 313"/>
                <a:gd name="T23" fmla="*/ 0 h 313"/>
                <a:gd name="T24" fmla="*/ 203 w 313"/>
                <a:gd name="T25" fmla="*/ 7 h 313"/>
                <a:gd name="T26" fmla="*/ 244 w 313"/>
                <a:gd name="T27" fmla="*/ 28 h 313"/>
                <a:gd name="T28" fmla="*/ 277 w 313"/>
                <a:gd name="T29" fmla="*/ 58 h 313"/>
                <a:gd name="T30" fmla="*/ 300 w 313"/>
                <a:gd name="T31" fmla="*/ 96 h 313"/>
                <a:gd name="T32" fmla="*/ 312 w 313"/>
                <a:gd name="T33" fmla="*/ 141 h 313"/>
                <a:gd name="T34" fmla="*/ 312 w 313"/>
                <a:gd name="T35" fmla="*/ 173 h 313"/>
                <a:gd name="T36" fmla="*/ 300 w 313"/>
                <a:gd name="T37" fmla="*/ 218 h 313"/>
                <a:gd name="T38" fmla="*/ 277 w 313"/>
                <a:gd name="T39" fmla="*/ 257 h 313"/>
                <a:gd name="T40" fmla="*/ 244 w 313"/>
                <a:gd name="T41" fmla="*/ 287 h 313"/>
                <a:gd name="T42" fmla="*/ 203 w 313"/>
                <a:gd name="T43" fmla="*/ 306 h 313"/>
                <a:gd name="T44" fmla="*/ 156 w 313"/>
                <a:gd name="T45" fmla="*/ 313 h 313"/>
                <a:gd name="T46" fmla="*/ 156 w 313"/>
                <a:gd name="T47" fmla="*/ 9 h 313"/>
                <a:gd name="T48" fmla="*/ 113 w 313"/>
                <a:gd name="T49" fmla="*/ 16 h 313"/>
                <a:gd name="T50" fmla="*/ 74 w 313"/>
                <a:gd name="T51" fmla="*/ 35 h 313"/>
                <a:gd name="T52" fmla="*/ 42 w 313"/>
                <a:gd name="T53" fmla="*/ 63 h 313"/>
                <a:gd name="T54" fmla="*/ 21 w 313"/>
                <a:gd name="T55" fmla="*/ 99 h 313"/>
                <a:gd name="T56" fmla="*/ 9 w 313"/>
                <a:gd name="T57" fmla="*/ 142 h 313"/>
                <a:gd name="T58" fmla="*/ 9 w 313"/>
                <a:gd name="T59" fmla="*/ 172 h 313"/>
                <a:gd name="T60" fmla="*/ 21 w 313"/>
                <a:gd name="T61" fmla="*/ 214 h 313"/>
                <a:gd name="T62" fmla="*/ 42 w 313"/>
                <a:gd name="T63" fmla="*/ 250 h 313"/>
                <a:gd name="T64" fmla="*/ 74 w 313"/>
                <a:gd name="T65" fmla="*/ 279 h 313"/>
                <a:gd name="T66" fmla="*/ 113 w 313"/>
                <a:gd name="T67" fmla="*/ 297 h 313"/>
                <a:gd name="T68" fmla="*/ 156 w 313"/>
                <a:gd name="T69" fmla="*/ 304 h 313"/>
                <a:gd name="T70" fmla="*/ 185 w 313"/>
                <a:gd name="T71" fmla="*/ 301 h 313"/>
                <a:gd name="T72" fmla="*/ 227 w 313"/>
                <a:gd name="T73" fmla="*/ 287 h 313"/>
                <a:gd name="T74" fmla="*/ 260 w 313"/>
                <a:gd name="T75" fmla="*/ 262 h 313"/>
                <a:gd name="T76" fmla="*/ 285 w 313"/>
                <a:gd name="T77" fmla="*/ 227 h 313"/>
                <a:gd name="T78" fmla="*/ 300 w 313"/>
                <a:gd name="T79" fmla="*/ 187 h 313"/>
                <a:gd name="T80" fmla="*/ 304 w 313"/>
                <a:gd name="T81" fmla="*/ 157 h 313"/>
                <a:gd name="T82" fmla="*/ 297 w 313"/>
                <a:gd name="T83" fmla="*/ 113 h 313"/>
                <a:gd name="T84" fmla="*/ 279 w 313"/>
                <a:gd name="T85" fmla="*/ 75 h 313"/>
                <a:gd name="T86" fmla="*/ 250 w 313"/>
                <a:gd name="T87" fmla="*/ 44 h 313"/>
                <a:gd name="T88" fmla="*/ 213 w 313"/>
                <a:gd name="T89" fmla="*/ 21 h 313"/>
                <a:gd name="T90" fmla="*/ 171 w 313"/>
                <a:gd name="T91" fmla="*/ 1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313">
                  <a:moveTo>
                    <a:pt x="156" y="313"/>
                  </a:moveTo>
                  <a:lnTo>
                    <a:pt x="156" y="313"/>
                  </a:lnTo>
                  <a:lnTo>
                    <a:pt x="140" y="312"/>
                  </a:lnTo>
                  <a:lnTo>
                    <a:pt x="124" y="310"/>
                  </a:lnTo>
                  <a:lnTo>
                    <a:pt x="109" y="306"/>
                  </a:lnTo>
                  <a:lnTo>
                    <a:pt x="95" y="301"/>
                  </a:lnTo>
                  <a:lnTo>
                    <a:pt x="82" y="295"/>
                  </a:lnTo>
                  <a:lnTo>
                    <a:pt x="69" y="287"/>
                  </a:lnTo>
                  <a:lnTo>
                    <a:pt x="56" y="278"/>
                  </a:lnTo>
                  <a:lnTo>
                    <a:pt x="46" y="267"/>
                  </a:lnTo>
                  <a:lnTo>
                    <a:pt x="36" y="257"/>
                  </a:lnTo>
                  <a:lnTo>
                    <a:pt x="26" y="244"/>
                  </a:lnTo>
                  <a:lnTo>
                    <a:pt x="18" y="232"/>
                  </a:lnTo>
                  <a:lnTo>
                    <a:pt x="13" y="218"/>
                  </a:lnTo>
                  <a:lnTo>
                    <a:pt x="7" y="204"/>
                  </a:lnTo>
                  <a:lnTo>
                    <a:pt x="3" y="189"/>
                  </a:lnTo>
                  <a:lnTo>
                    <a:pt x="1" y="173"/>
                  </a:lnTo>
                  <a:lnTo>
                    <a:pt x="0" y="157"/>
                  </a:lnTo>
                  <a:lnTo>
                    <a:pt x="0" y="157"/>
                  </a:lnTo>
                  <a:lnTo>
                    <a:pt x="1" y="141"/>
                  </a:lnTo>
                  <a:lnTo>
                    <a:pt x="3" y="126"/>
                  </a:lnTo>
                  <a:lnTo>
                    <a:pt x="7" y="111"/>
                  </a:lnTo>
                  <a:lnTo>
                    <a:pt x="13" y="96"/>
                  </a:lnTo>
                  <a:lnTo>
                    <a:pt x="18" y="82"/>
                  </a:lnTo>
                  <a:lnTo>
                    <a:pt x="26" y="69"/>
                  </a:lnTo>
                  <a:lnTo>
                    <a:pt x="36" y="58"/>
                  </a:lnTo>
                  <a:lnTo>
                    <a:pt x="46" y="46"/>
                  </a:lnTo>
                  <a:lnTo>
                    <a:pt x="56" y="36"/>
                  </a:lnTo>
                  <a:lnTo>
                    <a:pt x="69" y="28"/>
                  </a:lnTo>
                  <a:lnTo>
                    <a:pt x="82" y="20"/>
                  </a:lnTo>
                  <a:lnTo>
                    <a:pt x="95" y="13"/>
                  </a:lnTo>
                  <a:lnTo>
                    <a:pt x="109" y="7"/>
                  </a:lnTo>
                  <a:lnTo>
                    <a:pt x="124" y="3"/>
                  </a:lnTo>
                  <a:lnTo>
                    <a:pt x="140" y="1"/>
                  </a:lnTo>
                  <a:lnTo>
                    <a:pt x="156" y="0"/>
                  </a:lnTo>
                  <a:lnTo>
                    <a:pt x="156" y="0"/>
                  </a:lnTo>
                  <a:lnTo>
                    <a:pt x="173" y="1"/>
                  </a:lnTo>
                  <a:lnTo>
                    <a:pt x="188" y="3"/>
                  </a:lnTo>
                  <a:lnTo>
                    <a:pt x="203" y="7"/>
                  </a:lnTo>
                  <a:lnTo>
                    <a:pt x="217" y="13"/>
                  </a:lnTo>
                  <a:lnTo>
                    <a:pt x="230" y="20"/>
                  </a:lnTo>
                  <a:lnTo>
                    <a:pt x="244" y="28"/>
                  </a:lnTo>
                  <a:lnTo>
                    <a:pt x="256" y="36"/>
                  </a:lnTo>
                  <a:lnTo>
                    <a:pt x="267" y="46"/>
                  </a:lnTo>
                  <a:lnTo>
                    <a:pt x="277" y="58"/>
                  </a:lnTo>
                  <a:lnTo>
                    <a:pt x="285" y="69"/>
                  </a:lnTo>
                  <a:lnTo>
                    <a:pt x="294" y="82"/>
                  </a:lnTo>
                  <a:lnTo>
                    <a:pt x="300" y="96"/>
                  </a:lnTo>
                  <a:lnTo>
                    <a:pt x="305" y="111"/>
                  </a:lnTo>
                  <a:lnTo>
                    <a:pt x="310" y="126"/>
                  </a:lnTo>
                  <a:lnTo>
                    <a:pt x="312" y="141"/>
                  </a:lnTo>
                  <a:lnTo>
                    <a:pt x="313" y="157"/>
                  </a:lnTo>
                  <a:lnTo>
                    <a:pt x="313" y="157"/>
                  </a:lnTo>
                  <a:lnTo>
                    <a:pt x="312" y="173"/>
                  </a:lnTo>
                  <a:lnTo>
                    <a:pt x="310" y="189"/>
                  </a:lnTo>
                  <a:lnTo>
                    <a:pt x="305" y="204"/>
                  </a:lnTo>
                  <a:lnTo>
                    <a:pt x="300" y="218"/>
                  </a:lnTo>
                  <a:lnTo>
                    <a:pt x="294" y="232"/>
                  </a:lnTo>
                  <a:lnTo>
                    <a:pt x="285" y="244"/>
                  </a:lnTo>
                  <a:lnTo>
                    <a:pt x="277" y="257"/>
                  </a:lnTo>
                  <a:lnTo>
                    <a:pt x="267" y="267"/>
                  </a:lnTo>
                  <a:lnTo>
                    <a:pt x="256" y="278"/>
                  </a:lnTo>
                  <a:lnTo>
                    <a:pt x="244" y="287"/>
                  </a:lnTo>
                  <a:lnTo>
                    <a:pt x="230" y="295"/>
                  </a:lnTo>
                  <a:lnTo>
                    <a:pt x="217" y="301"/>
                  </a:lnTo>
                  <a:lnTo>
                    <a:pt x="203" y="306"/>
                  </a:lnTo>
                  <a:lnTo>
                    <a:pt x="188" y="310"/>
                  </a:lnTo>
                  <a:lnTo>
                    <a:pt x="173" y="312"/>
                  </a:lnTo>
                  <a:lnTo>
                    <a:pt x="156" y="313"/>
                  </a:lnTo>
                  <a:lnTo>
                    <a:pt x="156" y="313"/>
                  </a:lnTo>
                  <a:close/>
                  <a:moveTo>
                    <a:pt x="156" y="9"/>
                  </a:moveTo>
                  <a:lnTo>
                    <a:pt x="156" y="9"/>
                  </a:lnTo>
                  <a:lnTo>
                    <a:pt x="141" y="10"/>
                  </a:lnTo>
                  <a:lnTo>
                    <a:pt x="127" y="13"/>
                  </a:lnTo>
                  <a:lnTo>
                    <a:pt x="113" y="16"/>
                  </a:lnTo>
                  <a:lnTo>
                    <a:pt x="99" y="21"/>
                  </a:lnTo>
                  <a:lnTo>
                    <a:pt x="86" y="28"/>
                  </a:lnTo>
                  <a:lnTo>
                    <a:pt x="74" y="35"/>
                  </a:lnTo>
                  <a:lnTo>
                    <a:pt x="62" y="44"/>
                  </a:lnTo>
                  <a:lnTo>
                    <a:pt x="52" y="53"/>
                  </a:lnTo>
                  <a:lnTo>
                    <a:pt x="42" y="63"/>
                  </a:lnTo>
                  <a:lnTo>
                    <a:pt x="34" y="75"/>
                  </a:lnTo>
                  <a:lnTo>
                    <a:pt x="26" y="86"/>
                  </a:lnTo>
                  <a:lnTo>
                    <a:pt x="21" y="99"/>
                  </a:lnTo>
                  <a:lnTo>
                    <a:pt x="16" y="113"/>
                  </a:lnTo>
                  <a:lnTo>
                    <a:pt x="11" y="127"/>
                  </a:lnTo>
                  <a:lnTo>
                    <a:pt x="9" y="142"/>
                  </a:lnTo>
                  <a:lnTo>
                    <a:pt x="9" y="157"/>
                  </a:lnTo>
                  <a:lnTo>
                    <a:pt x="9" y="157"/>
                  </a:lnTo>
                  <a:lnTo>
                    <a:pt x="9" y="172"/>
                  </a:lnTo>
                  <a:lnTo>
                    <a:pt x="11" y="187"/>
                  </a:lnTo>
                  <a:lnTo>
                    <a:pt x="16" y="200"/>
                  </a:lnTo>
                  <a:lnTo>
                    <a:pt x="21" y="214"/>
                  </a:lnTo>
                  <a:lnTo>
                    <a:pt x="26" y="227"/>
                  </a:lnTo>
                  <a:lnTo>
                    <a:pt x="34" y="240"/>
                  </a:lnTo>
                  <a:lnTo>
                    <a:pt x="42" y="250"/>
                  </a:lnTo>
                  <a:lnTo>
                    <a:pt x="52" y="262"/>
                  </a:lnTo>
                  <a:lnTo>
                    <a:pt x="62" y="271"/>
                  </a:lnTo>
                  <a:lnTo>
                    <a:pt x="74" y="279"/>
                  </a:lnTo>
                  <a:lnTo>
                    <a:pt x="86" y="287"/>
                  </a:lnTo>
                  <a:lnTo>
                    <a:pt x="99" y="293"/>
                  </a:lnTo>
                  <a:lnTo>
                    <a:pt x="113" y="297"/>
                  </a:lnTo>
                  <a:lnTo>
                    <a:pt x="127" y="301"/>
                  </a:lnTo>
                  <a:lnTo>
                    <a:pt x="141" y="303"/>
                  </a:lnTo>
                  <a:lnTo>
                    <a:pt x="156" y="304"/>
                  </a:lnTo>
                  <a:lnTo>
                    <a:pt x="156" y="304"/>
                  </a:lnTo>
                  <a:lnTo>
                    <a:pt x="171" y="303"/>
                  </a:lnTo>
                  <a:lnTo>
                    <a:pt x="185" y="301"/>
                  </a:lnTo>
                  <a:lnTo>
                    <a:pt x="200" y="297"/>
                  </a:lnTo>
                  <a:lnTo>
                    <a:pt x="213" y="293"/>
                  </a:lnTo>
                  <a:lnTo>
                    <a:pt x="227" y="287"/>
                  </a:lnTo>
                  <a:lnTo>
                    <a:pt x="238" y="279"/>
                  </a:lnTo>
                  <a:lnTo>
                    <a:pt x="250" y="271"/>
                  </a:lnTo>
                  <a:lnTo>
                    <a:pt x="260" y="262"/>
                  </a:lnTo>
                  <a:lnTo>
                    <a:pt x="269" y="250"/>
                  </a:lnTo>
                  <a:lnTo>
                    <a:pt x="279" y="240"/>
                  </a:lnTo>
                  <a:lnTo>
                    <a:pt x="285" y="227"/>
                  </a:lnTo>
                  <a:lnTo>
                    <a:pt x="292" y="214"/>
                  </a:lnTo>
                  <a:lnTo>
                    <a:pt x="297" y="200"/>
                  </a:lnTo>
                  <a:lnTo>
                    <a:pt x="300" y="187"/>
                  </a:lnTo>
                  <a:lnTo>
                    <a:pt x="303" y="172"/>
                  </a:lnTo>
                  <a:lnTo>
                    <a:pt x="304" y="157"/>
                  </a:lnTo>
                  <a:lnTo>
                    <a:pt x="304" y="157"/>
                  </a:lnTo>
                  <a:lnTo>
                    <a:pt x="303" y="142"/>
                  </a:lnTo>
                  <a:lnTo>
                    <a:pt x="300" y="127"/>
                  </a:lnTo>
                  <a:lnTo>
                    <a:pt x="297" y="113"/>
                  </a:lnTo>
                  <a:lnTo>
                    <a:pt x="292" y="99"/>
                  </a:lnTo>
                  <a:lnTo>
                    <a:pt x="285" y="86"/>
                  </a:lnTo>
                  <a:lnTo>
                    <a:pt x="279" y="75"/>
                  </a:lnTo>
                  <a:lnTo>
                    <a:pt x="269" y="63"/>
                  </a:lnTo>
                  <a:lnTo>
                    <a:pt x="260" y="53"/>
                  </a:lnTo>
                  <a:lnTo>
                    <a:pt x="250" y="44"/>
                  </a:lnTo>
                  <a:lnTo>
                    <a:pt x="238" y="35"/>
                  </a:lnTo>
                  <a:lnTo>
                    <a:pt x="227" y="28"/>
                  </a:lnTo>
                  <a:lnTo>
                    <a:pt x="213" y="21"/>
                  </a:lnTo>
                  <a:lnTo>
                    <a:pt x="200" y="16"/>
                  </a:lnTo>
                  <a:lnTo>
                    <a:pt x="185" y="13"/>
                  </a:lnTo>
                  <a:lnTo>
                    <a:pt x="171" y="10"/>
                  </a:lnTo>
                  <a:lnTo>
                    <a:pt x="156" y="9"/>
                  </a:lnTo>
                  <a:lnTo>
                    <a:pt x="15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3" name="Freeform 67">
              <a:extLst>
                <a:ext uri="{FF2B5EF4-FFF2-40B4-BE49-F238E27FC236}">
                  <a16:creationId xmlns:a16="http://schemas.microsoft.com/office/drawing/2014/main" id="{72D35158-35FB-42F1-8C3A-A4BD951F4557}"/>
                </a:ext>
              </a:extLst>
            </p:cNvPr>
            <p:cNvSpPr>
              <a:spLocks noEditPoints="1"/>
            </p:cNvSpPr>
            <p:nvPr userDrawn="1"/>
          </p:nvSpPr>
          <p:spPr bwMode="auto">
            <a:xfrm>
              <a:off x="5221289" y="3165476"/>
              <a:ext cx="203200" cy="203200"/>
            </a:xfrm>
            <a:custGeom>
              <a:avLst/>
              <a:gdLst>
                <a:gd name="T0" fmla="*/ 114 w 255"/>
                <a:gd name="T1" fmla="*/ 254 h 256"/>
                <a:gd name="T2" fmla="*/ 78 w 255"/>
                <a:gd name="T3" fmla="*/ 245 h 256"/>
                <a:gd name="T4" fmla="*/ 46 w 255"/>
                <a:gd name="T5" fmla="*/ 227 h 256"/>
                <a:gd name="T6" fmla="*/ 22 w 255"/>
                <a:gd name="T7" fmla="*/ 199 h 256"/>
                <a:gd name="T8" fmla="*/ 5 w 255"/>
                <a:gd name="T9" fmla="*/ 166 h 256"/>
                <a:gd name="T10" fmla="*/ 0 w 255"/>
                <a:gd name="T11" fmla="*/ 128 h 256"/>
                <a:gd name="T12" fmla="*/ 2 w 255"/>
                <a:gd name="T13" fmla="*/ 102 h 256"/>
                <a:gd name="T14" fmla="*/ 15 w 255"/>
                <a:gd name="T15" fmla="*/ 67 h 256"/>
                <a:gd name="T16" fmla="*/ 36 w 255"/>
                <a:gd name="T17" fmla="*/ 38 h 256"/>
                <a:gd name="T18" fmla="*/ 66 w 255"/>
                <a:gd name="T19" fmla="*/ 16 h 256"/>
                <a:gd name="T20" fmla="*/ 101 w 255"/>
                <a:gd name="T21" fmla="*/ 3 h 256"/>
                <a:gd name="T22" fmla="*/ 127 w 255"/>
                <a:gd name="T23" fmla="*/ 0 h 256"/>
                <a:gd name="T24" fmla="*/ 165 w 255"/>
                <a:gd name="T25" fmla="*/ 6 h 256"/>
                <a:gd name="T26" fmla="*/ 199 w 255"/>
                <a:gd name="T27" fmla="*/ 22 h 256"/>
                <a:gd name="T28" fmla="*/ 225 w 255"/>
                <a:gd name="T29" fmla="*/ 47 h 256"/>
                <a:gd name="T30" fmla="*/ 245 w 255"/>
                <a:gd name="T31" fmla="*/ 78 h 256"/>
                <a:gd name="T32" fmla="*/ 254 w 255"/>
                <a:gd name="T33" fmla="*/ 115 h 256"/>
                <a:gd name="T34" fmla="*/ 254 w 255"/>
                <a:gd name="T35" fmla="*/ 140 h 256"/>
                <a:gd name="T36" fmla="*/ 245 w 255"/>
                <a:gd name="T37" fmla="*/ 177 h 256"/>
                <a:gd name="T38" fmla="*/ 225 w 255"/>
                <a:gd name="T39" fmla="*/ 209 h 256"/>
                <a:gd name="T40" fmla="*/ 199 w 255"/>
                <a:gd name="T41" fmla="*/ 234 h 256"/>
                <a:gd name="T42" fmla="*/ 165 w 255"/>
                <a:gd name="T43" fmla="*/ 250 h 256"/>
                <a:gd name="T44" fmla="*/ 127 w 255"/>
                <a:gd name="T45" fmla="*/ 256 h 256"/>
                <a:gd name="T46" fmla="*/ 127 w 255"/>
                <a:gd name="T47" fmla="*/ 9 h 256"/>
                <a:gd name="T48" fmla="*/ 92 w 255"/>
                <a:gd name="T49" fmla="*/ 15 h 256"/>
                <a:gd name="T50" fmla="*/ 61 w 255"/>
                <a:gd name="T51" fmla="*/ 30 h 256"/>
                <a:gd name="T52" fmla="*/ 35 w 255"/>
                <a:gd name="T53" fmla="*/ 53 h 256"/>
                <a:gd name="T54" fmla="*/ 18 w 255"/>
                <a:gd name="T55" fmla="*/ 82 h 256"/>
                <a:gd name="T56" fmla="*/ 9 w 255"/>
                <a:gd name="T57" fmla="*/ 116 h 256"/>
                <a:gd name="T58" fmla="*/ 9 w 255"/>
                <a:gd name="T59" fmla="*/ 140 h 256"/>
                <a:gd name="T60" fmla="*/ 18 w 255"/>
                <a:gd name="T61" fmla="*/ 174 h 256"/>
                <a:gd name="T62" fmla="*/ 35 w 255"/>
                <a:gd name="T63" fmla="*/ 204 h 256"/>
                <a:gd name="T64" fmla="*/ 61 w 255"/>
                <a:gd name="T65" fmla="*/ 226 h 256"/>
                <a:gd name="T66" fmla="*/ 92 w 255"/>
                <a:gd name="T67" fmla="*/ 241 h 256"/>
                <a:gd name="T68" fmla="*/ 127 w 255"/>
                <a:gd name="T69" fmla="*/ 246 h 256"/>
                <a:gd name="T70" fmla="*/ 150 w 255"/>
                <a:gd name="T71" fmla="*/ 244 h 256"/>
                <a:gd name="T72" fmla="*/ 184 w 255"/>
                <a:gd name="T73" fmla="*/ 233 h 256"/>
                <a:gd name="T74" fmla="*/ 210 w 255"/>
                <a:gd name="T75" fmla="*/ 212 h 256"/>
                <a:gd name="T76" fmla="*/ 231 w 255"/>
                <a:gd name="T77" fmla="*/ 184 h 256"/>
                <a:gd name="T78" fmla="*/ 243 w 255"/>
                <a:gd name="T79" fmla="*/ 152 h 256"/>
                <a:gd name="T80" fmla="*/ 246 w 255"/>
                <a:gd name="T81" fmla="*/ 128 h 256"/>
                <a:gd name="T82" fmla="*/ 240 w 255"/>
                <a:gd name="T83" fmla="*/ 93 h 256"/>
                <a:gd name="T84" fmla="*/ 225 w 255"/>
                <a:gd name="T85" fmla="*/ 62 h 256"/>
                <a:gd name="T86" fmla="*/ 202 w 255"/>
                <a:gd name="T87" fmla="*/ 37 h 256"/>
                <a:gd name="T88" fmla="*/ 174 w 255"/>
                <a:gd name="T89" fmla="*/ 18 h 256"/>
                <a:gd name="T90" fmla="*/ 139 w 255"/>
                <a:gd name="T91" fmla="*/ 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5" h="256">
                  <a:moveTo>
                    <a:pt x="127" y="256"/>
                  </a:moveTo>
                  <a:lnTo>
                    <a:pt x="127" y="256"/>
                  </a:lnTo>
                  <a:lnTo>
                    <a:pt x="114" y="254"/>
                  </a:lnTo>
                  <a:lnTo>
                    <a:pt x="101" y="253"/>
                  </a:lnTo>
                  <a:lnTo>
                    <a:pt x="89" y="250"/>
                  </a:lnTo>
                  <a:lnTo>
                    <a:pt x="78" y="245"/>
                  </a:lnTo>
                  <a:lnTo>
                    <a:pt x="66" y="241"/>
                  </a:lnTo>
                  <a:lnTo>
                    <a:pt x="56" y="234"/>
                  </a:lnTo>
                  <a:lnTo>
                    <a:pt x="46" y="227"/>
                  </a:lnTo>
                  <a:lnTo>
                    <a:pt x="36" y="219"/>
                  </a:lnTo>
                  <a:lnTo>
                    <a:pt x="28" y="209"/>
                  </a:lnTo>
                  <a:lnTo>
                    <a:pt x="22" y="199"/>
                  </a:lnTo>
                  <a:lnTo>
                    <a:pt x="15" y="189"/>
                  </a:lnTo>
                  <a:lnTo>
                    <a:pt x="10" y="177"/>
                  </a:lnTo>
                  <a:lnTo>
                    <a:pt x="5" y="166"/>
                  </a:lnTo>
                  <a:lnTo>
                    <a:pt x="2" y="153"/>
                  </a:lnTo>
                  <a:lnTo>
                    <a:pt x="0" y="140"/>
                  </a:lnTo>
                  <a:lnTo>
                    <a:pt x="0" y="128"/>
                  </a:lnTo>
                  <a:lnTo>
                    <a:pt x="0" y="128"/>
                  </a:lnTo>
                  <a:lnTo>
                    <a:pt x="0" y="115"/>
                  </a:lnTo>
                  <a:lnTo>
                    <a:pt x="2" y="102"/>
                  </a:lnTo>
                  <a:lnTo>
                    <a:pt x="5" y="90"/>
                  </a:lnTo>
                  <a:lnTo>
                    <a:pt x="10" y="78"/>
                  </a:lnTo>
                  <a:lnTo>
                    <a:pt x="15" y="67"/>
                  </a:lnTo>
                  <a:lnTo>
                    <a:pt x="22" y="56"/>
                  </a:lnTo>
                  <a:lnTo>
                    <a:pt x="28" y="47"/>
                  </a:lnTo>
                  <a:lnTo>
                    <a:pt x="36" y="38"/>
                  </a:lnTo>
                  <a:lnTo>
                    <a:pt x="46" y="30"/>
                  </a:lnTo>
                  <a:lnTo>
                    <a:pt x="56" y="22"/>
                  </a:lnTo>
                  <a:lnTo>
                    <a:pt x="66" y="16"/>
                  </a:lnTo>
                  <a:lnTo>
                    <a:pt x="78" y="10"/>
                  </a:lnTo>
                  <a:lnTo>
                    <a:pt x="89" y="6"/>
                  </a:lnTo>
                  <a:lnTo>
                    <a:pt x="101" y="3"/>
                  </a:lnTo>
                  <a:lnTo>
                    <a:pt x="114" y="1"/>
                  </a:lnTo>
                  <a:lnTo>
                    <a:pt x="127" y="0"/>
                  </a:lnTo>
                  <a:lnTo>
                    <a:pt x="127" y="0"/>
                  </a:lnTo>
                  <a:lnTo>
                    <a:pt x="140" y="1"/>
                  </a:lnTo>
                  <a:lnTo>
                    <a:pt x="153" y="3"/>
                  </a:lnTo>
                  <a:lnTo>
                    <a:pt x="165" y="6"/>
                  </a:lnTo>
                  <a:lnTo>
                    <a:pt x="177" y="10"/>
                  </a:lnTo>
                  <a:lnTo>
                    <a:pt x="188" y="16"/>
                  </a:lnTo>
                  <a:lnTo>
                    <a:pt x="199" y="22"/>
                  </a:lnTo>
                  <a:lnTo>
                    <a:pt x="208" y="30"/>
                  </a:lnTo>
                  <a:lnTo>
                    <a:pt x="217" y="38"/>
                  </a:lnTo>
                  <a:lnTo>
                    <a:pt x="225" y="47"/>
                  </a:lnTo>
                  <a:lnTo>
                    <a:pt x="233" y="56"/>
                  </a:lnTo>
                  <a:lnTo>
                    <a:pt x="239" y="67"/>
                  </a:lnTo>
                  <a:lnTo>
                    <a:pt x="245" y="78"/>
                  </a:lnTo>
                  <a:lnTo>
                    <a:pt x="250" y="90"/>
                  </a:lnTo>
                  <a:lnTo>
                    <a:pt x="252" y="102"/>
                  </a:lnTo>
                  <a:lnTo>
                    <a:pt x="254" y="115"/>
                  </a:lnTo>
                  <a:lnTo>
                    <a:pt x="255" y="128"/>
                  </a:lnTo>
                  <a:lnTo>
                    <a:pt x="255" y="128"/>
                  </a:lnTo>
                  <a:lnTo>
                    <a:pt x="254" y="140"/>
                  </a:lnTo>
                  <a:lnTo>
                    <a:pt x="252" y="153"/>
                  </a:lnTo>
                  <a:lnTo>
                    <a:pt x="250" y="166"/>
                  </a:lnTo>
                  <a:lnTo>
                    <a:pt x="245" y="177"/>
                  </a:lnTo>
                  <a:lnTo>
                    <a:pt x="239" y="189"/>
                  </a:lnTo>
                  <a:lnTo>
                    <a:pt x="233" y="199"/>
                  </a:lnTo>
                  <a:lnTo>
                    <a:pt x="225" y="209"/>
                  </a:lnTo>
                  <a:lnTo>
                    <a:pt x="217" y="219"/>
                  </a:lnTo>
                  <a:lnTo>
                    <a:pt x="208" y="227"/>
                  </a:lnTo>
                  <a:lnTo>
                    <a:pt x="199" y="234"/>
                  </a:lnTo>
                  <a:lnTo>
                    <a:pt x="188" y="241"/>
                  </a:lnTo>
                  <a:lnTo>
                    <a:pt x="177" y="245"/>
                  </a:lnTo>
                  <a:lnTo>
                    <a:pt x="165" y="250"/>
                  </a:lnTo>
                  <a:lnTo>
                    <a:pt x="153" y="253"/>
                  </a:lnTo>
                  <a:lnTo>
                    <a:pt x="140" y="254"/>
                  </a:lnTo>
                  <a:lnTo>
                    <a:pt x="127" y="256"/>
                  </a:lnTo>
                  <a:lnTo>
                    <a:pt x="127" y="256"/>
                  </a:lnTo>
                  <a:close/>
                  <a:moveTo>
                    <a:pt x="127" y="9"/>
                  </a:moveTo>
                  <a:lnTo>
                    <a:pt x="127" y="9"/>
                  </a:lnTo>
                  <a:lnTo>
                    <a:pt x="115" y="10"/>
                  </a:lnTo>
                  <a:lnTo>
                    <a:pt x="103" y="11"/>
                  </a:lnTo>
                  <a:lnTo>
                    <a:pt x="92" y="15"/>
                  </a:lnTo>
                  <a:lnTo>
                    <a:pt x="81" y="18"/>
                  </a:lnTo>
                  <a:lnTo>
                    <a:pt x="71" y="24"/>
                  </a:lnTo>
                  <a:lnTo>
                    <a:pt x="61" y="30"/>
                  </a:lnTo>
                  <a:lnTo>
                    <a:pt x="51" y="37"/>
                  </a:lnTo>
                  <a:lnTo>
                    <a:pt x="43" y="44"/>
                  </a:lnTo>
                  <a:lnTo>
                    <a:pt x="35" y="53"/>
                  </a:lnTo>
                  <a:lnTo>
                    <a:pt x="28" y="62"/>
                  </a:lnTo>
                  <a:lnTo>
                    <a:pt x="23" y="71"/>
                  </a:lnTo>
                  <a:lnTo>
                    <a:pt x="18" y="82"/>
                  </a:lnTo>
                  <a:lnTo>
                    <a:pt x="13" y="93"/>
                  </a:lnTo>
                  <a:lnTo>
                    <a:pt x="11" y="103"/>
                  </a:lnTo>
                  <a:lnTo>
                    <a:pt x="9" y="116"/>
                  </a:lnTo>
                  <a:lnTo>
                    <a:pt x="9" y="128"/>
                  </a:lnTo>
                  <a:lnTo>
                    <a:pt x="9" y="128"/>
                  </a:lnTo>
                  <a:lnTo>
                    <a:pt x="9" y="140"/>
                  </a:lnTo>
                  <a:lnTo>
                    <a:pt x="11" y="152"/>
                  </a:lnTo>
                  <a:lnTo>
                    <a:pt x="13" y="163"/>
                  </a:lnTo>
                  <a:lnTo>
                    <a:pt x="18" y="174"/>
                  </a:lnTo>
                  <a:lnTo>
                    <a:pt x="23" y="184"/>
                  </a:lnTo>
                  <a:lnTo>
                    <a:pt x="28" y="195"/>
                  </a:lnTo>
                  <a:lnTo>
                    <a:pt x="35" y="204"/>
                  </a:lnTo>
                  <a:lnTo>
                    <a:pt x="43" y="212"/>
                  </a:lnTo>
                  <a:lnTo>
                    <a:pt x="51" y="220"/>
                  </a:lnTo>
                  <a:lnTo>
                    <a:pt x="61" y="226"/>
                  </a:lnTo>
                  <a:lnTo>
                    <a:pt x="71" y="233"/>
                  </a:lnTo>
                  <a:lnTo>
                    <a:pt x="81" y="237"/>
                  </a:lnTo>
                  <a:lnTo>
                    <a:pt x="92" y="241"/>
                  </a:lnTo>
                  <a:lnTo>
                    <a:pt x="103" y="244"/>
                  </a:lnTo>
                  <a:lnTo>
                    <a:pt x="115" y="245"/>
                  </a:lnTo>
                  <a:lnTo>
                    <a:pt x="127" y="246"/>
                  </a:lnTo>
                  <a:lnTo>
                    <a:pt x="127" y="246"/>
                  </a:lnTo>
                  <a:lnTo>
                    <a:pt x="139" y="245"/>
                  </a:lnTo>
                  <a:lnTo>
                    <a:pt x="150" y="244"/>
                  </a:lnTo>
                  <a:lnTo>
                    <a:pt x="162" y="241"/>
                  </a:lnTo>
                  <a:lnTo>
                    <a:pt x="174" y="237"/>
                  </a:lnTo>
                  <a:lnTo>
                    <a:pt x="184" y="233"/>
                  </a:lnTo>
                  <a:lnTo>
                    <a:pt x="193" y="226"/>
                  </a:lnTo>
                  <a:lnTo>
                    <a:pt x="202" y="220"/>
                  </a:lnTo>
                  <a:lnTo>
                    <a:pt x="210" y="212"/>
                  </a:lnTo>
                  <a:lnTo>
                    <a:pt x="218" y="204"/>
                  </a:lnTo>
                  <a:lnTo>
                    <a:pt x="225" y="195"/>
                  </a:lnTo>
                  <a:lnTo>
                    <a:pt x="231" y="184"/>
                  </a:lnTo>
                  <a:lnTo>
                    <a:pt x="236" y="174"/>
                  </a:lnTo>
                  <a:lnTo>
                    <a:pt x="240" y="163"/>
                  </a:lnTo>
                  <a:lnTo>
                    <a:pt x="243" y="152"/>
                  </a:lnTo>
                  <a:lnTo>
                    <a:pt x="245" y="140"/>
                  </a:lnTo>
                  <a:lnTo>
                    <a:pt x="246" y="128"/>
                  </a:lnTo>
                  <a:lnTo>
                    <a:pt x="246" y="128"/>
                  </a:lnTo>
                  <a:lnTo>
                    <a:pt x="245" y="116"/>
                  </a:lnTo>
                  <a:lnTo>
                    <a:pt x="243" y="103"/>
                  </a:lnTo>
                  <a:lnTo>
                    <a:pt x="240" y="93"/>
                  </a:lnTo>
                  <a:lnTo>
                    <a:pt x="236" y="82"/>
                  </a:lnTo>
                  <a:lnTo>
                    <a:pt x="231" y="71"/>
                  </a:lnTo>
                  <a:lnTo>
                    <a:pt x="225" y="62"/>
                  </a:lnTo>
                  <a:lnTo>
                    <a:pt x="218" y="53"/>
                  </a:lnTo>
                  <a:lnTo>
                    <a:pt x="210" y="44"/>
                  </a:lnTo>
                  <a:lnTo>
                    <a:pt x="202" y="37"/>
                  </a:lnTo>
                  <a:lnTo>
                    <a:pt x="193" y="30"/>
                  </a:lnTo>
                  <a:lnTo>
                    <a:pt x="184" y="24"/>
                  </a:lnTo>
                  <a:lnTo>
                    <a:pt x="174" y="18"/>
                  </a:lnTo>
                  <a:lnTo>
                    <a:pt x="162" y="15"/>
                  </a:lnTo>
                  <a:lnTo>
                    <a:pt x="150" y="11"/>
                  </a:lnTo>
                  <a:lnTo>
                    <a:pt x="139" y="10"/>
                  </a:lnTo>
                  <a:lnTo>
                    <a:pt x="127" y="9"/>
                  </a:lnTo>
                  <a:lnTo>
                    <a:pt x="12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4" name="Freeform 68">
              <a:extLst>
                <a:ext uri="{FF2B5EF4-FFF2-40B4-BE49-F238E27FC236}">
                  <a16:creationId xmlns:a16="http://schemas.microsoft.com/office/drawing/2014/main" id="{10A7C164-B099-48A7-A5DB-24CA130B64CE}"/>
                </a:ext>
              </a:extLst>
            </p:cNvPr>
            <p:cNvSpPr>
              <a:spLocks noEditPoints="1"/>
            </p:cNvSpPr>
            <p:nvPr userDrawn="1"/>
          </p:nvSpPr>
          <p:spPr bwMode="auto">
            <a:xfrm>
              <a:off x="5240339" y="3181351"/>
              <a:ext cx="161925" cy="155575"/>
            </a:xfrm>
            <a:custGeom>
              <a:avLst/>
              <a:gdLst>
                <a:gd name="T0" fmla="*/ 41 w 204"/>
                <a:gd name="T1" fmla="*/ 194 h 194"/>
                <a:gd name="T2" fmla="*/ 39 w 204"/>
                <a:gd name="T3" fmla="*/ 194 h 194"/>
                <a:gd name="T4" fmla="*/ 37 w 204"/>
                <a:gd name="T5" fmla="*/ 188 h 194"/>
                <a:gd name="T6" fmla="*/ 1 w 204"/>
                <a:gd name="T7" fmla="*/ 79 h 194"/>
                <a:gd name="T8" fmla="*/ 0 w 204"/>
                <a:gd name="T9" fmla="*/ 77 h 194"/>
                <a:gd name="T10" fmla="*/ 0 w 204"/>
                <a:gd name="T11" fmla="*/ 73 h 194"/>
                <a:gd name="T12" fmla="*/ 5 w 204"/>
                <a:gd name="T13" fmla="*/ 71 h 194"/>
                <a:gd name="T14" fmla="*/ 98 w 204"/>
                <a:gd name="T15" fmla="*/ 3 h 194"/>
                <a:gd name="T16" fmla="*/ 99 w 204"/>
                <a:gd name="T17" fmla="*/ 1 h 194"/>
                <a:gd name="T18" fmla="*/ 102 w 204"/>
                <a:gd name="T19" fmla="*/ 0 h 194"/>
                <a:gd name="T20" fmla="*/ 105 w 204"/>
                <a:gd name="T21" fmla="*/ 1 h 194"/>
                <a:gd name="T22" fmla="*/ 129 w 204"/>
                <a:gd name="T23" fmla="*/ 71 h 194"/>
                <a:gd name="T24" fmla="*/ 200 w 204"/>
                <a:gd name="T25" fmla="*/ 71 h 194"/>
                <a:gd name="T26" fmla="*/ 204 w 204"/>
                <a:gd name="T27" fmla="*/ 73 h 194"/>
                <a:gd name="T28" fmla="*/ 204 w 204"/>
                <a:gd name="T29" fmla="*/ 77 h 194"/>
                <a:gd name="T30" fmla="*/ 145 w 204"/>
                <a:gd name="T31" fmla="*/ 121 h 194"/>
                <a:gd name="T32" fmla="*/ 167 w 204"/>
                <a:gd name="T33" fmla="*/ 188 h 194"/>
                <a:gd name="T34" fmla="*/ 166 w 204"/>
                <a:gd name="T35" fmla="*/ 194 h 194"/>
                <a:gd name="T36" fmla="*/ 162 w 204"/>
                <a:gd name="T37" fmla="*/ 194 h 194"/>
                <a:gd name="T38" fmla="*/ 102 w 204"/>
                <a:gd name="T39" fmla="*/ 152 h 194"/>
                <a:gd name="T40" fmla="*/ 45 w 204"/>
                <a:gd name="T41" fmla="*/ 194 h 194"/>
                <a:gd name="T42" fmla="*/ 41 w 204"/>
                <a:gd name="T43" fmla="*/ 194 h 194"/>
                <a:gd name="T44" fmla="*/ 68 w 204"/>
                <a:gd name="T45" fmla="*/ 115 h 194"/>
                <a:gd name="T46" fmla="*/ 69 w 204"/>
                <a:gd name="T47" fmla="*/ 117 h 194"/>
                <a:gd name="T48" fmla="*/ 51 w 204"/>
                <a:gd name="T49" fmla="*/ 178 h 194"/>
                <a:gd name="T50" fmla="*/ 99 w 204"/>
                <a:gd name="T51" fmla="*/ 142 h 194"/>
                <a:gd name="T52" fmla="*/ 105 w 204"/>
                <a:gd name="T53" fmla="*/ 142 h 194"/>
                <a:gd name="T54" fmla="*/ 135 w 204"/>
                <a:gd name="T55" fmla="*/ 121 h 194"/>
                <a:gd name="T56" fmla="*/ 135 w 204"/>
                <a:gd name="T57" fmla="*/ 117 h 194"/>
                <a:gd name="T58" fmla="*/ 185 w 204"/>
                <a:gd name="T59" fmla="*/ 80 h 194"/>
                <a:gd name="T60" fmla="*/ 125 w 204"/>
                <a:gd name="T61" fmla="*/ 80 h 194"/>
                <a:gd name="T62" fmla="*/ 121 w 204"/>
                <a:gd name="T63" fmla="*/ 77 h 194"/>
                <a:gd name="T64" fmla="*/ 83 w 204"/>
                <a:gd name="T65" fmla="*/ 77 h 194"/>
                <a:gd name="T66" fmla="*/ 82 w 204"/>
                <a:gd name="T67" fmla="*/ 79 h 194"/>
                <a:gd name="T68" fmla="*/ 18 w 204"/>
                <a:gd name="T69" fmla="*/ 8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194">
                  <a:moveTo>
                    <a:pt x="41" y="194"/>
                  </a:moveTo>
                  <a:lnTo>
                    <a:pt x="41" y="194"/>
                  </a:lnTo>
                  <a:lnTo>
                    <a:pt x="39" y="194"/>
                  </a:lnTo>
                  <a:lnTo>
                    <a:pt x="39" y="194"/>
                  </a:lnTo>
                  <a:lnTo>
                    <a:pt x="37" y="192"/>
                  </a:lnTo>
                  <a:lnTo>
                    <a:pt x="37" y="188"/>
                  </a:lnTo>
                  <a:lnTo>
                    <a:pt x="60" y="121"/>
                  </a:lnTo>
                  <a:lnTo>
                    <a:pt x="1" y="79"/>
                  </a:lnTo>
                  <a:lnTo>
                    <a:pt x="1" y="79"/>
                  </a:lnTo>
                  <a:lnTo>
                    <a:pt x="0" y="77"/>
                  </a:lnTo>
                  <a:lnTo>
                    <a:pt x="0" y="73"/>
                  </a:lnTo>
                  <a:lnTo>
                    <a:pt x="0" y="73"/>
                  </a:lnTo>
                  <a:lnTo>
                    <a:pt x="1" y="71"/>
                  </a:lnTo>
                  <a:lnTo>
                    <a:pt x="5" y="71"/>
                  </a:lnTo>
                  <a:lnTo>
                    <a:pt x="76" y="71"/>
                  </a:lnTo>
                  <a:lnTo>
                    <a:pt x="98" y="3"/>
                  </a:lnTo>
                  <a:lnTo>
                    <a:pt x="98" y="3"/>
                  </a:lnTo>
                  <a:lnTo>
                    <a:pt x="99" y="1"/>
                  </a:lnTo>
                  <a:lnTo>
                    <a:pt x="102" y="0"/>
                  </a:lnTo>
                  <a:lnTo>
                    <a:pt x="102" y="0"/>
                  </a:lnTo>
                  <a:lnTo>
                    <a:pt x="102" y="0"/>
                  </a:lnTo>
                  <a:lnTo>
                    <a:pt x="105" y="1"/>
                  </a:lnTo>
                  <a:lnTo>
                    <a:pt x="107" y="3"/>
                  </a:lnTo>
                  <a:lnTo>
                    <a:pt x="129" y="71"/>
                  </a:lnTo>
                  <a:lnTo>
                    <a:pt x="200" y="71"/>
                  </a:lnTo>
                  <a:lnTo>
                    <a:pt x="200" y="71"/>
                  </a:lnTo>
                  <a:lnTo>
                    <a:pt x="203" y="71"/>
                  </a:lnTo>
                  <a:lnTo>
                    <a:pt x="204" y="73"/>
                  </a:lnTo>
                  <a:lnTo>
                    <a:pt x="204" y="73"/>
                  </a:lnTo>
                  <a:lnTo>
                    <a:pt x="204" y="77"/>
                  </a:lnTo>
                  <a:lnTo>
                    <a:pt x="203" y="79"/>
                  </a:lnTo>
                  <a:lnTo>
                    <a:pt x="145" y="121"/>
                  </a:lnTo>
                  <a:lnTo>
                    <a:pt x="167" y="188"/>
                  </a:lnTo>
                  <a:lnTo>
                    <a:pt x="167" y="188"/>
                  </a:lnTo>
                  <a:lnTo>
                    <a:pt x="167" y="192"/>
                  </a:lnTo>
                  <a:lnTo>
                    <a:pt x="166" y="194"/>
                  </a:lnTo>
                  <a:lnTo>
                    <a:pt x="166" y="194"/>
                  </a:lnTo>
                  <a:lnTo>
                    <a:pt x="162" y="194"/>
                  </a:lnTo>
                  <a:lnTo>
                    <a:pt x="160" y="194"/>
                  </a:lnTo>
                  <a:lnTo>
                    <a:pt x="102" y="152"/>
                  </a:lnTo>
                  <a:lnTo>
                    <a:pt x="45" y="194"/>
                  </a:lnTo>
                  <a:lnTo>
                    <a:pt x="45" y="194"/>
                  </a:lnTo>
                  <a:lnTo>
                    <a:pt x="41" y="194"/>
                  </a:lnTo>
                  <a:lnTo>
                    <a:pt x="41" y="194"/>
                  </a:lnTo>
                  <a:close/>
                  <a:moveTo>
                    <a:pt x="18" y="80"/>
                  </a:moveTo>
                  <a:lnTo>
                    <a:pt x="68" y="115"/>
                  </a:lnTo>
                  <a:lnTo>
                    <a:pt x="68" y="115"/>
                  </a:lnTo>
                  <a:lnTo>
                    <a:pt x="69" y="117"/>
                  </a:lnTo>
                  <a:lnTo>
                    <a:pt x="69" y="121"/>
                  </a:lnTo>
                  <a:lnTo>
                    <a:pt x="51" y="178"/>
                  </a:lnTo>
                  <a:lnTo>
                    <a:pt x="99" y="142"/>
                  </a:lnTo>
                  <a:lnTo>
                    <a:pt x="99" y="142"/>
                  </a:lnTo>
                  <a:lnTo>
                    <a:pt x="102" y="141"/>
                  </a:lnTo>
                  <a:lnTo>
                    <a:pt x="105" y="142"/>
                  </a:lnTo>
                  <a:lnTo>
                    <a:pt x="154" y="178"/>
                  </a:lnTo>
                  <a:lnTo>
                    <a:pt x="135" y="121"/>
                  </a:lnTo>
                  <a:lnTo>
                    <a:pt x="135" y="121"/>
                  </a:lnTo>
                  <a:lnTo>
                    <a:pt x="135" y="117"/>
                  </a:lnTo>
                  <a:lnTo>
                    <a:pt x="137" y="115"/>
                  </a:lnTo>
                  <a:lnTo>
                    <a:pt x="185" y="80"/>
                  </a:lnTo>
                  <a:lnTo>
                    <a:pt x="125" y="80"/>
                  </a:lnTo>
                  <a:lnTo>
                    <a:pt x="125" y="80"/>
                  </a:lnTo>
                  <a:lnTo>
                    <a:pt x="122" y="79"/>
                  </a:lnTo>
                  <a:lnTo>
                    <a:pt x="121" y="77"/>
                  </a:lnTo>
                  <a:lnTo>
                    <a:pt x="102" y="19"/>
                  </a:lnTo>
                  <a:lnTo>
                    <a:pt x="83" y="77"/>
                  </a:lnTo>
                  <a:lnTo>
                    <a:pt x="83" y="77"/>
                  </a:lnTo>
                  <a:lnTo>
                    <a:pt x="82" y="79"/>
                  </a:lnTo>
                  <a:lnTo>
                    <a:pt x="79" y="80"/>
                  </a:lnTo>
                  <a:lnTo>
                    <a:pt x="18"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05" name="Freeform 69">
              <a:extLst>
                <a:ext uri="{FF2B5EF4-FFF2-40B4-BE49-F238E27FC236}">
                  <a16:creationId xmlns:a16="http://schemas.microsoft.com/office/drawing/2014/main" id="{90E29A15-EE22-476D-A9E5-8F96BCC1A55C}"/>
                </a:ext>
              </a:extLst>
            </p:cNvPr>
            <p:cNvSpPr>
              <a:spLocks noEditPoints="1"/>
            </p:cNvSpPr>
            <p:nvPr userDrawn="1"/>
          </p:nvSpPr>
          <p:spPr bwMode="auto">
            <a:xfrm>
              <a:off x="5187951" y="3062288"/>
              <a:ext cx="268288" cy="69850"/>
            </a:xfrm>
            <a:custGeom>
              <a:avLst/>
              <a:gdLst>
                <a:gd name="T0" fmla="*/ 256 w 340"/>
                <a:gd name="T1" fmla="*/ 87 h 87"/>
                <a:gd name="T2" fmla="*/ 253 w 340"/>
                <a:gd name="T3" fmla="*/ 87 h 87"/>
                <a:gd name="T4" fmla="*/ 251 w 340"/>
                <a:gd name="T5" fmla="*/ 83 h 87"/>
                <a:gd name="T6" fmla="*/ 90 w 340"/>
                <a:gd name="T7" fmla="*/ 62 h 87"/>
                <a:gd name="T8" fmla="*/ 90 w 340"/>
                <a:gd name="T9" fmla="*/ 83 h 87"/>
                <a:gd name="T10" fmla="*/ 88 w 340"/>
                <a:gd name="T11" fmla="*/ 86 h 87"/>
                <a:gd name="T12" fmla="*/ 85 w 340"/>
                <a:gd name="T13" fmla="*/ 87 h 87"/>
                <a:gd name="T14" fmla="*/ 5 w 340"/>
                <a:gd name="T15" fmla="*/ 87 h 87"/>
                <a:gd name="T16" fmla="*/ 1 w 340"/>
                <a:gd name="T17" fmla="*/ 85 h 87"/>
                <a:gd name="T18" fmla="*/ 0 w 340"/>
                <a:gd name="T19" fmla="*/ 83 h 87"/>
                <a:gd name="T20" fmla="*/ 21 w 340"/>
                <a:gd name="T21" fmla="*/ 56 h 87"/>
                <a:gd name="T22" fmla="*/ 1 w 340"/>
                <a:gd name="T23" fmla="*/ 33 h 87"/>
                <a:gd name="T24" fmla="*/ 1 w 340"/>
                <a:gd name="T25" fmla="*/ 29 h 87"/>
                <a:gd name="T26" fmla="*/ 2 w 340"/>
                <a:gd name="T27" fmla="*/ 26 h 87"/>
                <a:gd name="T28" fmla="*/ 46 w 340"/>
                <a:gd name="T29" fmla="*/ 26 h 87"/>
                <a:gd name="T30" fmla="*/ 46 w 340"/>
                <a:gd name="T31" fmla="*/ 4 h 87"/>
                <a:gd name="T32" fmla="*/ 48 w 340"/>
                <a:gd name="T33" fmla="*/ 1 h 87"/>
                <a:gd name="T34" fmla="*/ 51 w 340"/>
                <a:gd name="T35" fmla="*/ 0 h 87"/>
                <a:gd name="T36" fmla="*/ 289 w 340"/>
                <a:gd name="T37" fmla="*/ 0 h 87"/>
                <a:gd name="T38" fmla="*/ 293 w 340"/>
                <a:gd name="T39" fmla="*/ 1 h 87"/>
                <a:gd name="T40" fmla="*/ 294 w 340"/>
                <a:gd name="T41" fmla="*/ 4 h 87"/>
                <a:gd name="T42" fmla="*/ 335 w 340"/>
                <a:gd name="T43" fmla="*/ 26 h 87"/>
                <a:gd name="T44" fmla="*/ 337 w 340"/>
                <a:gd name="T45" fmla="*/ 26 h 87"/>
                <a:gd name="T46" fmla="*/ 340 w 340"/>
                <a:gd name="T47" fmla="*/ 29 h 87"/>
                <a:gd name="T48" fmla="*/ 339 w 340"/>
                <a:gd name="T49" fmla="*/ 33 h 87"/>
                <a:gd name="T50" fmla="*/ 339 w 340"/>
                <a:gd name="T51" fmla="*/ 80 h 87"/>
                <a:gd name="T52" fmla="*/ 340 w 340"/>
                <a:gd name="T53" fmla="*/ 83 h 87"/>
                <a:gd name="T54" fmla="*/ 340 w 340"/>
                <a:gd name="T55" fmla="*/ 85 h 87"/>
                <a:gd name="T56" fmla="*/ 335 w 340"/>
                <a:gd name="T57" fmla="*/ 87 h 87"/>
                <a:gd name="T58" fmla="*/ 256 w 340"/>
                <a:gd name="T59" fmla="*/ 87 h 87"/>
                <a:gd name="T60" fmla="*/ 256 w 340"/>
                <a:gd name="T61" fmla="*/ 87 h 87"/>
                <a:gd name="T62" fmla="*/ 326 w 340"/>
                <a:gd name="T63" fmla="*/ 78 h 87"/>
                <a:gd name="T64" fmla="*/ 310 w 340"/>
                <a:gd name="T65" fmla="*/ 60 h 87"/>
                <a:gd name="T66" fmla="*/ 310 w 340"/>
                <a:gd name="T67" fmla="*/ 54 h 87"/>
                <a:gd name="T68" fmla="*/ 289 w 340"/>
                <a:gd name="T69" fmla="*/ 35 h 87"/>
                <a:gd name="T70" fmla="*/ 287 w 340"/>
                <a:gd name="T71" fmla="*/ 34 h 87"/>
                <a:gd name="T72" fmla="*/ 284 w 340"/>
                <a:gd name="T73" fmla="*/ 32 h 87"/>
                <a:gd name="T74" fmla="*/ 284 w 340"/>
                <a:gd name="T75" fmla="*/ 9 h 87"/>
                <a:gd name="T76" fmla="*/ 55 w 340"/>
                <a:gd name="T77" fmla="*/ 31 h 87"/>
                <a:gd name="T78" fmla="*/ 55 w 340"/>
                <a:gd name="T79" fmla="*/ 32 h 87"/>
                <a:gd name="T80" fmla="*/ 53 w 340"/>
                <a:gd name="T81" fmla="*/ 34 h 87"/>
                <a:gd name="T82" fmla="*/ 15 w 340"/>
                <a:gd name="T83" fmla="*/ 35 h 87"/>
                <a:gd name="T84" fmla="*/ 30 w 340"/>
                <a:gd name="T85" fmla="*/ 54 h 87"/>
                <a:gd name="T86" fmla="*/ 30 w 340"/>
                <a:gd name="T87" fmla="*/ 60 h 87"/>
                <a:gd name="T88" fmla="*/ 81 w 340"/>
                <a:gd name="T89" fmla="*/ 78 h 87"/>
                <a:gd name="T90" fmla="*/ 81 w 340"/>
                <a:gd name="T91" fmla="*/ 57 h 87"/>
                <a:gd name="T92" fmla="*/ 82 w 340"/>
                <a:gd name="T93" fmla="*/ 54 h 87"/>
                <a:gd name="T94" fmla="*/ 85 w 340"/>
                <a:gd name="T95" fmla="*/ 53 h 87"/>
                <a:gd name="T96" fmla="*/ 256 w 340"/>
                <a:gd name="T97" fmla="*/ 53 h 87"/>
                <a:gd name="T98" fmla="*/ 259 w 340"/>
                <a:gd name="T99" fmla="*/ 54 h 87"/>
                <a:gd name="T100" fmla="*/ 260 w 340"/>
                <a:gd name="T101"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 h="87">
                  <a:moveTo>
                    <a:pt x="256" y="87"/>
                  </a:moveTo>
                  <a:lnTo>
                    <a:pt x="256" y="87"/>
                  </a:lnTo>
                  <a:lnTo>
                    <a:pt x="253" y="87"/>
                  </a:lnTo>
                  <a:lnTo>
                    <a:pt x="253" y="87"/>
                  </a:lnTo>
                  <a:lnTo>
                    <a:pt x="251" y="85"/>
                  </a:lnTo>
                  <a:lnTo>
                    <a:pt x="251" y="83"/>
                  </a:lnTo>
                  <a:lnTo>
                    <a:pt x="251" y="62"/>
                  </a:lnTo>
                  <a:lnTo>
                    <a:pt x="90" y="62"/>
                  </a:lnTo>
                  <a:lnTo>
                    <a:pt x="90" y="83"/>
                  </a:lnTo>
                  <a:lnTo>
                    <a:pt x="90" y="83"/>
                  </a:lnTo>
                  <a:lnTo>
                    <a:pt x="89" y="85"/>
                  </a:lnTo>
                  <a:lnTo>
                    <a:pt x="88" y="86"/>
                  </a:lnTo>
                  <a:lnTo>
                    <a:pt x="86" y="87"/>
                  </a:lnTo>
                  <a:lnTo>
                    <a:pt x="85" y="87"/>
                  </a:lnTo>
                  <a:lnTo>
                    <a:pt x="5" y="87"/>
                  </a:lnTo>
                  <a:lnTo>
                    <a:pt x="5" y="87"/>
                  </a:lnTo>
                  <a:lnTo>
                    <a:pt x="2" y="87"/>
                  </a:lnTo>
                  <a:lnTo>
                    <a:pt x="1" y="85"/>
                  </a:lnTo>
                  <a:lnTo>
                    <a:pt x="1" y="85"/>
                  </a:lnTo>
                  <a:lnTo>
                    <a:pt x="0" y="83"/>
                  </a:lnTo>
                  <a:lnTo>
                    <a:pt x="1" y="80"/>
                  </a:lnTo>
                  <a:lnTo>
                    <a:pt x="21" y="56"/>
                  </a:lnTo>
                  <a:lnTo>
                    <a:pt x="1" y="33"/>
                  </a:lnTo>
                  <a:lnTo>
                    <a:pt x="1" y="33"/>
                  </a:lnTo>
                  <a:lnTo>
                    <a:pt x="0" y="31"/>
                  </a:lnTo>
                  <a:lnTo>
                    <a:pt x="1" y="29"/>
                  </a:lnTo>
                  <a:lnTo>
                    <a:pt x="1" y="29"/>
                  </a:lnTo>
                  <a:lnTo>
                    <a:pt x="2" y="26"/>
                  </a:lnTo>
                  <a:lnTo>
                    <a:pt x="5" y="26"/>
                  </a:lnTo>
                  <a:lnTo>
                    <a:pt x="46" y="26"/>
                  </a:lnTo>
                  <a:lnTo>
                    <a:pt x="46" y="4"/>
                  </a:lnTo>
                  <a:lnTo>
                    <a:pt x="46" y="4"/>
                  </a:lnTo>
                  <a:lnTo>
                    <a:pt x="47" y="3"/>
                  </a:lnTo>
                  <a:lnTo>
                    <a:pt x="48" y="1"/>
                  </a:lnTo>
                  <a:lnTo>
                    <a:pt x="50" y="0"/>
                  </a:lnTo>
                  <a:lnTo>
                    <a:pt x="51" y="0"/>
                  </a:lnTo>
                  <a:lnTo>
                    <a:pt x="289" y="0"/>
                  </a:lnTo>
                  <a:lnTo>
                    <a:pt x="289" y="0"/>
                  </a:lnTo>
                  <a:lnTo>
                    <a:pt x="291" y="0"/>
                  </a:lnTo>
                  <a:lnTo>
                    <a:pt x="293" y="1"/>
                  </a:lnTo>
                  <a:lnTo>
                    <a:pt x="294" y="3"/>
                  </a:lnTo>
                  <a:lnTo>
                    <a:pt x="294" y="4"/>
                  </a:lnTo>
                  <a:lnTo>
                    <a:pt x="294" y="26"/>
                  </a:lnTo>
                  <a:lnTo>
                    <a:pt x="335" y="26"/>
                  </a:lnTo>
                  <a:lnTo>
                    <a:pt x="335" y="26"/>
                  </a:lnTo>
                  <a:lnTo>
                    <a:pt x="337" y="26"/>
                  </a:lnTo>
                  <a:lnTo>
                    <a:pt x="340" y="29"/>
                  </a:lnTo>
                  <a:lnTo>
                    <a:pt x="340" y="29"/>
                  </a:lnTo>
                  <a:lnTo>
                    <a:pt x="340" y="31"/>
                  </a:lnTo>
                  <a:lnTo>
                    <a:pt x="339" y="33"/>
                  </a:lnTo>
                  <a:lnTo>
                    <a:pt x="320" y="56"/>
                  </a:lnTo>
                  <a:lnTo>
                    <a:pt x="339" y="80"/>
                  </a:lnTo>
                  <a:lnTo>
                    <a:pt x="339" y="80"/>
                  </a:lnTo>
                  <a:lnTo>
                    <a:pt x="340" y="83"/>
                  </a:lnTo>
                  <a:lnTo>
                    <a:pt x="340" y="85"/>
                  </a:lnTo>
                  <a:lnTo>
                    <a:pt x="340" y="85"/>
                  </a:lnTo>
                  <a:lnTo>
                    <a:pt x="337" y="87"/>
                  </a:lnTo>
                  <a:lnTo>
                    <a:pt x="335" y="87"/>
                  </a:lnTo>
                  <a:lnTo>
                    <a:pt x="256" y="87"/>
                  </a:lnTo>
                  <a:lnTo>
                    <a:pt x="256" y="87"/>
                  </a:lnTo>
                  <a:lnTo>
                    <a:pt x="256" y="87"/>
                  </a:lnTo>
                  <a:lnTo>
                    <a:pt x="256" y="87"/>
                  </a:lnTo>
                  <a:close/>
                  <a:moveTo>
                    <a:pt x="260" y="78"/>
                  </a:moveTo>
                  <a:lnTo>
                    <a:pt x="326" y="78"/>
                  </a:lnTo>
                  <a:lnTo>
                    <a:pt x="310" y="60"/>
                  </a:lnTo>
                  <a:lnTo>
                    <a:pt x="310" y="60"/>
                  </a:lnTo>
                  <a:lnTo>
                    <a:pt x="309" y="56"/>
                  </a:lnTo>
                  <a:lnTo>
                    <a:pt x="310" y="54"/>
                  </a:lnTo>
                  <a:lnTo>
                    <a:pt x="326" y="35"/>
                  </a:lnTo>
                  <a:lnTo>
                    <a:pt x="289" y="35"/>
                  </a:lnTo>
                  <a:lnTo>
                    <a:pt x="289" y="35"/>
                  </a:lnTo>
                  <a:lnTo>
                    <a:pt x="287" y="34"/>
                  </a:lnTo>
                  <a:lnTo>
                    <a:pt x="286" y="33"/>
                  </a:lnTo>
                  <a:lnTo>
                    <a:pt x="284" y="32"/>
                  </a:lnTo>
                  <a:lnTo>
                    <a:pt x="284" y="31"/>
                  </a:lnTo>
                  <a:lnTo>
                    <a:pt x="284" y="9"/>
                  </a:lnTo>
                  <a:lnTo>
                    <a:pt x="55" y="9"/>
                  </a:lnTo>
                  <a:lnTo>
                    <a:pt x="55" y="31"/>
                  </a:lnTo>
                  <a:lnTo>
                    <a:pt x="55" y="31"/>
                  </a:lnTo>
                  <a:lnTo>
                    <a:pt x="55" y="32"/>
                  </a:lnTo>
                  <a:lnTo>
                    <a:pt x="54" y="33"/>
                  </a:lnTo>
                  <a:lnTo>
                    <a:pt x="53" y="34"/>
                  </a:lnTo>
                  <a:lnTo>
                    <a:pt x="51" y="35"/>
                  </a:lnTo>
                  <a:lnTo>
                    <a:pt x="15" y="35"/>
                  </a:lnTo>
                  <a:lnTo>
                    <a:pt x="30" y="54"/>
                  </a:lnTo>
                  <a:lnTo>
                    <a:pt x="30" y="54"/>
                  </a:lnTo>
                  <a:lnTo>
                    <a:pt x="31" y="56"/>
                  </a:lnTo>
                  <a:lnTo>
                    <a:pt x="30" y="60"/>
                  </a:lnTo>
                  <a:lnTo>
                    <a:pt x="15" y="78"/>
                  </a:lnTo>
                  <a:lnTo>
                    <a:pt x="81" y="78"/>
                  </a:lnTo>
                  <a:lnTo>
                    <a:pt x="81" y="57"/>
                  </a:lnTo>
                  <a:lnTo>
                    <a:pt x="81" y="57"/>
                  </a:lnTo>
                  <a:lnTo>
                    <a:pt x="81" y="55"/>
                  </a:lnTo>
                  <a:lnTo>
                    <a:pt x="82" y="54"/>
                  </a:lnTo>
                  <a:lnTo>
                    <a:pt x="83" y="53"/>
                  </a:lnTo>
                  <a:lnTo>
                    <a:pt x="85" y="53"/>
                  </a:lnTo>
                  <a:lnTo>
                    <a:pt x="256" y="53"/>
                  </a:lnTo>
                  <a:lnTo>
                    <a:pt x="256" y="53"/>
                  </a:lnTo>
                  <a:lnTo>
                    <a:pt x="257" y="53"/>
                  </a:lnTo>
                  <a:lnTo>
                    <a:pt x="259" y="54"/>
                  </a:lnTo>
                  <a:lnTo>
                    <a:pt x="259" y="55"/>
                  </a:lnTo>
                  <a:lnTo>
                    <a:pt x="260" y="57"/>
                  </a:lnTo>
                  <a:lnTo>
                    <a:pt x="2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emplateswise.com - Police PP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3/4/2022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6034" y="8970013"/>
            <a:ext cx="9050" cy="63119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73736" tIns="86868" rIns="173736" bIns="86868" numCol="1" anchor="t" anchorCtr="0" compatLnSpc="1">
            <a:prstTxWarp prst="textNoShape">
              <a:avLst/>
            </a:prstTxWarp>
          </a:bodyPr>
          <a:lstStyle/>
          <a:p>
            <a:endParaRPr lang="en-US" sz="5362">
              <a:solidFill>
                <a:schemeClr val="bg1">
                  <a:lumMod val="50000"/>
                </a:schemeClr>
              </a:solidFill>
            </a:endParaRPr>
          </a:p>
        </p:txBody>
      </p:sp>
      <p:sp>
        <p:nvSpPr>
          <p:cNvPr id="196" name="Title 1"/>
          <p:cNvSpPr>
            <a:spLocks noGrp="1"/>
          </p:cNvSpPr>
          <p:nvPr>
            <p:ph type="title" hasCustomPrompt="1"/>
          </p:nvPr>
        </p:nvSpPr>
        <p:spPr>
          <a:xfrm>
            <a:off x="868680" y="384492"/>
            <a:ext cx="15636240" cy="160020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6563361" y="5388608"/>
            <a:ext cx="4288197" cy="778458"/>
          </a:xfrm>
        </p:spPr>
        <p:txBody>
          <a:bodyPr anchor="ctr">
            <a:noAutofit/>
          </a:bodyPr>
          <a:lstStyle>
            <a:lvl1pPr marL="0" indent="0" algn="ctr">
              <a:buNone/>
              <a:defRPr sz="38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6563361" y="6195548"/>
            <a:ext cx="4288197" cy="2024910"/>
          </a:xfrm>
        </p:spPr>
        <p:txBody>
          <a:bodyPr anchor="t">
            <a:noAutofit/>
          </a:bodyPr>
          <a:lstStyle>
            <a:lvl1pPr marL="0" indent="0" algn="ctr">
              <a:buNone/>
              <a:defRPr sz="3040">
                <a:solidFill>
                  <a:schemeClr val="tx1"/>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11649809" y="5388608"/>
            <a:ext cx="4288197" cy="778458"/>
          </a:xfrm>
        </p:spPr>
        <p:txBody>
          <a:bodyPr anchor="ctr">
            <a:noAutofit/>
          </a:bodyPr>
          <a:lstStyle>
            <a:lvl1pPr marL="0" indent="0" algn="ctr">
              <a:buNone/>
              <a:defRPr sz="38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11649809" y="6195548"/>
            <a:ext cx="4288197" cy="2024910"/>
          </a:xfrm>
        </p:spPr>
        <p:txBody>
          <a:bodyPr anchor="t">
            <a:noAutofit/>
          </a:bodyPr>
          <a:lstStyle>
            <a:lvl1pPr marL="0" indent="0" algn="ctr">
              <a:buNone/>
              <a:defRPr sz="3040">
                <a:solidFill>
                  <a:schemeClr val="tx1"/>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1435596" y="5388608"/>
            <a:ext cx="4288197" cy="778458"/>
          </a:xfrm>
        </p:spPr>
        <p:txBody>
          <a:bodyPr anchor="ctr">
            <a:noAutofit/>
          </a:bodyPr>
          <a:lstStyle>
            <a:lvl1pPr marL="0" indent="0" algn="ctr">
              <a:buNone/>
              <a:defRPr sz="38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1435596" y="6195548"/>
            <a:ext cx="4288197" cy="2024910"/>
          </a:xfrm>
        </p:spPr>
        <p:txBody>
          <a:bodyPr anchor="t">
            <a:noAutofit/>
          </a:bodyPr>
          <a:lstStyle>
            <a:lvl1pPr marL="0" indent="0" algn="ctr">
              <a:buNone/>
              <a:defRPr sz="3040">
                <a:solidFill>
                  <a:schemeClr val="tx1"/>
                </a:solidFill>
              </a:defRPr>
            </a:lvl1pPr>
          </a:lstStyle>
          <a:p>
            <a:r>
              <a:rPr lang="en-US" dirty="0"/>
              <a:t>This is a sample text. Insert your desired text here.</a:t>
            </a:r>
          </a:p>
        </p:txBody>
      </p:sp>
      <p:grpSp>
        <p:nvGrpSpPr>
          <p:cNvPr id="134" name="Group 133">
            <a:extLst>
              <a:ext uri="{FF2B5EF4-FFF2-40B4-BE49-F238E27FC236}">
                <a16:creationId xmlns:a16="http://schemas.microsoft.com/office/drawing/2014/main" id="{2CA208FC-BEF2-4B8D-8D18-373CF350EAD6}"/>
              </a:ext>
            </a:extLst>
          </p:cNvPr>
          <p:cNvGrpSpPr/>
          <p:nvPr userDrawn="1"/>
        </p:nvGrpSpPr>
        <p:grpSpPr>
          <a:xfrm>
            <a:off x="7423902" y="2718695"/>
            <a:ext cx="2518807" cy="2474618"/>
            <a:chOff x="5889626" y="2798763"/>
            <a:chExt cx="808038" cy="808038"/>
          </a:xfrm>
        </p:grpSpPr>
        <p:sp>
          <p:nvSpPr>
            <p:cNvPr id="135" name="Freeform 44">
              <a:extLst>
                <a:ext uri="{FF2B5EF4-FFF2-40B4-BE49-F238E27FC236}">
                  <a16:creationId xmlns:a16="http://schemas.microsoft.com/office/drawing/2014/main" id="{8E96BA0A-3BE1-4388-8FA8-C0EE57830C3B}"/>
                </a:ext>
              </a:extLst>
            </p:cNvPr>
            <p:cNvSpPr>
              <a:spLocks/>
            </p:cNvSpPr>
            <p:nvPr userDrawn="1"/>
          </p:nvSpPr>
          <p:spPr bwMode="auto">
            <a:xfrm>
              <a:off x="5889626" y="2798763"/>
              <a:ext cx="808038" cy="808038"/>
            </a:xfrm>
            <a:custGeom>
              <a:avLst/>
              <a:gdLst>
                <a:gd name="T0" fmla="*/ 1016 w 1016"/>
                <a:gd name="T1" fmla="*/ 535 h 1017"/>
                <a:gd name="T2" fmla="*/ 1006 w 1016"/>
                <a:gd name="T3" fmla="*/ 612 h 1017"/>
                <a:gd name="T4" fmla="*/ 987 w 1016"/>
                <a:gd name="T5" fmla="*/ 684 h 1017"/>
                <a:gd name="T6" fmla="*/ 955 w 1016"/>
                <a:gd name="T7" fmla="*/ 751 h 1017"/>
                <a:gd name="T8" fmla="*/ 916 w 1016"/>
                <a:gd name="T9" fmla="*/ 813 h 1017"/>
                <a:gd name="T10" fmla="*/ 868 w 1016"/>
                <a:gd name="T11" fmla="*/ 869 h 1017"/>
                <a:gd name="T12" fmla="*/ 813 w 1016"/>
                <a:gd name="T13" fmla="*/ 917 h 1017"/>
                <a:gd name="T14" fmla="*/ 750 w 1016"/>
                <a:gd name="T15" fmla="*/ 956 h 1017"/>
                <a:gd name="T16" fmla="*/ 684 w 1016"/>
                <a:gd name="T17" fmla="*/ 987 h 1017"/>
                <a:gd name="T18" fmla="*/ 611 w 1016"/>
                <a:gd name="T19" fmla="*/ 1007 h 1017"/>
                <a:gd name="T20" fmla="*/ 535 w 1016"/>
                <a:gd name="T21" fmla="*/ 1017 h 1017"/>
                <a:gd name="T22" fmla="*/ 482 w 1016"/>
                <a:gd name="T23" fmla="*/ 1017 h 1017"/>
                <a:gd name="T24" fmla="*/ 406 w 1016"/>
                <a:gd name="T25" fmla="*/ 1007 h 1017"/>
                <a:gd name="T26" fmla="*/ 334 w 1016"/>
                <a:gd name="T27" fmla="*/ 987 h 1017"/>
                <a:gd name="T28" fmla="*/ 266 w 1016"/>
                <a:gd name="T29" fmla="*/ 956 h 1017"/>
                <a:gd name="T30" fmla="*/ 205 w 1016"/>
                <a:gd name="T31" fmla="*/ 917 h 1017"/>
                <a:gd name="T32" fmla="*/ 149 w 1016"/>
                <a:gd name="T33" fmla="*/ 869 h 1017"/>
                <a:gd name="T34" fmla="*/ 101 w 1016"/>
                <a:gd name="T35" fmla="*/ 813 h 1017"/>
                <a:gd name="T36" fmla="*/ 62 w 1016"/>
                <a:gd name="T37" fmla="*/ 751 h 1017"/>
                <a:gd name="T38" fmla="*/ 31 w 1016"/>
                <a:gd name="T39" fmla="*/ 684 h 1017"/>
                <a:gd name="T40" fmla="*/ 10 w 1016"/>
                <a:gd name="T41" fmla="*/ 612 h 1017"/>
                <a:gd name="T42" fmla="*/ 1 w 1016"/>
                <a:gd name="T43" fmla="*/ 535 h 1017"/>
                <a:gd name="T44" fmla="*/ 1 w 1016"/>
                <a:gd name="T45" fmla="*/ 483 h 1017"/>
                <a:gd name="T46" fmla="*/ 10 w 1016"/>
                <a:gd name="T47" fmla="*/ 407 h 1017"/>
                <a:gd name="T48" fmla="*/ 31 w 1016"/>
                <a:gd name="T49" fmla="*/ 334 h 1017"/>
                <a:gd name="T50" fmla="*/ 62 w 1016"/>
                <a:gd name="T51" fmla="*/ 266 h 1017"/>
                <a:gd name="T52" fmla="*/ 101 w 1016"/>
                <a:gd name="T53" fmla="*/ 204 h 1017"/>
                <a:gd name="T54" fmla="*/ 149 w 1016"/>
                <a:gd name="T55" fmla="*/ 149 h 1017"/>
                <a:gd name="T56" fmla="*/ 205 w 1016"/>
                <a:gd name="T57" fmla="*/ 101 h 1017"/>
                <a:gd name="T58" fmla="*/ 266 w 1016"/>
                <a:gd name="T59" fmla="*/ 61 h 1017"/>
                <a:gd name="T60" fmla="*/ 334 w 1016"/>
                <a:gd name="T61" fmla="*/ 31 h 1017"/>
                <a:gd name="T62" fmla="*/ 406 w 1016"/>
                <a:gd name="T63" fmla="*/ 10 h 1017"/>
                <a:gd name="T64" fmla="*/ 482 w 1016"/>
                <a:gd name="T65" fmla="*/ 1 h 1017"/>
                <a:gd name="T66" fmla="*/ 535 w 1016"/>
                <a:gd name="T67" fmla="*/ 1 h 1017"/>
                <a:gd name="T68" fmla="*/ 611 w 1016"/>
                <a:gd name="T69" fmla="*/ 10 h 1017"/>
                <a:gd name="T70" fmla="*/ 684 w 1016"/>
                <a:gd name="T71" fmla="*/ 31 h 1017"/>
                <a:gd name="T72" fmla="*/ 750 w 1016"/>
                <a:gd name="T73" fmla="*/ 61 h 1017"/>
                <a:gd name="T74" fmla="*/ 813 w 1016"/>
                <a:gd name="T75" fmla="*/ 101 h 1017"/>
                <a:gd name="T76" fmla="*/ 868 w 1016"/>
                <a:gd name="T77" fmla="*/ 149 h 1017"/>
                <a:gd name="T78" fmla="*/ 916 w 1016"/>
                <a:gd name="T79" fmla="*/ 204 h 1017"/>
                <a:gd name="T80" fmla="*/ 955 w 1016"/>
                <a:gd name="T81" fmla="*/ 266 h 1017"/>
                <a:gd name="T82" fmla="*/ 987 w 1016"/>
                <a:gd name="T83" fmla="*/ 334 h 1017"/>
                <a:gd name="T84" fmla="*/ 1006 w 1016"/>
                <a:gd name="T85" fmla="*/ 407 h 1017"/>
                <a:gd name="T86" fmla="*/ 1016 w 1016"/>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6" h="1017">
                  <a:moveTo>
                    <a:pt x="1016" y="509"/>
                  </a:moveTo>
                  <a:lnTo>
                    <a:pt x="1016" y="509"/>
                  </a:lnTo>
                  <a:lnTo>
                    <a:pt x="1016" y="535"/>
                  </a:lnTo>
                  <a:lnTo>
                    <a:pt x="1014" y="561"/>
                  </a:lnTo>
                  <a:lnTo>
                    <a:pt x="1011" y="586"/>
                  </a:lnTo>
                  <a:lnTo>
                    <a:pt x="1006" y="612"/>
                  </a:lnTo>
                  <a:lnTo>
                    <a:pt x="1001" y="636"/>
                  </a:lnTo>
                  <a:lnTo>
                    <a:pt x="995" y="660"/>
                  </a:lnTo>
                  <a:lnTo>
                    <a:pt x="987" y="684"/>
                  </a:lnTo>
                  <a:lnTo>
                    <a:pt x="977" y="707"/>
                  </a:lnTo>
                  <a:lnTo>
                    <a:pt x="967" y="729"/>
                  </a:lnTo>
                  <a:lnTo>
                    <a:pt x="955" y="751"/>
                  </a:lnTo>
                  <a:lnTo>
                    <a:pt x="944" y="773"/>
                  </a:lnTo>
                  <a:lnTo>
                    <a:pt x="930" y="794"/>
                  </a:lnTo>
                  <a:lnTo>
                    <a:pt x="916" y="813"/>
                  </a:lnTo>
                  <a:lnTo>
                    <a:pt x="901" y="833"/>
                  </a:lnTo>
                  <a:lnTo>
                    <a:pt x="885" y="851"/>
                  </a:lnTo>
                  <a:lnTo>
                    <a:pt x="868" y="869"/>
                  </a:lnTo>
                  <a:lnTo>
                    <a:pt x="851" y="886"/>
                  </a:lnTo>
                  <a:lnTo>
                    <a:pt x="832" y="901"/>
                  </a:lnTo>
                  <a:lnTo>
                    <a:pt x="813" y="917"/>
                  </a:lnTo>
                  <a:lnTo>
                    <a:pt x="793" y="931"/>
                  </a:lnTo>
                  <a:lnTo>
                    <a:pt x="772" y="944"/>
                  </a:lnTo>
                  <a:lnTo>
                    <a:pt x="750" y="956"/>
                  </a:lnTo>
                  <a:lnTo>
                    <a:pt x="729" y="968"/>
                  </a:lnTo>
                  <a:lnTo>
                    <a:pt x="707" y="978"/>
                  </a:lnTo>
                  <a:lnTo>
                    <a:pt x="684" y="987"/>
                  </a:lnTo>
                  <a:lnTo>
                    <a:pt x="659" y="994"/>
                  </a:lnTo>
                  <a:lnTo>
                    <a:pt x="635" y="1001"/>
                  </a:lnTo>
                  <a:lnTo>
                    <a:pt x="611" y="1007"/>
                  </a:lnTo>
                  <a:lnTo>
                    <a:pt x="586" y="1012"/>
                  </a:lnTo>
                  <a:lnTo>
                    <a:pt x="560" y="1015"/>
                  </a:lnTo>
                  <a:lnTo>
                    <a:pt x="535" y="1017"/>
                  </a:lnTo>
                  <a:lnTo>
                    <a:pt x="509" y="1017"/>
                  </a:lnTo>
                  <a:lnTo>
                    <a:pt x="509" y="1017"/>
                  </a:lnTo>
                  <a:lnTo>
                    <a:pt x="482" y="1017"/>
                  </a:lnTo>
                  <a:lnTo>
                    <a:pt x="457" y="1015"/>
                  </a:lnTo>
                  <a:lnTo>
                    <a:pt x="431" y="1012"/>
                  </a:lnTo>
                  <a:lnTo>
                    <a:pt x="406" y="1007"/>
                  </a:lnTo>
                  <a:lnTo>
                    <a:pt x="381" y="1001"/>
                  </a:lnTo>
                  <a:lnTo>
                    <a:pt x="357" y="994"/>
                  </a:lnTo>
                  <a:lnTo>
                    <a:pt x="334" y="987"/>
                  </a:lnTo>
                  <a:lnTo>
                    <a:pt x="311" y="978"/>
                  </a:lnTo>
                  <a:lnTo>
                    <a:pt x="288" y="968"/>
                  </a:lnTo>
                  <a:lnTo>
                    <a:pt x="266" y="956"/>
                  </a:lnTo>
                  <a:lnTo>
                    <a:pt x="245" y="944"/>
                  </a:lnTo>
                  <a:lnTo>
                    <a:pt x="224" y="931"/>
                  </a:lnTo>
                  <a:lnTo>
                    <a:pt x="205" y="917"/>
                  </a:lnTo>
                  <a:lnTo>
                    <a:pt x="185" y="901"/>
                  </a:lnTo>
                  <a:lnTo>
                    <a:pt x="167" y="886"/>
                  </a:lnTo>
                  <a:lnTo>
                    <a:pt x="149" y="869"/>
                  </a:lnTo>
                  <a:lnTo>
                    <a:pt x="132" y="851"/>
                  </a:lnTo>
                  <a:lnTo>
                    <a:pt x="116" y="833"/>
                  </a:lnTo>
                  <a:lnTo>
                    <a:pt x="101" y="813"/>
                  </a:lnTo>
                  <a:lnTo>
                    <a:pt x="87" y="794"/>
                  </a:lnTo>
                  <a:lnTo>
                    <a:pt x="73" y="773"/>
                  </a:lnTo>
                  <a:lnTo>
                    <a:pt x="62" y="751"/>
                  </a:lnTo>
                  <a:lnTo>
                    <a:pt x="50" y="729"/>
                  </a:lnTo>
                  <a:lnTo>
                    <a:pt x="40" y="707"/>
                  </a:lnTo>
                  <a:lnTo>
                    <a:pt x="31" y="684"/>
                  </a:lnTo>
                  <a:lnTo>
                    <a:pt x="23" y="660"/>
                  </a:lnTo>
                  <a:lnTo>
                    <a:pt x="16" y="636"/>
                  </a:lnTo>
                  <a:lnTo>
                    <a:pt x="10" y="612"/>
                  </a:lnTo>
                  <a:lnTo>
                    <a:pt x="5" y="586"/>
                  </a:lnTo>
                  <a:lnTo>
                    <a:pt x="2" y="561"/>
                  </a:lnTo>
                  <a:lnTo>
                    <a:pt x="1" y="535"/>
                  </a:lnTo>
                  <a:lnTo>
                    <a:pt x="0" y="509"/>
                  </a:lnTo>
                  <a:lnTo>
                    <a:pt x="0" y="509"/>
                  </a:lnTo>
                  <a:lnTo>
                    <a:pt x="1" y="483"/>
                  </a:lnTo>
                  <a:lnTo>
                    <a:pt x="2" y="457"/>
                  </a:lnTo>
                  <a:lnTo>
                    <a:pt x="5" y="431"/>
                  </a:lnTo>
                  <a:lnTo>
                    <a:pt x="10" y="407"/>
                  </a:lnTo>
                  <a:lnTo>
                    <a:pt x="16" y="381"/>
                  </a:lnTo>
                  <a:lnTo>
                    <a:pt x="23" y="357"/>
                  </a:lnTo>
                  <a:lnTo>
                    <a:pt x="31" y="334"/>
                  </a:lnTo>
                  <a:lnTo>
                    <a:pt x="40" y="311"/>
                  </a:lnTo>
                  <a:lnTo>
                    <a:pt x="50" y="288"/>
                  </a:lnTo>
                  <a:lnTo>
                    <a:pt x="62" y="266"/>
                  </a:lnTo>
                  <a:lnTo>
                    <a:pt x="73" y="245"/>
                  </a:lnTo>
                  <a:lnTo>
                    <a:pt x="87" y="225"/>
                  </a:lnTo>
                  <a:lnTo>
                    <a:pt x="101" y="204"/>
                  </a:lnTo>
                  <a:lnTo>
                    <a:pt x="116" y="185"/>
                  </a:lnTo>
                  <a:lnTo>
                    <a:pt x="132" y="167"/>
                  </a:lnTo>
                  <a:lnTo>
                    <a:pt x="149" y="149"/>
                  </a:lnTo>
                  <a:lnTo>
                    <a:pt x="167" y="132"/>
                  </a:lnTo>
                  <a:lnTo>
                    <a:pt x="185" y="116"/>
                  </a:lnTo>
                  <a:lnTo>
                    <a:pt x="205" y="101"/>
                  </a:lnTo>
                  <a:lnTo>
                    <a:pt x="224" y="86"/>
                  </a:lnTo>
                  <a:lnTo>
                    <a:pt x="245" y="74"/>
                  </a:lnTo>
                  <a:lnTo>
                    <a:pt x="266" y="61"/>
                  </a:lnTo>
                  <a:lnTo>
                    <a:pt x="288" y="51"/>
                  </a:lnTo>
                  <a:lnTo>
                    <a:pt x="311" y="40"/>
                  </a:lnTo>
                  <a:lnTo>
                    <a:pt x="334" y="31"/>
                  </a:lnTo>
                  <a:lnTo>
                    <a:pt x="357" y="23"/>
                  </a:lnTo>
                  <a:lnTo>
                    <a:pt x="381" y="16"/>
                  </a:lnTo>
                  <a:lnTo>
                    <a:pt x="406" y="10"/>
                  </a:lnTo>
                  <a:lnTo>
                    <a:pt x="431" y="6"/>
                  </a:lnTo>
                  <a:lnTo>
                    <a:pt x="457" y="2"/>
                  </a:lnTo>
                  <a:lnTo>
                    <a:pt x="482" y="1"/>
                  </a:lnTo>
                  <a:lnTo>
                    <a:pt x="509" y="0"/>
                  </a:lnTo>
                  <a:lnTo>
                    <a:pt x="509" y="0"/>
                  </a:lnTo>
                  <a:lnTo>
                    <a:pt x="535" y="1"/>
                  </a:lnTo>
                  <a:lnTo>
                    <a:pt x="560" y="2"/>
                  </a:lnTo>
                  <a:lnTo>
                    <a:pt x="586" y="6"/>
                  </a:lnTo>
                  <a:lnTo>
                    <a:pt x="611" y="10"/>
                  </a:lnTo>
                  <a:lnTo>
                    <a:pt x="635" y="16"/>
                  </a:lnTo>
                  <a:lnTo>
                    <a:pt x="659" y="23"/>
                  </a:lnTo>
                  <a:lnTo>
                    <a:pt x="684" y="31"/>
                  </a:lnTo>
                  <a:lnTo>
                    <a:pt x="707" y="40"/>
                  </a:lnTo>
                  <a:lnTo>
                    <a:pt x="729" y="51"/>
                  </a:lnTo>
                  <a:lnTo>
                    <a:pt x="750" y="61"/>
                  </a:lnTo>
                  <a:lnTo>
                    <a:pt x="772" y="74"/>
                  </a:lnTo>
                  <a:lnTo>
                    <a:pt x="793" y="86"/>
                  </a:lnTo>
                  <a:lnTo>
                    <a:pt x="813" y="101"/>
                  </a:lnTo>
                  <a:lnTo>
                    <a:pt x="832" y="116"/>
                  </a:lnTo>
                  <a:lnTo>
                    <a:pt x="851" y="132"/>
                  </a:lnTo>
                  <a:lnTo>
                    <a:pt x="868" y="149"/>
                  </a:lnTo>
                  <a:lnTo>
                    <a:pt x="885" y="167"/>
                  </a:lnTo>
                  <a:lnTo>
                    <a:pt x="901" y="185"/>
                  </a:lnTo>
                  <a:lnTo>
                    <a:pt x="916" y="204"/>
                  </a:lnTo>
                  <a:lnTo>
                    <a:pt x="930" y="225"/>
                  </a:lnTo>
                  <a:lnTo>
                    <a:pt x="944" y="245"/>
                  </a:lnTo>
                  <a:lnTo>
                    <a:pt x="955" y="266"/>
                  </a:lnTo>
                  <a:lnTo>
                    <a:pt x="967" y="288"/>
                  </a:lnTo>
                  <a:lnTo>
                    <a:pt x="977" y="311"/>
                  </a:lnTo>
                  <a:lnTo>
                    <a:pt x="987" y="334"/>
                  </a:lnTo>
                  <a:lnTo>
                    <a:pt x="995" y="357"/>
                  </a:lnTo>
                  <a:lnTo>
                    <a:pt x="1001" y="381"/>
                  </a:lnTo>
                  <a:lnTo>
                    <a:pt x="1006" y="407"/>
                  </a:lnTo>
                  <a:lnTo>
                    <a:pt x="1011" y="431"/>
                  </a:lnTo>
                  <a:lnTo>
                    <a:pt x="1014" y="457"/>
                  </a:lnTo>
                  <a:lnTo>
                    <a:pt x="1016" y="483"/>
                  </a:lnTo>
                  <a:lnTo>
                    <a:pt x="1016" y="509"/>
                  </a:lnTo>
                  <a:lnTo>
                    <a:pt x="1016"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36" name="Freeform 47">
              <a:extLst>
                <a:ext uri="{FF2B5EF4-FFF2-40B4-BE49-F238E27FC236}">
                  <a16:creationId xmlns:a16="http://schemas.microsoft.com/office/drawing/2014/main" id="{B3543439-BC3E-4C5A-B7B1-00007F9E41A8}"/>
                </a:ext>
              </a:extLst>
            </p:cNvPr>
            <p:cNvSpPr>
              <a:spLocks noEditPoints="1"/>
            </p:cNvSpPr>
            <p:nvPr userDrawn="1"/>
          </p:nvSpPr>
          <p:spPr bwMode="auto">
            <a:xfrm>
              <a:off x="6008689" y="3011488"/>
              <a:ext cx="600075" cy="395288"/>
            </a:xfrm>
            <a:custGeom>
              <a:avLst/>
              <a:gdLst>
                <a:gd name="T0" fmla="*/ 14 w 757"/>
                <a:gd name="T1" fmla="*/ 498 h 499"/>
                <a:gd name="T2" fmla="*/ 1 w 757"/>
                <a:gd name="T3" fmla="*/ 483 h 499"/>
                <a:gd name="T4" fmla="*/ 3 w 757"/>
                <a:gd name="T5" fmla="*/ 444 h 499"/>
                <a:gd name="T6" fmla="*/ 44 w 757"/>
                <a:gd name="T7" fmla="*/ 351 h 499"/>
                <a:gd name="T8" fmla="*/ 83 w 757"/>
                <a:gd name="T9" fmla="*/ 282 h 499"/>
                <a:gd name="T10" fmla="*/ 105 w 757"/>
                <a:gd name="T11" fmla="*/ 183 h 499"/>
                <a:gd name="T12" fmla="*/ 99 w 757"/>
                <a:gd name="T13" fmla="*/ 160 h 499"/>
                <a:gd name="T14" fmla="*/ 67 w 757"/>
                <a:gd name="T15" fmla="*/ 141 h 499"/>
                <a:gd name="T16" fmla="*/ 52 w 757"/>
                <a:gd name="T17" fmla="*/ 134 h 499"/>
                <a:gd name="T18" fmla="*/ 50 w 757"/>
                <a:gd name="T19" fmla="*/ 40 h 499"/>
                <a:gd name="T20" fmla="*/ 57 w 757"/>
                <a:gd name="T21" fmla="*/ 25 h 499"/>
                <a:gd name="T22" fmla="*/ 89 w 757"/>
                <a:gd name="T23" fmla="*/ 20 h 499"/>
                <a:gd name="T24" fmla="*/ 113 w 757"/>
                <a:gd name="T25" fmla="*/ 0 h 499"/>
                <a:gd name="T26" fmla="*/ 339 w 757"/>
                <a:gd name="T27" fmla="*/ 22 h 499"/>
                <a:gd name="T28" fmla="*/ 343 w 757"/>
                <a:gd name="T29" fmla="*/ 27 h 499"/>
                <a:gd name="T30" fmla="*/ 441 w 757"/>
                <a:gd name="T31" fmla="*/ 24 h 499"/>
                <a:gd name="T32" fmla="*/ 736 w 757"/>
                <a:gd name="T33" fmla="*/ 22 h 499"/>
                <a:gd name="T34" fmla="*/ 753 w 757"/>
                <a:gd name="T35" fmla="*/ 31 h 499"/>
                <a:gd name="T36" fmla="*/ 757 w 757"/>
                <a:gd name="T37" fmla="*/ 130 h 499"/>
                <a:gd name="T38" fmla="*/ 749 w 757"/>
                <a:gd name="T39" fmla="*/ 148 h 499"/>
                <a:gd name="T40" fmla="*/ 497 w 757"/>
                <a:gd name="T41" fmla="*/ 229 h 499"/>
                <a:gd name="T42" fmla="*/ 504 w 757"/>
                <a:gd name="T43" fmla="*/ 257 h 499"/>
                <a:gd name="T44" fmla="*/ 498 w 757"/>
                <a:gd name="T45" fmla="*/ 272 h 499"/>
                <a:gd name="T46" fmla="*/ 349 w 757"/>
                <a:gd name="T47" fmla="*/ 275 h 499"/>
                <a:gd name="T48" fmla="*/ 314 w 757"/>
                <a:gd name="T49" fmla="*/ 258 h 499"/>
                <a:gd name="T50" fmla="*/ 295 w 757"/>
                <a:gd name="T51" fmla="*/ 263 h 499"/>
                <a:gd name="T52" fmla="*/ 195 w 757"/>
                <a:gd name="T53" fmla="*/ 498 h 499"/>
                <a:gd name="T54" fmla="*/ 69 w 757"/>
                <a:gd name="T55" fmla="*/ 131 h 499"/>
                <a:gd name="T56" fmla="*/ 110 w 757"/>
                <a:gd name="T57" fmla="*/ 160 h 499"/>
                <a:gd name="T58" fmla="*/ 114 w 757"/>
                <a:gd name="T59" fmla="*/ 184 h 499"/>
                <a:gd name="T60" fmla="*/ 92 w 757"/>
                <a:gd name="T61" fmla="*/ 287 h 499"/>
                <a:gd name="T62" fmla="*/ 52 w 757"/>
                <a:gd name="T63" fmla="*/ 355 h 499"/>
                <a:gd name="T64" fmla="*/ 12 w 757"/>
                <a:gd name="T65" fmla="*/ 446 h 499"/>
                <a:gd name="T66" fmla="*/ 11 w 757"/>
                <a:gd name="T67" fmla="*/ 483 h 499"/>
                <a:gd name="T68" fmla="*/ 188 w 757"/>
                <a:gd name="T69" fmla="*/ 490 h 499"/>
                <a:gd name="T70" fmla="*/ 287 w 757"/>
                <a:gd name="T71" fmla="*/ 259 h 499"/>
                <a:gd name="T72" fmla="*/ 301 w 757"/>
                <a:gd name="T73" fmla="*/ 247 h 499"/>
                <a:gd name="T74" fmla="*/ 319 w 757"/>
                <a:gd name="T75" fmla="*/ 251 h 499"/>
                <a:gd name="T76" fmla="*/ 349 w 757"/>
                <a:gd name="T77" fmla="*/ 266 h 499"/>
                <a:gd name="T78" fmla="*/ 493 w 757"/>
                <a:gd name="T79" fmla="*/ 263 h 499"/>
                <a:gd name="T80" fmla="*/ 487 w 757"/>
                <a:gd name="T81" fmla="*/ 229 h 499"/>
                <a:gd name="T82" fmla="*/ 737 w 757"/>
                <a:gd name="T83" fmla="*/ 142 h 499"/>
                <a:gd name="T84" fmla="*/ 748 w 757"/>
                <a:gd name="T85" fmla="*/ 130 h 499"/>
                <a:gd name="T86" fmla="*/ 741 w 757"/>
                <a:gd name="T87" fmla="*/ 31 h 499"/>
                <a:gd name="T88" fmla="*/ 449 w 757"/>
                <a:gd name="T89" fmla="*/ 33 h 499"/>
                <a:gd name="T90" fmla="*/ 339 w 757"/>
                <a:gd name="T91" fmla="*/ 36 h 499"/>
                <a:gd name="T92" fmla="*/ 334 w 757"/>
                <a:gd name="T93" fmla="*/ 31 h 499"/>
                <a:gd name="T94" fmla="*/ 111 w 757"/>
                <a:gd name="T95" fmla="*/ 9 h 499"/>
                <a:gd name="T96" fmla="*/ 92 w 757"/>
                <a:gd name="T97" fmla="*/ 29 h 499"/>
                <a:gd name="T98" fmla="*/ 60 w 757"/>
                <a:gd name="T99" fmla="*/ 36 h 499"/>
                <a:gd name="T100" fmla="*/ 58 w 757"/>
                <a:gd name="T101" fmla="*/ 115 h 499"/>
                <a:gd name="T102" fmla="*/ 58 w 757"/>
                <a:gd name="T103" fmla="*/ 12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7" h="499">
                  <a:moveTo>
                    <a:pt x="188" y="499"/>
                  </a:moveTo>
                  <a:lnTo>
                    <a:pt x="22" y="499"/>
                  </a:lnTo>
                  <a:lnTo>
                    <a:pt x="22" y="499"/>
                  </a:lnTo>
                  <a:lnTo>
                    <a:pt x="18" y="499"/>
                  </a:lnTo>
                  <a:lnTo>
                    <a:pt x="14" y="498"/>
                  </a:lnTo>
                  <a:lnTo>
                    <a:pt x="11" y="496"/>
                  </a:lnTo>
                  <a:lnTo>
                    <a:pt x="7" y="493"/>
                  </a:lnTo>
                  <a:lnTo>
                    <a:pt x="5" y="491"/>
                  </a:lnTo>
                  <a:lnTo>
                    <a:pt x="3" y="487"/>
                  </a:lnTo>
                  <a:lnTo>
                    <a:pt x="1" y="483"/>
                  </a:lnTo>
                  <a:lnTo>
                    <a:pt x="1" y="479"/>
                  </a:lnTo>
                  <a:lnTo>
                    <a:pt x="1" y="479"/>
                  </a:lnTo>
                  <a:lnTo>
                    <a:pt x="0" y="462"/>
                  </a:lnTo>
                  <a:lnTo>
                    <a:pt x="1" y="453"/>
                  </a:lnTo>
                  <a:lnTo>
                    <a:pt x="3" y="444"/>
                  </a:lnTo>
                  <a:lnTo>
                    <a:pt x="3" y="444"/>
                  </a:lnTo>
                  <a:lnTo>
                    <a:pt x="5" y="434"/>
                  </a:lnTo>
                  <a:lnTo>
                    <a:pt x="10" y="421"/>
                  </a:lnTo>
                  <a:lnTo>
                    <a:pt x="24" y="387"/>
                  </a:lnTo>
                  <a:lnTo>
                    <a:pt x="44" y="351"/>
                  </a:lnTo>
                  <a:lnTo>
                    <a:pt x="54" y="334"/>
                  </a:lnTo>
                  <a:lnTo>
                    <a:pt x="65" y="318"/>
                  </a:lnTo>
                  <a:lnTo>
                    <a:pt x="65" y="318"/>
                  </a:lnTo>
                  <a:lnTo>
                    <a:pt x="75" y="301"/>
                  </a:lnTo>
                  <a:lnTo>
                    <a:pt x="83" y="282"/>
                  </a:lnTo>
                  <a:lnTo>
                    <a:pt x="90" y="264"/>
                  </a:lnTo>
                  <a:lnTo>
                    <a:pt x="96" y="245"/>
                  </a:lnTo>
                  <a:lnTo>
                    <a:pt x="99" y="228"/>
                  </a:lnTo>
                  <a:lnTo>
                    <a:pt x="102" y="212"/>
                  </a:lnTo>
                  <a:lnTo>
                    <a:pt x="105" y="183"/>
                  </a:lnTo>
                  <a:lnTo>
                    <a:pt x="105" y="183"/>
                  </a:lnTo>
                  <a:lnTo>
                    <a:pt x="105" y="176"/>
                  </a:lnTo>
                  <a:lnTo>
                    <a:pt x="104" y="171"/>
                  </a:lnTo>
                  <a:lnTo>
                    <a:pt x="102" y="165"/>
                  </a:lnTo>
                  <a:lnTo>
                    <a:pt x="99" y="160"/>
                  </a:lnTo>
                  <a:lnTo>
                    <a:pt x="96" y="156"/>
                  </a:lnTo>
                  <a:lnTo>
                    <a:pt x="91" y="152"/>
                  </a:lnTo>
                  <a:lnTo>
                    <a:pt x="83" y="146"/>
                  </a:lnTo>
                  <a:lnTo>
                    <a:pt x="74" y="143"/>
                  </a:lnTo>
                  <a:lnTo>
                    <a:pt x="67" y="141"/>
                  </a:lnTo>
                  <a:lnTo>
                    <a:pt x="58" y="138"/>
                  </a:lnTo>
                  <a:lnTo>
                    <a:pt x="58" y="138"/>
                  </a:lnTo>
                  <a:lnTo>
                    <a:pt x="56" y="137"/>
                  </a:lnTo>
                  <a:lnTo>
                    <a:pt x="52" y="134"/>
                  </a:lnTo>
                  <a:lnTo>
                    <a:pt x="52" y="134"/>
                  </a:lnTo>
                  <a:lnTo>
                    <a:pt x="48" y="129"/>
                  </a:lnTo>
                  <a:lnTo>
                    <a:pt x="46" y="122"/>
                  </a:lnTo>
                  <a:lnTo>
                    <a:pt x="48" y="116"/>
                  </a:lnTo>
                  <a:lnTo>
                    <a:pt x="50" y="111"/>
                  </a:lnTo>
                  <a:lnTo>
                    <a:pt x="50" y="40"/>
                  </a:lnTo>
                  <a:lnTo>
                    <a:pt x="50" y="40"/>
                  </a:lnTo>
                  <a:lnTo>
                    <a:pt x="51" y="36"/>
                  </a:lnTo>
                  <a:lnTo>
                    <a:pt x="52" y="32"/>
                  </a:lnTo>
                  <a:lnTo>
                    <a:pt x="54" y="29"/>
                  </a:lnTo>
                  <a:lnTo>
                    <a:pt x="57" y="25"/>
                  </a:lnTo>
                  <a:lnTo>
                    <a:pt x="60" y="23"/>
                  </a:lnTo>
                  <a:lnTo>
                    <a:pt x="64" y="21"/>
                  </a:lnTo>
                  <a:lnTo>
                    <a:pt x="67" y="20"/>
                  </a:lnTo>
                  <a:lnTo>
                    <a:pt x="72" y="20"/>
                  </a:lnTo>
                  <a:lnTo>
                    <a:pt x="89" y="20"/>
                  </a:lnTo>
                  <a:lnTo>
                    <a:pt x="96" y="4"/>
                  </a:lnTo>
                  <a:lnTo>
                    <a:pt x="96" y="4"/>
                  </a:lnTo>
                  <a:lnTo>
                    <a:pt x="97" y="1"/>
                  </a:lnTo>
                  <a:lnTo>
                    <a:pt x="101" y="0"/>
                  </a:lnTo>
                  <a:lnTo>
                    <a:pt x="113" y="0"/>
                  </a:lnTo>
                  <a:lnTo>
                    <a:pt x="113" y="0"/>
                  </a:lnTo>
                  <a:lnTo>
                    <a:pt x="117" y="1"/>
                  </a:lnTo>
                  <a:lnTo>
                    <a:pt x="118" y="4"/>
                  </a:lnTo>
                  <a:lnTo>
                    <a:pt x="126" y="22"/>
                  </a:lnTo>
                  <a:lnTo>
                    <a:pt x="339" y="22"/>
                  </a:lnTo>
                  <a:lnTo>
                    <a:pt x="339" y="22"/>
                  </a:lnTo>
                  <a:lnTo>
                    <a:pt x="340" y="22"/>
                  </a:lnTo>
                  <a:lnTo>
                    <a:pt x="341" y="23"/>
                  </a:lnTo>
                  <a:lnTo>
                    <a:pt x="342" y="24"/>
                  </a:lnTo>
                  <a:lnTo>
                    <a:pt x="343" y="27"/>
                  </a:lnTo>
                  <a:lnTo>
                    <a:pt x="343" y="27"/>
                  </a:lnTo>
                  <a:lnTo>
                    <a:pt x="440" y="27"/>
                  </a:lnTo>
                  <a:lnTo>
                    <a:pt x="440" y="27"/>
                  </a:lnTo>
                  <a:lnTo>
                    <a:pt x="440" y="27"/>
                  </a:lnTo>
                  <a:lnTo>
                    <a:pt x="441" y="24"/>
                  </a:lnTo>
                  <a:lnTo>
                    <a:pt x="441" y="23"/>
                  </a:lnTo>
                  <a:lnTo>
                    <a:pt x="444" y="22"/>
                  </a:lnTo>
                  <a:lnTo>
                    <a:pt x="445" y="22"/>
                  </a:lnTo>
                  <a:lnTo>
                    <a:pt x="736" y="22"/>
                  </a:lnTo>
                  <a:lnTo>
                    <a:pt x="736" y="22"/>
                  </a:lnTo>
                  <a:lnTo>
                    <a:pt x="741" y="22"/>
                  </a:lnTo>
                  <a:lnTo>
                    <a:pt x="744" y="23"/>
                  </a:lnTo>
                  <a:lnTo>
                    <a:pt x="748" y="25"/>
                  </a:lnTo>
                  <a:lnTo>
                    <a:pt x="751" y="28"/>
                  </a:lnTo>
                  <a:lnTo>
                    <a:pt x="753" y="31"/>
                  </a:lnTo>
                  <a:lnTo>
                    <a:pt x="756" y="35"/>
                  </a:lnTo>
                  <a:lnTo>
                    <a:pt x="757" y="38"/>
                  </a:lnTo>
                  <a:lnTo>
                    <a:pt x="757" y="43"/>
                  </a:lnTo>
                  <a:lnTo>
                    <a:pt x="757" y="130"/>
                  </a:lnTo>
                  <a:lnTo>
                    <a:pt x="757" y="130"/>
                  </a:lnTo>
                  <a:lnTo>
                    <a:pt x="757" y="134"/>
                  </a:lnTo>
                  <a:lnTo>
                    <a:pt x="756" y="138"/>
                  </a:lnTo>
                  <a:lnTo>
                    <a:pt x="753" y="142"/>
                  </a:lnTo>
                  <a:lnTo>
                    <a:pt x="751" y="144"/>
                  </a:lnTo>
                  <a:lnTo>
                    <a:pt x="749" y="148"/>
                  </a:lnTo>
                  <a:lnTo>
                    <a:pt x="745" y="149"/>
                  </a:lnTo>
                  <a:lnTo>
                    <a:pt x="742" y="151"/>
                  </a:lnTo>
                  <a:lnTo>
                    <a:pt x="737" y="151"/>
                  </a:lnTo>
                  <a:lnTo>
                    <a:pt x="497" y="172"/>
                  </a:lnTo>
                  <a:lnTo>
                    <a:pt x="497" y="229"/>
                  </a:lnTo>
                  <a:lnTo>
                    <a:pt x="497" y="229"/>
                  </a:lnTo>
                  <a:lnTo>
                    <a:pt x="499" y="239"/>
                  </a:lnTo>
                  <a:lnTo>
                    <a:pt x="502" y="252"/>
                  </a:lnTo>
                  <a:lnTo>
                    <a:pt x="502" y="252"/>
                  </a:lnTo>
                  <a:lnTo>
                    <a:pt x="504" y="257"/>
                  </a:lnTo>
                  <a:lnTo>
                    <a:pt x="504" y="260"/>
                  </a:lnTo>
                  <a:lnTo>
                    <a:pt x="502" y="265"/>
                  </a:lnTo>
                  <a:lnTo>
                    <a:pt x="500" y="269"/>
                  </a:lnTo>
                  <a:lnTo>
                    <a:pt x="500" y="269"/>
                  </a:lnTo>
                  <a:lnTo>
                    <a:pt x="498" y="272"/>
                  </a:lnTo>
                  <a:lnTo>
                    <a:pt x="494" y="274"/>
                  </a:lnTo>
                  <a:lnTo>
                    <a:pt x="490" y="275"/>
                  </a:lnTo>
                  <a:lnTo>
                    <a:pt x="486" y="275"/>
                  </a:lnTo>
                  <a:lnTo>
                    <a:pt x="349" y="275"/>
                  </a:lnTo>
                  <a:lnTo>
                    <a:pt x="349" y="275"/>
                  </a:lnTo>
                  <a:lnTo>
                    <a:pt x="342" y="274"/>
                  </a:lnTo>
                  <a:lnTo>
                    <a:pt x="334" y="271"/>
                  </a:lnTo>
                  <a:lnTo>
                    <a:pt x="325" y="266"/>
                  </a:lnTo>
                  <a:lnTo>
                    <a:pt x="314" y="258"/>
                  </a:lnTo>
                  <a:lnTo>
                    <a:pt x="314" y="258"/>
                  </a:lnTo>
                  <a:lnTo>
                    <a:pt x="309" y="256"/>
                  </a:lnTo>
                  <a:lnTo>
                    <a:pt x="303" y="256"/>
                  </a:lnTo>
                  <a:lnTo>
                    <a:pt x="303" y="256"/>
                  </a:lnTo>
                  <a:lnTo>
                    <a:pt x="299" y="258"/>
                  </a:lnTo>
                  <a:lnTo>
                    <a:pt x="295" y="263"/>
                  </a:lnTo>
                  <a:lnTo>
                    <a:pt x="208" y="485"/>
                  </a:lnTo>
                  <a:lnTo>
                    <a:pt x="208" y="485"/>
                  </a:lnTo>
                  <a:lnTo>
                    <a:pt x="205" y="491"/>
                  </a:lnTo>
                  <a:lnTo>
                    <a:pt x="201" y="496"/>
                  </a:lnTo>
                  <a:lnTo>
                    <a:pt x="195" y="498"/>
                  </a:lnTo>
                  <a:lnTo>
                    <a:pt x="188" y="499"/>
                  </a:lnTo>
                  <a:lnTo>
                    <a:pt x="188" y="499"/>
                  </a:lnTo>
                  <a:close/>
                  <a:moveTo>
                    <a:pt x="60" y="130"/>
                  </a:moveTo>
                  <a:lnTo>
                    <a:pt x="60" y="130"/>
                  </a:lnTo>
                  <a:lnTo>
                    <a:pt x="69" y="131"/>
                  </a:lnTo>
                  <a:lnTo>
                    <a:pt x="77" y="134"/>
                  </a:lnTo>
                  <a:lnTo>
                    <a:pt x="87" y="138"/>
                  </a:lnTo>
                  <a:lnTo>
                    <a:pt x="96" y="144"/>
                  </a:lnTo>
                  <a:lnTo>
                    <a:pt x="104" y="151"/>
                  </a:lnTo>
                  <a:lnTo>
                    <a:pt x="110" y="160"/>
                  </a:lnTo>
                  <a:lnTo>
                    <a:pt x="112" y="166"/>
                  </a:lnTo>
                  <a:lnTo>
                    <a:pt x="113" y="172"/>
                  </a:lnTo>
                  <a:lnTo>
                    <a:pt x="114" y="177"/>
                  </a:lnTo>
                  <a:lnTo>
                    <a:pt x="114" y="184"/>
                  </a:lnTo>
                  <a:lnTo>
                    <a:pt x="114" y="184"/>
                  </a:lnTo>
                  <a:lnTo>
                    <a:pt x="111" y="213"/>
                  </a:lnTo>
                  <a:lnTo>
                    <a:pt x="109" y="230"/>
                  </a:lnTo>
                  <a:lnTo>
                    <a:pt x="104" y="249"/>
                  </a:lnTo>
                  <a:lnTo>
                    <a:pt x="99" y="267"/>
                  </a:lnTo>
                  <a:lnTo>
                    <a:pt x="92" y="287"/>
                  </a:lnTo>
                  <a:lnTo>
                    <a:pt x="83" y="305"/>
                  </a:lnTo>
                  <a:lnTo>
                    <a:pt x="73" y="323"/>
                  </a:lnTo>
                  <a:lnTo>
                    <a:pt x="73" y="323"/>
                  </a:lnTo>
                  <a:lnTo>
                    <a:pt x="63" y="339"/>
                  </a:lnTo>
                  <a:lnTo>
                    <a:pt x="52" y="355"/>
                  </a:lnTo>
                  <a:lnTo>
                    <a:pt x="34" y="391"/>
                  </a:lnTo>
                  <a:lnTo>
                    <a:pt x="19" y="423"/>
                  </a:lnTo>
                  <a:lnTo>
                    <a:pt x="14" y="437"/>
                  </a:lnTo>
                  <a:lnTo>
                    <a:pt x="12" y="446"/>
                  </a:lnTo>
                  <a:lnTo>
                    <a:pt x="12" y="446"/>
                  </a:lnTo>
                  <a:lnTo>
                    <a:pt x="11" y="454"/>
                  </a:lnTo>
                  <a:lnTo>
                    <a:pt x="10" y="463"/>
                  </a:lnTo>
                  <a:lnTo>
                    <a:pt x="11" y="478"/>
                  </a:lnTo>
                  <a:lnTo>
                    <a:pt x="11" y="478"/>
                  </a:lnTo>
                  <a:lnTo>
                    <a:pt x="11" y="483"/>
                  </a:lnTo>
                  <a:lnTo>
                    <a:pt x="14" y="486"/>
                  </a:lnTo>
                  <a:lnTo>
                    <a:pt x="18" y="489"/>
                  </a:lnTo>
                  <a:lnTo>
                    <a:pt x="22" y="490"/>
                  </a:lnTo>
                  <a:lnTo>
                    <a:pt x="188" y="490"/>
                  </a:lnTo>
                  <a:lnTo>
                    <a:pt x="188" y="490"/>
                  </a:lnTo>
                  <a:lnTo>
                    <a:pt x="191" y="490"/>
                  </a:lnTo>
                  <a:lnTo>
                    <a:pt x="195" y="487"/>
                  </a:lnTo>
                  <a:lnTo>
                    <a:pt x="197" y="485"/>
                  </a:lnTo>
                  <a:lnTo>
                    <a:pt x="200" y="483"/>
                  </a:lnTo>
                  <a:lnTo>
                    <a:pt x="287" y="259"/>
                  </a:lnTo>
                  <a:lnTo>
                    <a:pt x="287" y="259"/>
                  </a:lnTo>
                  <a:lnTo>
                    <a:pt x="289" y="256"/>
                  </a:lnTo>
                  <a:lnTo>
                    <a:pt x="293" y="251"/>
                  </a:lnTo>
                  <a:lnTo>
                    <a:pt x="296" y="249"/>
                  </a:lnTo>
                  <a:lnTo>
                    <a:pt x="301" y="247"/>
                  </a:lnTo>
                  <a:lnTo>
                    <a:pt x="301" y="247"/>
                  </a:lnTo>
                  <a:lnTo>
                    <a:pt x="305" y="247"/>
                  </a:lnTo>
                  <a:lnTo>
                    <a:pt x="310" y="247"/>
                  </a:lnTo>
                  <a:lnTo>
                    <a:pt x="315" y="248"/>
                  </a:lnTo>
                  <a:lnTo>
                    <a:pt x="319" y="251"/>
                  </a:lnTo>
                  <a:lnTo>
                    <a:pt x="319" y="251"/>
                  </a:lnTo>
                  <a:lnTo>
                    <a:pt x="331" y="259"/>
                  </a:lnTo>
                  <a:lnTo>
                    <a:pt x="340" y="264"/>
                  </a:lnTo>
                  <a:lnTo>
                    <a:pt x="346" y="266"/>
                  </a:lnTo>
                  <a:lnTo>
                    <a:pt x="349" y="266"/>
                  </a:lnTo>
                  <a:lnTo>
                    <a:pt x="486" y="266"/>
                  </a:lnTo>
                  <a:lnTo>
                    <a:pt x="486" y="266"/>
                  </a:lnTo>
                  <a:lnTo>
                    <a:pt x="490" y="265"/>
                  </a:lnTo>
                  <a:lnTo>
                    <a:pt x="493" y="263"/>
                  </a:lnTo>
                  <a:lnTo>
                    <a:pt x="493" y="263"/>
                  </a:lnTo>
                  <a:lnTo>
                    <a:pt x="494" y="259"/>
                  </a:lnTo>
                  <a:lnTo>
                    <a:pt x="493" y="256"/>
                  </a:lnTo>
                  <a:lnTo>
                    <a:pt x="493" y="256"/>
                  </a:lnTo>
                  <a:lnTo>
                    <a:pt x="490" y="241"/>
                  </a:lnTo>
                  <a:lnTo>
                    <a:pt x="487" y="229"/>
                  </a:lnTo>
                  <a:lnTo>
                    <a:pt x="487" y="167"/>
                  </a:lnTo>
                  <a:lnTo>
                    <a:pt x="487" y="167"/>
                  </a:lnTo>
                  <a:lnTo>
                    <a:pt x="489" y="164"/>
                  </a:lnTo>
                  <a:lnTo>
                    <a:pt x="492" y="163"/>
                  </a:lnTo>
                  <a:lnTo>
                    <a:pt x="737" y="142"/>
                  </a:lnTo>
                  <a:lnTo>
                    <a:pt x="737" y="142"/>
                  </a:lnTo>
                  <a:lnTo>
                    <a:pt x="741" y="141"/>
                  </a:lnTo>
                  <a:lnTo>
                    <a:pt x="744" y="138"/>
                  </a:lnTo>
                  <a:lnTo>
                    <a:pt x="747" y="135"/>
                  </a:lnTo>
                  <a:lnTo>
                    <a:pt x="748" y="130"/>
                  </a:lnTo>
                  <a:lnTo>
                    <a:pt x="748" y="43"/>
                  </a:lnTo>
                  <a:lnTo>
                    <a:pt x="748" y="43"/>
                  </a:lnTo>
                  <a:lnTo>
                    <a:pt x="747" y="38"/>
                  </a:lnTo>
                  <a:lnTo>
                    <a:pt x="744" y="35"/>
                  </a:lnTo>
                  <a:lnTo>
                    <a:pt x="741" y="31"/>
                  </a:lnTo>
                  <a:lnTo>
                    <a:pt x="736" y="31"/>
                  </a:lnTo>
                  <a:lnTo>
                    <a:pt x="449" y="31"/>
                  </a:lnTo>
                  <a:lnTo>
                    <a:pt x="449" y="31"/>
                  </a:lnTo>
                  <a:lnTo>
                    <a:pt x="449" y="31"/>
                  </a:lnTo>
                  <a:lnTo>
                    <a:pt x="449" y="33"/>
                  </a:lnTo>
                  <a:lnTo>
                    <a:pt x="448" y="35"/>
                  </a:lnTo>
                  <a:lnTo>
                    <a:pt x="447" y="36"/>
                  </a:lnTo>
                  <a:lnTo>
                    <a:pt x="445" y="36"/>
                  </a:lnTo>
                  <a:lnTo>
                    <a:pt x="339" y="36"/>
                  </a:lnTo>
                  <a:lnTo>
                    <a:pt x="339" y="36"/>
                  </a:lnTo>
                  <a:lnTo>
                    <a:pt x="337" y="36"/>
                  </a:lnTo>
                  <a:lnTo>
                    <a:pt x="335" y="35"/>
                  </a:lnTo>
                  <a:lnTo>
                    <a:pt x="334" y="33"/>
                  </a:lnTo>
                  <a:lnTo>
                    <a:pt x="334" y="31"/>
                  </a:lnTo>
                  <a:lnTo>
                    <a:pt x="334" y="31"/>
                  </a:lnTo>
                  <a:lnTo>
                    <a:pt x="122" y="31"/>
                  </a:lnTo>
                  <a:lnTo>
                    <a:pt x="122" y="31"/>
                  </a:lnTo>
                  <a:lnTo>
                    <a:pt x="120" y="30"/>
                  </a:lnTo>
                  <a:lnTo>
                    <a:pt x="118" y="28"/>
                  </a:lnTo>
                  <a:lnTo>
                    <a:pt x="111" y="9"/>
                  </a:lnTo>
                  <a:lnTo>
                    <a:pt x="103" y="9"/>
                  </a:lnTo>
                  <a:lnTo>
                    <a:pt x="97" y="25"/>
                  </a:lnTo>
                  <a:lnTo>
                    <a:pt x="97" y="25"/>
                  </a:lnTo>
                  <a:lnTo>
                    <a:pt x="95" y="28"/>
                  </a:lnTo>
                  <a:lnTo>
                    <a:pt x="92" y="29"/>
                  </a:lnTo>
                  <a:lnTo>
                    <a:pt x="72" y="29"/>
                  </a:lnTo>
                  <a:lnTo>
                    <a:pt x="72" y="29"/>
                  </a:lnTo>
                  <a:lnTo>
                    <a:pt x="67" y="29"/>
                  </a:lnTo>
                  <a:lnTo>
                    <a:pt x="64" y="32"/>
                  </a:lnTo>
                  <a:lnTo>
                    <a:pt x="60" y="36"/>
                  </a:lnTo>
                  <a:lnTo>
                    <a:pt x="59" y="40"/>
                  </a:lnTo>
                  <a:lnTo>
                    <a:pt x="59" y="113"/>
                  </a:lnTo>
                  <a:lnTo>
                    <a:pt x="59" y="113"/>
                  </a:lnTo>
                  <a:lnTo>
                    <a:pt x="59" y="114"/>
                  </a:lnTo>
                  <a:lnTo>
                    <a:pt x="58" y="115"/>
                  </a:lnTo>
                  <a:lnTo>
                    <a:pt x="58" y="115"/>
                  </a:lnTo>
                  <a:lnTo>
                    <a:pt x="57" y="119"/>
                  </a:lnTo>
                  <a:lnTo>
                    <a:pt x="56" y="121"/>
                  </a:lnTo>
                  <a:lnTo>
                    <a:pt x="57" y="124"/>
                  </a:lnTo>
                  <a:lnTo>
                    <a:pt x="58" y="128"/>
                  </a:lnTo>
                  <a:lnTo>
                    <a:pt x="6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37" name="Freeform 48">
              <a:extLst>
                <a:ext uri="{FF2B5EF4-FFF2-40B4-BE49-F238E27FC236}">
                  <a16:creationId xmlns:a16="http://schemas.microsoft.com/office/drawing/2014/main" id="{CB084431-8020-412C-AF2C-8702891A0226}"/>
                </a:ext>
              </a:extLst>
            </p:cNvPr>
            <p:cNvSpPr>
              <a:spLocks noEditPoints="1"/>
            </p:cNvSpPr>
            <p:nvPr userDrawn="1"/>
          </p:nvSpPr>
          <p:spPr bwMode="auto">
            <a:xfrm>
              <a:off x="6264276" y="3144838"/>
              <a:ext cx="123825" cy="71438"/>
            </a:xfrm>
            <a:custGeom>
              <a:avLst/>
              <a:gdLst>
                <a:gd name="T0" fmla="*/ 45 w 155"/>
                <a:gd name="T1" fmla="*/ 90 h 90"/>
                <a:gd name="T2" fmla="*/ 35 w 155"/>
                <a:gd name="T3" fmla="*/ 89 h 90"/>
                <a:gd name="T4" fmla="*/ 19 w 155"/>
                <a:gd name="T5" fmla="*/ 82 h 90"/>
                <a:gd name="T6" fmla="*/ 7 w 155"/>
                <a:gd name="T7" fmla="*/ 71 h 90"/>
                <a:gd name="T8" fmla="*/ 0 w 155"/>
                <a:gd name="T9" fmla="*/ 54 h 90"/>
                <a:gd name="T10" fmla="*/ 0 w 155"/>
                <a:gd name="T11" fmla="*/ 45 h 90"/>
                <a:gd name="T12" fmla="*/ 3 w 155"/>
                <a:gd name="T13" fmla="*/ 28 h 90"/>
                <a:gd name="T14" fmla="*/ 12 w 155"/>
                <a:gd name="T15" fmla="*/ 13 h 90"/>
                <a:gd name="T16" fmla="*/ 27 w 155"/>
                <a:gd name="T17" fmla="*/ 4 h 90"/>
                <a:gd name="T18" fmla="*/ 45 w 155"/>
                <a:gd name="T19" fmla="*/ 0 h 90"/>
                <a:gd name="T20" fmla="*/ 110 w 155"/>
                <a:gd name="T21" fmla="*/ 0 h 90"/>
                <a:gd name="T22" fmla="*/ 128 w 155"/>
                <a:gd name="T23" fmla="*/ 4 h 90"/>
                <a:gd name="T24" fmla="*/ 143 w 155"/>
                <a:gd name="T25" fmla="*/ 13 h 90"/>
                <a:gd name="T26" fmla="*/ 152 w 155"/>
                <a:gd name="T27" fmla="*/ 28 h 90"/>
                <a:gd name="T28" fmla="*/ 155 w 155"/>
                <a:gd name="T29" fmla="*/ 45 h 90"/>
                <a:gd name="T30" fmla="*/ 154 w 155"/>
                <a:gd name="T31" fmla="*/ 54 h 90"/>
                <a:gd name="T32" fmla="*/ 147 w 155"/>
                <a:gd name="T33" fmla="*/ 71 h 90"/>
                <a:gd name="T34" fmla="*/ 136 w 155"/>
                <a:gd name="T35" fmla="*/ 82 h 90"/>
                <a:gd name="T36" fmla="*/ 120 w 155"/>
                <a:gd name="T37" fmla="*/ 89 h 90"/>
                <a:gd name="T38" fmla="*/ 110 w 155"/>
                <a:gd name="T39" fmla="*/ 90 h 90"/>
                <a:gd name="T40" fmla="*/ 45 w 155"/>
                <a:gd name="T41" fmla="*/ 9 h 90"/>
                <a:gd name="T42" fmla="*/ 31 w 155"/>
                <a:gd name="T43" fmla="*/ 12 h 90"/>
                <a:gd name="T44" fmla="*/ 19 w 155"/>
                <a:gd name="T45" fmla="*/ 20 h 90"/>
                <a:gd name="T46" fmla="*/ 11 w 155"/>
                <a:gd name="T47" fmla="*/ 31 h 90"/>
                <a:gd name="T48" fmla="*/ 9 w 155"/>
                <a:gd name="T49" fmla="*/ 45 h 90"/>
                <a:gd name="T50" fmla="*/ 9 w 155"/>
                <a:gd name="T51" fmla="*/ 52 h 90"/>
                <a:gd name="T52" fmla="*/ 15 w 155"/>
                <a:gd name="T53" fmla="*/ 65 h 90"/>
                <a:gd name="T54" fmla="*/ 24 w 155"/>
                <a:gd name="T55" fmla="*/ 75 h 90"/>
                <a:gd name="T56" fmla="*/ 38 w 155"/>
                <a:gd name="T57" fmla="*/ 80 h 90"/>
                <a:gd name="T58" fmla="*/ 110 w 155"/>
                <a:gd name="T59" fmla="*/ 81 h 90"/>
                <a:gd name="T60" fmla="*/ 117 w 155"/>
                <a:gd name="T61" fmla="*/ 80 h 90"/>
                <a:gd name="T62" fmla="*/ 130 w 155"/>
                <a:gd name="T63" fmla="*/ 75 h 90"/>
                <a:gd name="T64" fmla="*/ 140 w 155"/>
                <a:gd name="T65" fmla="*/ 65 h 90"/>
                <a:gd name="T66" fmla="*/ 146 w 155"/>
                <a:gd name="T67" fmla="*/ 52 h 90"/>
                <a:gd name="T68" fmla="*/ 146 w 155"/>
                <a:gd name="T69" fmla="*/ 45 h 90"/>
                <a:gd name="T70" fmla="*/ 144 w 155"/>
                <a:gd name="T71" fmla="*/ 31 h 90"/>
                <a:gd name="T72" fmla="*/ 136 w 155"/>
                <a:gd name="T73" fmla="*/ 20 h 90"/>
                <a:gd name="T74" fmla="*/ 124 w 155"/>
                <a:gd name="T75" fmla="*/ 12 h 90"/>
                <a:gd name="T76" fmla="*/ 110 w 155"/>
                <a:gd name="T77" fmla="*/ 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90">
                  <a:moveTo>
                    <a:pt x="110" y="90"/>
                  </a:moveTo>
                  <a:lnTo>
                    <a:pt x="45" y="90"/>
                  </a:lnTo>
                  <a:lnTo>
                    <a:pt x="45" y="90"/>
                  </a:lnTo>
                  <a:lnTo>
                    <a:pt x="35" y="89"/>
                  </a:lnTo>
                  <a:lnTo>
                    <a:pt x="27" y="87"/>
                  </a:lnTo>
                  <a:lnTo>
                    <a:pt x="19" y="82"/>
                  </a:lnTo>
                  <a:lnTo>
                    <a:pt x="12" y="77"/>
                  </a:lnTo>
                  <a:lnTo>
                    <a:pt x="7" y="71"/>
                  </a:lnTo>
                  <a:lnTo>
                    <a:pt x="3" y="62"/>
                  </a:lnTo>
                  <a:lnTo>
                    <a:pt x="0" y="54"/>
                  </a:lnTo>
                  <a:lnTo>
                    <a:pt x="0" y="45"/>
                  </a:lnTo>
                  <a:lnTo>
                    <a:pt x="0" y="45"/>
                  </a:lnTo>
                  <a:lnTo>
                    <a:pt x="0" y="36"/>
                  </a:lnTo>
                  <a:lnTo>
                    <a:pt x="3" y="28"/>
                  </a:lnTo>
                  <a:lnTo>
                    <a:pt x="7" y="20"/>
                  </a:lnTo>
                  <a:lnTo>
                    <a:pt x="12" y="13"/>
                  </a:lnTo>
                  <a:lnTo>
                    <a:pt x="19" y="7"/>
                  </a:lnTo>
                  <a:lnTo>
                    <a:pt x="27" y="4"/>
                  </a:lnTo>
                  <a:lnTo>
                    <a:pt x="35" y="0"/>
                  </a:lnTo>
                  <a:lnTo>
                    <a:pt x="45" y="0"/>
                  </a:lnTo>
                  <a:lnTo>
                    <a:pt x="110" y="0"/>
                  </a:lnTo>
                  <a:lnTo>
                    <a:pt x="110" y="0"/>
                  </a:lnTo>
                  <a:lnTo>
                    <a:pt x="120" y="0"/>
                  </a:lnTo>
                  <a:lnTo>
                    <a:pt x="128" y="4"/>
                  </a:lnTo>
                  <a:lnTo>
                    <a:pt x="136" y="7"/>
                  </a:lnTo>
                  <a:lnTo>
                    <a:pt x="143" y="13"/>
                  </a:lnTo>
                  <a:lnTo>
                    <a:pt x="147" y="20"/>
                  </a:lnTo>
                  <a:lnTo>
                    <a:pt x="152" y="28"/>
                  </a:lnTo>
                  <a:lnTo>
                    <a:pt x="154" y="36"/>
                  </a:lnTo>
                  <a:lnTo>
                    <a:pt x="155" y="45"/>
                  </a:lnTo>
                  <a:lnTo>
                    <a:pt x="155" y="45"/>
                  </a:lnTo>
                  <a:lnTo>
                    <a:pt x="154" y="54"/>
                  </a:lnTo>
                  <a:lnTo>
                    <a:pt x="152" y="62"/>
                  </a:lnTo>
                  <a:lnTo>
                    <a:pt x="147" y="71"/>
                  </a:lnTo>
                  <a:lnTo>
                    <a:pt x="143" y="77"/>
                  </a:lnTo>
                  <a:lnTo>
                    <a:pt x="136" y="82"/>
                  </a:lnTo>
                  <a:lnTo>
                    <a:pt x="128" y="87"/>
                  </a:lnTo>
                  <a:lnTo>
                    <a:pt x="120" y="89"/>
                  </a:lnTo>
                  <a:lnTo>
                    <a:pt x="110" y="90"/>
                  </a:lnTo>
                  <a:lnTo>
                    <a:pt x="110" y="90"/>
                  </a:lnTo>
                  <a:close/>
                  <a:moveTo>
                    <a:pt x="45" y="9"/>
                  </a:moveTo>
                  <a:lnTo>
                    <a:pt x="45" y="9"/>
                  </a:lnTo>
                  <a:lnTo>
                    <a:pt x="38" y="9"/>
                  </a:lnTo>
                  <a:lnTo>
                    <a:pt x="31" y="12"/>
                  </a:lnTo>
                  <a:lnTo>
                    <a:pt x="24" y="15"/>
                  </a:lnTo>
                  <a:lnTo>
                    <a:pt x="19" y="20"/>
                  </a:lnTo>
                  <a:lnTo>
                    <a:pt x="15" y="24"/>
                  </a:lnTo>
                  <a:lnTo>
                    <a:pt x="11" y="31"/>
                  </a:lnTo>
                  <a:lnTo>
                    <a:pt x="9" y="38"/>
                  </a:lnTo>
                  <a:lnTo>
                    <a:pt x="9" y="45"/>
                  </a:lnTo>
                  <a:lnTo>
                    <a:pt x="9" y="45"/>
                  </a:lnTo>
                  <a:lnTo>
                    <a:pt x="9" y="52"/>
                  </a:lnTo>
                  <a:lnTo>
                    <a:pt x="11" y="59"/>
                  </a:lnTo>
                  <a:lnTo>
                    <a:pt x="15" y="65"/>
                  </a:lnTo>
                  <a:lnTo>
                    <a:pt x="19" y="71"/>
                  </a:lnTo>
                  <a:lnTo>
                    <a:pt x="24" y="75"/>
                  </a:lnTo>
                  <a:lnTo>
                    <a:pt x="31" y="79"/>
                  </a:lnTo>
                  <a:lnTo>
                    <a:pt x="38" y="80"/>
                  </a:lnTo>
                  <a:lnTo>
                    <a:pt x="45" y="81"/>
                  </a:lnTo>
                  <a:lnTo>
                    <a:pt x="110" y="81"/>
                  </a:lnTo>
                  <a:lnTo>
                    <a:pt x="110" y="81"/>
                  </a:lnTo>
                  <a:lnTo>
                    <a:pt x="117" y="80"/>
                  </a:lnTo>
                  <a:lnTo>
                    <a:pt x="124" y="79"/>
                  </a:lnTo>
                  <a:lnTo>
                    <a:pt x="130" y="75"/>
                  </a:lnTo>
                  <a:lnTo>
                    <a:pt x="136" y="71"/>
                  </a:lnTo>
                  <a:lnTo>
                    <a:pt x="140" y="65"/>
                  </a:lnTo>
                  <a:lnTo>
                    <a:pt x="144" y="59"/>
                  </a:lnTo>
                  <a:lnTo>
                    <a:pt x="146" y="52"/>
                  </a:lnTo>
                  <a:lnTo>
                    <a:pt x="146" y="45"/>
                  </a:lnTo>
                  <a:lnTo>
                    <a:pt x="146" y="45"/>
                  </a:lnTo>
                  <a:lnTo>
                    <a:pt x="146" y="38"/>
                  </a:lnTo>
                  <a:lnTo>
                    <a:pt x="144" y="31"/>
                  </a:lnTo>
                  <a:lnTo>
                    <a:pt x="140" y="24"/>
                  </a:lnTo>
                  <a:lnTo>
                    <a:pt x="136" y="20"/>
                  </a:lnTo>
                  <a:lnTo>
                    <a:pt x="130" y="15"/>
                  </a:lnTo>
                  <a:lnTo>
                    <a:pt x="124" y="12"/>
                  </a:lnTo>
                  <a:lnTo>
                    <a:pt x="117" y="9"/>
                  </a:lnTo>
                  <a:lnTo>
                    <a:pt x="110" y="9"/>
                  </a:lnTo>
                  <a:lnTo>
                    <a:pt x="4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38" name="Freeform 49">
              <a:extLst>
                <a:ext uri="{FF2B5EF4-FFF2-40B4-BE49-F238E27FC236}">
                  <a16:creationId xmlns:a16="http://schemas.microsoft.com/office/drawing/2014/main" id="{8774EB3F-3FA1-40FA-8782-C79FEB08AC4B}"/>
                </a:ext>
              </a:extLst>
            </p:cNvPr>
            <p:cNvSpPr>
              <a:spLocks/>
            </p:cNvSpPr>
            <p:nvPr userDrawn="1"/>
          </p:nvSpPr>
          <p:spPr bwMode="auto">
            <a:xfrm>
              <a:off x="6265864" y="3144838"/>
              <a:ext cx="68263" cy="60325"/>
            </a:xfrm>
            <a:custGeom>
              <a:avLst/>
              <a:gdLst>
                <a:gd name="T0" fmla="*/ 75 w 86"/>
                <a:gd name="T1" fmla="*/ 76 h 76"/>
                <a:gd name="T2" fmla="*/ 70 w 86"/>
                <a:gd name="T3" fmla="*/ 75 h 76"/>
                <a:gd name="T4" fmla="*/ 47 w 86"/>
                <a:gd name="T5" fmla="*/ 62 h 76"/>
                <a:gd name="T6" fmla="*/ 33 w 86"/>
                <a:gd name="T7" fmla="*/ 50 h 76"/>
                <a:gd name="T8" fmla="*/ 28 w 86"/>
                <a:gd name="T9" fmla="*/ 50 h 76"/>
                <a:gd name="T10" fmla="*/ 10 w 86"/>
                <a:gd name="T11" fmla="*/ 45 h 76"/>
                <a:gd name="T12" fmla="*/ 1 w 86"/>
                <a:gd name="T13" fmla="*/ 39 h 76"/>
                <a:gd name="T14" fmla="*/ 0 w 86"/>
                <a:gd name="T15" fmla="*/ 36 h 76"/>
                <a:gd name="T16" fmla="*/ 0 w 86"/>
                <a:gd name="T17" fmla="*/ 33 h 76"/>
                <a:gd name="T18" fmla="*/ 2 w 86"/>
                <a:gd name="T19" fmla="*/ 31 h 76"/>
                <a:gd name="T20" fmla="*/ 6 w 86"/>
                <a:gd name="T21" fmla="*/ 31 h 76"/>
                <a:gd name="T22" fmla="*/ 7 w 86"/>
                <a:gd name="T23" fmla="*/ 33 h 76"/>
                <a:gd name="T24" fmla="*/ 16 w 86"/>
                <a:gd name="T25" fmla="*/ 37 h 76"/>
                <a:gd name="T26" fmla="*/ 33 w 86"/>
                <a:gd name="T27" fmla="*/ 41 h 76"/>
                <a:gd name="T28" fmla="*/ 36 w 86"/>
                <a:gd name="T29" fmla="*/ 41 h 76"/>
                <a:gd name="T30" fmla="*/ 40 w 86"/>
                <a:gd name="T31" fmla="*/ 43 h 76"/>
                <a:gd name="T32" fmla="*/ 45 w 86"/>
                <a:gd name="T33" fmla="*/ 49 h 76"/>
                <a:gd name="T34" fmla="*/ 62 w 86"/>
                <a:gd name="T35" fmla="*/ 61 h 76"/>
                <a:gd name="T36" fmla="*/ 74 w 86"/>
                <a:gd name="T37" fmla="*/ 66 h 76"/>
                <a:gd name="T38" fmla="*/ 77 w 86"/>
                <a:gd name="T39" fmla="*/ 66 h 76"/>
                <a:gd name="T40" fmla="*/ 77 w 86"/>
                <a:gd name="T41" fmla="*/ 64 h 76"/>
                <a:gd name="T42" fmla="*/ 77 w 86"/>
                <a:gd name="T43" fmla="*/ 62 h 76"/>
                <a:gd name="T44" fmla="*/ 64 w 86"/>
                <a:gd name="T45" fmla="*/ 34 h 76"/>
                <a:gd name="T46" fmla="*/ 59 w 86"/>
                <a:gd name="T47" fmla="*/ 12 h 76"/>
                <a:gd name="T48" fmla="*/ 59 w 86"/>
                <a:gd name="T49" fmla="*/ 5 h 76"/>
                <a:gd name="T50" fmla="*/ 60 w 86"/>
                <a:gd name="T51" fmla="*/ 1 h 76"/>
                <a:gd name="T52" fmla="*/ 62 w 86"/>
                <a:gd name="T53" fmla="*/ 0 h 76"/>
                <a:gd name="T54" fmla="*/ 64 w 86"/>
                <a:gd name="T55" fmla="*/ 0 h 76"/>
                <a:gd name="T56" fmla="*/ 67 w 86"/>
                <a:gd name="T57" fmla="*/ 3 h 76"/>
                <a:gd name="T58" fmla="*/ 68 w 86"/>
                <a:gd name="T59" fmla="*/ 4 h 76"/>
                <a:gd name="T60" fmla="*/ 72 w 86"/>
                <a:gd name="T61" fmla="*/ 27 h 76"/>
                <a:gd name="T62" fmla="*/ 85 w 86"/>
                <a:gd name="T63" fmla="*/ 58 h 76"/>
                <a:gd name="T64" fmla="*/ 86 w 86"/>
                <a:gd name="T65" fmla="*/ 62 h 76"/>
                <a:gd name="T66" fmla="*/ 85 w 86"/>
                <a:gd name="T67" fmla="*/ 69 h 76"/>
                <a:gd name="T68" fmla="*/ 84 w 86"/>
                <a:gd name="T69" fmla="*/ 72 h 76"/>
                <a:gd name="T70" fmla="*/ 75 w 86"/>
                <a:gd name="T7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 h="76">
                  <a:moveTo>
                    <a:pt x="75" y="76"/>
                  </a:moveTo>
                  <a:lnTo>
                    <a:pt x="75" y="76"/>
                  </a:lnTo>
                  <a:lnTo>
                    <a:pt x="70" y="75"/>
                  </a:lnTo>
                  <a:lnTo>
                    <a:pt x="70" y="75"/>
                  </a:lnTo>
                  <a:lnTo>
                    <a:pt x="57" y="69"/>
                  </a:lnTo>
                  <a:lnTo>
                    <a:pt x="47" y="62"/>
                  </a:lnTo>
                  <a:lnTo>
                    <a:pt x="39" y="57"/>
                  </a:lnTo>
                  <a:lnTo>
                    <a:pt x="33" y="50"/>
                  </a:lnTo>
                  <a:lnTo>
                    <a:pt x="33" y="50"/>
                  </a:lnTo>
                  <a:lnTo>
                    <a:pt x="28" y="50"/>
                  </a:lnTo>
                  <a:lnTo>
                    <a:pt x="19" y="48"/>
                  </a:lnTo>
                  <a:lnTo>
                    <a:pt x="10" y="45"/>
                  </a:lnTo>
                  <a:lnTo>
                    <a:pt x="1" y="39"/>
                  </a:lnTo>
                  <a:lnTo>
                    <a:pt x="1" y="39"/>
                  </a:lnTo>
                  <a:lnTo>
                    <a:pt x="0" y="38"/>
                  </a:lnTo>
                  <a:lnTo>
                    <a:pt x="0" y="36"/>
                  </a:lnTo>
                  <a:lnTo>
                    <a:pt x="0" y="35"/>
                  </a:lnTo>
                  <a:lnTo>
                    <a:pt x="0" y="33"/>
                  </a:lnTo>
                  <a:lnTo>
                    <a:pt x="0" y="33"/>
                  </a:lnTo>
                  <a:lnTo>
                    <a:pt x="2" y="31"/>
                  </a:lnTo>
                  <a:lnTo>
                    <a:pt x="3" y="31"/>
                  </a:lnTo>
                  <a:lnTo>
                    <a:pt x="6" y="31"/>
                  </a:lnTo>
                  <a:lnTo>
                    <a:pt x="7" y="33"/>
                  </a:lnTo>
                  <a:lnTo>
                    <a:pt x="7" y="33"/>
                  </a:lnTo>
                  <a:lnTo>
                    <a:pt x="11" y="35"/>
                  </a:lnTo>
                  <a:lnTo>
                    <a:pt x="16" y="37"/>
                  </a:lnTo>
                  <a:lnTo>
                    <a:pt x="26" y="39"/>
                  </a:lnTo>
                  <a:lnTo>
                    <a:pt x="33" y="41"/>
                  </a:lnTo>
                  <a:lnTo>
                    <a:pt x="36" y="41"/>
                  </a:lnTo>
                  <a:lnTo>
                    <a:pt x="36" y="41"/>
                  </a:lnTo>
                  <a:lnTo>
                    <a:pt x="39" y="41"/>
                  </a:lnTo>
                  <a:lnTo>
                    <a:pt x="40" y="43"/>
                  </a:lnTo>
                  <a:lnTo>
                    <a:pt x="40" y="43"/>
                  </a:lnTo>
                  <a:lnTo>
                    <a:pt x="45" y="49"/>
                  </a:lnTo>
                  <a:lnTo>
                    <a:pt x="52" y="54"/>
                  </a:lnTo>
                  <a:lnTo>
                    <a:pt x="62" y="61"/>
                  </a:lnTo>
                  <a:lnTo>
                    <a:pt x="74" y="66"/>
                  </a:lnTo>
                  <a:lnTo>
                    <a:pt x="74" y="66"/>
                  </a:lnTo>
                  <a:lnTo>
                    <a:pt x="76" y="67"/>
                  </a:lnTo>
                  <a:lnTo>
                    <a:pt x="77" y="66"/>
                  </a:lnTo>
                  <a:lnTo>
                    <a:pt x="77" y="66"/>
                  </a:lnTo>
                  <a:lnTo>
                    <a:pt x="77" y="64"/>
                  </a:lnTo>
                  <a:lnTo>
                    <a:pt x="77" y="62"/>
                  </a:lnTo>
                  <a:lnTo>
                    <a:pt x="77" y="62"/>
                  </a:lnTo>
                  <a:lnTo>
                    <a:pt x="71" y="49"/>
                  </a:lnTo>
                  <a:lnTo>
                    <a:pt x="64" y="34"/>
                  </a:lnTo>
                  <a:lnTo>
                    <a:pt x="60" y="19"/>
                  </a:lnTo>
                  <a:lnTo>
                    <a:pt x="59" y="12"/>
                  </a:lnTo>
                  <a:lnTo>
                    <a:pt x="59" y="5"/>
                  </a:lnTo>
                  <a:lnTo>
                    <a:pt x="59" y="5"/>
                  </a:lnTo>
                  <a:lnTo>
                    <a:pt x="59" y="3"/>
                  </a:lnTo>
                  <a:lnTo>
                    <a:pt x="60" y="1"/>
                  </a:lnTo>
                  <a:lnTo>
                    <a:pt x="61" y="0"/>
                  </a:lnTo>
                  <a:lnTo>
                    <a:pt x="62" y="0"/>
                  </a:lnTo>
                  <a:lnTo>
                    <a:pt x="62" y="0"/>
                  </a:lnTo>
                  <a:lnTo>
                    <a:pt x="64" y="0"/>
                  </a:lnTo>
                  <a:lnTo>
                    <a:pt x="66" y="1"/>
                  </a:lnTo>
                  <a:lnTo>
                    <a:pt x="67" y="3"/>
                  </a:lnTo>
                  <a:lnTo>
                    <a:pt x="68" y="4"/>
                  </a:lnTo>
                  <a:lnTo>
                    <a:pt x="68" y="4"/>
                  </a:lnTo>
                  <a:lnTo>
                    <a:pt x="69" y="14"/>
                  </a:lnTo>
                  <a:lnTo>
                    <a:pt x="72" y="27"/>
                  </a:lnTo>
                  <a:lnTo>
                    <a:pt x="78" y="42"/>
                  </a:lnTo>
                  <a:lnTo>
                    <a:pt x="85" y="58"/>
                  </a:lnTo>
                  <a:lnTo>
                    <a:pt x="85" y="58"/>
                  </a:lnTo>
                  <a:lnTo>
                    <a:pt x="86" y="62"/>
                  </a:lnTo>
                  <a:lnTo>
                    <a:pt x="86" y="66"/>
                  </a:lnTo>
                  <a:lnTo>
                    <a:pt x="85" y="69"/>
                  </a:lnTo>
                  <a:lnTo>
                    <a:pt x="84" y="72"/>
                  </a:lnTo>
                  <a:lnTo>
                    <a:pt x="84" y="72"/>
                  </a:lnTo>
                  <a:lnTo>
                    <a:pt x="79" y="75"/>
                  </a:lnTo>
                  <a:lnTo>
                    <a:pt x="75" y="76"/>
                  </a:lnTo>
                  <a:lnTo>
                    <a:pt x="7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39" name="Freeform 50">
              <a:extLst>
                <a:ext uri="{FF2B5EF4-FFF2-40B4-BE49-F238E27FC236}">
                  <a16:creationId xmlns:a16="http://schemas.microsoft.com/office/drawing/2014/main" id="{B933D209-87C8-4212-8A62-A093F6D9ED95}"/>
                </a:ext>
              </a:extLst>
            </p:cNvPr>
            <p:cNvSpPr>
              <a:spLocks/>
            </p:cNvSpPr>
            <p:nvPr userDrawn="1"/>
          </p:nvSpPr>
          <p:spPr bwMode="auto">
            <a:xfrm>
              <a:off x="6048376" y="3097213"/>
              <a:ext cx="560388" cy="6350"/>
            </a:xfrm>
            <a:custGeom>
              <a:avLst/>
              <a:gdLst>
                <a:gd name="T0" fmla="*/ 702 w 707"/>
                <a:gd name="T1" fmla="*/ 10 h 10"/>
                <a:gd name="T2" fmla="*/ 4 w 707"/>
                <a:gd name="T3" fmla="*/ 10 h 10"/>
                <a:gd name="T4" fmla="*/ 4 w 707"/>
                <a:gd name="T5" fmla="*/ 10 h 10"/>
                <a:gd name="T6" fmla="*/ 3 w 707"/>
                <a:gd name="T7" fmla="*/ 8 h 10"/>
                <a:gd name="T8" fmla="*/ 2 w 707"/>
                <a:gd name="T9" fmla="*/ 7 h 10"/>
                <a:gd name="T10" fmla="*/ 1 w 707"/>
                <a:gd name="T11" fmla="*/ 6 h 10"/>
                <a:gd name="T12" fmla="*/ 0 w 707"/>
                <a:gd name="T13" fmla="*/ 5 h 10"/>
                <a:gd name="T14" fmla="*/ 0 w 707"/>
                <a:gd name="T15" fmla="*/ 5 h 10"/>
                <a:gd name="T16" fmla="*/ 1 w 707"/>
                <a:gd name="T17" fmla="*/ 3 h 10"/>
                <a:gd name="T18" fmla="*/ 2 w 707"/>
                <a:gd name="T19" fmla="*/ 2 h 10"/>
                <a:gd name="T20" fmla="*/ 3 w 707"/>
                <a:gd name="T21" fmla="*/ 0 h 10"/>
                <a:gd name="T22" fmla="*/ 4 w 707"/>
                <a:gd name="T23" fmla="*/ 0 h 10"/>
                <a:gd name="T24" fmla="*/ 702 w 707"/>
                <a:gd name="T25" fmla="*/ 0 h 10"/>
                <a:gd name="T26" fmla="*/ 702 w 707"/>
                <a:gd name="T27" fmla="*/ 0 h 10"/>
                <a:gd name="T28" fmla="*/ 705 w 707"/>
                <a:gd name="T29" fmla="*/ 0 h 10"/>
                <a:gd name="T30" fmla="*/ 706 w 707"/>
                <a:gd name="T31" fmla="*/ 2 h 10"/>
                <a:gd name="T32" fmla="*/ 707 w 707"/>
                <a:gd name="T33" fmla="*/ 3 h 10"/>
                <a:gd name="T34" fmla="*/ 707 w 707"/>
                <a:gd name="T35" fmla="*/ 5 h 10"/>
                <a:gd name="T36" fmla="*/ 707 w 707"/>
                <a:gd name="T37" fmla="*/ 5 h 10"/>
                <a:gd name="T38" fmla="*/ 707 w 707"/>
                <a:gd name="T39" fmla="*/ 6 h 10"/>
                <a:gd name="T40" fmla="*/ 706 w 707"/>
                <a:gd name="T41" fmla="*/ 7 h 10"/>
                <a:gd name="T42" fmla="*/ 705 w 707"/>
                <a:gd name="T43" fmla="*/ 8 h 10"/>
                <a:gd name="T44" fmla="*/ 702 w 707"/>
                <a:gd name="T45" fmla="*/ 10 h 10"/>
                <a:gd name="T46" fmla="*/ 702 w 707"/>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7" h="10">
                  <a:moveTo>
                    <a:pt x="702" y="10"/>
                  </a:moveTo>
                  <a:lnTo>
                    <a:pt x="4" y="10"/>
                  </a:lnTo>
                  <a:lnTo>
                    <a:pt x="4" y="10"/>
                  </a:lnTo>
                  <a:lnTo>
                    <a:pt x="3" y="8"/>
                  </a:lnTo>
                  <a:lnTo>
                    <a:pt x="2" y="7"/>
                  </a:lnTo>
                  <a:lnTo>
                    <a:pt x="1" y="6"/>
                  </a:lnTo>
                  <a:lnTo>
                    <a:pt x="0" y="5"/>
                  </a:lnTo>
                  <a:lnTo>
                    <a:pt x="0" y="5"/>
                  </a:lnTo>
                  <a:lnTo>
                    <a:pt x="1" y="3"/>
                  </a:lnTo>
                  <a:lnTo>
                    <a:pt x="2" y="2"/>
                  </a:lnTo>
                  <a:lnTo>
                    <a:pt x="3" y="0"/>
                  </a:lnTo>
                  <a:lnTo>
                    <a:pt x="4" y="0"/>
                  </a:lnTo>
                  <a:lnTo>
                    <a:pt x="702" y="0"/>
                  </a:lnTo>
                  <a:lnTo>
                    <a:pt x="702" y="0"/>
                  </a:lnTo>
                  <a:lnTo>
                    <a:pt x="705" y="0"/>
                  </a:lnTo>
                  <a:lnTo>
                    <a:pt x="706" y="2"/>
                  </a:lnTo>
                  <a:lnTo>
                    <a:pt x="707" y="3"/>
                  </a:lnTo>
                  <a:lnTo>
                    <a:pt x="707" y="5"/>
                  </a:lnTo>
                  <a:lnTo>
                    <a:pt x="707" y="5"/>
                  </a:lnTo>
                  <a:lnTo>
                    <a:pt x="707" y="6"/>
                  </a:lnTo>
                  <a:lnTo>
                    <a:pt x="706" y="7"/>
                  </a:lnTo>
                  <a:lnTo>
                    <a:pt x="705" y="8"/>
                  </a:lnTo>
                  <a:lnTo>
                    <a:pt x="702" y="10"/>
                  </a:lnTo>
                  <a:lnTo>
                    <a:pt x="70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0" name="Freeform 51">
              <a:extLst>
                <a:ext uri="{FF2B5EF4-FFF2-40B4-BE49-F238E27FC236}">
                  <a16:creationId xmlns:a16="http://schemas.microsoft.com/office/drawing/2014/main" id="{AD3ADC87-ED6B-4A3C-A104-3BCAE7572C91}"/>
                </a:ext>
              </a:extLst>
            </p:cNvPr>
            <p:cNvSpPr>
              <a:spLocks/>
            </p:cNvSpPr>
            <p:nvPr userDrawn="1"/>
          </p:nvSpPr>
          <p:spPr bwMode="auto">
            <a:xfrm>
              <a:off x="6602414" y="3040063"/>
              <a:ext cx="12700" cy="44450"/>
            </a:xfrm>
            <a:custGeom>
              <a:avLst/>
              <a:gdLst>
                <a:gd name="T0" fmla="*/ 11 w 16"/>
                <a:gd name="T1" fmla="*/ 55 h 55"/>
                <a:gd name="T2" fmla="*/ 4 w 16"/>
                <a:gd name="T3" fmla="*/ 55 h 55"/>
                <a:gd name="T4" fmla="*/ 4 w 16"/>
                <a:gd name="T5" fmla="*/ 55 h 55"/>
                <a:gd name="T6" fmla="*/ 3 w 16"/>
                <a:gd name="T7" fmla="*/ 55 h 55"/>
                <a:gd name="T8" fmla="*/ 1 w 16"/>
                <a:gd name="T9" fmla="*/ 54 h 55"/>
                <a:gd name="T10" fmla="*/ 0 w 16"/>
                <a:gd name="T11" fmla="*/ 53 h 55"/>
                <a:gd name="T12" fmla="*/ 0 w 16"/>
                <a:gd name="T13" fmla="*/ 51 h 55"/>
                <a:gd name="T14" fmla="*/ 0 w 16"/>
                <a:gd name="T15" fmla="*/ 5 h 55"/>
                <a:gd name="T16" fmla="*/ 0 w 16"/>
                <a:gd name="T17" fmla="*/ 5 h 55"/>
                <a:gd name="T18" fmla="*/ 0 w 16"/>
                <a:gd name="T19" fmla="*/ 3 h 55"/>
                <a:gd name="T20" fmla="*/ 1 w 16"/>
                <a:gd name="T21" fmla="*/ 2 h 55"/>
                <a:gd name="T22" fmla="*/ 3 w 16"/>
                <a:gd name="T23" fmla="*/ 1 h 55"/>
                <a:gd name="T24" fmla="*/ 4 w 16"/>
                <a:gd name="T25" fmla="*/ 0 h 55"/>
                <a:gd name="T26" fmla="*/ 11 w 16"/>
                <a:gd name="T27" fmla="*/ 0 h 55"/>
                <a:gd name="T28" fmla="*/ 11 w 16"/>
                <a:gd name="T29" fmla="*/ 0 h 55"/>
                <a:gd name="T30" fmla="*/ 14 w 16"/>
                <a:gd name="T31" fmla="*/ 1 h 55"/>
                <a:gd name="T32" fmla="*/ 15 w 16"/>
                <a:gd name="T33" fmla="*/ 2 h 55"/>
                <a:gd name="T34" fmla="*/ 16 w 16"/>
                <a:gd name="T35" fmla="*/ 3 h 55"/>
                <a:gd name="T36" fmla="*/ 16 w 16"/>
                <a:gd name="T37" fmla="*/ 5 h 55"/>
                <a:gd name="T38" fmla="*/ 16 w 16"/>
                <a:gd name="T39" fmla="*/ 51 h 55"/>
                <a:gd name="T40" fmla="*/ 16 w 16"/>
                <a:gd name="T41" fmla="*/ 51 h 55"/>
                <a:gd name="T42" fmla="*/ 16 w 16"/>
                <a:gd name="T43" fmla="*/ 53 h 55"/>
                <a:gd name="T44" fmla="*/ 15 w 16"/>
                <a:gd name="T45" fmla="*/ 54 h 55"/>
                <a:gd name="T46" fmla="*/ 14 w 16"/>
                <a:gd name="T47" fmla="*/ 55 h 55"/>
                <a:gd name="T48" fmla="*/ 11 w 16"/>
                <a:gd name="T49" fmla="*/ 55 h 55"/>
                <a:gd name="T50" fmla="*/ 11 w 16"/>
                <a:gd name="T5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55">
                  <a:moveTo>
                    <a:pt x="11" y="55"/>
                  </a:moveTo>
                  <a:lnTo>
                    <a:pt x="4" y="55"/>
                  </a:lnTo>
                  <a:lnTo>
                    <a:pt x="4" y="55"/>
                  </a:lnTo>
                  <a:lnTo>
                    <a:pt x="3" y="55"/>
                  </a:lnTo>
                  <a:lnTo>
                    <a:pt x="1" y="54"/>
                  </a:lnTo>
                  <a:lnTo>
                    <a:pt x="0" y="53"/>
                  </a:lnTo>
                  <a:lnTo>
                    <a:pt x="0" y="51"/>
                  </a:lnTo>
                  <a:lnTo>
                    <a:pt x="0" y="5"/>
                  </a:lnTo>
                  <a:lnTo>
                    <a:pt x="0" y="5"/>
                  </a:lnTo>
                  <a:lnTo>
                    <a:pt x="0" y="3"/>
                  </a:lnTo>
                  <a:lnTo>
                    <a:pt x="1" y="2"/>
                  </a:lnTo>
                  <a:lnTo>
                    <a:pt x="3" y="1"/>
                  </a:lnTo>
                  <a:lnTo>
                    <a:pt x="4" y="0"/>
                  </a:lnTo>
                  <a:lnTo>
                    <a:pt x="11" y="0"/>
                  </a:lnTo>
                  <a:lnTo>
                    <a:pt x="11" y="0"/>
                  </a:lnTo>
                  <a:lnTo>
                    <a:pt x="14" y="1"/>
                  </a:lnTo>
                  <a:lnTo>
                    <a:pt x="15" y="2"/>
                  </a:lnTo>
                  <a:lnTo>
                    <a:pt x="16" y="3"/>
                  </a:lnTo>
                  <a:lnTo>
                    <a:pt x="16" y="5"/>
                  </a:lnTo>
                  <a:lnTo>
                    <a:pt x="16" y="51"/>
                  </a:lnTo>
                  <a:lnTo>
                    <a:pt x="16" y="51"/>
                  </a:lnTo>
                  <a:lnTo>
                    <a:pt x="16" y="53"/>
                  </a:lnTo>
                  <a:lnTo>
                    <a:pt x="15" y="54"/>
                  </a:lnTo>
                  <a:lnTo>
                    <a:pt x="14" y="55"/>
                  </a:lnTo>
                  <a:lnTo>
                    <a:pt x="11" y="55"/>
                  </a:lnTo>
                  <a:lnTo>
                    <a:pt x="1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1" name="Freeform 52">
              <a:extLst>
                <a:ext uri="{FF2B5EF4-FFF2-40B4-BE49-F238E27FC236}">
                  <a16:creationId xmlns:a16="http://schemas.microsoft.com/office/drawing/2014/main" id="{527D4A7A-C223-4A86-84EC-5ED93E31202E}"/>
                </a:ext>
              </a:extLst>
            </p:cNvPr>
            <p:cNvSpPr>
              <a:spLocks/>
            </p:cNvSpPr>
            <p:nvPr userDrawn="1"/>
          </p:nvSpPr>
          <p:spPr bwMode="auto">
            <a:xfrm>
              <a:off x="6565901" y="3017838"/>
              <a:ext cx="28575" cy="17463"/>
            </a:xfrm>
            <a:custGeom>
              <a:avLst/>
              <a:gdLst>
                <a:gd name="T0" fmla="*/ 30 w 34"/>
                <a:gd name="T1" fmla="*/ 23 h 23"/>
                <a:gd name="T2" fmla="*/ 30 w 34"/>
                <a:gd name="T3" fmla="*/ 23 h 23"/>
                <a:gd name="T4" fmla="*/ 27 w 34"/>
                <a:gd name="T5" fmla="*/ 22 h 23"/>
                <a:gd name="T6" fmla="*/ 26 w 34"/>
                <a:gd name="T7" fmla="*/ 21 h 23"/>
                <a:gd name="T8" fmla="*/ 19 w 34"/>
                <a:gd name="T9" fmla="*/ 9 h 23"/>
                <a:gd name="T10" fmla="*/ 15 w 34"/>
                <a:gd name="T11" fmla="*/ 9 h 23"/>
                <a:gd name="T12" fmla="*/ 9 w 34"/>
                <a:gd name="T13" fmla="*/ 21 h 23"/>
                <a:gd name="T14" fmla="*/ 9 w 34"/>
                <a:gd name="T15" fmla="*/ 21 h 23"/>
                <a:gd name="T16" fmla="*/ 8 w 34"/>
                <a:gd name="T17" fmla="*/ 22 h 23"/>
                <a:gd name="T18" fmla="*/ 6 w 34"/>
                <a:gd name="T19" fmla="*/ 22 h 23"/>
                <a:gd name="T20" fmla="*/ 4 w 34"/>
                <a:gd name="T21" fmla="*/ 23 h 23"/>
                <a:gd name="T22" fmla="*/ 2 w 34"/>
                <a:gd name="T23" fmla="*/ 22 h 23"/>
                <a:gd name="T24" fmla="*/ 2 w 34"/>
                <a:gd name="T25" fmla="*/ 22 h 23"/>
                <a:gd name="T26" fmla="*/ 1 w 34"/>
                <a:gd name="T27" fmla="*/ 21 h 23"/>
                <a:gd name="T28" fmla="*/ 0 w 34"/>
                <a:gd name="T29" fmla="*/ 20 h 23"/>
                <a:gd name="T30" fmla="*/ 0 w 34"/>
                <a:gd name="T31" fmla="*/ 17 h 23"/>
                <a:gd name="T32" fmla="*/ 1 w 34"/>
                <a:gd name="T33" fmla="*/ 16 h 23"/>
                <a:gd name="T34" fmla="*/ 8 w 34"/>
                <a:gd name="T35" fmla="*/ 2 h 23"/>
                <a:gd name="T36" fmla="*/ 8 w 34"/>
                <a:gd name="T37" fmla="*/ 2 h 23"/>
                <a:gd name="T38" fmla="*/ 10 w 34"/>
                <a:gd name="T39" fmla="*/ 1 h 23"/>
                <a:gd name="T40" fmla="*/ 12 w 34"/>
                <a:gd name="T41" fmla="*/ 0 h 23"/>
                <a:gd name="T42" fmla="*/ 23 w 34"/>
                <a:gd name="T43" fmla="*/ 0 h 23"/>
                <a:gd name="T44" fmla="*/ 23 w 34"/>
                <a:gd name="T45" fmla="*/ 0 h 23"/>
                <a:gd name="T46" fmla="*/ 25 w 34"/>
                <a:gd name="T47" fmla="*/ 1 h 23"/>
                <a:gd name="T48" fmla="*/ 26 w 34"/>
                <a:gd name="T49" fmla="*/ 2 h 23"/>
                <a:gd name="T50" fmla="*/ 34 w 34"/>
                <a:gd name="T51" fmla="*/ 16 h 23"/>
                <a:gd name="T52" fmla="*/ 34 w 34"/>
                <a:gd name="T53" fmla="*/ 16 h 23"/>
                <a:gd name="T54" fmla="*/ 34 w 34"/>
                <a:gd name="T55" fmla="*/ 17 h 23"/>
                <a:gd name="T56" fmla="*/ 34 w 34"/>
                <a:gd name="T57" fmla="*/ 20 h 23"/>
                <a:gd name="T58" fmla="*/ 33 w 34"/>
                <a:gd name="T59" fmla="*/ 21 h 23"/>
                <a:gd name="T60" fmla="*/ 32 w 34"/>
                <a:gd name="T61" fmla="*/ 22 h 23"/>
                <a:gd name="T62" fmla="*/ 32 w 34"/>
                <a:gd name="T63" fmla="*/ 22 h 23"/>
                <a:gd name="T64" fmla="*/ 30 w 34"/>
                <a:gd name="T65" fmla="*/ 23 h 23"/>
                <a:gd name="T66" fmla="*/ 30 w 34"/>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23">
                  <a:moveTo>
                    <a:pt x="30" y="23"/>
                  </a:moveTo>
                  <a:lnTo>
                    <a:pt x="30" y="23"/>
                  </a:lnTo>
                  <a:lnTo>
                    <a:pt x="27" y="22"/>
                  </a:lnTo>
                  <a:lnTo>
                    <a:pt x="26" y="21"/>
                  </a:lnTo>
                  <a:lnTo>
                    <a:pt x="19" y="9"/>
                  </a:lnTo>
                  <a:lnTo>
                    <a:pt x="15" y="9"/>
                  </a:lnTo>
                  <a:lnTo>
                    <a:pt x="9" y="21"/>
                  </a:lnTo>
                  <a:lnTo>
                    <a:pt x="9" y="21"/>
                  </a:lnTo>
                  <a:lnTo>
                    <a:pt x="8" y="22"/>
                  </a:lnTo>
                  <a:lnTo>
                    <a:pt x="6" y="22"/>
                  </a:lnTo>
                  <a:lnTo>
                    <a:pt x="4" y="23"/>
                  </a:lnTo>
                  <a:lnTo>
                    <a:pt x="2" y="22"/>
                  </a:lnTo>
                  <a:lnTo>
                    <a:pt x="2" y="22"/>
                  </a:lnTo>
                  <a:lnTo>
                    <a:pt x="1" y="21"/>
                  </a:lnTo>
                  <a:lnTo>
                    <a:pt x="0" y="20"/>
                  </a:lnTo>
                  <a:lnTo>
                    <a:pt x="0" y="17"/>
                  </a:lnTo>
                  <a:lnTo>
                    <a:pt x="1" y="16"/>
                  </a:lnTo>
                  <a:lnTo>
                    <a:pt x="8" y="2"/>
                  </a:lnTo>
                  <a:lnTo>
                    <a:pt x="8" y="2"/>
                  </a:lnTo>
                  <a:lnTo>
                    <a:pt x="10" y="1"/>
                  </a:lnTo>
                  <a:lnTo>
                    <a:pt x="12" y="0"/>
                  </a:lnTo>
                  <a:lnTo>
                    <a:pt x="23" y="0"/>
                  </a:lnTo>
                  <a:lnTo>
                    <a:pt x="23" y="0"/>
                  </a:lnTo>
                  <a:lnTo>
                    <a:pt x="25" y="1"/>
                  </a:lnTo>
                  <a:lnTo>
                    <a:pt x="26" y="2"/>
                  </a:lnTo>
                  <a:lnTo>
                    <a:pt x="34" y="16"/>
                  </a:lnTo>
                  <a:lnTo>
                    <a:pt x="34" y="16"/>
                  </a:lnTo>
                  <a:lnTo>
                    <a:pt x="34" y="17"/>
                  </a:lnTo>
                  <a:lnTo>
                    <a:pt x="34" y="20"/>
                  </a:lnTo>
                  <a:lnTo>
                    <a:pt x="33" y="21"/>
                  </a:lnTo>
                  <a:lnTo>
                    <a:pt x="32" y="22"/>
                  </a:lnTo>
                  <a:lnTo>
                    <a:pt x="32" y="22"/>
                  </a:lnTo>
                  <a:lnTo>
                    <a:pt x="30" y="23"/>
                  </a:lnTo>
                  <a:lnTo>
                    <a:pt x="3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2" name="Freeform 53">
              <a:extLst>
                <a:ext uri="{FF2B5EF4-FFF2-40B4-BE49-F238E27FC236}">
                  <a16:creationId xmlns:a16="http://schemas.microsoft.com/office/drawing/2014/main" id="{99BF90A5-0E2D-4F2A-AFB9-61CF6D81E267}"/>
                </a:ext>
              </a:extLst>
            </p:cNvPr>
            <p:cNvSpPr>
              <a:spLocks/>
            </p:cNvSpPr>
            <p:nvPr userDrawn="1"/>
          </p:nvSpPr>
          <p:spPr bwMode="auto">
            <a:xfrm>
              <a:off x="6059489" y="3340101"/>
              <a:ext cx="95250" cy="7938"/>
            </a:xfrm>
            <a:custGeom>
              <a:avLst/>
              <a:gdLst>
                <a:gd name="T0" fmla="*/ 116 w 121"/>
                <a:gd name="T1" fmla="*/ 9 h 9"/>
                <a:gd name="T2" fmla="*/ 4 w 121"/>
                <a:gd name="T3" fmla="*/ 9 h 9"/>
                <a:gd name="T4" fmla="*/ 4 w 121"/>
                <a:gd name="T5" fmla="*/ 9 h 9"/>
                <a:gd name="T6" fmla="*/ 3 w 121"/>
                <a:gd name="T7" fmla="*/ 9 h 9"/>
                <a:gd name="T8" fmla="*/ 1 w 121"/>
                <a:gd name="T9" fmla="*/ 8 h 9"/>
                <a:gd name="T10" fmla="*/ 0 w 121"/>
                <a:gd name="T11" fmla="*/ 7 h 9"/>
                <a:gd name="T12" fmla="*/ 0 w 121"/>
                <a:gd name="T13" fmla="*/ 4 h 9"/>
                <a:gd name="T14" fmla="*/ 0 w 121"/>
                <a:gd name="T15" fmla="*/ 4 h 9"/>
                <a:gd name="T16" fmla="*/ 0 w 121"/>
                <a:gd name="T17" fmla="*/ 3 h 9"/>
                <a:gd name="T18" fmla="*/ 1 w 121"/>
                <a:gd name="T19" fmla="*/ 2 h 9"/>
                <a:gd name="T20" fmla="*/ 3 w 121"/>
                <a:gd name="T21" fmla="*/ 1 h 9"/>
                <a:gd name="T22" fmla="*/ 4 w 121"/>
                <a:gd name="T23" fmla="*/ 0 h 9"/>
                <a:gd name="T24" fmla="*/ 116 w 121"/>
                <a:gd name="T25" fmla="*/ 0 h 9"/>
                <a:gd name="T26" fmla="*/ 116 w 121"/>
                <a:gd name="T27" fmla="*/ 0 h 9"/>
                <a:gd name="T28" fmla="*/ 117 w 121"/>
                <a:gd name="T29" fmla="*/ 1 h 9"/>
                <a:gd name="T30" fmla="*/ 118 w 121"/>
                <a:gd name="T31" fmla="*/ 2 h 9"/>
                <a:gd name="T32" fmla="*/ 119 w 121"/>
                <a:gd name="T33" fmla="*/ 3 h 9"/>
                <a:gd name="T34" fmla="*/ 121 w 121"/>
                <a:gd name="T35" fmla="*/ 4 h 9"/>
                <a:gd name="T36" fmla="*/ 121 w 121"/>
                <a:gd name="T37" fmla="*/ 4 h 9"/>
                <a:gd name="T38" fmla="*/ 119 w 121"/>
                <a:gd name="T39" fmla="*/ 7 h 9"/>
                <a:gd name="T40" fmla="*/ 118 w 121"/>
                <a:gd name="T41" fmla="*/ 8 h 9"/>
                <a:gd name="T42" fmla="*/ 117 w 121"/>
                <a:gd name="T43" fmla="*/ 9 h 9"/>
                <a:gd name="T44" fmla="*/ 116 w 121"/>
                <a:gd name="T45" fmla="*/ 9 h 9"/>
                <a:gd name="T46" fmla="*/ 116 w 121"/>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 h="9">
                  <a:moveTo>
                    <a:pt x="116" y="9"/>
                  </a:moveTo>
                  <a:lnTo>
                    <a:pt x="4" y="9"/>
                  </a:lnTo>
                  <a:lnTo>
                    <a:pt x="4" y="9"/>
                  </a:lnTo>
                  <a:lnTo>
                    <a:pt x="3" y="9"/>
                  </a:lnTo>
                  <a:lnTo>
                    <a:pt x="1" y="8"/>
                  </a:lnTo>
                  <a:lnTo>
                    <a:pt x="0" y="7"/>
                  </a:lnTo>
                  <a:lnTo>
                    <a:pt x="0" y="4"/>
                  </a:lnTo>
                  <a:lnTo>
                    <a:pt x="0" y="4"/>
                  </a:lnTo>
                  <a:lnTo>
                    <a:pt x="0" y="3"/>
                  </a:lnTo>
                  <a:lnTo>
                    <a:pt x="1" y="2"/>
                  </a:lnTo>
                  <a:lnTo>
                    <a:pt x="3" y="1"/>
                  </a:lnTo>
                  <a:lnTo>
                    <a:pt x="4" y="0"/>
                  </a:lnTo>
                  <a:lnTo>
                    <a:pt x="116" y="0"/>
                  </a:lnTo>
                  <a:lnTo>
                    <a:pt x="116" y="0"/>
                  </a:lnTo>
                  <a:lnTo>
                    <a:pt x="117" y="1"/>
                  </a:lnTo>
                  <a:lnTo>
                    <a:pt x="118" y="2"/>
                  </a:lnTo>
                  <a:lnTo>
                    <a:pt x="119" y="3"/>
                  </a:lnTo>
                  <a:lnTo>
                    <a:pt x="121" y="4"/>
                  </a:lnTo>
                  <a:lnTo>
                    <a:pt x="121" y="4"/>
                  </a:lnTo>
                  <a:lnTo>
                    <a:pt x="119" y="7"/>
                  </a:lnTo>
                  <a:lnTo>
                    <a:pt x="118" y="8"/>
                  </a:lnTo>
                  <a:lnTo>
                    <a:pt x="117" y="9"/>
                  </a:lnTo>
                  <a:lnTo>
                    <a:pt x="116" y="9"/>
                  </a:lnTo>
                  <a:lnTo>
                    <a:pt x="1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3" name="Freeform 54">
              <a:extLst>
                <a:ext uri="{FF2B5EF4-FFF2-40B4-BE49-F238E27FC236}">
                  <a16:creationId xmlns:a16="http://schemas.microsoft.com/office/drawing/2014/main" id="{72B851B1-C51B-428D-A094-D8E5C1DE93CB}"/>
                </a:ext>
              </a:extLst>
            </p:cNvPr>
            <p:cNvSpPr>
              <a:spLocks/>
            </p:cNvSpPr>
            <p:nvPr userDrawn="1"/>
          </p:nvSpPr>
          <p:spPr bwMode="auto">
            <a:xfrm>
              <a:off x="6078539" y="3302001"/>
              <a:ext cx="95250" cy="7938"/>
            </a:xfrm>
            <a:custGeom>
              <a:avLst/>
              <a:gdLst>
                <a:gd name="T0" fmla="*/ 115 w 120"/>
                <a:gd name="T1" fmla="*/ 9 h 9"/>
                <a:gd name="T2" fmla="*/ 5 w 120"/>
                <a:gd name="T3" fmla="*/ 9 h 9"/>
                <a:gd name="T4" fmla="*/ 5 w 120"/>
                <a:gd name="T5" fmla="*/ 9 h 9"/>
                <a:gd name="T6" fmla="*/ 2 w 120"/>
                <a:gd name="T7" fmla="*/ 8 h 9"/>
                <a:gd name="T8" fmla="*/ 1 w 120"/>
                <a:gd name="T9" fmla="*/ 7 h 9"/>
                <a:gd name="T10" fmla="*/ 0 w 120"/>
                <a:gd name="T11" fmla="*/ 5 h 9"/>
                <a:gd name="T12" fmla="*/ 0 w 120"/>
                <a:gd name="T13" fmla="*/ 4 h 9"/>
                <a:gd name="T14" fmla="*/ 0 w 120"/>
                <a:gd name="T15" fmla="*/ 4 h 9"/>
                <a:gd name="T16" fmla="*/ 0 w 120"/>
                <a:gd name="T17" fmla="*/ 2 h 9"/>
                <a:gd name="T18" fmla="*/ 1 w 120"/>
                <a:gd name="T19" fmla="*/ 1 h 9"/>
                <a:gd name="T20" fmla="*/ 2 w 120"/>
                <a:gd name="T21" fmla="*/ 0 h 9"/>
                <a:gd name="T22" fmla="*/ 5 w 120"/>
                <a:gd name="T23" fmla="*/ 0 h 9"/>
                <a:gd name="T24" fmla="*/ 115 w 120"/>
                <a:gd name="T25" fmla="*/ 0 h 9"/>
                <a:gd name="T26" fmla="*/ 115 w 120"/>
                <a:gd name="T27" fmla="*/ 0 h 9"/>
                <a:gd name="T28" fmla="*/ 117 w 120"/>
                <a:gd name="T29" fmla="*/ 0 h 9"/>
                <a:gd name="T30" fmla="*/ 119 w 120"/>
                <a:gd name="T31" fmla="*/ 1 h 9"/>
                <a:gd name="T32" fmla="*/ 120 w 120"/>
                <a:gd name="T33" fmla="*/ 2 h 9"/>
                <a:gd name="T34" fmla="*/ 120 w 120"/>
                <a:gd name="T35" fmla="*/ 4 h 9"/>
                <a:gd name="T36" fmla="*/ 120 w 120"/>
                <a:gd name="T37" fmla="*/ 4 h 9"/>
                <a:gd name="T38" fmla="*/ 120 w 120"/>
                <a:gd name="T39" fmla="*/ 5 h 9"/>
                <a:gd name="T40" fmla="*/ 119 w 120"/>
                <a:gd name="T41" fmla="*/ 7 h 9"/>
                <a:gd name="T42" fmla="*/ 117 w 120"/>
                <a:gd name="T43" fmla="*/ 8 h 9"/>
                <a:gd name="T44" fmla="*/ 115 w 120"/>
                <a:gd name="T45" fmla="*/ 9 h 9"/>
                <a:gd name="T46" fmla="*/ 115 w 120"/>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9">
                  <a:moveTo>
                    <a:pt x="115" y="9"/>
                  </a:moveTo>
                  <a:lnTo>
                    <a:pt x="5" y="9"/>
                  </a:lnTo>
                  <a:lnTo>
                    <a:pt x="5" y="9"/>
                  </a:lnTo>
                  <a:lnTo>
                    <a:pt x="2" y="8"/>
                  </a:lnTo>
                  <a:lnTo>
                    <a:pt x="1" y="7"/>
                  </a:lnTo>
                  <a:lnTo>
                    <a:pt x="0" y="5"/>
                  </a:lnTo>
                  <a:lnTo>
                    <a:pt x="0" y="4"/>
                  </a:lnTo>
                  <a:lnTo>
                    <a:pt x="0" y="4"/>
                  </a:lnTo>
                  <a:lnTo>
                    <a:pt x="0" y="2"/>
                  </a:lnTo>
                  <a:lnTo>
                    <a:pt x="1" y="1"/>
                  </a:lnTo>
                  <a:lnTo>
                    <a:pt x="2" y="0"/>
                  </a:lnTo>
                  <a:lnTo>
                    <a:pt x="5" y="0"/>
                  </a:lnTo>
                  <a:lnTo>
                    <a:pt x="115" y="0"/>
                  </a:lnTo>
                  <a:lnTo>
                    <a:pt x="115" y="0"/>
                  </a:lnTo>
                  <a:lnTo>
                    <a:pt x="117" y="0"/>
                  </a:lnTo>
                  <a:lnTo>
                    <a:pt x="119" y="1"/>
                  </a:lnTo>
                  <a:lnTo>
                    <a:pt x="120" y="2"/>
                  </a:lnTo>
                  <a:lnTo>
                    <a:pt x="120" y="4"/>
                  </a:lnTo>
                  <a:lnTo>
                    <a:pt x="120" y="4"/>
                  </a:lnTo>
                  <a:lnTo>
                    <a:pt x="120" y="5"/>
                  </a:lnTo>
                  <a:lnTo>
                    <a:pt x="119" y="7"/>
                  </a:lnTo>
                  <a:lnTo>
                    <a:pt x="117" y="8"/>
                  </a:lnTo>
                  <a:lnTo>
                    <a:pt x="115" y="9"/>
                  </a:lnTo>
                  <a:lnTo>
                    <a:pt x="11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4" name="Freeform 55">
              <a:extLst>
                <a:ext uri="{FF2B5EF4-FFF2-40B4-BE49-F238E27FC236}">
                  <a16:creationId xmlns:a16="http://schemas.microsoft.com/office/drawing/2014/main" id="{5B322644-B4A1-4A1F-B804-9B9069FEFBBA}"/>
                </a:ext>
              </a:extLst>
            </p:cNvPr>
            <p:cNvSpPr>
              <a:spLocks/>
            </p:cNvSpPr>
            <p:nvPr userDrawn="1"/>
          </p:nvSpPr>
          <p:spPr bwMode="auto">
            <a:xfrm>
              <a:off x="6099176" y="3263901"/>
              <a:ext cx="95250" cy="7938"/>
            </a:xfrm>
            <a:custGeom>
              <a:avLst/>
              <a:gdLst>
                <a:gd name="T0" fmla="*/ 116 w 121"/>
                <a:gd name="T1" fmla="*/ 9 h 9"/>
                <a:gd name="T2" fmla="*/ 5 w 121"/>
                <a:gd name="T3" fmla="*/ 9 h 9"/>
                <a:gd name="T4" fmla="*/ 5 w 121"/>
                <a:gd name="T5" fmla="*/ 9 h 9"/>
                <a:gd name="T6" fmla="*/ 4 w 121"/>
                <a:gd name="T7" fmla="*/ 9 h 9"/>
                <a:gd name="T8" fmla="*/ 1 w 121"/>
                <a:gd name="T9" fmla="*/ 8 h 9"/>
                <a:gd name="T10" fmla="*/ 1 w 121"/>
                <a:gd name="T11" fmla="*/ 6 h 9"/>
                <a:gd name="T12" fmla="*/ 0 w 121"/>
                <a:gd name="T13" fmla="*/ 5 h 9"/>
                <a:gd name="T14" fmla="*/ 0 w 121"/>
                <a:gd name="T15" fmla="*/ 5 h 9"/>
                <a:gd name="T16" fmla="*/ 1 w 121"/>
                <a:gd name="T17" fmla="*/ 3 h 9"/>
                <a:gd name="T18" fmla="*/ 1 w 121"/>
                <a:gd name="T19" fmla="*/ 1 h 9"/>
                <a:gd name="T20" fmla="*/ 4 w 121"/>
                <a:gd name="T21" fmla="*/ 0 h 9"/>
                <a:gd name="T22" fmla="*/ 5 w 121"/>
                <a:gd name="T23" fmla="*/ 0 h 9"/>
                <a:gd name="T24" fmla="*/ 116 w 121"/>
                <a:gd name="T25" fmla="*/ 0 h 9"/>
                <a:gd name="T26" fmla="*/ 116 w 121"/>
                <a:gd name="T27" fmla="*/ 0 h 9"/>
                <a:gd name="T28" fmla="*/ 118 w 121"/>
                <a:gd name="T29" fmla="*/ 0 h 9"/>
                <a:gd name="T30" fmla="*/ 120 w 121"/>
                <a:gd name="T31" fmla="*/ 1 h 9"/>
                <a:gd name="T32" fmla="*/ 120 w 121"/>
                <a:gd name="T33" fmla="*/ 3 h 9"/>
                <a:gd name="T34" fmla="*/ 121 w 121"/>
                <a:gd name="T35" fmla="*/ 5 h 9"/>
                <a:gd name="T36" fmla="*/ 121 w 121"/>
                <a:gd name="T37" fmla="*/ 5 h 9"/>
                <a:gd name="T38" fmla="*/ 120 w 121"/>
                <a:gd name="T39" fmla="*/ 6 h 9"/>
                <a:gd name="T40" fmla="*/ 120 w 121"/>
                <a:gd name="T41" fmla="*/ 8 h 9"/>
                <a:gd name="T42" fmla="*/ 118 w 121"/>
                <a:gd name="T43" fmla="*/ 9 h 9"/>
                <a:gd name="T44" fmla="*/ 116 w 121"/>
                <a:gd name="T45" fmla="*/ 9 h 9"/>
                <a:gd name="T46" fmla="*/ 116 w 121"/>
                <a:gd name="T4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 h="9">
                  <a:moveTo>
                    <a:pt x="116" y="9"/>
                  </a:moveTo>
                  <a:lnTo>
                    <a:pt x="5" y="9"/>
                  </a:lnTo>
                  <a:lnTo>
                    <a:pt x="5" y="9"/>
                  </a:lnTo>
                  <a:lnTo>
                    <a:pt x="4" y="9"/>
                  </a:lnTo>
                  <a:lnTo>
                    <a:pt x="1" y="8"/>
                  </a:lnTo>
                  <a:lnTo>
                    <a:pt x="1" y="6"/>
                  </a:lnTo>
                  <a:lnTo>
                    <a:pt x="0" y="5"/>
                  </a:lnTo>
                  <a:lnTo>
                    <a:pt x="0" y="5"/>
                  </a:lnTo>
                  <a:lnTo>
                    <a:pt x="1" y="3"/>
                  </a:lnTo>
                  <a:lnTo>
                    <a:pt x="1" y="1"/>
                  </a:lnTo>
                  <a:lnTo>
                    <a:pt x="4" y="0"/>
                  </a:lnTo>
                  <a:lnTo>
                    <a:pt x="5" y="0"/>
                  </a:lnTo>
                  <a:lnTo>
                    <a:pt x="116" y="0"/>
                  </a:lnTo>
                  <a:lnTo>
                    <a:pt x="116" y="0"/>
                  </a:lnTo>
                  <a:lnTo>
                    <a:pt x="118" y="0"/>
                  </a:lnTo>
                  <a:lnTo>
                    <a:pt x="120" y="1"/>
                  </a:lnTo>
                  <a:lnTo>
                    <a:pt x="120" y="3"/>
                  </a:lnTo>
                  <a:lnTo>
                    <a:pt x="121" y="5"/>
                  </a:lnTo>
                  <a:lnTo>
                    <a:pt x="121" y="5"/>
                  </a:lnTo>
                  <a:lnTo>
                    <a:pt x="120" y="6"/>
                  </a:lnTo>
                  <a:lnTo>
                    <a:pt x="120" y="8"/>
                  </a:lnTo>
                  <a:lnTo>
                    <a:pt x="118" y="9"/>
                  </a:lnTo>
                  <a:lnTo>
                    <a:pt x="116" y="9"/>
                  </a:lnTo>
                  <a:lnTo>
                    <a:pt x="11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grpSp>
        <p:nvGrpSpPr>
          <p:cNvPr id="145" name="Group 144">
            <a:extLst>
              <a:ext uri="{FF2B5EF4-FFF2-40B4-BE49-F238E27FC236}">
                <a16:creationId xmlns:a16="http://schemas.microsoft.com/office/drawing/2014/main" id="{068C2182-3662-4858-A330-10BBEC6A8F83}"/>
              </a:ext>
            </a:extLst>
          </p:cNvPr>
          <p:cNvGrpSpPr/>
          <p:nvPr userDrawn="1"/>
        </p:nvGrpSpPr>
        <p:grpSpPr>
          <a:xfrm>
            <a:off x="12534505" y="2718695"/>
            <a:ext cx="2518807" cy="2474618"/>
            <a:chOff x="6880226" y="2798763"/>
            <a:chExt cx="808038" cy="808038"/>
          </a:xfrm>
        </p:grpSpPr>
        <p:sp>
          <p:nvSpPr>
            <p:cNvPr id="146" name="Freeform 45">
              <a:extLst>
                <a:ext uri="{FF2B5EF4-FFF2-40B4-BE49-F238E27FC236}">
                  <a16:creationId xmlns:a16="http://schemas.microsoft.com/office/drawing/2014/main" id="{843AAF9E-8626-4ACE-A19C-5062011AACE8}"/>
                </a:ext>
              </a:extLst>
            </p:cNvPr>
            <p:cNvSpPr>
              <a:spLocks/>
            </p:cNvSpPr>
            <p:nvPr userDrawn="1"/>
          </p:nvSpPr>
          <p:spPr bwMode="auto">
            <a:xfrm>
              <a:off x="6880226" y="2798763"/>
              <a:ext cx="808038" cy="808038"/>
            </a:xfrm>
            <a:custGeom>
              <a:avLst/>
              <a:gdLst>
                <a:gd name="T0" fmla="*/ 1017 w 1018"/>
                <a:gd name="T1" fmla="*/ 535 h 1017"/>
                <a:gd name="T2" fmla="*/ 1008 w 1018"/>
                <a:gd name="T3" fmla="*/ 612 h 1017"/>
                <a:gd name="T4" fmla="*/ 987 w 1018"/>
                <a:gd name="T5" fmla="*/ 684 h 1017"/>
                <a:gd name="T6" fmla="*/ 956 w 1018"/>
                <a:gd name="T7" fmla="*/ 751 h 1017"/>
                <a:gd name="T8" fmla="*/ 917 w 1018"/>
                <a:gd name="T9" fmla="*/ 813 h 1017"/>
                <a:gd name="T10" fmla="*/ 868 w 1018"/>
                <a:gd name="T11" fmla="*/ 869 h 1017"/>
                <a:gd name="T12" fmla="*/ 813 w 1018"/>
                <a:gd name="T13" fmla="*/ 917 h 1017"/>
                <a:gd name="T14" fmla="*/ 752 w 1018"/>
                <a:gd name="T15" fmla="*/ 956 h 1017"/>
                <a:gd name="T16" fmla="*/ 684 w 1018"/>
                <a:gd name="T17" fmla="*/ 987 h 1017"/>
                <a:gd name="T18" fmla="*/ 611 w 1018"/>
                <a:gd name="T19" fmla="*/ 1007 h 1017"/>
                <a:gd name="T20" fmla="*/ 535 w 1018"/>
                <a:gd name="T21" fmla="*/ 1017 h 1017"/>
                <a:gd name="T22" fmla="*/ 482 w 1018"/>
                <a:gd name="T23" fmla="*/ 1017 h 1017"/>
                <a:gd name="T24" fmla="*/ 406 w 1018"/>
                <a:gd name="T25" fmla="*/ 1007 h 1017"/>
                <a:gd name="T26" fmla="*/ 334 w 1018"/>
                <a:gd name="T27" fmla="*/ 987 h 1017"/>
                <a:gd name="T28" fmla="*/ 267 w 1018"/>
                <a:gd name="T29" fmla="*/ 956 h 1017"/>
                <a:gd name="T30" fmla="*/ 205 w 1018"/>
                <a:gd name="T31" fmla="*/ 917 h 1017"/>
                <a:gd name="T32" fmla="*/ 150 w 1018"/>
                <a:gd name="T33" fmla="*/ 869 h 1017"/>
                <a:gd name="T34" fmla="*/ 101 w 1018"/>
                <a:gd name="T35" fmla="*/ 813 h 1017"/>
                <a:gd name="T36" fmla="*/ 62 w 1018"/>
                <a:gd name="T37" fmla="*/ 751 h 1017"/>
                <a:gd name="T38" fmla="*/ 31 w 1018"/>
                <a:gd name="T39" fmla="*/ 684 h 1017"/>
                <a:gd name="T40" fmla="*/ 10 w 1018"/>
                <a:gd name="T41" fmla="*/ 612 h 1017"/>
                <a:gd name="T42" fmla="*/ 1 w 1018"/>
                <a:gd name="T43" fmla="*/ 535 h 1017"/>
                <a:gd name="T44" fmla="*/ 1 w 1018"/>
                <a:gd name="T45" fmla="*/ 483 h 1017"/>
                <a:gd name="T46" fmla="*/ 10 w 1018"/>
                <a:gd name="T47" fmla="*/ 407 h 1017"/>
                <a:gd name="T48" fmla="*/ 31 w 1018"/>
                <a:gd name="T49" fmla="*/ 334 h 1017"/>
                <a:gd name="T50" fmla="*/ 62 w 1018"/>
                <a:gd name="T51" fmla="*/ 266 h 1017"/>
                <a:gd name="T52" fmla="*/ 101 w 1018"/>
                <a:gd name="T53" fmla="*/ 204 h 1017"/>
                <a:gd name="T54" fmla="*/ 150 w 1018"/>
                <a:gd name="T55" fmla="*/ 149 h 1017"/>
                <a:gd name="T56" fmla="*/ 205 w 1018"/>
                <a:gd name="T57" fmla="*/ 101 h 1017"/>
                <a:gd name="T58" fmla="*/ 267 w 1018"/>
                <a:gd name="T59" fmla="*/ 61 h 1017"/>
                <a:gd name="T60" fmla="*/ 334 w 1018"/>
                <a:gd name="T61" fmla="*/ 31 h 1017"/>
                <a:gd name="T62" fmla="*/ 406 w 1018"/>
                <a:gd name="T63" fmla="*/ 10 h 1017"/>
                <a:gd name="T64" fmla="*/ 482 w 1018"/>
                <a:gd name="T65" fmla="*/ 1 h 1017"/>
                <a:gd name="T66" fmla="*/ 535 w 1018"/>
                <a:gd name="T67" fmla="*/ 1 h 1017"/>
                <a:gd name="T68" fmla="*/ 611 w 1018"/>
                <a:gd name="T69" fmla="*/ 10 h 1017"/>
                <a:gd name="T70" fmla="*/ 684 w 1018"/>
                <a:gd name="T71" fmla="*/ 31 h 1017"/>
                <a:gd name="T72" fmla="*/ 752 w 1018"/>
                <a:gd name="T73" fmla="*/ 61 h 1017"/>
                <a:gd name="T74" fmla="*/ 813 w 1018"/>
                <a:gd name="T75" fmla="*/ 101 h 1017"/>
                <a:gd name="T76" fmla="*/ 868 w 1018"/>
                <a:gd name="T77" fmla="*/ 149 h 1017"/>
                <a:gd name="T78" fmla="*/ 917 w 1018"/>
                <a:gd name="T79" fmla="*/ 204 h 1017"/>
                <a:gd name="T80" fmla="*/ 956 w 1018"/>
                <a:gd name="T81" fmla="*/ 266 h 1017"/>
                <a:gd name="T82" fmla="*/ 987 w 1018"/>
                <a:gd name="T83" fmla="*/ 334 h 1017"/>
                <a:gd name="T84" fmla="*/ 1008 w 1018"/>
                <a:gd name="T85" fmla="*/ 407 h 1017"/>
                <a:gd name="T86" fmla="*/ 1017 w 1018"/>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7">
                  <a:moveTo>
                    <a:pt x="1018" y="509"/>
                  </a:moveTo>
                  <a:lnTo>
                    <a:pt x="1018" y="509"/>
                  </a:lnTo>
                  <a:lnTo>
                    <a:pt x="1017" y="535"/>
                  </a:lnTo>
                  <a:lnTo>
                    <a:pt x="1015" y="561"/>
                  </a:lnTo>
                  <a:lnTo>
                    <a:pt x="1012" y="586"/>
                  </a:lnTo>
                  <a:lnTo>
                    <a:pt x="1008"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6" y="851"/>
                  </a:lnTo>
                  <a:lnTo>
                    <a:pt x="868" y="869"/>
                  </a:lnTo>
                  <a:lnTo>
                    <a:pt x="851" y="886"/>
                  </a:lnTo>
                  <a:lnTo>
                    <a:pt x="833" y="901"/>
                  </a:lnTo>
                  <a:lnTo>
                    <a:pt x="813" y="917"/>
                  </a:lnTo>
                  <a:lnTo>
                    <a:pt x="793" y="931"/>
                  </a:lnTo>
                  <a:lnTo>
                    <a:pt x="773" y="944"/>
                  </a:lnTo>
                  <a:lnTo>
                    <a:pt x="752" y="956"/>
                  </a:lnTo>
                  <a:lnTo>
                    <a:pt x="730"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2" y="1001"/>
                  </a:lnTo>
                  <a:lnTo>
                    <a:pt x="358" y="994"/>
                  </a:lnTo>
                  <a:lnTo>
                    <a:pt x="334" y="987"/>
                  </a:lnTo>
                  <a:lnTo>
                    <a:pt x="311" y="978"/>
                  </a:lnTo>
                  <a:lnTo>
                    <a:pt x="289" y="968"/>
                  </a:lnTo>
                  <a:lnTo>
                    <a:pt x="267" y="956"/>
                  </a:lnTo>
                  <a:lnTo>
                    <a:pt x="245" y="944"/>
                  </a:lnTo>
                  <a:lnTo>
                    <a:pt x="225"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1" y="729"/>
                  </a:lnTo>
                  <a:lnTo>
                    <a:pt x="40" y="707"/>
                  </a:lnTo>
                  <a:lnTo>
                    <a:pt x="31" y="684"/>
                  </a:lnTo>
                  <a:lnTo>
                    <a:pt x="23" y="660"/>
                  </a:lnTo>
                  <a:lnTo>
                    <a:pt x="16" y="636"/>
                  </a:lnTo>
                  <a:lnTo>
                    <a:pt x="10" y="612"/>
                  </a:lnTo>
                  <a:lnTo>
                    <a:pt x="7" y="586"/>
                  </a:lnTo>
                  <a:lnTo>
                    <a:pt x="3" y="561"/>
                  </a:lnTo>
                  <a:lnTo>
                    <a:pt x="1" y="535"/>
                  </a:lnTo>
                  <a:lnTo>
                    <a:pt x="0" y="509"/>
                  </a:lnTo>
                  <a:lnTo>
                    <a:pt x="0" y="509"/>
                  </a:lnTo>
                  <a:lnTo>
                    <a:pt x="1" y="483"/>
                  </a:lnTo>
                  <a:lnTo>
                    <a:pt x="3" y="457"/>
                  </a:lnTo>
                  <a:lnTo>
                    <a:pt x="7" y="431"/>
                  </a:lnTo>
                  <a:lnTo>
                    <a:pt x="10" y="407"/>
                  </a:lnTo>
                  <a:lnTo>
                    <a:pt x="16" y="381"/>
                  </a:lnTo>
                  <a:lnTo>
                    <a:pt x="23" y="357"/>
                  </a:lnTo>
                  <a:lnTo>
                    <a:pt x="31" y="334"/>
                  </a:lnTo>
                  <a:lnTo>
                    <a:pt x="40" y="311"/>
                  </a:lnTo>
                  <a:lnTo>
                    <a:pt x="51"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5" y="86"/>
                  </a:lnTo>
                  <a:lnTo>
                    <a:pt x="245" y="74"/>
                  </a:lnTo>
                  <a:lnTo>
                    <a:pt x="267" y="61"/>
                  </a:lnTo>
                  <a:lnTo>
                    <a:pt x="289" y="51"/>
                  </a:lnTo>
                  <a:lnTo>
                    <a:pt x="311" y="40"/>
                  </a:lnTo>
                  <a:lnTo>
                    <a:pt x="334" y="31"/>
                  </a:lnTo>
                  <a:lnTo>
                    <a:pt x="358" y="23"/>
                  </a:lnTo>
                  <a:lnTo>
                    <a:pt x="382"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30" y="51"/>
                  </a:lnTo>
                  <a:lnTo>
                    <a:pt x="752" y="61"/>
                  </a:lnTo>
                  <a:lnTo>
                    <a:pt x="773" y="74"/>
                  </a:lnTo>
                  <a:lnTo>
                    <a:pt x="793" y="86"/>
                  </a:lnTo>
                  <a:lnTo>
                    <a:pt x="813" y="101"/>
                  </a:lnTo>
                  <a:lnTo>
                    <a:pt x="833" y="116"/>
                  </a:lnTo>
                  <a:lnTo>
                    <a:pt x="851" y="132"/>
                  </a:lnTo>
                  <a:lnTo>
                    <a:pt x="868" y="149"/>
                  </a:lnTo>
                  <a:lnTo>
                    <a:pt x="886"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8" y="407"/>
                  </a:lnTo>
                  <a:lnTo>
                    <a:pt x="1012" y="431"/>
                  </a:lnTo>
                  <a:lnTo>
                    <a:pt x="1015" y="457"/>
                  </a:lnTo>
                  <a:lnTo>
                    <a:pt x="1017" y="483"/>
                  </a:lnTo>
                  <a:lnTo>
                    <a:pt x="1018" y="509"/>
                  </a:lnTo>
                  <a:lnTo>
                    <a:pt x="1018"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7" name="Freeform 56">
              <a:extLst>
                <a:ext uri="{FF2B5EF4-FFF2-40B4-BE49-F238E27FC236}">
                  <a16:creationId xmlns:a16="http://schemas.microsoft.com/office/drawing/2014/main" id="{B990D69D-87AC-4876-9465-13BA644BEDE3}"/>
                </a:ext>
              </a:extLst>
            </p:cNvPr>
            <p:cNvSpPr>
              <a:spLocks noEditPoints="1"/>
            </p:cNvSpPr>
            <p:nvPr userDrawn="1"/>
          </p:nvSpPr>
          <p:spPr bwMode="auto">
            <a:xfrm>
              <a:off x="7089776" y="3359151"/>
              <a:ext cx="392113" cy="63500"/>
            </a:xfrm>
            <a:custGeom>
              <a:avLst/>
              <a:gdLst>
                <a:gd name="T0" fmla="*/ 488 w 493"/>
                <a:gd name="T1" fmla="*/ 80 h 80"/>
                <a:gd name="T2" fmla="*/ 3 w 493"/>
                <a:gd name="T3" fmla="*/ 80 h 80"/>
                <a:gd name="T4" fmla="*/ 3 w 493"/>
                <a:gd name="T5" fmla="*/ 80 h 80"/>
                <a:gd name="T6" fmla="*/ 2 w 493"/>
                <a:gd name="T7" fmla="*/ 78 h 80"/>
                <a:gd name="T8" fmla="*/ 0 w 493"/>
                <a:gd name="T9" fmla="*/ 77 h 80"/>
                <a:gd name="T10" fmla="*/ 0 w 493"/>
                <a:gd name="T11" fmla="*/ 77 h 80"/>
                <a:gd name="T12" fmla="*/ 0 w 493"/>
                <a:gd name="T13" fmla="*/ 76 h 80"/>
                <a:gd name="T14" fmla="*/ 0 w 493"/>
                <a:gd name="T15" fmla="*/ 74 h 80"/>
                <a:gd name="T16" fmla="*/ 12 w 493"/>
                <a:gd name="T17" fmla="*/ 4 h 80"/>
                <a:gd name="T18" fmla="*/ 12 w 493"/>
                <a:gd name="T19" fmla="*/ 4 h 80"/>
                <a:gd name="T20" fmla="*/ 13 w 493"/>
                <a:gd name="T21" fmla="*/ 1 h 80"/>
                <a:gd name="T22" fmla="*/ 17 w 493"/>
                <a:gd name="T23" fmla="*/ 0 h 80"/>
                <a:gd name="T24" fmla="*/ 475 w 493"/>
                <a:gd name="T25" fmla="*/ 0 h 80"/>
                <a:gd name="T26" fmla="*/ 475 w 493"/>
                <a:gd name="T27" fmla="*/ 0 h 80"/>
                <a:gd name="T28" fmla="*/ 479 w 493"/>
                <a:gd name="T29" fmla="*/ 1 h 80"/>
                <a:gd name="T30" fmla="*/ 480 w 493"/>
                <a:gd name="T31" fmla="*/ 4 h 80"/>
                <a:gd name="T32" fmla="*/ 493 w 493"/>
                <a:gd name="T33" fmla="*/ 74 h 80"/>
                <a:gd name="T34" fmla="*/ 493 w 493"/>
                <a:gd name="T35" fmla="*/ 74 h 80"/>
                <a:gd name="T36" fmla="*/ 493 w 493"/>
                <a:gd name="T37" fmla="*/ 76 h 80"/>
                <a:gd name="T38" fmla="*/ 491 w 493"/>
                <a:gd name="T39" fmla="*/ 77 h 80"/>
                <a:gd name="T40" fmla="*/ 491 w 493"/>
                <a:gd name="T41" fmla="*/ 77 h 80"/>
                <a:gd name="T42" fmla="*/ 490 w 493"/>
                <a:gd name="T43" fmla="*/ 78 h 80"/>
                <a:gd name="T44" fmla="*/ 488 w 493"/>
                <a:gd name="T45" fmla="*/ 80 h 80"/>
                <a:gd name="T46" fmla="*/ 488 w 493"/>
                <a:gd name="T47" fmla="*/ 80 h 80"/>
                <a:gd name="T48" fmla="*/ 9 w 493"/>
                <a:gd name="T49" fmla="*/ 70 h 80"/>
                <a:gd name="T50" fmla="*/ 482 w 493"/>
                <a:gd name="T51" fmla="*/ 70 h 80"/>
                <a:gd name="T52" fmla="*/ 472 w 493"/>
                <a:gd name="T53" fmla="*/ 9 h 80"/>
                <a:gd name="T54" fmla="*/ 20 w 493"/>
                <a:gd name="T55" fmla="*/ 9 h 80"/>
                <a:gd name="T56" fmla="*/ 9 w 493"/>
                <a:gd name="T57"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3" h="80">
                  <a:moveTo>
                    <a:pt x="488" y="80"/>
                  </a:moveTo>
                  <a:lnTo>
                    <a:pt x="3" y="80"/>
                  </a:lnTo>
                  <a:lnTo>
                    <a:pt x="3" y="80"/>
                  </a:lnTo>
                  <a:lnTo>
                    <a:pt x="2" y="78"/>
                  </a:lnTo>
                  <a:lnTo>
                    <a:pt x="0" y="77"/>
                  </a:lnTo>
                  <a:lnTo>
                    <a:pt x="0" y="77"/>
                  </a:lnTo>
                  <a:lnTo>
                    <a:pt x="0" y="76"/>
                  </a:lnTo>
                  <a:lnTo>
                    <a:pt x="0" y="74"/>
                  </a:lnTo>
                  <a:lnTo>
                    <a:pt x="12" y="4"/>
                  </a:lnTo>
                  <a:lnTo>
                    <a:pt x="12" y="4"/>
                  </a:lnTo>
                  <a:lnTo>
                    <a:pt x="13" y="1"/>
                  </a:lnTo>
                  <a:lnTo>
                    <a:pt x="17" y="0"/>
                  </a:lnTo>
                  <a:lnTo>
                    <a:pt x="475" y="0"/>
                  </a:lnTo>
                  <a:lnTo>
                    <a:pt x="475" y="0"/>
                  </a:lnTo>
                  <a:lnTo>
                    <a:pt x="479" y="1"/>
                  </a:lnTo>
                  <a:lnTo>
                    <a:pt x="480" y="4"/>
                  </a:lnTo>
                  <a:lnTo>
                    <a:pt x="493" y="74"/>
                  </a:lnTo>
                  <a:lnTo>
                    <a:pt x="493" y="74"/>
                  </a:lnTo>
                  <a:lnTo>
                    <a:pt x="493" y="76"/>
                  </a:lnTo>
                  <a:lnTo>
                    <a:pt x="491" y="77"/>
                  </a:lnTo>
                  <a:lnTo>
                    <a:pt x="491" y="77"/>
                  </a:lnTo>
                  <a:lnTo>
                    <a:pt x="490" y="78"/>
                  </a:lnTo>
                  <a:lnTo>
                    <a:pt x="488" y="80"/>
                  </a:lnTo>
                  <a:lnTo>
                    <a:pt x="488" y="80"/>
                  </a:lnTo>
                  <a:close/>
                  <a:moveTo>
                    <a:pt x="9" y="70"/>
                  </a:moveTo>
                  <a:lnTo>
                    <a:pt x="482" y="70"/>
                  </a:lnTo>
                  <a:lnTo>
                    <a:pt x="472" y="9"/>
                  </a:lnTo>
                  <a:lnTo>
                    <a:pt x="20" y="9"/>
                  </a:lnTo>
                  <a:lnTo>
                    <a:pt x="9"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8" name="Freeform 57">
              <a:extLst>
                <a:ext uri="{FF2B5EF4-FFF2-40B4-BE49-F238E27FC236}">
                  <a16:creationId xmlns:a16="http://schemas.microsoft.com/office/drawing/2014/main" id="{C4755A83-4DDF-4DFA-94EC-92BB0CC7F452}"/>
                </a:ext>
              </a:extLst>
            </p:cNvPr>
            <p:cNvSpPr>
              <a:spLocks noEditPoints="1"/>
            </p:cNvSpPr>
            <p:nvPr userDrawn="1"/>
          </p:nvSpPr>
          <p:spPr bwMode="auto">
            <a:xfrm>
              <a:off x="7100889" y="3011488"/>
              <a:ext cx="369888" cy="355600"/>
            </a:xfrm>
            <a:custGeom>
              <a:avLst/>
              <a:gdLst>
                <a:gd name="T0" fmla="*/ 5 w 468"/>
                <a:gd name="T1" fmla="*/ 448 h 448"/>
                <a:gd name="T2" fmla="*/ 3 w 468"/>
                <a:gd name="T3" fmla="*/ 448 h 448"/>
                <a:gd name="T4" fmla="*/ 0 w 468"/>
                <a:gd name="T5" fmla="*/ 447 h 448"/>
                <a:gd name="T6" fmla="*/ 0 w 468"/>
                <a:gd name="T7" fmla="*/ 443 h 448"/>
                <a:gd name="T8" fmla="*/ 57 w 468"/>
                <a:gd name="T9" fmla="*/ 113 h 448"/>
                <a:gd name="T10" fmla="*/ 63 w 468"/>
                <a:gd name="T11" fmla="*/ 89 h 448"/>
                <a:gd name="T12" fmla="*/ 73 w 468"/>
                <a:gd name="T13" fmla="*/ 68 h 448"/>
                <a:gd name="T14" fmla="*/ 86 w 468"/>
                <a:gd name="T15" fmla="*/ 48 h 448"/>
                <a:gd name="T16" fmla="*/ 102 w 468"/>
                <a:gd name="T17" fmla="*/ 32 h 448"/>
                <a:gd name="T18" fmla="*/ 121 w 468"/>
                <a:gd name="T19" fmla="*/ 18 h 448"/>
                <a:gd name="T20" fmla="*/ 142 w 468"/>
                <a:gd name="T21" fmla="*/ 8 h 448"/>
                <a:gd name="T22" fmla="*/ 165 w 468"/>
                <a:gd name="T23" fmla="*/ 2 h 448"/>
                <a:gd name="T24" fmla="*/ 189 w 468"/>
                <a:gd name="T25" fmla="*/ 0 h 448"/>
                <a:gd name="T26" fmla="*/ 280 w 468"/>
                <a:gd name="T27" fmla="*/ 0 h 448"/>
                <a:gd name="T28" fmla="*/ 304 w 468"/>
                <a:gd name="T29" fmla="*/ 2 h 448"/>
                <a:gd name="T30" fmla="*/ 327 w 468"/>
                <a:gd name="T31" fmla="*/ 8 h 448"/>
                <a:gd name="T32" fmla="*/ 348 w 468"/>
                <a:gd name="T33" fmla="*/ 18 h 448"/>
                <a:gd name="T34" fmla="*/ 368 w 468"/>
                <a:gd name="T35" fmla="*/ 32 h 448"/>
                <a:gd name="T36" fmla="*/ 384 w 468"/>
                <a:gd name="T37" fmla="*/ 48 h 448"/>
                <a:gd name="T38" fmla="*/ 398 w 468"/>
                <a:gd name="T39" fmla="*/ 68 h 448"/>
                <a:gd name="T40" fmla="*/ 407 w 468"/>
                <a:gd name="T41" fmla="*/ 90 h 448"/>
                <a:gd name="T42" fmla="*/ 413 w 468"/>
                <a:gd name="T43" fmla="*/ 113 h 448"/>
                <a:gd name="T44" fmla="*/ 468 w 468"/>
                <a:gd name="T45" fmla="*/ 443 h 448"/>
                <a:gd name="T46" fmla="*/ 467 w 468"/>
                <a:gd name="T47" fmla="*/ 447 h 448"/>
                <a:gd name="T48" fmla="*/ 466 w 468"/>
                <a:gd name="T49" fmla="*/ 448 h 448"/>
                <a:gd name="T50" fmla="*/ 463 w 468"/>
                <a:gd name="T51" fmla="*/ 448 h 448"/>
                <a:gd name="T52" fmla="*/ 458 w 468"/>
                <a:gd name="T53" fmla="*/ 439 h 448"/>
                <a:gd name="T54" fmla="*/ 405 w 468"/>
                <a:gd name="T55" fmla="*/ 114 h 448"/>
                <a:gd name="T56" fmla="*/ 399 w 468"/>
                <a:gd name="T57" fmla="*/ 92 h 448"/>
                <a:gd name="T58" fmla="*/ 390 w 468"/>
                <a:gd name="T59" fmla="*/ 73 h 448"/>
                <a:gd name="T60" fmla="*/ 377 w 468"/>
                <a:gd name="T61" fmla="*/ 54 h 448"/>
                <a:gd name="T62" fmla="*/ 362 w 468"/>
                <a:gd name="T63" fmla="*/ 39 h 448"/>
                <a:gd name="T64" fmla="*/ 344 w 468"/>
                <a:gd name="T65" fmla="*/ 27 h 448"/>
                <a:gd name="T66" fmla="*/ 324 w 468"/>
                <a:gd name="T67" fmla="*/ 17 h 448"/>
                <a:gd name="T68" fmla="*/ 302 w 468"/>
                <a:gd name="T69" fmla="*/ 12 h 448"/>
                <a:gd name="T70" fmla="*/ 280 w 468"/>
                <a:gd name="T71" fmla="*/ 9 h 448"/>
                <a:gd name="T72" fmla="*/ 189 w 468"/>
                <a:gd name="T73" fmla="*/ 9 h 448"/>
                <a:gd name="T74" fmla="*/ 167 w 468"/>
                <a:gd name="T75" fmla="*/ 12 h 448"/>
                <a:gd name="T76" fmla="*/ 145 w 468"/>
                <a:gd name="T77" fmla="*/ 17 h 448"/>
                <a:gd name="T78" fmla="*/ 126 w 468"/>
                <a:gd name="T79" fmla="*/ 27 h 448"/>
                <a:gd name="T80" fmla="*/ 109 w 468"/>
                <a:gd name="T81" fmla="*/ 39 h 448"/>
                <a:gd name="T82" fmla="*/ 92 w 468"/>
                <a:gd name="T83" fmla="*/ 54 h 448"/>
                <a:gd name="T84" fmla="*/ 81 w 468"/>
                <a:gd name="T85" fmla="*/ 73 h 448"/>
                <a:gd name="T86" fmla="*/ 71 w 468"/>
                <a:gd name="T87" fmla="*/ 92 h 448"/>
                <a:gd name="T88" fmla="*/ 65 w 468"/>
                <a:gd name="T89" fmla="*/ 11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8" h="448">
                  <a:moveTo>
                    <a:pt x="463" y="448"/>
                  </a:moveTo>
                  <a:lnTo>
                    <a:pt x="5" y="448"/>
                  </a:lnTo>
                  <a:lnTo>
                    <a:pt x="5" y="448"/>
                  </a:lnTo>
                  <a:lnTo>
                    <a:pt x="3" y="448"/>
                  </a:lnTo>
                  <a:lnTo>
                    <a:pt x="0" y="447"/>
                  </a:lnTo>
                  <a:lnTo>
                    <a:pt x="0" y="447"/>
                  </a:lnTo>
                  <a:lnTo>
                    <a:pt x="0" y="445"/>
                  </a:lnTo>
                  <a:lnTo>
                    <a:pt x="0" y="443"/>
                  </a:lnTo>
                  <a:lnTo>
                    <a:pt x="57" y="113"/>
                  </a:lnTo>
                  <a:lnTo>
                    <a:pt x="57" y="113"/>
                  </a:lnTo>
                  <a:lnTo>
                    <a:pt x="59" y="100"/>
                  </a:lnTo>
                  <a:lnTo>
                    <a:pt x="63" y="89"/>
                  </a:lnTo>
                  <a:lnTo>
                    <a:pt x="67" y="78"/>
                  </a:lnTo>
                  <a:lnTo>
                    <a:pt x="73" y="68"/>
                  </a:lnTo>
                  <a:lnTo>
                    <a:pt x="79" y="58"/>
                  </a:lnTo>
                  <a:lnTo>
                    <a:pt x="86" y="48"/>
                  </a:lnTo>
                  <a:lnTo>
                    <a:pt x="94" y="39"/>
                  </a:lnTo>
                  <a:lnTo>
                    <a:pt x="102" y="32"/>
                  </a:lnTo>
                  <a:lnTo>
                    <a:pt x="111" y="25"/>
                  </a:lnTo>
                  <a:lnTo>
                    <a:pt x="121" y="18"/>
                  </a:lnTo>
                  <a:lnTo>
                    <a:pt x="132" y="13"/>
                  </a:lnTo>
                  <a:lnTo>
                    <a:pt x="142" y="8"/>
                  </a:lnTo>
                  <a:lnTo>
                    <a:pt x="153" y="5"/>
                  </a:lnTo>
                  <a:lnTo>
                    <a:pt x="165" y="2"/>
                  </a:lnTo>
                  <a:lnTo>
                    <a:pt x="178" y="1"/>
                  </a:lnTo>
                  <a:lnTo>
                    <a:pt x="189" y="0"/>
                  </a:lnTo>
                  <a:lnTo>
                    <a:pt x="280" y="0"/>
                  </a:lnTo>
                  <a:lnTo>
                    <a:pt x="280" y="0"/>
                  </a:lnTo>
                  <a:lnTo>
                    <a:pt x="292" y="1"/>
                  </a:lnTo>
                  <a:lnTo>
                    <a:pt x="304" y="2"/>
                  </a:lnTo>
                  <a:lnTo>
                    <a:pt x="316" y="5"/>
                  </a:lnTo>
                  <a:lnTo>
                    <a:pt x="327" y="8"/>
                  </a:lnTo>
                  <a:lnTo>
                    <a:pt x="338" y="13"/>
                  </a:lnTo>
                  <a:lnTo>
                    <a:pt x="348" y="18"/>
                  </a:lnTo>
                  <a:lnTo>
                    <a:pt x="358" y="25"/>
                  </a:lnTo>
                  <a:lnTo>
                    <a:pt x="368" y="32"/>
                  </a:lnTo>
                  <a:lnTo>
                    <a:pt x="376" y="40"/>
                  </a:lnTo>
                  <a:lnTo>
                    <a:pt x="384" y="48"/>
                  </a:lnTo>
                  <a:lnTo>
                    <a:pt x="391" y="58"/>
                  </a:lnTo>
                  <a:lnTo>
                    <a:pt x="398" y="68"/>
                  </a:lnTo>
                  <a:lnTo>
                    <a:pt x="402" y="78"/>
                  </a:lnTo>
                  <a:lnTo>
                    <a:pt x="407" y="90"/>
                  </a:lnTo>
                  <a:lnTo>
                    <a:pt x="410" y="101"/>
                  </a:lnTo>
                  <a:lnTo>
                    <a:pt x="413" y="113"/>
                  </a:lnTo>
                  <a:lnTo>
                    <a:pt x="468" y="443"/>
                  </a:lnTo>
                  <a:lnTo>
                    <a:pt x="468" y="443"/>
                  </a:lnTo>
                  <a:lnTo>
                    <a:pt x="468" y="445"/>
                  </a:lnTo>
                  <a:lnTo>
                    <a:pt x="467" y="447"/>
                  </a:lnTo>
                  <a:lnTo>
                    <a:pt x="467" y="447"/>
                  </a:lnTo>
                  <a:lnTo>
                    <a:pt x="466" y="448"/>
                  </a:lnTo>
                  <a:lnTo>
                    <a:pt x="463" y="448"/>
                  </a:lnTo>
                  <a:lnTo>
                    <a:pt x="463" y="448"/>
                  </a:lnTo>
                  <a:close/>
                  <a:moveTo>
                    <a:pt x="10" y="439"/>
                  </a:moveTo>
                  <a:lnTo>
                    <a:pt x="458" y="439"/>
                  </a:lnTo>
                  <a:lnTo>
                    <a:pt x="405" y="114"/>
                  </a:lnTo>
                  <a:lnTo>
                    <a:pt x="405" y="114"/>
                  </a:lnTo>
                  <a:lnTo>
                    <a:pt x="402" y="104"/>
                  </a:lnTo>
                  <a:lnTo>
                    <a:pt x="399" y="92"/>
                  </a:lnTo>
                  <a:lnTo>
                    <a:pt x="394" y="82"/>
                  </a:lnTo>
                  <a:lnTo>
                    <a:pt x="390" y="73"/>
                  </a:lnTo>
                  <a:lnTo>
                    <a:pt x="383" y="63"/>
                  </a:lnTo>
                  <a:lnTo>
                    <a:pt x="377" y="54"/>
                  </a:lnTo>
                  <a:lnTo>
                    <a:pt x="369" y="46"/>
                  </a:lnTo>
                  <a:lnTo>
                    <a:pt x="362" y="39"/>
                  </a:lnTo>
                  <a:lnTo>
                    <a:pt x="353" y="32"/>
                  </a:lnTo>
                  <a:lnTo>
                    <a:pt x="344" y="27"/>
                  </a:lnTo>
                  <a:lnTo>
                    <a:pt x="334" y="22"/>
                  </a:lnTo>
                  <a:lnTo>
                    <a:pt x="324" y="17"/>
                  </a:lnTo>
                  <a:lnTo>
                    <a:pt x="314" y="14"/>
                  </a:lnTo>
                  <a:lnTo>
                    <a:pt x="302" y="12"/>
                  </a:lnTo>
                  <a:lnTo>
                    <a:pt x="292" y="10"/>
                  </a:lnTo>
                  <a:lnTo>
                    <a:pt x="280" y="9"/>
                  </a:lnTo>
                  <a:lnTo>
                    <a:pt x="189" y="9"/>
                  </a:lnTo>
                  <a:lnTo>
                    <a:pt x="189" y="9"/>
                  </a:lnTo>
                  <a:lnTo>
                    <a:pt x="178" y="10"/>
                  </a:lnTo>
                  <a:lnTo>
                    <a:pt x="167" y="12"/>
                  </a:lnTo>
                  <a:lnTo>
                    <a:pt x="156" y="14"/>
                  </a:lnTo>
                  <a:lnTo>
                    <a:pt x="145" y="17"/>
                  </a:lnTo>
                  <a:lnTo>
                    <a:pt x="135" y="22"/>
                  </a:lnTo>
                  <a:lnTo>
                    <a:pt x="126" y="27"/>
                  </a:lnTo>
                  <a:lnTo>
                    <a:pt x="117" y="32"/>
                  </a:lnTo>
                  <a:lnTo>
                    <a:pt x="109" y="39"/>
                  </a:lnTo>
                  <a:lnTo>
                    <a:pt x="101" y="46"/>
                  </a:lnTo>
                  <a:lnTo>
                    <a:pt x="92" y="54"/>
                  </a:lnTo>
                  <a:lnTo>
                    <a:pt x="87" y="63"/>
                  </a:lnTo>
                  <a:lnTo>
                    <a:pt x="81" y="73"/>
                  </a:lnTo>
                  <a:lnTo>
                    <a:pt x="75" y="82"/>
                  </a:lnTo>
                  <a:lnTo>
                    <a:pt x="71" y="92"/>
                  </a:lnTo>
                  <a:lnTo>
                    <a:pt x="68" y="103"/>
                  </a:lnTo>
                  <a:lnTo>
                    <a:pt x="65" y="114"/>
                  </a:lnTo>
                  <a:lnTo>
                    <a:pt x="10"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49" name="Freeform 58">
              <a:extLst>
                <a:ext uri="{FF2B5EF4-FFF2-40B4-BE49-F238E27FC236}">
                  <a16:creationId xmlns:a16="http://schemas.microsoft.com/office/drawing/2014/main" id="{9FACACA6-E4EB-42A0-8602-C2E7376FC211}"/>
                </a:ext>
              </a:extLst>
            </p:cNvPr>
            <p:cNvSpPr>
              <a:spLocks/>
            </p:cNvSpPr>
            <p:nvPr userDrawn="1"/>
          </p:nvSpPr>
          <p:spPr bwMode="auto">
            <a:xfrm>
              <a:off x="7169151" y="3036888"/>
              <a:ext cx="84138" cy="71438"/>
            </a:xfrm>
            <a:custGeom>
              <a:avLst/>
              <a:gdLst>
                <a:gd name="T0" fmla="*/ 4 w 106"/>
                <a:gd name="T1" fmla="*/ 91 h 91"/>
                <a:gd name="T2" fmla="*/ 4 w 106"/>
                <a:gd name="T3" fmla="*/ 91 h 91"/>
                <a:gd name="T4" fmla="*/ 4 w 106"/>
                <a:gd name="T5" fmla="*/ 91 h 91"/>
                <a:gd name="T6" fmla="*/ 4 w 106"/>
                <a:gd name="T7" fmla="*/ 91 h 91"/>
                <a:gd name="T8" fmla="*/ 2 w 106"/>
                <a:gd name="T9" fmla="*/ 90 h 91"/>
                <a:gd name="T10" fmla="*/ 1 w 106"/>
                <a:gd name="T11" fmla="*/ 89 h 91"/>
                <a:gd name="T12" fmla="*/ 1 w 106"/>
                <a:gd name="T13" fmla="*/ 88 h 91"/>
                <a:gd name="T14" fmla="*/ 0 w 106"/>
                <a:gd name="T15" fmla="*/ 86 h 91"/>
                <a:gd name="T16" fmla="*/ 0 w 106"/>
                <a:gd name="T17" fmla="*/ 86 h 91"/>
                <a:gd name="T18" fmla="*/ 2 w 106"/>
                <a:gd name="T19" fmla="*/ 76 h 91"/>
                <a:gd name="T20" fmla="*/ 6 w 106"/>
                <a:gd name="T21" fmla="*/ 68 h 91"/>
                <a:gd name="T22" fmla="*/ 9 w 106"/>
                <a:gd name="T23" fmla="*/ 60 h 91"/>
                <a:gd name="T24" fmla="*/ 13 w 106"/>
                <a:gd name="T25" fmla="*/ 52 h 91"/>
                <a:gd name="T26" fmla="*/ 17 w 106"/>
                <a:gd name="T27" fmla="*/ 44 h 91"/>
                <a:gd name="T28" fmla="*/ 23 w 106"/>
                <a:gd name="T29" fmla="*/ 37 h 91"/>
                <a:gd name="T30" fmla="*/ 29 w 106"/>
                <a:gd name="T31" fmla="*/ 30 h 91"/>
                <a:gd name="T32" fmla="*/ 36 w 106"/>
                <a:gd name="T33" fmla="*/ 25 h 91"/>
                <a:gd name="T34" fmla="*/ 42 w 106"/>
                <a:gd name="T35" fmla="*/ 20 h 91"/>
                <a:gd name="T36" fmla="*/ 49 w 106"/>
                <a:gd name="T37" fmla="*/ 15 h 91"/>
                <a:gd name="T38" fmla="*/ 57 w 106"/>
                <a:gd name="T39" fmla="*/ 11 h 91"/>
                <a:gd name="T40" fmla="*/ 65 w 106"/>
                <a:gd name="T41" fmla="*/ 7 h 91"/>
                <a:gd name="T42" fmla="*/ 75 w 106"/>
                <a:gd name="T43" fmla="*/ 5 h 91"/>
                <a:gd name="T44" fmla="*/ 83 w 106"/>
                <a:gd name="T45" fmla="*/ 3 h 91"/>
                <a:gd name="T46" fmla="*/ 92 w 106"/>
                <a:gd name="T47" fmla="*/ 1 h 91"/>
                <a:gd name="T48" fmla="*/ 101 w 106"/>
                <a:gd name="T49" fmla="*/ 0 h 91"/>
                <a:gd name="T50" fmla="*/ 101 w 106"/>
                <a:gd name="T51" fmla="*/ 0 h 91"/>
                <a:gd name="T52" fmla="*/ 103 w 106"/>
                <a:gd name="T53" fmla="*/ 1 h 91"/>
                <a:gd name="T54" fmla="*/ 105 w 106"/>
                <a:gd name="T55" fmla="*/ 3 h 91"/>
                <a:gd name="T56" fmla="*/ 106 w 106"/>
                <a:gd name="T57" fmla="*/ 4 h 91"/>
                <a:gd name="T58" fmla="*/ 106 w 106"/>
                <a:gd name="T59" fmla="*/ 5 h 91"/>
                <a:gd name="T60" fmla="*/ 106 w 106"/>
                <a:gd name="T61" fmla="*/ 5 h 91"/>
                <a:gd name="T62" fmla="*/ 106 w 106"/>
                <a:gd name="T63" fmla="*/ 7 h 91"/>
                <a:gd name="T64" fmla="*/ 105 w 106"/>
                <a:gd name="T65" fmla="*/ 8 h 91"/>
                <a:gd name="T66" fmla="*/ 103 w 106"/>
                <a:gd name="T67" fmla="*/ 10 h 91"/>
                <a:gd name="T68" fmla="*/ 101 w 106"/>
                <a:gd name="T69" fmla="*/ 10 h 91"/>
                <a:gd name="T70" fmla="*/ 101 w 106"/>
                <a:gd name="T71" fmla="*/ 10 h 91"/>
                <a:gd name="T72" fmla="*/ 93 w 106"/>
                <a:gd name="T73" fmla="*/ 11 h 91"/>
                <a:gd name="T74" fmla="*/ 85 w 106"/>
                <a:gd name="T75" fmla="*/ 12 h 91"/>
                <a:gd name="T76" fmla="*/ 77 w 106"/>
                <a:gd name="T77" fmla="*/ 13 h 91"/>
                <a:gd name="T78" fmla="*/ 69 w 106"/>
                <a:gd name="T79" fmla="*/ 15 h 91"/>
                <a:gd name="T80" fmla="*/ 61 w 106"/>
                <a:gd name="T81" fmla="*/ 19 h 91"/>
                <a:gd name="T82" fmla="*/ 54 w 106"/>
                <a:gd name="T83" fmla="*/ 22 h 91"/>
                <a:gd name="T84" fmla="*/ 47 w 106"/>
                <a:gd name="T85" fmla="*/ 27 h 91"/>
                <a:gd name="T86" fmla="*/ 41 w 106"/>
                <a:gd name="T87" fmla="*/ 31 h 91"/>
                <a:gd name="T88" fmla="*/ 36 w 106"/>
                <a:gd name="T89" fmla="*/ 37 h 91"/>
                <a:gd name="T90" fmla="*/ 30 w 106"/>
                <a:gd name="T91" fmla="*/ 43 h 91"/>
                <a:gd name="T92" fmla="*/ 25 w 106"/>
                <a:gd name="T93" fmla="*/ 50 h 91"/>
                <a:gd name="T94" fmla="*/ 21 w 106"/>
                <a:gd name="T95" fmla="*/ 57 h 91"/>
                <a:gd name="T96" fmla="*/ 17 w 106"/>
                <a:gd name="T97" fmla="*/ 64 h 91"/>
                <a:gd name="T98" fmla="*/ 14 w 106"/>
                <a:gd name="T99" fmla="*/ 72 h 91"/>
                <a:gd name="T100" fmla="*/ 11 w 106"/>
                <a:gd name="T101" fmla="*/ 80 h 91"/>
                <a:gd name="T102" fmla="*/ 9 w 106"/>
                <a:gd name="T103" fmla="*/ 88 h 91"/>
                <a:gd name="T104" fmla="*/ 9 w 106"/>
                <a:gd name="T105" fmla="*/ 88 h 91"/>
                <a:gd name="T106" fmla="*/ 8 w 106"/>
                <a:gd name="T107" fmla="*/ 90 h 91"/>
                <a:gd name="T108" fmla="*/ 4 w 106"/>
                <a:gd name="T109" fmla="*/ 91 h 91"/>
                <a:gd name="T110" fmla="*/ 4 w 106"/>
                <a:gd name="T11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 h="91">
                  <a:moveTo>
                    <a:pt x="4" y="91"/>
                  </a:moveTo>
                  <a:lnTo>
                    <a:pt x="4" y="91"/>
                  </a:lnTo>
                  <a:lnTo>
                    <a:pt x="4" y="91"/>
                  </a:lnTo>
                  <a:lnTo>
                    <a:pt x="4" y="91"/>
                  </a:lnTo>
                  <a:lnTo>
                    <a:pt x="2" y="90"/>
                  </a:lnTo>
                  <a:lnTo>
                    <a:pt x="1" y="89"/>
                  </a:lnTo>
                  <a:lnTo>
                    <a:pt x="1" y="88"/>
                  </a:lnTo>
                  <a:lnTo>
                    <a:pt x="0" y="86"/>
                  </a:lnTo>
                  <a:lnTo>
                    <a:pt x="0" y="86"/>
                  </a:lnTo>
                  <a:lnTo>
                    <a:pt x="2" y="76"/>
                  </a:lnTo>
                  <a:lnTo>
                    <a:pt x="6" y="68"/>
                  </a:lnTo>
                  <a:lnTo>
                    <a:pt x="9" y="60"/>
                  </a:lnTo>
                  <a:lnTo>
                    <a:pt x="13" y="52"/>
                  </a:lnTo>
                  <a:lnTo>
                    <a:pt x="17" y="44"/>
                  </a:lnTo>
                  <a:lnTo>
                    <a:pt x="23" y="37"/>
                  </a:lnTo>
                  <a:lnTo>
                    <a:pt x="29" y="30"/>
                  </a:lnTo>
                  <a:lnTo>
                    <a:pt x="36" y="25"/>
                  </a:lnTo>
                  <a:lnTo>
                    <a:pt x="42" y="20"/>
                  </a:lnTo>
                  <a:lnTo>
                    <a:pt x="49" y="15"/>
                  </a:lnTo>
                  <a:lnTo>
                    <a:pt x="57" y="11"/>
                  </a:lnTo>
                  <a:lnTo>
                    <a:pt x="65" y="7"/>
                  </a:lnTo>
                  <a:lnTo>
                    <a:pt x="75" y="5"/>
                  </a:lnTo>
                  <a:lnTo>
                    <a:pt x="83" y="3"/>
                  </a:lnTo>
                  <a:lnTo>
                    <a:pt x="92" y="1"/>
                  </a:lnTo>
                  <a:lnTo>
                    <a:pt x="101" y="0"/>
                  </a:lnTo>
                  <a:lnTo>
                    <a:pt x="101" y="0"/>
                  </a:lnTo>
                  <a:lnTo>
                    <a:pt x="103" y="1"/>
                  </a:lnTo>
                  <a:lnTo>
                    <a:pt x="105" y="3"/>
                  </a:lnTo>
                  <a:lnTo>
                    <a:pt x="106" y="4"/>
                  </a:lnTo>
                  <a:lnTo>
                    <a:pt x="106" y="5"/>
                  </a:lnTo>
                  <a:lnTo>
                    <a:pt x="106" y="5"/>
                  </a:lnTo>
                  <a:lnTo>
                    <a:pt x="106" y="7"/>
                  </a:lnTo>
                  <a:lnTo>
                    <a:pt x="105" y="8"/>
                  </a:lnTo>
                  <a:lnTo>
                    <a:pt x="103" y="10"/>
                  </a:lnTo>
                  <a:lnTo>
                    <a:pt x="101" y="10"/>
                  </a:lnTo>
                  <a:lnTo>
                    <a:pt x="101" y="10"/>
                  </a:lnTo>
                  <a:lnTo>
                    <a:pt x="93" y="11"/>
                  </a:lnTo>
                  <a:lnTo>
                    <a:pt x="85" y="12"/>
                  </a:lnTo>
                  <a:lnTo>
                    <a:pt x="77" y="13"/>
                  </a:lnTo>
                  <a:lnTo>
                    <a:pt x="69" y="15"/>
                  </a:lnTo>
                  <a:lnTo>
                    <a:pt x="61" y="19"/>
                  </a:lnTo>
                  <a:lnTo>
                    <a:pt x="54" y="22"/>
                  </a:lnTo>
                  <a:lnTo>
                    <a:pt x="47" y="27"/>
                  </a:lnTo>
                  <a:lnTo>
                    <a:pt x="41" y="31"/>
                  </a:lnTo>
                  <a:lnTo>
                    <a:pt x="36" y="37"/>
                  </a:lnTo>
                  <a:lnTo>
                    <a:pt x="30" y="43"/>
                  </a:lnTo>
                  <a:lnTo>
                    <a:pt x="25" y="50"/>
                  </a:lnTo>
                  <a:lnTo>
                    <a:pt x="21" y="57"/>
                  </a:lnTo>
                  <a:lnTo>
                    <a:pt x="17" y="64"/>
                  </a:lnTo>
                  <a:lnTo>
                    <a:pt x="14" y="72"/>
                  </a:lnTo>
                  <a:lnTo>
                    <a:pt x="11" y="80"/>
                  </a:lnTo>
                  <a:lnTo>
                    <a:pt x="9" y="88"/>
                  </a:lnTo>
                  <a:lnTo>
                    <a:pt x="9" y="88"/>
                  </a:lnTo>
                  <a:lnTo>
                    <a:pt x="8" y="90"/>
                  </a:lnTo>
                  <a:lnTo>
                    <a:pt x="4" y="91"/>
                  </a:lnTo>
                  <a:lnTo>
                    <a:pt x="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0" name="Freeform 59">
              <a:extLst>
                <a:ext uri="{FF2B5EF4-FFF2-40B4-BE49-F238E27FC236}">
                  <a16:creationId xmlns:a16="http://schemas.microsoft.com/office/drawing/2014/main" id="{E35BE2FF-8C7A-49B3-A6AB-76005ECCC72A}"/>
                </a:ext>
              </a:extLst>
            </p:cNvPr>
            <p:cNvSpPr>
              <a:spLocks/>
            </p:cNvSpPr>
            <p:nvPr userDrawn="1"/>
          </p:nvSpPr>
          <p:spPr bwMode="auto">
            <a:xfrm>
              <a:off x="7240589" y="3294063"/>
              <a:ext cx="90488" cy="73025"/>
            </a:xfrm>
            <a:custGeom>
              <a:avLst/>
              <a:gdLst>
                <a:gd name="T0" fmla="*/ 110 w 115"/>
                <a:gd name="T1" fmla="*/ 91 h 91"/>
                <a:gd name="T2" fmla="*/ 4 w 115"/>
                <a:gd name="T3" fmla="*/ 91 h 91"/>
                <a:gd name="T4" fmla="*/ 4 w 115"/>
                <a:gd name="T5" fmla="*/ 91 h 91"/>
                <a:gd name="T6" fmla="*/ 2 w 115"/>
                <a:gd name="T7" fmla="*/ 91 h 91"/>
                <a:gd name="T8" fmla="*/ 1 w 115"/>
                <a:gd name="T9" fmla="*/ 90 h 91"/>
                <a:gd name="T10" fmla="*/ 0 w 115"/>
                <a:gd name="T11" fmla="*/ 89 h 91"/>
                <a:gd name="T12" fmla="*/ 0 w 115"/>
                <a:gd name="T13" fmla="*/ 87 h 91"/>
                <a:gd name="T14" fmla="*/ 0 w 115"/>
                <a:gd name="T15" fmla="*/ 5 h 91"/>
                <a:gd name="T16" fmla="*/ 0 w 115"/>
                <a:gd name="T17" fmla="*/ 5 h 91"/>
                <a:gd name="T18" fmla="*/ 0 w 115"/>
                <a:gd name="T19" fmla="*/ 3 h 91"/>
                <a:gd name="T20" fmla="*/ 1 w 115"/>
                <a:gd name="T21" fmla="*/ 1 h 91"/>
                <a:gd name="T22" fmla="*/ 2 w 115"/>
                <a:gd name="T23" fmla="*/ 0 h 91"/>
                <a:gd name="T24" fmla="*/ 4 w 115"/>
                <a:gd name="T25" fmla="*/ 0 h 91"/>
                <a:gd name="T26" fmla="*/ 4 w 115"/>
                <a:gd name="T27" fmla="*/ 0 h 91"/>
                <a:gd name="T28" fmla="*/ 5 w 115"/>
                <a:gd name="T29" fmla="*/ 0 h 91"/>
                <a:gd name="T30" fmla="*/ 6 w 115"/>
                <a:gd name="T31" fmla="*/ 1 h 91"/>
                <a:gd name="T32" fmla="*/ 8 w 115"/>
                <a:gd name="T33" fmla="*/ 3 h 91"/>
                <a:gd name="T34" fmla="*/ 9 w 115"/>
                <a:gd name="T35" fmla="*/ 5 h 91"/>
                <a:gd name="T36" fmla="*/ 9 w 115"/>
                <a:gd name="T37" fmla="*/ 82 h 91"/>
                <a:gd name="T38" fmla="*/ 105 w 115"/>
                <a:gd name="T39" fmla="*/ 82 h 91"/>
                <a:gd name="T40" fmla="*/ 105 w 115"/>
                <a:gd name="T41" fmla="*/ 5 h 91"/>
                <a:gd name="T42" fmla="*/ 105 w 115"/>
                <a:gd name="T43" fmla="*/ 5 h 91"/>
                <a:gd name="T44" fmla="*/ 105 w 115"/>
                <a:gd name="T45" fmla="*/ 3 h 91"/>
                <a:gd name="T46" fmla="*/ 107 w 115"/>
                <a:gd name="T47" fmla="*/ 1 h 91"/>
                <a:gd name="T48" fmla="*/ 108 w 115"/>
                <a:gd name="T49" fmla="*/ 0 h 91"/>
                <a:gd name="T50" fmla="*/ 110 w 115"/>
                <a:gd name="T51" fmla="*/ 0 h 91"/>
                <a:gd name="T52" fmla="*/ 110 w 115"/>
                <a:gd name="T53" fmla="*/ 0 h 91"/>
                <a:gd name="T54" fmla="*/ 111 w 115"/>
                <a:gd name="T55" fmla="*/ 0 h 91"/>
                <a:gd name="T56" fmla="*/ 114 w 115"/>
                <a:gd name="T57" fmla="*/ 1 h 91"/>
                <a:gd name="T58" fmla="*/ 115 w 115"/>
                <a:gd name="T59" fmla="*/ 3 h 91"/>
                <a:gd name="T60" fmla="*/ 115 w 115"/>
                <a:gd name="T61" fmla="*/ 5 h 91"/>
                <a:gd name="T62" fmla="*/ 115 w 115"/>
                <a:gd name="T63" fmla="*/ 87 h 91"/>
                <a:gd name="T64" fmla="*/ 115 w 115"/>
                <a:gd name="T65" fmla="*/ 87 h 91"/>
                <a:gd name="T66" fmla="*/ 115 w 115"/>
                <a:gd name="T67" fmla="*/ 89 h 91"/>
                <a:gd name="T68" fmla="*/ 114 w 115"/>
                <a:gd name="T69" fmla="*/ 90 h 91"/>
                <a:gd name="T70" fmla="*/ 111 w 115"/>
                <a:gd name="T71" fmla="*/ 91 h 91"/>
                <a:gd name="T72" fmla="*/ 110 w 115"/>
                <a:gd name="T73" fmla="*/ 91 h 91"/>
                <a:gd name="T74" fmla="*/ 110 w 115"/>
                <a:gd name="T7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91">
                  <a:moveTo>
                    <a:pt x="110" y="91"/>
                  </a:moveTo>
                  <a:lnTo>
                    <a:pt x="4" y="91"/>
                  </a:lnTo>
                  <a:lnTo>
                    <a:pt x="4" y="91"/>
                  </a:lnTo>
                  <a:lnTo>
                    <a:pt x="2" y="91"/>
                  </a:lnTo>
                  <a:lnTo>
                    <a:pt x="1" y="90"/>
                  </a:lnTo>
                  <a:lnTo>
                    <a:pt x="0" y="89"/>
                  </a:lnTo>
                  <a:lnTo>
                    <a:pt x="0" y="87"/>
                  </a:lnTo>
                  <a:lnTo>
                    <a:pt x="0" y="5"/>
                  </a:lnTo>
                  <a:lnTo>
                    <a:pt x="0" y="5"/>
                  </a:lnTo>
                  <a:lnTo>
                    <a:pt x="0" y="3"/>
                  </a:lnTo>
                  <a:lnTo>
                    <a:pt x="1" y="1"/>
                  </a:lnTo>
                  <a:lnTo>
                    <a:pt x="2" y="0"/>
                  </a:lnTo>
                  <a:lnTo>
                    <a:pt x="4" y="0"/>
                  </a:lnTo>
                  <a:lnTo>
                    <a:pt x="4" y="0"/>
                  </a:lnTo>
                  <a:lnTo>
                    <a:pt x="5" y="0"/>
                  </a:lnTo>
                  <a:lnTo>
                    <a:pt x="6" y="1"/>
                  </a:lnTo>
                  <a:lnTo>
                    <a:pt x="8" y="3"/>
                  </a:lnTo>
                  <a:lnTo>
                    <a:pt x="9" y="5"/>
                  </a:lnTo>
                  <a:lnTo>
                    <a:pt x="9" y="82"/>
                  </a:lnTo>
                  <a:lnTo>
                    <a:pt x="105" y="82"/>
                  </a:lnTo>
                  <a:lnTo>
                    <a:pt x="105" y="5"/>
                  </a:lnTo>
                  <a:lnTo>
                    <a:pt x="105" y="5"/>
                  </a:lnTo>
                  <a:lnTo>
                    <a:pt x="105" y="3"/>
                  </a:lnTo>
                  <a:lnTo>
                    <a:pt x="107" y="1"/>
                  </a:lnTo>
                  <a:lnTo>
                    <a:pt x="108" y="0"/>
                  </a:lnTo>
                  <a:lnTo>
                    <a:pt x="110" y="0"/>
                  </a:lnTo>
                  <a:lnTo>
                    <a:pt x="110" y="0"/>
                  </a:lnTo>
                  <a:lnTo>
                    <a:pt x="111" y="0"/>
                  </a:lnTo>
                  <a:lnTo>
                    <a:pt x="114" y="1"/>
                  </a:lnTo>
                  <a:lnTo>
                    <a:pt x="115" y="3"/>
                  </a:lnTo>
                  <a:lnTo>
                    <a:pt x="115" y="5"/>
                  </a:lnTo>
                  <a:lnTo>
                    <a:pt x="115" y="87"/>
                  </a:lnTo>
                  <a:lnTo>
                    <a:pt x="115" y="87"/>
                  </a:lnTo>
                  <a:lnTo>
                    <a:pt x="115" y="89"/>
                  </a:lnTo>
                  <a:lnTo>
                    <a:pt x="114" y="90"/>
                  </a:lnTo>
                  <a:lnTo>
                    <a:pt x="111" y="91"/>
                  </a:lnTo>
                  <a:lnTo>
                    <a:pt x="110" y="91"/>
                  </a:lnTo>
                  <a:lnTo>
                    <a:pt x="110"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1" name="Freeform 60">
              <a:extLst>
                <a:ext uri="{FF2B5EF4-FFF2-40B4-BE49-F238E27FC236}">
                  <a16:creationId xmlns:a16="http://schemas.microsoft.com/office/drawing/2014/main" id="{FA431F7D-4CCA-40FA-AE11-2E4B1ACC5F56}"/>
                </a:ext>
              </a:extLst>
            </p:cNvPr>
            <p:cNvSpPr>
              <a:spLocks noEditPoints="1"/>
            </p:cNvSpPr>
            <p:nvPr userDrawn="1"/>
          </p:nvSpPr>
          <p:spPr bwMode="auto">
            <a:xfrm>
              <a:off x="7281864" y="3090863"/>
              <a:ext cx="88900" cy="236538"/>
            </a:xfrm>
            <a:custGeom>
              <a:avLst/>
              <a:gdLst>
                <a:gd name="T0" fmla="*/ 98 w 111"/>
                <a:gd name="T1" fmla="*/ 300 h 300"/>
                <a:gd name="T2" fmla="*/ 91 w 111"/>
                <a:gd name="T3" fmla="*/ 298 h 300"/>
                <a:gd name="T4" fmla="*/ 79 w 111"/>
                <a:gd name="T5" fmla="*/ 287 h 300"/>
                <a:gd name="T6" fmla="*/ 50 w 111"/>
                <a:gd name="T7" fmla="*/ 260 h 300"/>
                <a:gd name="T8" fmla="*/ 28 w 111"/>
                <a:gd name="T9" fmla="*/ 231 h 300"/>
                <a:gd name="T10" fmla="*/ 15 w 111"/>
                <a:gd name="T11" fmla="*/ 210 h 300"/>
                <a:gd name="T12" fmla="*/ 6 w 111"/>
                <a:gd name="T13" fmla="*/ 187 h 300"/>
                <a:gd name="T14" fmla="*/ 0 w 111"/>
                <a:gd name="T15" fmla="*/ 163 h 300"/>
                <a:gd name="T16" fmla="*/ 0 w 111"/>
                <a:gd name="T17" fmla="*/ 150 h 300"/>
                <a:gd name="T18" fmla="*/ 3 w 111"/>
                <a:gd name="T19" fmla="*/ 126 h 300"/>
                <a:gd name="T20" fmla="*/ 11 w 111"/>
                <a:gd name="T21" fmla="*/ 102 h 300"/>
                <a:gd name="T22" fmla="*/ 21 w 111"/>
                <a:gd name="T23" fmla="*/ 80 h 300"/>
                <a:gd name="T24" fmla="*/ 35 w 111"/>
                <a:gd name="T25" fmla="*/ 59 h 300"/>
                <a:gd name="T26" fmla="*/ 65 w 111"/>
                <a:gd name="T27" fmla="*/ 26 h 300"/>
                <a:gd name="T28" fmla="*/ 91 w 111"/>
                <a:gd name="T29" fmla="*/ 4 h 300"/>
                <a:gd name="T30" fmla="*/ 94 w 111"/>
                <a:gd name="T31" fmla="*/ 1 h 300"/>
                <a:gd name="T32" fmla="*/ 101 w 111"/>
                <a:gd name="T33" fmla="*/ 1 h 300"/>
                <a:gd name="T34" fmla="*/ 104 w 111"/>
                <a:gd name="T35" fmla="*/ 1 h 300"/>
                <a:gd name="T36" fmla="*/ 109 w 111"/>
                <a:gd name="T37" fmla="*/ 6 h 300"/>
                <a:gd name="T38" fmla="*/ 111 w 111"/>
                <a:gd name="T39" fmla="*/ 13 h 300"/>
                <a:gd name="T40" fmla="*/ 111 w 111"/>
                <a:gd name="T41" fmla="*/ 287 h 300"/>
                <a:gd name="T42" fmla="*/ 109 w 111"/>
                <a:gd name="T43" fmla="*/ 294 h 300"/>
                <a:gd name="T44" fmla="*/ 104 w 111"/>
                <a:gd name="T45" fmla="*/ 299 h 300"/>
                <a:gd name="T46" fmla="*/ 98 w 111"/>
                <a:gd name="T47" fmla="*/ 300 h 300"/>
                <a:gd name="T48" fmla="*/ 98 w 111"/>
                <a:gd name="T49" fmla="*/ 10 h 300"/>
                <a:gd name="T50" fmla="*/ 96 w 111"/>
                <a:gd name="T51" fmla="*/ 11 h 300"/>
                <a:gd name="T52" fmla="*/ 86 w 111"/>
                <a:gd name="T53" fmla="*/ 20 h 300"/>
                <a:gd name="T54" fmla="*/ 58 w 111"/>
                <a:gd name="T55" fmla="*/ 48 h 300"/>
                <a:gd name="T56" fmla="*/ 30 w 111"/>
                <a:gd name="T57" fmla="*/ 83 h 300"/>
                <a:gd name="T58" fmla="*/ 19 w 111"/>
                <a:gd name="T59" fmla="*/ 104 h 300"/>
                <a:gd name="T60" fmla="*/ 12 w 111"/>
                <a:gd name="T61" fmla="*/ 127 h 300"/>
                <a:gd name="T62" fmla="*/ 10 w 111"/>
                <a:gd name="T63" fmla="*/ 150 h 300"/>
                <a:gd name="T64" fmla="*/ 10 w 111"/>
                <a:gd name="T65" fmla="*/ 162 h 300"/>
                <a:gd name="T66" fmla="*/ 15 w 111"/>
                <a:gd name="T67" fmla="*/ 185 h 300"/>
                <a:gd name="T68" fmla="*/ 25 w 111"/>
                <a:gd name="T69" fmla="*/ 207 h 300"/>
                <a:gd name="T70" fmla="*/ 43 w 111"/>
                <a:gd name="T71" fmla="*/ 237 h 300"/>
                <a:gd name="T72" fmla="*/ 72 w 111"/>
                <a:gd name="T73" fmla="*/ 269 h 300"/>
                <a:gd name="T74" fmla="*/ 96 w 111"/>
                <a:gd name="T75" fmla="*/ 290 h 300"/>
                <a:gd name="T76" fmla="*/ 98 w 111"/>
                <a:gd name="T77" fmla="*/ 291 h 300"/>
                <a:gd name="T78" fmla="*/ 100 w 111"/>
                <a:gd name="T79" fmla="*/ 291 h 300"/>
                <a:gd name="T80" fmla="*/ 102 w 111"/>
                <a:gd name="T81" fmla="*/ 287 h 300"/>
                <a:gd name="T82" fmla="*/ 102 w 111"/>
                <a:gd name="T83" fmla="*/ 13 h 300"/>
                <a:gd name="T84" fmla="*/ 100 w 111"/>
                <a:gd name="T85" fmla="*/ 11 h 300"/>
                <a:gd name="T86" fmla="*/ 98 w 111"/>
                <a:gd name="T87" fmla="*/ 1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300">
                  <a:moveTo>
                    <a:pt x="98" y="300"/>
                  </a:moveTo>
                  <a:lnTo>
                    <a:pt x="98" y="300"/>
                  </a:lnTo>
                  <a:lnTo>
                    <a:pt x="95" y="299"/>
                  </a:lnTo>
                  <a:lnTo>
                    <a:pt x="91" y="298"/>
                  </a:lnTo>
                  <a:lnTo>
                    <a:pt x="91" y="298"/>
                  </a:lnTo>
                  <a:lnTo>
                    <a:pt x="79" y="287"/>
                  </a:lnTo>
                  <a:lnTo>
                    <a:pt x="65" y="275"/>
                  </a:lnTo>
                  <a:lnTo>
                    <a:pt x="50" y="260"/>
                  </a:lnTo>
                  <a:lnTo>
                    <a:pt x="35" y="241"/>
                  </a:lnTo>
                  <a:lnTo>
                    <a:pt x="28" y="231"/>
                  </a:lnTo>
                  <a:lnTo>
                    <a:pt x="21" y="220"/>
                  </a:lnTo>
                  <a:lnTo>
                    <a:pt x="15" y="210"/>
                  </a:lnTo>
                  <a:lnTo>
                    <a:pt x="11" y="198"/>
                  </a:lnTo>
                  <a:lnTo>
                    <a:pt x="6" y="187"/>
                  </a:lnTo>
                  <a:lnTo>
                    <a:pt x="3" y="175"/>
                  </a:lnTo>
                  <a:lnTo>
                    <a:pt x="0" y="163"/>
                  </a:lnTo>
                  <a:lnTo>
                    <a:pt x="0" y="150"/>
                  </a:lnTo>
                  <a:lnTo>
                    <a:pt x="0" y="150"/>
                  </a:lnTo>
                  <a:lnTo>
                    <a:pt x="0" y="137"/>
                  </a:lnTo>
                  <a:lnTo>
                    <a:pt x="3" y="126"/>
                  </a:lnTo>
                  <a:lnTo>
                    <a:pt x="6" y="113"/>
                  </a:lnTo>
                  <a:lnTo>
                    <a:pt x="11" y="102"/>
                  </a:lnTo>
                  <a:lnTo>
                    <a:pt x="15" y="90"/>
                  </a:lnTo>
                  <a:lnTo>
                    <a:pt x="21" y="80"/>
                  </a:lnTo>
                  <a:lnTo>
                    <a:pt x="28" y="69"/>
                  </a:lnTo>
                  <a:lnTo>
                    <a:pt x="35" y="59"/>
                  </a:lnTo>
                  <a:lnTo>
                    <a:pt x="50" y="42"/>
                  </a:lnTo>
                  <a:lnTo>
                    <a:pt x="65" y="26"/>
                  </a:lnTo>
                  <a:lnTo>
                    <a:pt x="79" y="13"/>
                  </a:lnTo>
                  <a:lnTo>
                    <a:pt x="91" y="4"/>
                  </a:lnTo>
                  <a:lnTo>
                    <a:pt x="91" y="4"/>
                  </a:lnTo>
                  <a:lnTo>
                    <a:pt x="94" y="1"/>
                  </a:lnTo>
                  <a:lnTo>
                    <a:pt x="97" y="0"/>
                  </a:lnTo>
                  <a:lnTo>
                    <a:pt x="101" y="1"/>
                  </a:lnTo>
                  <a:lnTo>
                    <a:pt x="104" y="1"/>
                  </a:lnTo>
                  <a:lnTo>
                    <a:pt x="104" y="1"/>
                  </a:lnTo>
                  <a:lnTo>
                    <a:pt x="106" y="4"/>
                  </a:lnTo>
                  <a:lnTo>
                    <a:pt x="109" y="6"/>
                  </a:lnTo>
                  <a:lnTo>
                    <a:pt x="110" y="10"/>
                  </a:lnTo>
                  <a:lnTo>
                    <a:pt x="111" y="13"/>
                  </a:lnTo>
                  <a:lnTo>
                    <a:pt x="111" y="287"/>
                  </a:lnTo>
                  <a:lnTo>
                    <a:pt x="111" y="287"/>
                  </a:lnTo>
                  <a:lnTo>
                    <a:pt x="110" y="291"/>
                  </a:lnTo>
                  <a:lnTo>
                    <a:pt x="109" y="294"/>
                  </a:lnTo>
                  <a:lnTo>
                    <a:pt x="106" y="296"/>
                  </a:lnTo>
                  <a:lnTo>
                    <a:pt x="104" y="299"/>
                  </a:lnTo>
                  <a:lnTo>
                    <a:pt x="104" y="299"/>
                  </a:lnTo>
                  <a:lnTo>
                    <a:pt x="98" y="300"/>
                  </a:lnTo>
                  <a:lnTo>
                    <a:pt x="98" y="300"/>
                  </a:lnTo>
                  <a:close/>
                  <a:moveTo>
                    <a:pt x="98" y="10"/>
                  </a:moveTo>
                  <a:lnTo>
                    <a:pt x="98" y="10"/>
                  </a:lnTo>
                  <a:lnTo>
                    <a:pt x="96" y="11"/>
                  </a:lnTo>
                  <a:lnTo>
                    <a:pt x="96" y="11"/>
                  </a:lnTo>
                  <a:lnTo>
                    <a:pt x="86" y="20"/>
                  </a:lnTo>
                  <a:lnTo>
                    <a:pt x="72" y="33"/>
                  </a:lnTo>
                  <a:lnTo>
                    <a:pt x="58" y="48"/>
                  </a:lnTo>
                  <a:lnTo>
                    <a:pt x="43" y="65"/>
                  </a:lnTo>
                  <a:lnTo>
                    <a:pt x="30" y="83"/>
                  </a:lnTo>
                  <a:lnTo>
                    <a:pt x="25" y="94"/>
                  </a:lnTo>
                  <a:lnTo>
                    <a:pt x="19" y="104"/>
                  </a:lnTo>
                  <a:lnTo>
                    <a:pt x="15" y="116"/>
                  </a:lnTo>
                  <a:lnTo>
                    <a:pt x="12" y="127"/>
                  </a:lnTo>
                  <a:lnTo>
                    <a:pt x="10" y="139"/>
                  </a:lnTo>
                  <a:lnTo>
                    <a:pt x="10" y="150"/>
                  </a:lnTo>
                  <a:lnTo>
                    <a:pt x="10" y="150"/>
                  </a:lnTo>
                  <a:lnTo>
                    <a:pt x="10" y="162"/>
                  </a:lnTo>
                  <a:lnTo>
                    <a:pt x="12" y="174"/>
                  </a:lnTo>
                  <a:lnTo>
                    <a:pt x="15" y="185"/>
                  </a:lnTo>
                  <a:lnTo>
                    <a:pt x="19" y="196"/>
                  </a:lnTo>
                  <a:lnTo>
                    <a:pt x="25" y="207"/>
                  </a:lnTo>
                  <a:lnTo>
                    <a:pt x="30" y="217"/>
                  </a:lnTo>
                  <a:lnTo>
                    <a:pt x="43" y="237"/>
                  </a:lnTo>
                  <a:lnTo>
                    <a:pt x="58" y="254"/>
                  </a:lnTo>
                  <a:lnTo>
                    <a:pt x="72" y="269"/>
                  </a:lnTo>
                  <a:lnTo>
                    <a:pt x="86" y="280"/>
                  </a:lnTo>
                  <a:lnTo>
                    <a:pt x="96" y="290"/>
                  </a:lnTo>
                  <a:lnTo>
                    <a:pt x="96" y="290"/>
                  </a:lnTo>
                  <a:lnTo>
                    <a:pt x="98" y="291"/>
                  </a:lnTo>
                  <a:lnTo>
                    <a:pt x="100" y="291"/>
                  </a:lnTo>
                  <a:lnTo>
                    <a:pt x="100" y="291"/>
                  </a:lnTo>
                  <a:lnTo>
                    <a:pt x="101" y="290"/>
                  </a:lnTo>
                  <a:lnTo>
                    <a:pt x="102" y="287"/>
                  </a:lnTo>
                  <a:lnTo>
                    <a:pt x="102" y="13"/>
                  </a:lnTo>
                  <a:lnTo>
                    <a:pt x="102" y="13"/>
                  </a:lnTo>
                  <a:lnTo>
                    <a:pt x="101" y="12"/>
                  </a:lnTo>
                  <a:lnTo>
                    <a:pt x="100" y="11"/>
                  </a:lnTo>
                  <a:lnTo>
                    <a:pt x="100" y="11"/>
                  </a:lnTo>
                  <a:lnTo>
                    <a:pt x="98" y="10"/>
                  </a:lnTo>
                  <a:lnTo>
                    <a:pt x="9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2" name="Freeform 61">
              <a:extLst>
                <a:ext uri="{FF2B5EF4-FFF2-40B4-BE49-F238E27FC236}">
                  <a16:creationId xmlns:a16="http://schemas.microsoft.com/office/drawing/2014/main" id="{E0D58DFC-9F75-47E8-AA65-AFFAF692B207}"/>
                </a:ext>
              </a:extLst>
            </p:cNvPr>
            <p:cNvSpPr>
              <a:spLocks noEditPoints="1"/>
            </p:cNvSpPr>
            <p:nvPr userDrawn="1"/>
          </p:nvSpPr>
          <p:spPr bwMode="auto">
            <a:xfrm>
              <a:off x="7202489" y="3090863"/>
              <a:ext cx="87313" cy="236538"/>
            </a:xfrm>
            <a:custGeom>
              <a:avLst/>
              <a:gdLst>
                <a:gd name="T0" fmla="*/ 12 w 111"/>
                <a:gd name="T1" fmla="*/ 300 h 300"/>
                <a:gd name="T2" fmla="*/ 7 w 111"/>
                <a:gd name="T3" fmla="*/ 299 h 300"/>
                <a:gd name="T4" fmla="*/ 1 w 111"/>
                <a:gd name="T5" fmla="*/ 294 h 300"/>
                <a:gd name="T6" fmla="*/ 0 w 111"/>
                <a:gd name="T7" fmla="*/ 287 h 300"/>
                <a:gd name="T8" fmla="*/ 0 w 111"/>
                <a:gd name="T9" fmla="*/ 13 h 300"/>
                <a:gd name="T10" fmla="*/ 1 w 111"/>
                <a:gd name="T11" fmla="*/ 6 h 300"/>
                <a:gd name="T12" fmla="*/ 7 w 111"/>
                <a:gd name="T13" fmla="*/ 1 h 300"/>
                <a:gd name="T14" fmla="*/ 11 w 111"/>
                <a:gd name="T15" fmla="*/ 1 h 300"/>
                <a:gd name="T16" fmla="*/ 16 w 111"/>
                <a:gd name="T17" fmla="*/ 1 h 300"/>
                <a:gd name="T18" fmla="*/ 20 w 111"/>
                <a:gd name="T19" fmla="*/ 4 h 300"/>
                <a:gd name="T20" fmla="*/ 45 w 111"/>
                <a:gd name="T21" fmla="*/ 26 h 300"/>
                <a:gd name="T22" fmla="*/ 75 w 111"/>
                <a:gd name="T23" fmla="*/ 59 h 300"/>
                <a:gd name="T24" fmla="*/ 89 w 111"/>
                <a:gd name="T25" fmla="*/ 80 h 300"/>
                <a:gd name="T26" fmla="*/ 100 w 111"/>
                <a:gd name="T27" fmla="*/ 102 h 300"/>
                <a:gd name="T28" fmla="*/ 107 w 111"/>
                <a:gd name="T29" fmla="*/ 126 h 300"/>
                <a:gd name="T30" fmla="*/ 111 w 111"/>
                <a:gd name="T31" fmla="*/ 150 h 300"/>
                <a:gd name="T32" fmla="*/ 110 w 111"/>
                <a:gd name="T33" fmla="*/ 163 h 300"/>
                <a:gd name="T34" fmla="*/ 105 w 111"/>
                <a:gd name="T35" fmla="*/ 187 h 300"/>
                <a:gd name="T36" fmla="*/ 95 w 111"/>
                <a:gd name="T37" fmla="*/ 210 h 300"/>
                <a:gd name="T38" fmla="*/ 82 w 111"/>
                <a:gd name="T39" fmla="*/ 231 h 300"/>
                <a:gd name="T40" fmla="*/ 60 w 111"/>
                <a:gd name="T41" fmla="*/ 260 h 300"/>
                <a:gd name="T42" fmla="*/ 31 w 111"/>
                <a:gd name="T43" fmla="*/ 287 h 300"/>
                <a:gd name="T44" fmla="*/ 20 w 111"/>
                <a:gd name="T45" fmla="*/ 298 h 300"/>
                <a:gd name="T46" fmla="*/ 12 w 111"/>
                <a:gd name="T47" fmla="*/ 300 h 300"/>
                <a:gd name="T48" fmla="*/ 12 w 111"/>
                <a:gd name="T49" fmla="*/ 10 h 300"/>
                <a:gd name="T50" fmla="*/ 11 w 111"/>
                <a:gd name="T51" fmla="*/ 11 h 300"/>
                <a:gd name="T52" fmla="*/ 9 w 111"/>
                <a:gd name="T53" fmla="*/ 12 h 300"/>
                <a:gd name="T54" fmla="*/ 9 w 111"/>
                <a:gd name="T55" fmla="*/ 287 h 300"/>
                <a:gd name="T56" fmla="*/ 9 w 111"/>
                <a:gd name="T57" fmla="*/ 290 h 300"/>
                <a:gd name="T58" fmla="*/ 11 w 111"/>
                <a:gd name="T59" fmla="*/ 291 h 300"/>
                <a:gd name="T60" fmla="*/ 14 w 111"/>
                <a:gd name="T61" fmla="*/ 290 h 300"/>
                <a:gd name="T62" fmla="*/ 25 w 111"/>
                <a:gd name="T63" fmla="*/ 280 h 300"/>
                <a:gd name="T64" fmla="*/ 53 w 111"/>
                <a:gd name="T65" fmla="*/ 254 h 300"/>
                <a:gd name="T66" fmla="*/ 81 w 111"/>
                <a:gd name="T67" fmla="*/ 217 h 300"/>
                <a:gd name="T68" fmla="*/ 91 w 111"/>
                <a:gd name="T69" fmla="*/ 196 h 300"/>
                <a:gd name="T70" fmla="*/ 98 w 111"/>
                <a:gd name="T71" fmla="*/ 174 h 300"/>
                <a:gd name="T72" fmla="*/ 101 w 111"/>
                <a:gd name="T73" fmla="*/ 150 h 300"/>
                <a:gd name="T74" fmla="*/ 100 w 111"/>
                <a:gd name="T75" fmla="*/ 139 h 300"/>
                <a:gd name="T76" fmla="*/ 96 w 111"/>
                <a:gd name="T77" fmla="*/ 116 h 300"/>
                <a:gd name="T78" fmla="*/ 87 w 111"/>
                <a:gd name="T79" fmla="*/ 94 h 300"/>
                <a:gd name="T80" fmla="*/ 67 w 111"/>
                <a:gd name="T81" fmla="*/ 65 h 300"/>
                <a:gd name="T82" fmla="*/ 39 w 111"/>
                <a:gd name="T83" fmla="*/ 33 h 300"/>
                <a:gd name="T84" fmla="*/ 14 w 111"/>
                <a:gd name="T85" fmla="*/ 11 h 300"/>
                <a:gd name="T86" fmla="*/ 12 w 111"/>
                <a:gd name="T87" fmla="*/ 1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 h="300">
                  <a:moveTo>
                    <a:pt x="12" y="300"/>
                  </a:moveTo>
                  <a:lnTo>
                    <a:pt x="12" y="300"/>
                  </a:lnTo>
                  <a:lnTo>
                    <a:pt x="7" y="299"/>
                  </a:lnTo>
                  <a:lnTo>
                    <a:pt x="7" y="299"/>
                  </a:lnTo>
                  <a:lnTo>
                    <a:pt x="4" y="296"/>
                  </a:lnTo>
                  <a:lnTo>
                    <a:pt x="1" y="294"/>
                  </a:lnTo>
                  <a:lnTo>
                    <a:pt x="0" y="291"/>
                  </a:lnTo>
                  <a:lnTo>
                    <a:pt x="0" y="287"/>
                  </a:lnTo>
                  <a:lnTo>
                    <a:pt x="0" y="13"/>
                  </a:lnTo>
                  <a:lnTo>
                    <a:pt x="0" y="13"/>
                  </a:lnTo>
                  <a:lnTo>
                    <a:pt x="0" y="10"/>
                  </a:lnTo>
                  <a:lnTo>
                    <a:pt x="1" y="6"/>
                  </a:lnTo>
                  <a:lnTo>
                    <a:pt x="4" y="4"/>
                  </a:lnTo>
                  <a:lnTo>
                    <a:pt x="7" y="1"/>
                  </a:lnTo>
                  <a:lnTo>
                    <a:pt x="7" y="1"/>
                  </a:lnTo>
                  <a:lnTo>
                    <a:pt x="11" y="1"/>
                  </a:lnTo>
                  <a:lnTo>
                    <a:pt x="14" y="0"/>
                  </a:lnTo>
                  <a:lnTo>
                    <a:pt x="16" y="1"/>
                  </a:lnTo>
                  <a:lnTo>
                    <a:pt x="20" y="4"/>
                  </a:lnTo>
                  <a:lnTo>
                    <a:pt x="20" y="4"/>
                  </a:lnTo>
                  <a:lnTo>
                    <a:pt x="31" y="13"/>
                  </a:lnTo>
                  <a:lnTo>
                    <a:pt x="45" y="26"/>
                  </a:lnTo>
                  <a:lnTo>
                    <a:pt x="60" y="42"/>
                  </a:lnTo>
                  <a:lnTo>
                    <a:pt x="75" y="59"/>
                  </a:lnTo>
                  <a:lnTo>
                    <a:pt x="82" y="69"/>
                  </a:lnTo>
                  <a:lnTo>
                    <a:pt x="89" y="80"/>
                  </a:lnTo>
                  <a:lnTo>
                    <a:pt x="95" y="90"/>
                  </a:lnTo>
                  <a:lnTo>
                    <a:pt x="100" y="102"/>
                  </a:lnTo>
                  <a:lnTo>
                    <a:pt x="105" y="113"/>
                  </a:lnTo>
                  <a:lnTo>
                    <a:pt x="107" y="126"/>
                  </a:lnTo>
                  <a:lnTo>
                    <a:pt x="110" y="137"/>
                  </a:lnTo>
                  <a:lnTo>
                    <a:pt x="111" y="150"/>
                  </a:lnTo>
                  <a:lnTo>
                    <a:pt x="111" y="150"/>
                  </a:lnTo>
                  <a:lnTo>
                    <a:pt x="110" y="163"/>
                  </a:lnTo>
                  <a:lnTo>
                    <a:pt x="107" y="175"/>
                  </a:lnTo>
                  <a:lnTo>
                    <a:pt x="105" y="187"/>
                  </a:lnTo>
                  <a:lnTo>
                    <a:pt x="100" y="198"/>
                  </a:lnTo>
                  <a:lnTo>
                    <a:pt x="95" y="210"/>
                  </a:lnTo>
                  <a:lnTo>
                    <a:pt x="89" y="220"/>
                  </a:lnTo>
                  <a:lnTo>
                    <a:pt x="82" y="231"/>
                  </a:lnTo>
                  <a:lnTo>
                    <a:pt x="75" y="241"/>
                  </a:lnTo>
                  <a:lnTo>
                    <a:pt x="60" y="260"/>
                  </a:lnTo>
                  <a:lnTo>
                    <a:pt x="45" y="275"/>
                  </a:lnTo>
                  <a:lnTo>
                    <a:pt x="31" y="287"/>
                  </a:lnTo>
                  <a:lnTo>
                    <a:pt x="20" y="298"/>
                  </a:lnTo>
                  <a:lnTo>
                    <a:pt x="20" y="298"/>
                  </a:lnTo>
                  <a:lnTo>
                    <a:pt x="16" y="299"/>
                  </a:lnTo>
                  <a:lnTo>
                    <a:pt x="12" y="300"/>
                  </a:lnTo>
                  <a:lnTo>
                    <a:pt x="12" y="300"/>
                  </a:lnTo>
                  <a:close/>
                  <a:moveTo>
                    <a:pt x="12" y="10"/>
                  </a:moveTo>
                  <a:lnTo>
                    <a:pt x="12" y="10"/>
                  </a:lnTo>
                  <a:lnTo>
                    <a:pt x="11" y="11"/>
                  </a:lnTo>
                  <a:lnTo>
                    <a:pt x="11" y="11"/>
                  </a:lnTo>
                  <a:lnTo>
                    <a:pt x="9" y="12"/>
                  </a:lnTo>
                  <a:lnTo>
                    <a:pt x="9" y="13"/>
                  </a:lnTo>
                  <a:lnTo>
                    <a:pt x="9" y="287"/>
                  </a:lnTo>
                  <a:lnTo>
                    <a:pt x="9" y="287"/>
                  </a:lnTo>
                  <a:lnTo>
                    <a:pt x="9" y="290"/>
                  </a:lnTo>
                  <a:lnTo>
                    <a:pt x="11" y="291"/>
                  </a:lnTo>
                  <a:lnTo>
                    <a:pt x="11" y="291"/>
                  </a:lnTo>
                  <a:lnTo>
                    <a:pt x="13" y="291"/>
                  </a:lnTo>
                  <a:lnTo>
                    <a:pt x="14" y="290"/>
                  </a:lnTo>
                  <a:lnTo>
                    <a:pt x="14" y="290"/>
                  </a:lnTo>
                  <a:lnTo>
                    <a:pt x="25" y="280"/>
                  </a:lnTo>
                  <a:lnTo>
                    <a:pt x="39" y="269"/>
                  </a:lnTo>
                  <a:lnTo>
                    <a:pt x="53" y="254"/>
                  </a:lnTo>
                  <a:lnTo>
                    <a:pt x="67" y="237"/>
                  </a:lnTo>
                  <a:lnTo>
                    <a:pt x="81" y="217"/>
                  </a:lnTo>
                  <a:lnTo>
                    <a:pt x="87" y="207"/>
                  </a:lnTo>
                  <a:lnTo>
                    <a:pt x="91" y="196"/>
                  </a:lnTo>
                  <a:lnTo>
                    <a:pt x="96" y="185"/>
                  </a:lnTo>
                  <a:lnTo>
                    <a:pt x="98" y="174"/>
                  </a:lnTo>
                  <a:lnTo>
                    <a:pt x="100" y="162"/>
                  </a:lnTo>
                  <a:lnTo>
                    <a:pt x="101" y="150"/>
                  </a:lnTo>
                  <a:lnTo>
                    <a:pt x="101" y="150"/>
                  </a:lnTo>
                  <a:lnTo>
                    <a:pt x="100" y="139"/>
                  </a:lnTo>
                  <a:lnTo>
                    <a:pt x="98" y="127"/>
                  </a:lnTo>
                  <a:lnTo>
                    <a:pt x="96" y="116"/>
                  </a:lnTo>
                  <a:lnTo>
                    <a:pt x="91" y="104"/>
                  </a:lnTo>
                  <a:lnTo>
                    <a:pt x="87" y="94"/>
                  </a:lnTo>
                  <a:lnTo>
                    <a:pt x="81" y="83"/>
                  </a:lnTo>
                  <a:lnTo>
                    <a:pt x="67" y="65"/>
                  </a:lnTo>
                  <a:lnTo>
                    <a:pt x="53" y="48"/>
                  </a:lnTo>
                  <a:lnTo>
                    <a:pt x="39" y="33"/>
                  </a:lnTo>
                  <a:lnTo>
                    <a:pt x="25" y="20"/>
                  </a:lnTo>
                  <a:lnTo>
                    <a:pt x="14" y="11"/>
                  </a:lnTo>
                  <a:lnTo>
                    <a:pt x="14" y="11"/>
                  </a:lnTo>
                  <a:lnTo>
                    <a:pt x="12" y="10"/>
                  </a:lnTo>
                  <a:lnTo>
                    <a:pt x="1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3" name="Freeform 62">
              <a:extLst>
                <a:ext uri="{FF2B5EF4-FFF2-40B4-BE49-F238E27FC236}">
                  <a16:creationId xmlns:a16="http://schemas.microsoft.com/office/drawing/2014/main" id="{86D30363-14A1-45F1-B848-4EBA9D618FB9}"/>
                </a:ext>
              </a:extLst>
            </p:cNvPr>
            <p:cNvSpPr>
              <a:spLocks/>
            </p:cNvSpPr>
            <p:nvPr userDrawn="1"/>
          </p:nvSpPr>
          <p:spPr bwMode="auto">
            <a:xfrm>
              <a:off x="7281864" y="2936876"/>
              <a:ext cx="6350" cy="53975"/>
            </a:xfrm>
            <a:custGeom>
              <a:avLst/>
              <a:gdLst>
                <a:gd name="T0" fmla="*/ 5 w 10"/>
                <a:gd name="T1" fmla="*/ 68 h 68"/>
                <a:gd name="T2" fmla="*/ 5 w 10"/>
                <a:gd name="T3" fmla="*/ 68 h 68"/>
                <a:gd name="T4" fmla="*/ 4 w 10"/>
                <a:gd name="T5" fmla="*/ 68 h 68"/>
                <a:gd name="T6" fmla="*/ 1 w 10"/>
                <a:gd name="T7" fmla="*/ 67 h 68"/>
                <a:gd name="T8" fmla="*/ 0 w 10"/>
                <a:gd name="T9" fmla="*/ 66 h 68"/>
                <a:gd name="T10" fmla="*/ 0 w 10"/>
                <a:gd name="T11" fmla="*/ 63 h 68"/>
                <a:gd name="T12" fmla="*/ 0 w 10"/>
                <a:gd name="T13" fmla="*/ 4 h 68"/>
                <a:gd name="T14" fmla="*/ 0 w 10"/>
                <a:gd name="T15" fmla="*/ 4 h 68"/>
                <a:gd name="T16" fmla="*/ 0 w 10"/>
                <a:gd name="T17" fmla="*/ 3 h 68"/>
                <a:gd name="T18" fmla="*/ 1 w 10"/>
                <a:gd name="T19" fmla="*/ 1 h 68"/>
                <a:gd name="T20" fmla="*/ 4 w 10"/>
                <a:gd name="T21" fmla="*/ 0 h 68"/>
                <a:gd name="T22" fmla="*/ 5 w 10"/>
                <a:gd name="T23" fmla="*/ 0 h 68"/>
                <a:gd name="T24" fmla="*/ 5 w 10"/>
                <a:gd name="T25" fmla="*/ 0 h 68"/>
                <a:gd name="T26" fmla="*/ 7 w 10"/>
                <a:gd name="T27" fmla="*/ 0 h 68"/>
                <a:gd name="T28" fmla="*/ 8 w 10"/>
                <a:gd name="T29" fmla="*/ 1 h 68"/>
                <a:gd name="T30" fmla="*/ 10 w 10"/>
                <a:gd name="T31" fmla="*/ 3 h 68"/>
                <a:gd name="T32" fmla="*/ 10 w 10"/>
                <a:gd name="T33" fmla="*/ 4 h 68"/>
                <a:gd name="T34" fmla="*/ 10 w 10"/>
                <a:gd name="T35" fmla="*/ 63 h 68"/>
                <a:gd name="T36" fmla="*/ 10 w 10"/>
                <a:gd name="T37" fmla="*/ 63 h 68"/>
                <a:gd name="T38" fmla="*/ 10 w 10"/>
                <a:gd name="T39" fmla="*/ 66 h 68"/>
                <a:gd name="T40" fmla="*/ 8 w 10"/>
                <a:gd name="T41" fmla="*/ 67 h 68"/>
                <a:gd name="T42" fmla="*/ 7 w 10"/>
                <a:gd name="T43" fmla="*/ 68 h 68"/>
                <a:gd name="T44" fmla="*/ 5 w 10"/>
                <a:gd name="T45" fmla="*/ 68 h 68"/>
                <a:gd name="T46" fmla="*/ 5 w 10"/>
                <a:gd name="T4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68">
                  <a:moveTo>
                    <a:pt x="5" y="68"/>
                  </a:moveTo>
                  <a:lnTo>
                    <a:pt x="5" y="68"/>
                  </a:lnTo>
                  <a:lnTo>
                    <a:pt x="4" y="68"/>
                  </a:lnTo>
                  <a:lnTo>
                    <a:pt x="1" y="67"/>
                  </a:lnTo>
                  <a:lnTo>
                    <a:pt x="0" y="66"/>
                  </a:lnTo>
                  <a:lnTo>
                    <a:pt x="0" y="63"/>
                  </a:lnTo>
                  <a:lnTo>
                    <a:pt x="0" y="4"/>
                  </a:lnTo>
                  <a:lnTo>
                    <a:pt x="0" y="4"/>
                  </a:lnTo>
                  <a:lnTo>
                    <a:pt x="0" y="3"/>
                  </a:lnTo>
                  <a:lnTo>
                    <a:pt x="1" y="1"/>
                  </a:lnTo>
                  <a:lnTo>
                    <a:pt x="4" y="0"/>
                  </a:lnTo>
                  <a:lnTo>
                    <a:pt x="5" y="0"/>
                  </a:lnTo>
                  <a:lnTo>
                    <a:pt x="5" y="0"/>
                  </a:lnTo>
                  <a:lnTo>
                    <a:pt x="7" y="0"/>
                  </a:lnTo>
                  <a:lnTo>
                    <a:pt x="8" y="1"/>
                  </a:lnTo>
                  <a:lnTo>
                    <a:pt x="10" y="3"/>
                  </a:lnTo>
                  <a:lnTo>
                    <a:pt x="10" y="4"/>
                  </a:lnTo>
                  <a:lnTo>
                    <a:pt x="10" y="63"/>
                  </a:lnTo>
                  <a:lnTo>
                    <a:pt x="10" y="63"/>
                  </a:lnTo>
                  <a:lnTo>
                    <a:pt x="10" y="66"/>
                  </a:lnTo>
                  <a:lnTo>
                    <a:pt x="8" y="67"/>
                  </a:lnTo>
                  <a:lnTo>
                    <a:pt x="7" y="68"/>
                  </a:lnTo>
                  <a:lnTo>
                    <a:pt x="5" y="68"/>
                  </a:lnTo>
                  <a:lnTo>
                    <a:pt x="5"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4" name="Freeform 63">
              <a:extLst>
                <a:ext uri="{FF2B5EF4-FFF2-40B4-BE49-F238E27FC236}">
                  <a16:creationId xmlns:a16="http://schemas.microsoft.com/office/drawing/2014/main" id="{774BE44A-DCA0-452F-8FB1-4C335BA0C134}"/>
                </a:ext>
              </a:extLst>
            </p:cNvPr>
            <p:cNvSpPr>
              <a:spLocks/>
            </p:cNvSpPr>
            <p:nvPr userDrawn="1"/>
          </p:nvSpPr>
          <p:spPr bwMode="auto">
            <a:xfrm>
              <a:off x="7118351" y="2978151"/>
              <a:ext cx="41275" cy="39688"/>
            </a:xfrm>
            <a:custGeom>
              <a:avLst/>
              <a:gdLst>
                <a:gd name="T0" fmla="*/ 48 w 52"/>
                <a:gd name="T1" fmla="*/ 50 h 50"/>
                <a:gd name="T2" fmla="*/ 48 w 52"/>
                <a:gd name="T3" fmla="*/ 50 h 50"/>
                <a:gd name="T4" fmla="*/ 45 w 52"/>
                <a:gd name="T5" fmla="*/ 49 h 50"/>
                <a:gd name="T6" fmla="*/ 44 w 52"/>
                <a:gd name="T7" fmla="*/ 49 h 50"/>
                <a:gd name="T8" fmla="*/ 3 w 52"/>
                <a:gd name="T9" fmla="*/ 6 h 50"/>
                <a:gd name="T10" fmla="*/ 3 w 52"/>
                <a:gd name="T11" fmla="*/ 6 h 50"/>
                <a:gd name="T12" fmla="*/ 2 w 52"/>
                <a:gd name="T13" fmla="*/ 5 h 50"/>
                <a:gd name="T14" fmla="*/ 0 w 52"/>
                <a:gd name="T15" fmla="*/ 4 h 50"/>
                <a:gd name="T16" fmla="*/ 2 w 52"/>
                <a:gd name="T17" fmla="*/ 2 h 50"/>
                <a:gd name="T18" fmla="*/ 3 w 52"/>
                <a:gd name="T19" fmla="*/ 1 h 50"/>
                <a:gd name="T20" fmla="*/ 3 w 52"/>
                <a:gd name="T21" fmla="*/ 1 h 50"/>
                <a:gd name="T22" fmla="*/ 4 w 52"/>
                <a:gd name="T23" fmla="*/ 0 h 50"/>
                <a:gd name="T24" fmla="*/ 5 w 52"/>
                <a:gd name="T25" fmla="*/ 0 h 50"/>
                <a:gd name="T26" fmla="*/ 7 w 52"/>
                <a:gd name="T27" fmla="*/ 0 h 50"/>
                <a:gd name="T28" fmla="*/ 8 w 52"/>
                <a:gd name="T29" fmla="*/ 1 h 50"/>
                <a:gd name="T30" fmla="*/ 50 w 52"/>
                <a:gd name="T31" fmla="*/ 42 h 50"/>
                <a:gd name="T32" fmla="*/ 50 w 52"/>
                <a:gd name="T33" fmla="*/ 42 h 50"/>
                <a:gd name="T34" fmla="*/ 51 w 52"/>
                <a:gd name="T35" fmla="*/ 43 h 50"/>
                <a:gd name="T36" fmla="*/ 52 w 52"/>
                <a:gd name="T37" fmla="*/ 46 h 50"/>
                <a:gd name="T38" fmla="*/ 51 w 52"/>
                <a:gd name="T39" fmla="*/ 47 h 50"/>
                <a:gd name="T40" fmla="*/ 50 w 52"/>
                <a:gd name="T41" fmla="*/ 49 h 50"/>
                <a:gd name="T42" fmla="*/ 50 w 52"/>
                <a:gd name="T43" fmla="*/ 49 h 50"/>
                <a:gd name="T44" fmla="*/ 49 w 52"/>
                <a:gd name="T45" fmla="*/ 49 h 50"/>
                <a:gd name="T46" fmla="*/ 48 w 52"/>
                <a:gd name="T47" fmla="*/ 50 h 50"/>
                <a:gd name="T48" fmla="*/ 48 w 52"/>
                <a:gd name="T4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50">
                  <a:moveTo>
                    <a:pt x="48" y="50"/>
                  </a:moveTo>
                  <a:lnTo>
                    <a:pt x="48" y="50"/>
                  </a:lnTo>
                  <a:lnTo>
                    <a:pt x="45" y="49"/>
                  </a:lnTo>
                  <a:lnTo>
                    <a:pt x="44" y="49"/>
                  </a:lnTo>
                  <a:lnTo>
                    <a:pt x="3" y="6"/>
                  </a:lnTo>
                  <a:lnTo>
                    <a:pt x="3" y="6"/>
                  </a:lnTo>
                  <a:lnTo>
                    <a:pt x="2" y="5"/>
                  </a:lnTo>
                  <a:lnTo>
                    <a:pt x="0" y="4"/>
                  </a:lnTo>
                  <a:lnTo>
                    <a:pt x="2" y="2"/>
                  </a:lnTo>
                  <a:lnTo>
                    <a:pt x="3" y="1"/>
                  </a:lnTo>
                  <a:lnTo>
                    <a:pt x="3" y="1"/>
                  </a:lnTo>
                  <a:lnTo>
                    <a:pt x="4" y="0"/>
                  </a:lnTo>
                  <a:lnTo>
                    <a:pt x="5" y="0"/>
                  </a:lnTo>
                  <a:lnTo>
                    <a:pt x="7" y="0"/>
                  </a:lnTo>
                  <a:lnTo>
                    <a:pt x="8" y="1"/>
                  </a:lnTo>
                  <a:lnTo>
                    <a:pt x="50" y="42"/>
                  </a:lnTo>
                  <a:lnTo>
                    <a:pt x="50" y="42"/>
                  </a:lnTo>
                  <a:lnTo>
                    <a:pt x="51" y="43"/>
                  </a:lnTo>
                  <a:lnTo>
                    <a:pt x="52" y="46"/>
                  </a:lnTo>
                  <a:lnTo>
                    <a:pt x="51" y="47"/>
                  </a:lnTo>
                  <a:lnTo>
                    <a:pt x="50" y="49"/>
                  </a:lnTo>
                  <a:lnTo>
                    <a:pt x="50" y="49"/>
                  </a:lnTo>
                  <a:lnTo>
                    <a:pt x="49" y="49"/>
                  </a:lnTo>
                  <a:lnTo>
                    <a:pt x="48" y="50"/>
                  </a:lnTo>
                  <a:lnTo>
                    <a:pt x="4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5" name="Freeform 64">
              <a:extLst>
                <a:ext uri="{FF2B5EF4-FFF2-40B4-BE49-F238E27FC236}">
                  <a16:creationId xmlns:a16="http://schemas.microsoft.com/office/drawing/2014/main" id="{05C857E1-EFE4-49D5-94D2-3A52863E07CD}"/>
                </a:ext>
              </a:extLst>
            </p:cNvPr>
            <p:cNvSpPr>
              <a:spLocks/>
            </p:cNvSpPr>
            <p:nvPr userDrawn="1"/>
          </p:nvSpPr>
          <p:spPr bwMode="auto">
            <a:xfrm>
              <a:off x="7410451" y="2978151"/>
              <a:ext cx="41275" cy="39688"/>
            </a:xfrm>
            <a:custGeom>
              <a:avLst/>
              <a:gdLst>
                <a:gd name="T0" fmla="*/ 4 w 51"/>
                <a:gd name="T1" fmla="*/ 50 h 50"/>
                <a:gd name="T2" fmla="*/ 4 w 51"/>
                <a:gd name="T3" fmla="*/ 50 h 50"/>
                <a:gd name="T4" fmla="*/ 2 w 51"/>
                <a:gd name="T5" fmla="*/ 49 h 50"/>
                <a:gd name="T6" fmla="*/ 1 w 51"/>
                <a:gd name="T7" fmla="*/ 49 h 50"/>
                <a:gd name="T8" fmla="*/ 1 w 51"/>
                <a:gd name="T9" fmla="*/ 49 h 50"/>
                <a:gd name="T10" fmla="*/ 0 w 51"/>
                <a:gd name="T11" fmla="*/ 47 h 50"/>
                <a:gd name="T12" fmla="*/ 0 w 51"/>
                <a:gd name="T13" fmla="*/ 46 h 50"/>
                <a:gd name="T14" fmla="*/ 0 w 51"/>
                <a:gd name="T15" fmla="*/ 43 h 50"/>
                <a:gd name="T16" fmla="*/ 1 w 51"/>
                <a:gd name="T17" fmla="*/ 42 h 50"/>
                <a:gd name="T18" fmla="*/ 42 w 51"/>
                <a:gd name="T19" fmla="*/ 1 h 50"/>
                <a:gd name="T20" fmla="*/ 42 w 51"/>
                <a:gd name="T21" fmla="*/ 1 h 50"/>
                <a:gd name="T22" fmla="*/ 44 w 51"/>
                <a:gd name="T23" fmla="*/ 0 h 50"/>
                <a:gd name="T24" fmla="*/ 46 w 51"/>
                <a:gd name="T25" fmla="*/ 0 h 50"/>
                <a:gd name="T26" fmla="*/ 47 w 51"/>
                <a:gd name="T27" fmla="*/ 0 h 50"/>
                <a:gd name="T28" fmla="*/ 49 w 51"/>
                <a:gd name="T29" fmla="*/ 1 h 50"/>
                <a:gd name="T30" fmla="*/ 49 w 51"/>
                <a:gd name="T31" fmla="*/ 1 h 50"/>
                <a:gd name="T32" fmla="*/ 49 w 51"/>
                <a:gd name="T33" fmla="*/ 2 h 50"/>
                <a:gd name="T34" fmla="*/ 51 w 51"/>
                <a:gd name="T35" fmla="*/ 4 h 50"/>
                <a:gd name="T36" fmla="*/ 49 w 51"/>
                <a:gd name="T37" fmla="*/ 5 h 50"/>
                <a:gd name="T38" fmla="*/ 49 w 51"/>
                <a:gd name="T39" fmla="*/ 6 h 50"/>
                <a:gd name="T40" fmla="*/ 7 w 51"/>
                <a:gd name="T41" fmla="*/ 49 h 50"/>
                <a:gd name="T42" fmla="*/ 7 w 51"/>
                <a:gd name="T43" fmla="*/ 49 h 50"/>
                <a:gd name="T44" fmla="*/ 6 w 51"/>
                <a:gd name="T45" fmla="*/ 49 h 50"/>
                <a:gd name="T46" fmla="*/ 4 w 51"/>
                <a:gd name="T47" fmla="*/ 50 h 50"/>
                <a:gd name="T48" fmla="*/ 4 w 51"/>
                <a:gd name="T4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0">
                  <a:moveTo>
                    <a:pt x="4" y="50"/>
                  </a:moveTo>
                  <a:lnTo>
                    <a:pt x="4" y="50"/>
                  </a:lnTo>
                  <a:lnTo>
                    <a:pt x="2" y="49"/>
                  </a:lnTo>
                  <a:lnTo>
                    <a:pt x="1" y="49"/>
                  </a:lnTo>
                  <a:lnTo>
                    <a:pt x="1" y="49"/>
                  </a:lnTo>
                  <a:lnTo>
                    <a:pt x="0" y="47"/>
                  </a:lnTo>
                  <a:lnTo>
                    <a:pt x="0" y="46"/>
                  </a:lnTo>
                  <a:lnTo>
                    <a:pt x="0" y="43"/>
                  </a:lnTo>
                  <a:lnTo>
                    <a:pt x="1" y="42"/>
                  </a:lnTo>
                  <a:lnTo>
                    <a:pt x="42" y="1"/>
                  </a:lnTo>
                  <a:lnTo>
                    <a:pt x="42" y="1"/>
                  </a:lnTo>
                  <a:lnTo>
                    <a:pt x="44" y="0"/>
                  </a:lnTo>
                  <a:lnTo>
                    <a:pt x="46" y="0"/>
                  </a:lnTo>
                  <a:lnTo>
                    <a:pt x="47" y="0"/>
                  </a:lnTo>
                  <a:lnTo>
                    <a:pt x="49" y="1"/>
                  </a:lnTo>
                  <a:lnTo>
                    <a:pt x="49" y="1"/>
                  </a:lnTo>
                  <a:lnTo>
                    <a:pt x="49" y="2"/>
                  </a:lnTo>
                  <a:lnTo>
                    <a:pt x="51" y="4"/>
                  </a:lnTo>
                  <a:lnTo>
                    <a:pt x="49" y="5"/>
                  </a:lnTo>
                  <a:lnTo>
                    <a:pt x="49" y="6"/>
                  </a:lnTo>
                  <a:lnTo>
                    <a:pt x="7" y="49"/>
                  </a:lnTo>
                  <a:lnTo>
                    <a:pt x="7" y="49"/>
                  </a:lnTo>
                  <a:lnTo>
                    <a:pt x="6" y="49"/>
                  </a:lnTo>
                  <a:lnTo>
                    <a:pt x="4" y="50"/>
                  </a:ln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grpSp>
        <p:nvGrpSpPr>
          <p:cNvPr id="156" name="Group 155">
            <a:extLst>
              <a:ext uri="{FF2B5EF4-FFF2-40B4-BE49-F238E27FC236}">
                <a16:creationId xmlns:a16="http://schemas.microsoft.com/office/drawing/2014/main" id="{631977B7-2DF9-40B4-B997-4CA20C8F7551}"/>
              </a:ext>
            </a:extLst>
          </p:cNvPr>
          <p:cNvGrpSpPr/>
          <p:nvPr userDrawn="1"/>
        </p:nvGrpSpPr>
        <p:grpSpPr>
          <a:xfrm>
            <a:off x="2320291" y="2718695"/>
            <a:ext cx="2518807" cy="2474618"/>
            <a:chOff x="4918076" y="2798763"/>
            <a:chExt cx="808038" cy="808038"/>
          </a:xfrm>
        </p:grpSpPr>
        <p:sp>
          <p:nvSpPr>
            <p:cNvPr id="157" name="Freeform 46">
              <a:extLst>
                <a:ext uri="{FF2B5EF4-FFF2-40B4-BE49-F238E27FC236}">
                  <a16:creationId xmlns:a16="http://schemas.microsoft.com/office/drawing/2014/main" id="{FC9D899E-63D1-416D-9827-C7519DB16FAE}"/>
                </a:ext>
              </a:extLst>
            </p:cNvPr>
            <p:cNvSpPr>
              <a:spLocks/>
            </p:cNvSpPr>
            <p:nvPr userDrawn="1"/>
          </p:nvSpPr>
          <p:spPr bwMode="auto">
            <a:xfrm>
              <a:off x="4918076" y="2798763"/>
              <a:ext cx="808038" cy="808038"/>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9 w 1017"/>
                <a:gd name="T11" fmla="*/ 869 h 1017"/>
                <a:gd name="T12" fmla="*/ 813 w 1017"/>
                <a:gd name="T13" fmla="*/ 917 h 1017"/>
                <a:gd name="T14" fmla="*/ 751 w 1017"/>
                <a:gd name="T15" fmla="*/ 956 h 1017"/>
                <a:gd name="T16" fmla="*/ 685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6 w 1017"/>
                <a:gd name="T29" fmla="*/ 956 h 1017"/>
                <a:gd name="T30" fmla="*/ 204 w 1017"/>
                <a:gd name="T31" fmla="*/ 917 h 1017"/>
                <a:gd name="T32" fmla="*/ 149 w 1017"/>
                <a:gd name="T33" fmla="*/ 869 h 1017"/>
                <a:gd name="T34" fmla="*/ 102 w 1017"/>
                <a:gd name="T35" fmla="*/ 813 h 1017"/>
                <a:gd name="T36" fmla="*/ 61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1 w 1017"/>
                <a:gd name="T51" fmla="*/ 266 h 1017"/>
                <a:gd name="T52" fmla="*/ 102 w 1017"/>
                <a:gd name="T53" fmla="*/ 204 h 1017"/>
                <a:gd name="T54" fmla="*/ 149 w 1017"/>
                <a:gd name="T55" fmla="*/ 149 h 1017"/>
                <a:gd name="T56" fmla="*/ 204 w 1017"/>
                <a:gd name="T57" fmla="*/ 101 h 1017"/>
                <a:gd name="T58" fmla="*/ 266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5 w 1017"/>
                <a:gd name="T71" fmla="*/ 31 h 1017"/>
                <a:gd name="T72" fmla="*/ 751 w 1017"/>
                <a:gd name="T73" fmla="*/ 61 h 1017"/>
                <a:gd name="T74" fmla="*/ 813 w 1017"/>
                <a:gd name="T75" fmla="*/ 101 h 1017"/>
                <a:gd name="T76" fmla="*/ 869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7" y="684"/>
                  </a:lnTo>
                  <a:lnTo>
                    <a:pt x="978" y="707"/>
                  </a:lnTo>
                  <a:lnTo>
                    <a:pt x="968" y="729"/>
                  </a:lnTo>
                  <a:lnTo>
                    <a:pt x="956" y="751"/>
                  </a:lnTo>
                  <a:lnTo>
                    <a:pt x="944" y="773"/>
                  </a:lnTo>
                  <a:lnTo>
                    <a:pt x="931" y="794"/>
                  </a:lnTo>
                  <a:lnTo>
                    <a:pt x="917" y="813"/>
                  </a:lnTo>
                  <a:lnTo>
                    <a:pt x="901" y="833"/>
                  </a:lnTo>
                  <a:lnTo>
                    <a:pt x="886" y="851"/>
                  </a:lnTo>
                  <a:lnTo>
                    <a:pt x="869" y="869"/>
                  </a:lnTo>
                  <a:lnTo>
                    <a:pt x="851" y="886"/>
                  </a:lnTo>
                  <a:lnTo>
                    <a:pt x="833" y="901"/>
                  </a:lnTo>
                  <a:lnTo>
                    <a:pt x="813" y="917"/>
                  </a:lnTo>
                  <a:lnTo>
                    <a:pt x="794" y="931"/>
                  </a:lnTo>
                  <a:lnTo>
                    <a:pt x="773" y="944"/>
                  </a:lnTo>
                  <a:lnTo>
                    <a:pt x="751" y="956"/>
                  </a:lnTo>
                  <a:lnTo>
                    <a:pt x="729" y="968"/>
                  </a:lnTo>
                  <a:lnTo>
                    <a:pt x="708" y="978"/>
                  </a:lnTo>
                  <a:lnTo>
                    <a:pt x="685" y="987"/>
                  </a:lnTo>
                  <a:lnTo>
                    <a:pt x="660" y="994"/>
                  </a:lnTo>
                  <a:lnTo>
                    <a:pt x="636" y="1001"/>
                  </a:lnTo>
                  <a:lnTo>
                    <a:pt x="612" y="1007"/>
                  </a:lnTo>
                  <a:lnTo>
                    <a:pt x="587" y="1012"/>
                  </a:lnTo>
                  <a:lnTo>
                    <a:pt x="561" y="1015"/>
                  </a:lnTo>
                  <a:lnTo>
                    <a:pt x="535" y="1017"/>
                  </a:lnTo>
                  <a:lnTo>
                    <a:pt x="509" y="1017"/>
                  </a:lnTo>
                  <a:lnTo>
                    <a:pt x="509" y="1017"/>
                  </a:lnTo>
                  <a:lnTo>
                    <a:pt x="483" y="1017"/>
                  </a:lnTo>
                  <a:lnTo>
                    <a:pt x="458" y="1015"/>
                  </a:lnTo>
                  <a:lnTo>
                    <a:pt x="431" y="1012"/>
                  </a:lnTo>
                  <a:lnTo>
                    <a:pt x="407" y="1007"/>
                  </a:lnTo>
                  <a:lnTo>
                    <a:pt x="382" y="1001"/>
                  </a:lnTo>
                  <a:lnTo>
                    <a:pt x="357" y="994"/>
                  </a:lnTo>
                  <a:lnTo>
                    <a:pt x="334" y="987"/>
                  </a:lnTo>
                  <a:lnTo>
                    <a:pt x="311" y="978"/>
                  </a:lnTo>
                  <a:lnTo>
                    <a:pt x="288" y="968"/>
                  </a:lnTo>
                  <a:lnTo>
                    <a:pt x="266" y="956"/>
                  </a:lnTo>
                  <a:lnTo>
                    <a:pt x="246" y="944"/>
                  </a:lnTo>
                  <a:lnTo>
                    <a:pt x="225" y="931"/>
                  </a:lnTo>
                  <a:lnTo>
                    <a:pt x="204" y="917"/>
                  </a:lnTo>
                  <a:lnTo>
                    <a:pt x="186" y="901"/>
                  </a:lnTo>
                  <a:lnTo>
                    <a:pt x="167" y="886"/>
                  </a:lnTo>
                  <a:lnTo>
                    <a:pt x="149" y="869"/>
                  </a:lnTo>
                  <a:lnTo>
                    <a:pt x="133" y="851"/>
                  </a:lnTo>
                  <a:lnTo>
                    <a:pt x="117" y="833"/>
                  </a:lnTo>
                  <a:lnTo>
                    <a:pt x="102" y="813"/>
                  </a:lnTo>
                  <a:lnTo>
                    <a:pt x="88" y="794"/>
                  </a:lnTo>
                  <a:lnTo>
                    <a:pt x="74" y="773"/>
                  </a:lnTo>
                  <a:lnTo>
                    <a:pt x="61" y="751"/>
                  </a:lnTo>
                  <a:lnTo>
                    <a:pt x="51" y="729"/>
                  </a:lnTo>
                  <a:lnTo>
                    <a:pt x="41" y="707"/>
                  </a:lnTo>
                  <a:lnTo>
                    <a:pt x="32" y="684"/>
                  </a:lnTo>
                  <a:lnTo>
                    <a:pt x="23"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3" y="357"/>
                  </a:lnTo>
                  <a:lnTo>
                    <a:pt x="32" y="334"/>
                  </a:lnTo>
                  <a:lnTo>
                    <a:pt x="41" y="311"/>
                  </a:lnTo>
                  <a:lnTo>
                    <a:pt x="51" y="288"/>
                  </a:lnTo>
                  <a:lnTo>
                    <a:pt x="61" y="266"/>
                  </a:lnTo>
                  <a:lnTo>
                    <a:pt x="74" y="245"/>
                  </a:lnTo>
                  <a:lnTo>
                    <a:pt x="88" y="225"/>
                  </a:lnTo>
                  <a:lnTo>
                    <a:pt x="102" y="204"/>
                  </a:lnTo>
                  <a:lnTo>
                    <a:pt x="117" y="185"/>
                  </a:lnTo>
                  <a:lnTo>
                    <a:pt x="133" y="167"/>
                  </a:lnTo>
                  <a:lnTo>
                    <a:pt x="149" y="149"/>
                  </a:lnTo>
                  <a:lnTo>
                    <a:pt x="167" y="132"/>
                  </a:lnTo>
                  <a:lnTo>
                    <a:pt x="186" y="116"/>
                  </a:lnTo>
                  <a:lnTo>
                    <a:pt x="204" y="101"/>
                  </a:lnTo>
                  <a:lnTo>
                    <a:pt x="225" y="86"/>
                  </a:lnTo>
                  <a:lnTo>
                    <a:pt x="246" y="74"/>
                  </a:lnTo>
                  <a:lnTo>
                    <a:pt x="266" y="61"/>
                  </a:lnTo>
                  <a:lnTo>
                    <a:pt x="288" y="51"/>
                  </a:lnTo>
                  <a:lnTo>
                    <a:pt x="311" y="40"/>
                  </a:lnTo>
                  <a:lnTo>
                    <a:pt x="334" y="31"/>
                  </a:lnTo>
                  <a:lnTo>
                    <a:pt x="357" y="23"/>
                  </a:lnTo>
                  <a:lnTo>
                    <a:pt x="382" y="16"/>
                  </a:lnTo>
                  <a:lnTo>
                    <a:pt x="407" y="10"/>
                  </a:lnTo>
                  <a:lnTo>
                    <a:pt x="431" y="6"/>
                  </a:lnTo>
                  <a:lnTo>
                    <a:pt x="458" y="2"/>
                  </a:lnTo>
                  <a:lnTo>
                    <a:pt x="483" y="1"/>
                  </a:lnTo>
                  <a:lnTo>
                    <a:pt x="509" y="0"/>
                  </a:lnTo>
                  <a:lnTo>
                    <a:pt x="509" y="0"/>
                  </a:lnTo>
                  <a:lnTo>
                    <a:pt x="535" y="1"/>
                  </a:lnTo>
                  <a:lnTo>
                    <a:pt x="561" y="2"/>
                  </a:lnTo>
                  <a:lnTo>
                    <a:pt x="587" y="6"/>
                  </a:lnTo>
                  <a:lnTo>
                    <a:pt x="612" y="10"/>
                  </a:lnTo>
                  <a:lnTo>
                    <a:pt x="636" y="16"/>
                  </a:lnTo>
                  <a:lnTo>
                    <a:pt x="660" y="23"/>
                  </a:lnTo>
                  <a:lnTo>
                    <a:pt x="685" y="31"/>
                  </a:lnTo>
                  <a:lnTo>
                    <a:pt x="708" y="40"/>
                  </a:lnTo>
                  <a:lnTo>
                    <a:pt x="729" y="51"/>
                  </a:lnTo>
                  <a:lnTo>
                    <a:pt x="751" y="61"/>
                  </a:lnTo>
                  <a:lnTo>
                    <a:pt x="773" y="74"/>
                  </a:lnTo>
                  <a:lnTo>
                    <a:pt x="794" y="86"/>
                  </a:lnTo>
                  <a:lnTo>
                    <a:pt x="813" y="101"/>
                  </a:lnTo>
                  <a:lnTo>
                    <a:pt x="833" y="116"/>
                  </a:lnTo>
                  <a:lnTo>
                    <a:pt x="851" y="132"/>
                  </a:lnTo>
                  <a:lnTo>
                    <a:pt x="869" y="149"/>
                  </a:lnTo>
                  <a:lnTo>
                    <a:pt x="886" y="167"/>
                  </a:lnTo>
                  <a:lnTo>
                    <a:pt x="901" y="185"/>
                  </a:lnTo>
                  <a:lnTo>
                    <a:pt x="917" y="204"/>
                  </a:lnTo>
                  <a:lnTo>
                    <a:pt x="931" y="225"/>
                  </a:lnTo>
                  <a:lnTo>
                    <a:pt x="944" y="245"/>
                  </a:lnTo>
                  <a:lnTo>
                    <a:pt x="956" y="266"/>
                  </a:lnTo>
                  <a:lnTo>
                    <a:pt x="968" y="288"/>
                  </a:lnTo>
                  <a:lnTo>
                    <a:pt x="978" y="311"/>
                  </a:lnTo>
                  <a:lnTo>
                    <a:pt x="987"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3343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8" name="Freeform 65">
              <a:extLst>
                <a:ext uri="{FF2B5EF4-FFF2-40B4-BE49-F238E27FC236}">
                  <a16:creationId xmlns:a16="http://schemas.microsoft.com/office/drawing/2014/main" id="{CAB67B4C-C217-4168-80AB-C70F3FDC0BCE}"/>
                </a:ext>
              </a:extLst>
            </p:cNvPr>
            <p:cNvSpPr>
              <a:spLocks noEditPoints="1"/>
            </p:cNvSpPr>
            <p:nvPr userDrawn="1"/>
          </p:nvSpPr>
          <p:spPr bwMode="auto">
            <a:xfrm>
              <a:off x="5127626" y="2946401"/>
              <a:ext cx="388938" cy="531813"/>
            </a:xfrm>
            <a:custGeom>
              <a:avLst/>
              <a:gdLst>
                <a:gd name="T0" fmla="*/ 97 w 491"/>
                <a:gd name="T1" fmla="*/ 587 h 671"/>
                <a:gd name="T2" fmla="*/ 92 w 491"/>
                <a:gd name="T3" fmla="*/ 584 h 671"/>
                <a:gd name="T4" fmla="*/ 49 w 491"/>
                <a:gd name="T5" fmla="*/ 539 h 671"/>
                <a:gd name="T6" fmla="*/ 20 w 491"/>
                <a:gd name="T7" fmla="*/ 485 h 671"/>
                <a:gd name="T8" fmla="*/ 6 w 491"/>
                <a:gd name="T9" fmla="*/ 424 h 671"/>
                <a:gd name="T10" fmla="*/ 12 w 491"/>
                <a:gd name="T11" fmla="*/ 362 h 671"/>
                <a:gd name="T12" fmla="*/ 20 w 491"/>
                <a:gd name="T13" fmla="*/ 326 h 671"/>
                <a:gd name="T14" fmla="*/ 34 w 491"/>
                <a:gd name="T15" fmla="*/ 261 h 671"/>
                <a:gd name="T16" fmla="*/ 30 w 491"/>
                <a:gd name="T17" fmla="*/ 203 h 671"/>
                <a:gd name="T18" fmla="*/ 1 w 491"/>
                <a:gd name="T19" fmla="*/ 150 h 671"/>
                <a:gd name="T20" fmla="*/ 28 w 491"/>
                <a:gd name="T21" fmla="*/ 83 h 671"/>
                <a:gd name="T22" fmla="*/ 108 w 491"/>
                <a:gd name="T23" fmla="*/ 26 h 671"/>
                <a:gd name="T24" fmla="*/ 119 w 491"/>
                <a:gd name="T25" fmla="*/ 22 h 671"/>
                <a:gd name="T26" fmla="*/ 176 w 491"/>
                <a:gd name="T27" fmla="*/ 13 h 671"/>
                <a:gd name="T28" fmla="*/ 201 w 491"/>
                <a:gd name="T29" fmla="*/ 1 h 671"/>
                <a:gd name="T30" fmla="*/ 216 w 491"/>
                <a:gd name="T31" fmla="*/ 1 h 671"/>
                <a:gd name="T32" fmla="*/ 245 w 491"/>
                <a:gd name="T33" fmla="*/ 7 h 671"/>
                <a:gd name="T34" fmla="*/ 275 w 491"/>
                <a:gd name="T35" fmla="*/ 1 h 671"/>
                <a:gd name="T36" fmla="*/ 294 w 491"/>
                <a:gd name="T37" fmla="*/ 4 h 671"/>
                <a:gd name="T38" fmla="*/ 325 w 491"/>
                <a:gd name="T39" fmla="*/ 16 h 671"/>
                <a:gd name="T40" fmla="*/ 371 w 491"/>
                <a:gd name="T41" fmla="*/ 22 h 671"/>
                <a:gd name="T42" fmla="*/ 456 w 491"/>
                <a:gd name="T43" fmla="*/ 75 h 671"/>
                <a:gd name="T44" fmla="*/ 490 w 491"/>
                <a:gd name="T45" fmla="*/ 144 h 671"/>
                <a:gd name="T46" fmla="*/ 479 w 491"/>
                <a:gd name="T47" fmla="*/ 162 h 671"/>
                <a:gd name="T48" fmla="*/ 457 w 491"/>
                <a:gd name="T49" fmla="*/ 217 h 671"/>
                <a:gd name="T50" fmla="*/ 460 w 491"/>
                <a:gd name="T51" fmla="*/ 286 h 671"/>
                <a:gd name="T52" fmla="*/ 470 w 491"/>
                <a:gd name="T53" fmla="*/ 326 h 671"/>
                <a:gd name="T54" fmla="*/ 482 w 491"/>
                <a:gd name="T55" fmla="*/ 378 h 671"/>
                <a:gd name="T56" fmla="*/ 483 w 491"/>
                <a:gd name="T57" fmla="*/ 440 h 671"/>
                <a:gd name="T58" fmla="*/ 465 w 491"/>
                <a:gd name="T59" fmla="*/ 499 h 671"/>
                <a:gd name="T60" fmla="*/ 432 w 491"/>
                <a:gd name="T61" fmla="*/ 552 h 671"/>
                <a:gd name="T62" fmla="*/ 394 w 491"/>
                <a:gd name="T63" fmla="*/ 587 h 671"/>
                <a:gd name="T64" fmla="*/ 248 w 491"/>
                <a:gd name="T65" fmla="*/ 671 h 671"/>
                <a:gd name="T66" fmla="*/ 245 w 491"/>
                <a:gd name="T67" fmla="*/ 660 h 671"/>
                <a:gd name="T68" fmla="*/ 404 w 491"/>
                <a:gd name="T69" fmla="*/ 567 h 671"/>
                <a:gd name="T70" fmla="*/ 442 w 491"/>
                <a:gd name="T71" fmla="*/ 522 h 671"/>
                <a:gd name="T72" fmla="*/ 467 w 491"/>
                <a:gd name="T73" fmla="*/ 468 h 671"/>
                <a:gd name="T74" fmla="*/ 475 w 491"/>
                <a:gd name="T75" fmla="*/ 409 h 671"/>
                <a:gd name="T76" fmla="*/ 462 w 491"/>
                <a:gd name="T77" fmla="*/ 330 h 671"/>
                <a:gd name="T78" fmla="*/ 450 w 491"/>
                <a:gd name="T79" fmla="*/ 285 h 671"/>
                <a:gd name="T80" fmla="*/ 447 w 491"/>
                <a:gd name="T81" fmla="*/ 230 h 671"/>
                <a:gd name="T82" fmla="*/ 462 w 491"/>
                <a:gd name="T83" fmla="*/ 172 h 671"/>
                <a:gd name="T84" fmla="*/ 455 w 491"/>
                <a:gd name="T85" fmla="*/ 87 h 671"/>
                <a:gd name="T86" fmla="*/ 377 w 491"/>
                <a:gd name="T87" fmla="*/ 33 h 671"/>
                <a:gd name="T88" fmla="*/ 355 w 491"/>
                <a:gd name="T89" fmla="*/ 30 h 671"/>
                <a:gd name="T90" fmla="*/ 298 w 491"/>
                <a:gd name="T91" fmla="*/ 16 h 671"/>
                <a:gd name="T92" fmla="*/ 279 w 491"/>
                <a:gd name="T93" fmla="*/ 11 h 671"/>
                <a:gd name="T94" fmla="*/ 256 w 491"/>
                <a:gd name="T95" fmla="*/ 16 h 671"/>
                <a:gd name="T96" fmla="*/ 226 w 491"/>
                <a:gd name="T97" fmla="*/ 15 h 671"/>
                <a:gd name="T98" fmla="*/ 206 w 491"/>
                <a:gd name="T99" fmla="*/ 9 h 671"/>
                <a:gd name="T100" fmla="*/ 181 w 491"/>
                <a:gd name="T101" fmla="*/ 21 h 671"/>
                <a:gd name="T102" fmla="*/ 120 w 491"/>
                <a:gd name="T103" fmla="*/ 31 h 671"/>
                <a:gd name="T104" fmla="*/ 39 w 491"/>
                <a:gd name="T105" fmla="*/ 82 h 671"/>
                <a:gd name="T106" fmla="*/ 11 w 491"/>
                <a:gd name="T107" fmla="*/ 145 h 671"/>
                <a:gd name="T108" fmla="*/ 35 w 491"/>
                <a:gd name="T109" fmla="*/ 186 h 671"/>
                <a:gd name="T110" fmla="*/ 44 w 491"/>
                <a:gd name="T111" fmla="*/ 245 h 671"/>
                <a:gd name="T112" fmla="*/ 36 w 491"/>
                <a:gd name="T113" fmla="*/ 307 h 671"/>
                <a:gd name="T114" fmla="*/ 21 w 491"/>
                <a:gd name="T115" fmla="*/ 364 h 671"/>
                <a:gd name="T116" fmla="*/ 15 w 491"/>
                <a:gd name="T117" fmla="*/ 424 h 671"/>
                <a:gd name="T118" fmla="*/ 28 w 491"/>
                <a:gd name="T119" fmla="*/ 482 h 671"/>
                <a:gd name="T120" fmla="*/ 55 w 491"/>
                <a:gd name="T121" fmla="*/ 534 h 671"/>
                <a:gd name="T122" fmla="*/ 98 w 491"/>
                <a:gd name="T123" fmla="*/ 57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1" h="671">
                  <a:moveTo>
                    <a:pt x="245" y="671"/>
                  </a:moveTo>
                  <a:lnTo>
                    <a:pt x="245" y="671"/>
                  </a:lnTo>
                  <a:lnTo>
                    <a:pt x="243" y="671"/>
                  </a:lnTo>
                  <a:lnTo>
                    <a:pt x="97" y="587"/>
                  </a:lnTo>
                  <a:lnTo>
                    <a:pt x="97" y="587"/>
                  </a:lnTo>
                  <a:lnTo>
                    <a:pt x="96" y="587"/>
                  </a:lnTo>
                  <a:lnTo>
                    <a:pt x="92" y="584"/>
                  </a:lnTo>
                  <a:lnTo>
                    <a:pt x="92" y="584"/>
                  </a:lnTo>
                  <a:lnTo>
                    <a:pt x="81" y="574"/>
                  </a:lnTo>
                  <a:lnTo>
                    <a:pt x="69" y="564"/>
                  </a:lnTo>
                  <a:lnTo>
                    <a:pt x="58" y="552"/>
                  </a:lnTo>
                  <a:lnTo>
                    <a:pt x="49" y="539"/>
                  </a:lnTo>
                  <a:lnTo>
                    <a:pt x="39" y="527"/>
                  </a:lnTo>
                  <a:lnTo>
                    <a:pt x="32" y="513"/>
                  </a:lnTo>
                  <a:lnTo>
                    <a:pt x="26" y="499"/>
                  </a:lnTo>
                  <a:lnTo>
                    <a:pt x="20" y="485"/>
                  </a:lnTo>
                  <a:lnTo>
                    <a:pt x="14" y="470"/>
                  </a:lnTo>
                  <a:lnTo>
                    <a:pt x="11" y="455"/>
                  </a:lnTo>
                  <a:lnTo>
                    <a:pt x="8" y="440"/>
                  </a:lnTo>
                  <a:lnTo>
                    <a:pt x="6" y="424"/>
                  </a:lnTo>
                  <a:lnTo>
                    <a:pt x="6" y="409"/>
                  </a:lnTo>
                  <a:lnTo>
                    <a:pt x="7" y="393"/>
                  </a:lnTo>
                  <a:lnTo>
                    <a:pt x="8" y="378"/>
                  </a:lnTo>
                  <a:lnTo>
                    <a:pt x="12" y="362"/>
                  </a:lnTo>
                  <a:lnTo>
                    <a:pt x="20" y="327"/>
                  </a:lnTo>
                  <a:lnTo>
                    <a:pt x="20" y="327"/>
                  </a:lnTo>
                  <a:lnTo>
                    <a:pt x="20" y="326"/>
                  </a:lnTo>
                  <a:lnTo>
                    <a:pt x="20" y="326"/>
                  </a:lnTo>
                  <a:lnTo>
                    <a:pt x="22" y="321"/>
                  </a:lnTo>
                  <a:lnTo>
                    <a:pt x="26" y="307"/>
                  </a:lnTo>
                  <a:lnTo>
                    <a:pt x="30" y="286"/>
                  </a:lnTo>
                  <a:lnTo>
                    <a:pt x="34" y="261"/>
                  </a:lnTo>
                  <a:lnTo>
                    <a:pt x="35" y="247"/>
                  </a:lnTo>
                  <a:lnTo>
                    <a:pt x="34" y="232"/>
                  </a:lnTo>
                  <a:lnTo>
                    <a:pt x="32" y="217"/>
                  </a:lnTo>
                  <a:lnTo>
                    <a:pt x="30" y="203"/>
                  </a:lnTo>
                  <a:lnTo>
                    <a:pt x="26" y="188"/>
                  </a:lnTo>
                  <a:lnTo>
                    <a:pt x="20" y="174"/>
                  </a:lnTo>
                  <a:lnTo>
                    <a:pt x="12" y="162"/>
                  </a:lnTo>
                  <a:lnTo>
                    <a:pt x="1" y="150"/>
                  </a:lnTo>
                  <a:lnTo>
                    <a:pt x="1" y="150"/>
                  </a:lnTo>
                  <a:lnTo>
                    <a:pt x="0" y="148"/>
                  </a:lnTo>
                  <a:lnTo>
                    <a:pt x="0" y="144"/>
                  </a:lnTo>
                  <a:lnTo>
                    <a:pt x="28" y="83"/>
                  </a:lnTo>
                  <a:lnTo>
                    <a:pt x="28" y="83"/>
                  </a:lnTo>
                  <a:lnTo>
                    <a:pt x="30" y="79"/>
                  </a:lnTo>
                  <a:lnTo>
                    <a:pt x="35" y="75"/>
                  </a:lnTo>
                  <a:lnTo>
                    <a:pt x="108" y="26"/>
                  </a:lnTo>
                  <a:lnTo>
                    <a:pt x="108" y="26"/>
                  </a:lnTo>
                  <a:lnTo>
                    <a:pt x="114" y="23"/>
                  </a:lnTo>
                  <a:lnTo>
                    <a:pt x="119" y="22"/>
                  </a:lnTo>
                  <a:lnTo>
                    <a:pt x="119" y="22"/>
                  </a:lnTo>
                  <a:lnTo>
                    <a:pt x="134" y="21"/>
                  </a:lnTo>
                  <a:lnTo>
                    <a:pt x="153" y="19"/>
                  </a:lnTo>
                  <a:lnTo>
                    <a:pt x="165" y="16"/>
                  </a:lnTo>
                  <a:lnTo>
                    <a:pt x="176" y="13"/>
                  </a:lnTo>
                  <a:lnTo>
                    <a:pt x="187" y="9"/>
                  </a:lnTo>
                  <a:lnTo>
                    <a:pt x="196" y="4"/>
                  </a:lnTo>
                  <a:lnTo>
                    <a:pt x="196" y="4"/>
                  </a:lnTo>
                  <a:lnTo>
                    <a:pt x="201" y="1"/>
                  </a:lnTo>
                  <a:lnTo>
                    <a:pt x="205" y="0"/>
                  </a:lnTo>
                  <a:lnTo>
                    <a:pt x="210" y="0"/>
                  </a:lnTo>
                  <a:lnTo>
                    <a:pt x="216" y="1"/>
                  </a:lnTo>
                  <a:lnTo>
                    <a:pt x="216" y="1"/>
                  </a:lnTo>
                  <a:lnTo>
                    <a:pt x="227" y="6"/>
                  </a:lnTo>
                  <a:lnTo>
                    <a:pt x="235" y="7"/>
                  </a:lnTo>
                  <a:lnTo>
                    <a:pt x="245" y="7"/>
                  </a:lnTo>
                  <a:lnTo>
                    <a:pt x="245" y="7"/>
                  </a:lnTo>
                  <a:lnTo>
                    <a:pt x="255" y="7"/>
                  </a:lnTo>
                  <a:lnTo>
                    <a:pt x="263" y="6"/>
                  </a:lnTo>
                  <a:lnTo>
                    <a:pt x="275" y="1"/>
                  </a:lnTo>
                  <a:lnTo>
                    <a:pt x="275" y="1"/>
                  </a:lnTo>
                  <a:lnTo>
                    <a:pt x="280" y="0"/>
                  </a:lnTo>
                  <a:lnTo>
                    <a:pt x="285" y="0"/>
                  </a:lnTo>
                  <a:lnTo>
                    <a:pt x="289" y="1"/>
                  </a:lnTo>
                  <a:lnTo>
                    <a:pt x="294" y="4"/>
                  </a:lnTo>
                  <a:lnTo>
                    <a:pt x="294" y="4"/>
                  </a:lnTo>
                  <a:lnTo>
                    <a:pt x="303" y="9"/>
                  </a:lnTo>
                  <a:lnTo>
                    <a:pt x="315" y="13"/>
                  </a:lnTo>
                  <a:lnTo>
                    <a:pt x="325" y="16"/>
                  </a:lnTo>
                  <a:lnTo>
                    <a:pt x="336" y="19"/>
                  </a:lnTo>
                  <a:lnTo>
                    <a:pt x="357" y="21"/>
                  </a:lnTo>
                  <a:lnTo>
                    <a:pt x="371" y="22"/>
                  </a:lnTo>
                  <a:lnTo>
                    <a:pt x="371" y="22"/>
                  </a:lnTo>
                  <a:lnTo>
                    <a:pt x="377" y="23"/>
                  </a:lnTo>
                  <a:lnTo>
                    <a:pt x="381" y="26"/>
                  </a:lnTo>
                  <a:lnTo>
                    <a:pt x="456" y="75"/>
                  </a:lnTo>
                  <a:lnTo>
                    <a:pt x="456" y="75"/>
                  </a:lnTo>
                  <a:lnTo>
                    <a:pt x="460" y="79"/>
                  </a:lnTo>
                  <a:lnTo>
                    <a:pt x="463" y="83"/>
                  </a:lnTo>
                  <a:lnTo>
                    <a:pt x="490" y="144"/>
                  </a:lnTo>
                  <a:lnTo>
                    <a:pt x="490" y="144"/>
                  </a:lnTo>
                  <a:lnTo>
                    <a:pt x="491" y="148"/>
                  </a:lnTo>
                  <a:lnTo>
                    <a:pt x="488" y="150"/>
                  </a:lnTo>
                  <a:lnTo>
                    <a:pt x="488" y="150"/>
                  </a:lnTo>
                  <a:lnTo>
                    <a:pt x="479" y="162"/>
                  </a:lnTo>
                  <a:lnTo>
                    <a:pt x="471" y="174"/>
                  </a:lnTo>
                  <a:lnTo>
                    <a:pt x="464" y="188"/>
                  </a:lnTo>
                  <a:lnTo>
                    <a:pt x="461" y="203"/>
                  </a:lnTo>
                  <a:lnTo>
                    <a:pt x="457" y="217"/>
                  </a:lnTo>
                  <a:lnTo>
                    <a:pt x="456" y="232"/>
                  </a:lnTo>
                  <a:lnTo>
                    <a:pt x="456" y="247"/>
                  </a:lnTo>
                  <a:lnTo>
                    <a:pt x="457" y="261"/>
                  </a:lnTo>
                  <a:lnTo>
                    <a:pt x="460" y="286"/>
                  </a:lnTo>
                  <a:lnTo>
                    <a:pt x="464" y="307"/>
                  </a:lnTo>
                  <a:lnTo>
                    <a:pt x="469" y="321"/>
                  </a:lnTo>
                  <a:lnTo>
                    <a:pt x="470" y="326"/>
                  </a:lnTo>
                  <a:lnTo>
                    <a:pt x="470" y="326"/>
                  </a:lnTo>
                  <a:lnTo>
                    <a:pt x="471" y="327"/>
                  </a:lnTo>
                  <a:lnTo>
                    <a:pt x="479" y="362"/>
                  </a:lnTo>
                  <a:lnTo>
                    <a:pt x="479" y="362"/>
                  </a:lnTo>
                  <a:lnTo>
                    <a:pt x="482" y="378"/>
                  </a:lnTo>
                  <a:lnTo>
                    <a:pt x="484" y="393"/>
                  </a:lnTo>
                  <a:lnTo>
                    <a:pt x="484" y="409"/>
                  </a:lnTo>
                  <a:lnTo>
                    <a:pt x="484" y="424"/>
                  </a:lnTo>
                  <a:lnTo>
                    <a:pt x="483" y="440"/>
                  </a:lnTo>
                  <a:lnTo>
                    <a:pt x="479" y="455"/>
                  </a:lnTo>
                  <a:lnTo>
                    <a:pt x="476" y="470"/>
                  </a:lnTo>
                  <a:lnTo>
                    <a:pt x="471" y="485"/>
                  </a:lnTo>
                  <a:lnTo>
                    <a:pt x="465" y="499"/>
                  </a:lnTo>
                  <a:lnTo>
                    <a:pt x="459" y="513"/>
                  </a:lnTo>
                  <a:lnTo>
                    <a:pt x="450" y="527"/>
                  </a:lnTo>
                  <a:lnTo>
                    <a:pt x="441" y="539"/>
                  </a:lnTo>
                  <a:lnTo>
                    <a:pt x="432" y="552"/>
                  </a:lnTo>
                  <a:lnTo>
                    <a:pt x="422" y="564"/>
                  </a:lnTo>
                  <a:lnTo>
                    <a:pt x="410" y="574"/>
                  </a:lnTo>
                  <a:lnTo>
                    <a:pt x="397" y="584"/>
                  </a:lnTo>
                  <a:lnTo>
                    <a:pt x="394" y="587"/>
                  </a:lnTo>
                  <a:lnTo>
                    <a:pt x="394" y="587"/>
                  </a:lnTo>
                  <a:lnTo>
                    <a:pt x="394" y="587"/>
                  </a:lnTo>
                  <a:lnTo>
                    <a:pt x="248" y="671"/>
                  </a:lnTo>
                  <a:lnTo>
                    <a:pt x="248" y="671"/>
                  </a:lnTo>
                  <a:lnTo>
                    <a:pt x="245" y="671"/>
                  </a:lnTo>
                  <a:lnTo>
                    <a:pt x="245" y="671"/>
                  </a:lnTo>
                  <a:close/>
                  <a:moveTo>
                    <a:pt x="102" y="580"/>
                  </a:moveTo>
                  <a:lnTo>
                    <a:pt x="245" y="660"/>
                  </a:lnTo>
                  <a:lnTo>
                    <a:pt x="389" y="580"/>
                  </a:lnTo>
                  <a:lnTo>
                    <a:pt x="392" y="578"/>
                  </a:lnTo>
                  <a:lnTo>
                    <a:pt x="392" y="578"/>
                  </a:lnTo>
                  <a:lnTo>
                    <a:pt x="404" y="567"/>
                  </a:lnTo>
                  <a:lnTo>
                    <a:pt x="415" y="557"/>
                  </a:lnTo>
                  <a:lnTo>
                    <a:pt x="425" y="546"/>
                  </a:lnTo>
                  <a:lnTo>
                    <a:pt x="434" y="534"/>
                  </a:lnTo>
                  <a:lnTo>
                    <a:pt x="442" y="522"/>
                  </a:lnTo>
                  <a:lnTo>
                    <a:pt x="450" y="510"/>
                  </a:lnTo>
                  <a:lnTo>
                    <a:pt x="457" y="496"/>
                  </a:lnTo>
                  <a:lnTo>
                    <a:pt x="462" y="482"/>
                  </a:lnTo>
                  <a:lnTo>
                    <a:pt x="467" y="468"/>
                  </a:lnTo>
                  <a:lnTo>
                    <a:pt x="470" y="453"/>
                  </a:lnTo>
                  <a:lnTo>
                    <a:pt x="473" y="439"/>
                  </a:lnTo>
                  <a:lnTo>
                    <a:pt x="475" y="424"/>
                  </a:lnTo>
                  <a:lnTo>
                    <a:pt x="475" y="409"/>
                  </a:lnTo>
                  <a:lnTo>
                    <a:pt x="475" y="394"/>
                  </a:lnTo>
                  <a:lnTo>
                    <a:pt x="472" y="379"/>
                  </a:lnTo>
                  <a:lnTo>
                    <a:pt x="470" y="364"/>
                  </a:lnTo>
                  <a:lnTo>
                    <a:pt x="462" y="330"/>
                  </a:lnTo>
                  <a:lnTo>
                    <a:pt x="462" y="330"/>
                  </a:lnTo>
                  <a:lnTo>
                    <a:pt x="460" y="322"/>
                  </a:lnTo>
                  <a:lnTo>
                    <a:pt x="455" y="307"/>
                  </a:lnTo>
                  <a:lnTo>
                    <a:pt x="450" y="285"/>
                  </a:lnTo>
                  <a:lnTo>
                    <a:pt x="448" y="272"/>
                  </a:lnTo>
                  <a:lnTo>
                    <a:pt x="447" y="258"/>
                  </a:lnTo>
                  <a:lnTo>
                    <a:pt x="447" y="245"/>
                  </a:lnTo>
                  <a:lnTo>
                    <a:pt x="447" y="230"/>
                  </a:lnTo>
                  <a:lnTo>
                    <a:pt x="448" y="215"/>
                  </a:lnTo>
                  <a:lnTo>
                    <a:pt x="452" y="201"/>
                  </a:lnTo>
                  <a:lnTo>
                    <a:pt x="456" y="186"/>
                  </a:lnTo>
                  <a:lnTo>
                    <a:pt x="462" y="172"/>
                  </a:lnTo>
                  <a:lnTo>
                    <a:pt x="470" y="158"/>
                  </a:lnTo>
                  <a:lnTo>
                    <a:pt x="480" y="145"/>
                  </a:lnTo>
                  <a:lnTo>
                    <a:pt x="455" y="87"/>
                  </a:lnTo>
                  <a:lnTo>
                    <a:pt x="455" y="87"/>
                  </a:lnTo>
                  <a:lnTo>
                    <a:pt x="453" y="84"/>
                  </a:lnTo>
                  <a:lnTo>
                    <a:pt x="450" y="82"/>
                  </a:lnTo>
                  <a:lnTo>
                    <a:pt x="377" y="33"/>
                  </a:lnTo>
                  <a:lnTo>
                    <a:pt x="377" y="33"/>
                  </a:lnTo>
                  <a:lnTo>
                    <a:pt x="373" y="31"/>
                  </a:lnTo>
                  <a:lnTo>
                    <a:pt x="371" y="31"/>
                  </a:lnTo>
                  <a:lnTo>
                    <a:pt x="371" y="31"/>
                  </a:lnTo>
                  <a:lnTo>
                    <a:pt x="355" y="30"/>
                  </a:lnTo>
                  <a:lnTo>
                    <a:pt x="333" y="27"/>
                  </a:lnTo>
                  <a:lnTo>
                    <a:pt x="321" y="24"/>
                  </a:lnTo>
                  <a:lnTo>
                    <a:pt x="310" y="21"/>
                  </a:lnTo>
                  <a:lnTo>
                    <a:pt x="298" y="16"/>
                  </a:lnTo>
                  <a:lnTo>
                    <a:pt x="289" y="12"/>
                  </a:lnTo>
                  <a:lnTo>
                    <a:pt x="289" y="12"/>
                  </a:lnTo>
                  <a:lnTo>
                    <a:pt x="283" y="9"/>
                  </a:lnTo>
                  <a:lnTo>
                    <a:pt x="279" y="11"/>
                  </a:lnTo>
                  <a:lnTo>
                    <a:pt x="279" y="11"/>
                  </a:lnTo>
                  <a:lnTo>
                    <a:pt x="273" y="13"/>
                  </a:lnTo>
                  <a:lnTo>
                    <a:pt x="265" y="15"/>
                  </a:lnTo>
                  <a:lnTo>
                    <a:pt x="256" y="16"/>
                  </a:lnTo>
                  <a:lnTo>
                    <a:pt x="245" y="16"/>
                  </a:lnTo>
                  <a:lnTo>
                    <a:pt x="245" y="16"/>
                  </a:lnTo>
                  <a:lnTo>
                    <a:pt x="235" y="16"/>
                  </a:lnTo>
                  <a:lnTo>
                    <a:pt x="226" y="15"/>
                  </a:lnTo>
                  <a:lnTo>
                    <a:pt x="218" y="13"/>
                  </a:lnTo>
                  <a:lnTo>
                    <a:pt x="211" y="11"/>
                  </a:lnTo>
                  <a:lnTo>
                    <a:pt x="211" y="11"/>
                  </a:lnTo>
                  <a:lnTo>
                    <a:pt x="206" y="9"/>
                  </a:lnTo>
                  <a:lnTo>
                    <a:pt x="202" y="12"/>
                  </a:lnTo>
                  <a:lnTo>
                    <a:pt x="202" y="12"/>
                  </a:lnTo>
                  <a:lnTo>
                    <a:pt x="191" y="16"/>
                  </a:lnTo>
                  <a:lnTo>
                    <a:pt x="181" y="21"/>
                  </a:lnTo>
                  <a:lnTo>
                    <a:pt x="169" y="24"/>
                  </a:lnTo>
                  <a:lnTo>
                    <a:pt x="158" y="27"/>
                  </a:lnTo>
                  <a:lnTo>
                    <a:pt x="136" y="30"/>
                  </a:lnTo>
                  <a:lnTo>
                    <a:pt x="120" y="31"/>
                  </a:lnTo>
                  <a:lnTo>
                    <a:pt x="120" y="31"/>
                  </a:lnTo>
                  <a:lnTo>
                    <a:pt x="116" y="31"/>
                  </a:lnTo>
                  <a:lnTo>
                    <a:pt x="114" y="33"/>
                  </a:lnTo>
                  <a:lnTo>
                    <a:pt x="39" y="82"/>
                  </a:lnTo>
                  <a:lnTo>
                    <a:pt x="39" y="82"/>
                  </a:lnTo>
                  <a:lnTo>
                    <a:pt x="37" y="84"/>
                  </a:lnTo>
                  <a:lnTo>
                    <a:pt x="36" y="87"/>
                  </a:lnTo>
                  <a:lnTo>
                    <a:pt x="11" y="145"/>
                  </a:lnTo>
                  <a:lnTo>
                    <a:pt x="11" y="145"/>
                  </a:lnTo>
                  <a:lnTo>
                    <a:pt x="20" y="158"/>
                  </a:lnTo>
                  <a:lnTo>
                    <a:pt x="29" y="172"/>
                  </a:lnTo>
                  <a:lnTo>
                    <a:pt x="35" y="186"/>
                  </a:lnTo>
                  <a:lnTo>
                    <a:pt x="39" y="201"/>
                  </a:lnTo>
                  <a:lnTo>
                    <a:pt x="42" y="215"/>
                  </a:lnTo>
                  <a:lnTo>
                    <a:pt x="44" y="230"/>
                  </a:lnTo>
                  <a:lnTo>
                    <a:pt x="44" y="245"/>
                  </a:lnTo>
                  <a:lnTo>
                    <a:pt x="43" y="258"/>
                  </a:lnTo>
                  <a:lnTo>
                    <a:pt x="42" y="272"/>
                  </a:lnTo>
                  <a:lnTo>
                    <a:pt x="40" y="285"/>
                  </a:lnTo>
                  <a:lnTo>
                    <a:pt x="36" y="307"/>
                  </a:lnTo>
                  <a:lnTo>
                    <a:pt x="31" y="322"/>
                  </a:lnTo>
                  <a:lnTo>
                    <a:pt x="29" y="330"/>
                  </a:lnTo>
                  <a:lnTo>
                    <a:pt x="21" y="364"/>
                  </a:lnTo>
                  <a:lnTo>
                    <a:pt x="21" y="364"/>
                  </a:lnTo>
                  <a:lnTo>
                    <a:pt x="17" y="379"/>
                  </a:lnTo>
                  <a:lnTo>
                    <a:pt x="16" y="394"/>
                  </a:lnTo>
                  <a:lnTo>
                    <a:pt x="15" y="409"/>
                  </a:lnTo>
                  <a:lnTo>
                    <a:pt x="15" y="424"/>
                  </a:lnTo>
                  <a:lnTo>
                    <a:pt x="17" y="439"/>
                  </a:lnTo>
                  <a:lnTo>
                    <a:pt x="20" y="453"/>
                  </a:lnTo>
                  <a:lnTo>
                    <a:pt x="23" y="468"/>
                  </a:lnTo>
                  <a:lnTo>
                    <a:pt x="28" y="482"/>
                  </a:lnTo>
                  <a:lnTo>
                    <a:pt x="34" y="496"/>
                  </a:lnTo>
                  <a:lnTo>
                    <a:pt x="40" y="510"/>
                  </a:lnTo>
                  <a:lnTo>
                    <a:pt x="47" y="522"/>
                  </a:lnTo>
                  <a:lnTo>
                    <a:pt x="55" y="534"/>
                  </a:lnTo>
                  <a:lnTo>
                    <a:pt x="65" y="546"/>
                  </a:lnTo>
                  <a:lnTo>
                    <a:pt x="75" y="557"/>
                  </a:lnTo>
                  <a:lnTo>
                    <a:pt x="87" y="567"/>
                  </a:lnTo>
                  <a:lnTo>
                    <a:pt x="98" y="578"/>
                  </a:lnTo>
                  <a:lnTo>
                    <a:pt x="102" y="5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59" name="Freeform 66">
              <a:extLst>
                <a:ext uri="{FF2B5EF4-FFF2-40B4-BE49-F238E27FC236}">
                  <a16:creationId xmlns:a16="http://schemas.microsoft.com/office/drawing/2014/main" id="{A17B5485-5EAD-432C-AC9F-51DF70D3B4A7}"/>
                </a:ext>
              </a:extLst>
            </p:cNvPr>
            <p:cNvSpPr>
              <a:spLocks noEditPoints="1"/>
            </p:cNvSpPr>
            <p:nvPr userDrawn="1"/>
          </p:nvSpPr>
          <p:spPr bwMode="auto">
            <a:xfrm>
              <a:off x="5197476" y="3141663"/>
              <a:ext cx="249238" cy="249238"/>
            </a:xfrm>
            <a:custGeom>
              <a:avLst/>
              <a:gdLst>
                <a:gd name="T0" fmla="*/ 140 w 313"/>
                <a:gd name="T1" fmla="*/ 312 h 313"/>
                <a:gd name="T2" fmla="*/ 95 w 313"/>
                <a:gd name="T3" fmla="*/ 301 h 313"/>
                <a:gd name="T4" fmla="*/ 56 w 313"/>
                <a:gd name="T5" fmla="*/ 278 h 313"/>
                <a:gd name="T6" fmla="*/ 26 w 313"/>
                <a:gd name="T7" fmla="*/ 244 h 313"/>
                <a:gd name="T8" fmla="*/ 7 w 313"/>
                <a:gd name="T9" fmla="*/ 204 h 313"/>
                <a:gd name="T10" fmla="*/ 0 w 313"/>
                <a:gd name="T11" fmla="*/ 157 h 313"/>
                <a:gd name="T12" fmla="*/ 3 w 313"/>
                <a:gd name="T13" fmla="*/ 126 h 313"/>
                <a:gd name="T14" fmla="*/ 18 w 313"/>
                <a:gd name="T15" fmla="*/ 82 h 313"/>
                <a:gd name="T16" fmla="*/ 46 w 313"/>
                <a:gd name="T17" fmla="*/ 46 h 313"/>
                <a:gd name="T18" fmla="*/ 82 w 313"/>
                <a:gd name="T19" fmla="*/ 20 h 313"/>
                <a:gd name="T20" fmla="*/ 124 w 313"/>
                <a:gd name="T21" fmla="*/ 3 h 313"/>
                <a:gd name="T22" fmla="*/ 156 w 313"/>
                <a:gd name="T23" fmla="*/ 0 h 313"/>
                <a:gd name="T24" fmla="*/ 203 w 313"/>
                <a:gd name="T25" fmla="*/ 7 h 313"/>
                <a:gd name="T26" fmla="*/ 244 w 313"/>
                <a:gd name="T27" fmla="*/ 28 h 313"/>
                <a:gd name="T28" fmla="*/ 277 w 313"/>
                <a:gd name="T29" fmla="*/ 58 h 313"/>
                <a:gd name="T30" fmla="*/ 300 w 313"/>
                <a:gd name="T31" fmla="*/ 96 h 313"/>
                <a:gd name="T32" fmla="*/ 312 w 313"/>
                <a:gd name="T33" fmla="*/ 141 h 313"/>
                <a:gd name="T34" fmla="*/ 312 w 313"/>
                <a:gd name="T35" fmla="*/ 173 h 313"/>
                <a:gd name="T36" fmla="*/ 300 w 313"/>
                <a:gd name="T37" fmla="*/ 218 h 313"/>
                <a:gd name="T38" fmla="*/ 277 w 313"/>
                <a:gd name="T39" fmla="*/ 257 h 313"/>
                <a:gd name="T40" fmla="*/ 244 w 313"/>
                <a:gd name="T41" fmla="*/ 287 h 313"/>
                <a:gd name="T42" fmla="*/ 203 w 313"/>
                <a:gd name="T43" fmla="*/ 306 h 313"/>
                <a:gd name="T44" fmla="*/ 156 w 313"/>
                <a:gd name="T45" fmla="*/ 313 h 313"/>
                <a:gd name="T46" fmla="*/ 156 w 313"/>
                <a:gd name="T47" fmla="*/ 9 h 313"/>
                <a:gd name="T48" fmla="*/ 113 w 313"/>
                <a:gd name="T49" fmla="*/ 16 h 313"/>
                <a:gd name="T50" fmla="*/ 74 w 313"/>
                <a:gd name="T51" fmla="*/ 35 h 313"/>
                <a:gd name="T52" fmla="*/ 42 w 313"/>
                <a:gd name="T53" fmla="*/ 63 h 313"/>
                <a:gd name="T54" fmla="*/ 21 w 313"/>
                <a:gd name="T55" fmla="*/ 99 h 313"/>
                <a:gd name="T56" fmla="*/ 9 w 313"/>
                <a:gd name="T57" fmla="*/ 142 h 313"/>
                <a:gd name="T58" fmla="*/ 9 w 313"/>
                <a:gd name="T59" fmla="*/ 172 h 313"/>
                <a:gd name="T60" fmla="*/ 21 w 313"/>
                <a:gd name="T61" fmla="*/ 214 h 313"/>
                <a:gd name="T62" fmla="*/ 42 w 313"/>
                <a:gd name="T63" fmla="*/ 250 h 313"/>
                <a:gd name="T64" fmla="*/ 74 w 313"/>
                <a:gd name="T65" fmla="*/ 279 h 313"/>
                <a:gd name="T66" fmla="*/ 113 w 313"/>
                <a:gd name="T67" fmla="*/ 297 h 313"/>
                <a:gd name="T68" fmla="*/ 156 w 313"/>
                <a:gd name="T69" fmla="*/ 304 h 313"/>
                <a:gd name="T70" fmla="*/ 185 w 313"/>
                <a:gd name="T71" fmla="*/ 301 h 313"/>
                <a:gd name="T72" fmla="*/ 227 w 313"/>
                <a:gd name="T73" fmla="*/ 287 h 313"/>
                <a:gd name="T74" fmla="*/ 260 w 313"/>
                <a:gd name="T75" fmla="*/ 262 h 313"/>
                <a:gd name="T76" fmla="*/ 285 w 313"/>
                <a:gd name="T77" fmla="*/ 227 h 313"/>
                <a:gd name="T78" fmla="*/ 300 w 313"/>
                <a:gd name="T79" fmla="*/ 187 h 313"/>
                <a:gd name="T80" fmla="*/ 304 w 313"/>
                <a:gd name="T81" fmla="*/ 157 h 313"/>
                <a:gd name="T82" fmla="*/ 297 w 313"/>
                <a:gd name="T83" fmla="*/ 113 h 313"/>
                <a:gd name="T84" fmla="*/ 279 w 313"/>
                <a:gd name="T85" fmla="*/ 75 h 313"/>
                <a:gd name="T86" fmla="*/ 250 w 313"/>
                <a:gd name="T87" fmla="*/ 44 h 313"/>
                <a:gd name="T88" fmla="*/ 213 w 313"/>
                <a:gd name="T89" fmla="*/ 21 h 313"/>
                <a:gd name="T90" fmla="*/ 171 w 313"/>
                <a:gd name="T91" fmla="*/ 1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313">
                  <a:moveTo>
                    <a:pt x="156" y="313"/>
                  </a:moveTo>
                  <a:lnTo>
                    <a:pt x="156" y="313"/>
                  </a:lnTo>
                  <a:lnTo>
                    <a:pt x="140" y="312"/>
                  </a:lnTo>
                  <a:lnTo>
                    <a:pt x="124" y="310"/>
                  </a:lnTo>
                  <a:lnTo>
                    <a:pt x="109" y="306"/>
                  </a:lnTo>
                  <a:lnTo>
                    <a:pt x="95" y="301"/>
                  </a:lnTo>
                  <a:lnTo>
                    <a:pt x="82" y="295"/>
                  </a:lnTo>
                  <a:lnTo>
                    <a:pt x="69" y="287"/>
                  </a:lnTo>
                  <a:lnTo>
                    <a:pt x="56" y="278"/>
                  </a:lnTo>
                  <a:lnTo>
                    <a:pt x="46" y="267"/>
                  </a:lnTo>
                  <a:lnTo>
                    <a:pt x="36" y="257"/>
                  </a:lnTo>
                  <a:lnTo>
                    <a:pt x="26" y="244"/>
                  </a:lnTo>
                  <a:lnTo>
                    <a:pt x="18" y="232"/>
                  </a:lnTo>
                  <a:lnTo>
                    <a:pt x="13" y="218"/>
                  </a:lnTo>
                  <a:lnTo>
                    <a:pt x="7" y="204"/>
                  </a:lnTo>
                  <a:lnTo>
                    <a:pt x="3" y="189"/>
                  </a:lnTo>
                  <a:lnTo>
                    <a:pt x="1" y="173"/>
                  </a:lnTo>
                  <a:lnTo>
                    <a:pt x="0" y="157"/>
                  </a:lnTo>
                  <a:lnTo>
                    <a:pt x="0" y="157"/>
                  </a:lnTo>
                  <a:lnTo>
                    <a:pt x="1" y="141"/>
                  </a:lnTo>
                  <a:lnTo>
                    <a:pt x="3" y="126"/>
                  </a:lnTo>
                  <a:lnTo>
                    <a:pt x="7" y="111"/>
                  </a:lnTo>
                  <a:lnTo>
                    <a:pt x="13" y="96"/>
                  </a:lnTo>
                  <a:lnTo>
                    <a:pt x="18" y="82"/>
                  </a:lnTo>
                  <a:lnTo>
                    <a:pt x="26" y="69"/>
                  </a:lnTo>
                  <a:lnTo>
                    <a:pt x="36" y="58"/>
                  </a:lnTo>
                  <a:lnTo>
                    <a:pt x="46" y="46"/>
                  </a:lnTo>
                  <a:lnTo>
                    <a:pt x="56" y="36"/>
                  </a:lnTo>
                  <a:lnTo>
                    <a:pt x="69" y="28"/>
                  </a:lnTo>
                  <a:lnTo>
                    <a:pt x="82" y="20"/>
                  </a:lnTo>
                  <a:lnTo>
                    <a:pt x="95" y="13"/>
                  </a:lnTo>
                  <a:lnTo>
                    <a:pt x="109" y="7"/>
                  </a:lnTo>
                  <a:lnTo>
                    <a:pt x="124" y="3"/>
                  </a:lnTo>
                  <a:lnTo>
                    <a:pt x="140" y="1"/>
                  </a:lnTo>
                  <a:lnTo>
                    <a:pt x="156" y="0"/>
                  </a:lnTo>
                  <a:lnTo>
                    <a:pt x="156" y="0"/>
                  </a:lnTo>
                  <a:lnTo>
                    <a:pt x="173" y="1"/>
                  </a:lnTo>
                  <a:lnTo>
                    <a:pt x="188" y="3"/>
                  </a:lnTo>
                  <a:lnTo>
                    <a:pt x="203" y="7"/>
                  </a:lnTo>
                  <a:lnTo>
                    <a:pt x="217" y="13"/>
                  </a:lnTo>
                  <a:lnTo>
                    <a:pt x="230" y="20"/>
                  </a:lnTo>
                  <a:lnTo>
                    <a:pt x="244" y="28"/>
                  </a:lnTo>
                  <a:lnTo>
                    <a:pt x="256" y="36"/>
                  </a:lnTo>
                  <a:lnTo>
                    <a:pt x="267" y="46"/>
                  </a:lnTo>
                  <a:lnTo>
                    <a:pt x="277" y="58"/>
                  </a:lnTo>
                  <a:lnTo>
                    <a:pt x="285" y="69"/>
                  </a:lnTo>
                  <a:lnTo>
                    <a:pt x="294" y="82"/>
                  </a:lnTo>
                  <a:lnTo>
                    <a:pt x="300" y="96"/>
                  </a:lnTo>
                  <a:lnTo>
                    <a:pt x="305" y="111"/>
                  </a:lnTo>
                  <a:lnTo>
                    <a:pt x="310" y="126"/>
                  </a:lnTo>
                  <a:lnTo>
                    <a:pt x="312" y="141"/>
                  </a:lnTo>
                  <a:lnTo>
                    <a:pt x="313" y="157"/>
                  </a:lnTo>
                  <a:lnTo>
                    <a:pt x="313" y="157"/>
                  </a:lnTo>
                  <a:lnTo>
                    <a:pt x="312" y="173"/>
                  </a:lnTo>
                  <a:lnTo>
                    <a:pt x="310" y="189"/>
                  </a:lnTo>
                  <a:lnTo>
                    <a:pt x="305" y="204"/>
                  </a:lnTo>
                  <a:lnTo>
                    <a:pt x="300" y="218"/>
                  </a:lnTo>
                  <a:lnTo>
                    <a:pt x="294" y="232"/>
                  </a:lnTo>
                  <a:lnTo>
                    <a:pt x="285" y="244"/>
                  </a:lnTo>
                  <a:lnTo>
                    <a:pt x="277" y="257"/>
                  </a:lnTo>
                  <a:lnTo>
                    <a:pt x="267" y="267"/>
                  </a:lnTo>
                  <a:lnTo>
                    <a:pt x="256" y="278"/>
                  </a:lnTo>
                  <a:lnTo>
                    <a:pt x="244" y="287"/>
                  </a:lnTo>
                  <a:lnTo>
                    <a:pt x="230" y="295"/>
                  </a:lnTo>
                  <a:lnTo>
                    <a:pt x="217" y="301"/>
                  </a:lnTo>
                  <a:lnTo>
                    <a:pt x="203" y="306"/>
                  </a:lnTo>
                  <a:lnTo>
                    <a:pt x="188" y="310"/>
                  </a:lnTo>
                  <a:lnTo>
                    <a:pt x="173" y="312"/>
                  </a:lnTo>
                  <a:lnTo>
                    <a:pt x="156" y="313"/>
                  </a:lnTo>
                  <a:lnTo>
                    <a:pt x="156" y="313"/>
                  </a:lnTo>
                  <a:close/>
                  <a:moveTo>
                    <a:pt x="156" y="9"/>
                  </a:moveTo>
                  <a:lnTo>
                    <a:pt x="156" y="9"/>
                  </a:lnTo>
                  <a:lnTo>
                    <a:pt x="141" y="10"/>
                  </a:lnTo>
                  <a:lnTo>
                    <a:pt x="127" y="13"/>
                  </a:lnTo>
                  <a:lnTo>
                    <a:pt x="113" y="16"/>
                  </a:lnTo>
                  <a:lnTo>
                    <a:pt x="99" y="21"/>
                  </a:lnTo>
                  <a:lnTo>
                    <a:pt x="86" y="28"/>
                  </a:lnTo>
                  <a:lnTo>
                    <a:pt x="74" y="35"/>
                  </a:lnTo>
                  <a:lnTo>
                    <a:pt x="62" y="44"/>
                  </a:lnTo>
                  <a:lnTo>
                    <a:pt x="52" y="53"/>
                  </a:lnTo>
                  <a:lnTo>
                    <a:pt x="42" y="63"/>
                  </a:lnTo>
                  <a:lnTo>
                    <a:pt x="34" y="75"/>
                  </a:lnTo>
                  <a:lnTo>
                    <a:pt x="26" y="86"/>
                  </a:lnTo>
                  <a:lnTo>
                    <a:pt x="21" y="99"/>
                  </a:lnTo>
                  <a:lnTo>
                    <a:pt x="16" y="113"/>
                  </a:lnTo>
                  <a:lnTo>
                    <a:pt x="11" y="127"/>
                  </a:lnTo>
                  <a:lnTo>
                    <a:pt x="9" y="142"/>
                  </a:lnTo>
                  <a:lnTo>
                    <a:pt x="9" y="157"/>
                  </a:lnTo>
                  <a:lnTo>
                    <a:pt x="9" y="157"/>
                  </a:lnTo>
                  <a:lnTo>
                    <a:pt x="9" y="172"/>
                  </a:lnTo>
                  <a:lnTo>
                    <a:pt x="11" y="187"/>
                  </a:lnTo>
                  <a:lnTo>
                    <a:pt x="16" y="200"/>
                  </a:lnTo>
                  <a:lnTo>
                    <a:pt x="21" y="214"/>
                  </a:lnTo>
                  <a:lnTo>
                    <a:pt x="26" y="227"/>
                  </a:lnTo>
                  <a:lnTo>
                    <a:pt x="34" y="240"/>
                  </a:lnTo>
                  <a:lnTo>
                    <a:pt x="42" y="250"/>
                  </a:lnTo>
                  <a:lnTo>
                    <a:pt x="52" y="262"/>
                  </a:lnTo>
                  <a:lnTo>
                    <a:pt x="62" y="271"/>
                  </a:lnTo>
                  <a:lnTo>
                    <a:pt x="74" y="279"/>
                  </a:lnTo>
                  <a:lnTo>
                    <a:pt x="86" y="287"/>
                  </a:lnTo>
                  <a:lnTo>
                    <a:pt x="99" y="293"/>
                  </a:lnTo>
                  <a:lnTo>
                    <a:pt x="113" y="297"/>
                  </a:lnTo>
                  <a:lnTo>
                    <a:pt x="127" y="301"/>
                  </a:lnTo>
                  <a:lnTo>
                    <a:pt x="141" y="303"/>
                  </a:lnTo>
                  <a:lnTo>
                    <a:pt x="156" y="304"/>
                  </a:lnTo>
                  <a:lnTo>
                    <a:pt x="156" y="304"/>
                  </a:lnTo>
                  <a:lnTo>
                    <a:pt x="171" y="303"/>
                  </a:lnTo>
                  <a:lnTo>
                    <a:pt x="185" y="301"/>
                  </a:lnTo>
                  <a:lnTo>
                    <a:pt x="200" y="297"/>
                  </a:lnTo>
                  <a:lnTo>
                    <a:pt x="213" y="293"/>
                  </a:lnTo>
                  <a:lnTo>
                    <a:pt x="227" y="287"/>
                  </a:lnTo>
                  <a:lnTo>
                    <a:pt x="238" y="279"/>
                  </a:lnTo>
                  <a:lnTo>
                    <a:pt x="250" y="271"/>
                  </a:lnTo>
                  <a:lnTo>
                    <a:pt x="260" y="262"/>
                  </a:lnTo>
                  <a:lnTo>
                    <a:pt x="269" y="250"/>
                  </a:lnTo>
                  <a:lnTo>
                    <a:pt x="279" y="240"/>
                  </a:lnTo>
                  <a:lnTo>
                    <a:pt x="285" y="227"/>
                  </a:lnTo>
                  <a:lnTo>
                    <a:pt x="292" y="214"/>
                  </a:lnTo>
                  <a:lnTo>
                    <a:pt x="297" y="200"/>
                  </a:lnTo>
                  <a:lnTo>
                    <a:pt x="300" y="187"/>
                  </a:lnTo>
                  <a:lnTo>
                    <a:pt x="303" y="172"/>
                  </a:lnTo>
                  <a:lnTo>
                    <a:pt x="304" y="157"/>
                  </a:lnTo>
                  <a:lnTo>
                    <a:pt x="304" y="157"/>
                  </a:lnTo>
                  <a:lnTo>
                    <a:pt x="303" y="142"/>
                  </a:lnTo>
                  <a:lnTo>
                    <a:pt x="300" y="127"/>
                  </a:lnTo>
                  <a:lnTo>
                    <a:pt x="297" y="113"/>
                  </a:lnTo>
                  <a:lnTo>
                    <a:pt x="292" y="99"/>
                  </a:lnTo>
                  <a:lnTo>
                    <a:pt x="285" y="86"/>
                  </a:lnTo>
                  <a:lnTo>
                    <a:pt x="279" y="75"/>
                  </a:lnTo>
                  <a:lnTo>
                    <a:pt x="269" y="63"/>
                  </a:lnTo>
                  <a:lnTo>
                    <a:pt x="260" y="53"/>
                  </a:lnTo>
                  <a:lnTo>
                    <a:pt x="250" y="44"/>
                  </a:lnTo>
                  <a:lnTo>
                    <a:pt x="238" y="35"/>
                  </a:lnTo>
                  <a:lnTo>
                    <a:pt x="227" y="28"/>
                  </a:lnTo>
                  <a:lnTo>
                    <a:pt x="213" y="21"/>
                  </a:lnTo>
                  <a:lnTo>
                    <a:pt x="200" y="16"/>
                  </a:lnTo>
                  <a:lnTo>
                    <a:pt x="185" y="13"/>
                  </a:lnTo>
                  <a:lnTo>
                    <a:pt x="171" y="10"/>
                  </a:lnTo>
                  <a:lnTo>
                    <a:pt x="156" y="9"/>
                  </a:lnTo>
                  <a:lnTo>
                    <a:pt x="156"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60" name="Freeform 67">
              <a:extLst>
                <a:ext uri="{FF2B5EF4-FFF2-40B4-BE49-F238E27FC236}">
                  <a16:creationId xmlns:a16="http://schemas.microsoft.com/office/drawing/2014/main" id="{3394B6CB-AB60-42A1-B1B2-B8D073251A87}"/>
                </a:ext>
              </a:extLst>
            </p:cNvPr>
            <p:cNvSpPr>
              <a:spLocks noEditPoints="1"/>
            </p:cNvSpPr>
            <p:nvPr userDrawn="1"/>
          </p:nvSpPr>
          <p:spPr bwMode="auto">
            <a:xfrm>
              <a:off x="5221289" y="3165476"/>
              <a:ext cx="203200" cy="203200"/>
            </a:xfrm>
            <a:custGeom>
              <a:avLst/>
              <a:gdLst>
                <a:gd name="T0" fmla="*/ 114 w 255"/>
                <a:gd name="T1" fmla="*/ 254 h 256"/>
                <a:gd name="T2" fmla="*/ 78 w 255"/>
                <a:gd name="T3" fmla="*/ 245 h 256"/>
                <a:gd name="T4" fmla="*/ 46 w 255"/>
                <a:gd name="T5" fmla="*/ 227 h 256"/>
                <a:gd name="T6" fmla="*/ 22 w 255"/>
                <a:gd name="T7" fmla="*/ 199 h 256"/>
                <a:gd name="T8" fmla="*/ 5 w 255"/>
                <a:gd name="T9" fmla="*/ 166 h 256"/>
                <a:gd name="T10" fmla="*/ 0 w 255"/>
                <a:gd name="T11" fmla="*/ 128 h 256"/>
                <a:gd name="T12" fmla="*/ 2 w 255"/>
                <a:gd name="T13" fmla="*/ 102 h 256"/>
                <a:gd name="T14" fmla="*/ 15 w 255"/>
                <a:gd name="T15" fmla="*/ 67 h 256"/>
                <a:gd name="T16" fmla="*/ 36 w 255"/>
                <a:gd name="T17" fmla="*/ 38 h 256"/>
                <a:gd name="T18" fmla="*/ 66 w 255"/>
                <a:gd name="T19" fmla="*/ 16 h 256"/>
                <a:gd name="T20" fmla="*/ 101 w 255"/>
                <a:gd name="T21" fmla="*/ 3 h 256"/>
                <a:gd name="T22" fmla="*/ 127 w 255"/>
                <a:gd name="T23" fmla="*/ 0 h 256"/>
                <a:gd name="T24" fmla="*/ 165 w 255"/>
                <a:gd name="T25" fmla="*/ 6 h 256"/>
                <a:gd name="T26" fmla="*/ 199 w 255"/>
                <a:gd name="T27" fmla="*/ 22 h 256"/>
                <a:gd name="T28" fmla="*/ 225 w 255"/>
                <a:gd name="T29" fmla="*/ 47 h 256"/>
                <a:gd name="T30" fmla="*/ 245 w 255"/>
                <a:gd name="T31" fmla="*/ 78 h 256"/>
                <a:gd name="T32" fmla="*/ 254 w 255"/>
                <a:gd name="T33" fmla="*/ 115 h 256"/>
                <a:gd name="T34" fmla="*/ 254 w 255"/>
                <a:gd name="T35" fmla="*/ 140 h 256"/>
                <a:gd name="T36" fmla="*/ 245 w 255"/>
                <a:gd name="T37" fmla="*/ 177 h 256"/>
                <a:gd name="T38" fmla="*/ 225 w 255"/>
                <a:gd name="T39" fmla="*/ 209 h 256"/>
                <a:gd name="T40" fmla="*/ 199 w 255"/>
                <a:gd name="T41" fmla="*/ 234 h 256"/>
                <a:gd name="T42" fmla="*/ 165 w 255"/>
                <a:gd name="T43" fmla="*/ 250 h 256"/>
                <a:gd name="T44" fmla="*/ 127 w 255"/>
                <a:gd name="T45" fmla="*/ 256 h 256"/>
                <a:gd name="T46" fmla="*/ 127 w 255"/>
                <a:gd name="T47" fmla="*/ 9 h 256"/>
                <a:gd name="T48" fmla="*/ 92 w 255"/>
                <a:gd name="T49" fmla="*/ 15 h 256"/>
                <a:gd name="T50" fmla="*/ 61 w 255"/>
                <a:gd name="T51" fmla="*/ 30 h 256"/>
                <a:gd name="T52" fmla="*/ 35 w 255"/>
                <a:gd name="T53" fmla="*/ 53 h 256"/>
                <a:gd name="T54" fmla="*/ 18 w 255"/>
                <a:gd name="T55" fmla="*/ 82 h 256"/>
                <a:gd name="T56" fmla="*/ 9 w 255"/>
                <a:gd name="T57" fmla="*/ 116 h 256"/>
                <a:gd name="T58" fmla="*/ 9 w 255"/>
                <a:gd name="T59" fmla="*/ 140 h 256"/>
                <a:gd name="T60" fmla="*/ 18 w 255"/>
                <a:gd name="T61" fmla="*/ 174 h 256"/>
                <a:gd name="T62" fmla="*/ 35 w 255"/>
                <a:gd name="T63" fmla="*/ 204 h 256"/>
                <a:gd name="T64" fmla="*/ 61 w 255"/>
                <a:gd name="T65" fmla="*/ 226 h 256"/>
                <a:gd name="T66" fmla="*/ 92 w 255"/>
                <a:gd name="T67" fmla="*/ 241 h 256"/>
                <a:gd name="T68" fmla="*/ 127 w 255"/>
                <a:gd name="T69" fmla="*/ 246 h 256"/>
                <a:gd name="T70" fmla="*/ 150 w 255"/>
                <a:gd name="T71" fmla="*/ 244 h 256"/>
                <a:gd name="T72" fmla="*/ 184 w 255"/>
                <a:gd name="T73" fmla="*/ 233 h 256"/>
                <a:gd name="T74" fmla="*/ 210 w 255"/>
                <a:gd name="T75" fmla="*/ 212 h 256"/>
                <a:gd name="T76" fmla="*/ 231 w 255"/>
                <a:gd name="T77" fmla="*/ 184 h 256"/>
                <a:gd name="T78" fmla="*/ 243 w 255"/>
                <a:gd name="T79" fmla="*/ 152 h 256"/>
                <a:gd name="T80" fmla="*/ 246 w 255"/>
                <a:gd name="T81" fmla="*/ 128 h 256"/>
                <a:gd name="T82" fmla="*/ 240 w 255"/>
                <a:gd name="T83" fmla="*/ 93 h 256"/>
                <a:gd name="T84" fmla="*/ 225 w 255"/>
                <a:gd name="T85" fmla="*/ 62 h 256"/>
                <a:gd name="T86" fmla="*/ 202 w 255"/>
                <a:gd name="T87" fmla="*/ 37 h 256"/>
                <a:gd name="T88" fmla="*/ 174 w 255"/>
                <a:gd name="T89" fmla="*/ 18 h 256"/>
                <a:gd name="T90" fmla="*/ 139 w 255"/>
                <a:gd name="T91" fmla="*/ 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5" h="256">
                  <a:moveTo>
                    <a:pt x="127" y="256"/>
                  </a:moveTo>
                  <a:lnTo>
                    <a:pt x="127" y="256"/>
                  </a:lnTo>
                  <a:lnTo>
                    <a:pt x="114" y="254"/>
                  </a:lnTo>
                  <a:lnTo>
                    <a:pt x="101" y="253"/>
                  </a:lnTo>
                  <a:lnTo>
                    <a:pt x="89" y="250"/>
                  </a:lnTo>
                  <a:lnTo>
                    <a:pt x="78" y="245"/>
                  </a:lnTo>
                  <a:lnTo>
                    <a:pt x="66" y="241"/>
                  </a:lnTo>
                  <a:lnTo>
                    <a:pt x="56" y="234"/>
                  </a:lnTo>
                  <a:lnTo>
                    <a:pt x="46" y="227"/>
                  </a:lnTo>
                  <a:lnTo>
                    <a:pt x="36" y="219"/>
                  </a:lnTo>
                  <a:lnTo>
                    <a:pt x="28" y="209"/>
                  </a:lnTo>
                  <a:lnTo>
                    <a:pt x="22" y="199"/>
                  </a:lnTo>
                  <a:lnTo>
                    <a:pt x="15" y="189"/>
                  </a:lnTo>
                  <a:lnTo>
                    <a:pt x="10" y="177"/>
                  </a:lnTo>
                  <a:lnTo>
                    <a:pt x="5" y="166"/>
                  </a:lnTo>
                  <a:lnTo>
                    <a:pt x="2" y="153"/>
                  </a:lnTo>
                  <a:lnTo>
                    <a:pt x="0" y="140"/>
                  </a:lnTo>
                  <a:lnTo>
                    <a:pt x="0" y="128"/>
                  </a:lnTo>
                  <a:lnTo>
                    <a:pt x="0" y="128"/>
                  </a:lnTo>
                  <a:lnTo>
                    <a:pt x="0" y="115"/>
                  </a:lnTo>
                  <a:lnTo>
                    <a:pt x="2" y="102"/>
                  </a:lnTo>
                  <a:lnTo>
                    <a:pt x="5" y="90"/>
                  </a:lnTo>
                  <a:lnTo>
                    <a:pt x="10" y="78"/>
                  </a:lnTo>
                  <a:lnTo>
                    <a:pt x="15" y="67"/>
                  </a:lnTo>
                  <a:lnTo>
                    <a:pt x="22" y="56"/>
                  </a:lnTo>
                  <a:lnTo>
                    <a:pt x="28" y="47"/>
                  </a:lnTo>
                  <a:lnTo>
                    <a:pt x="36" y="38"/>
                  </a:lnTo>
                  <a:lnTo>
                    <a:pt x="46" y="30"/>
                  </a:lnTo>
                  <a:lnTo>
                    <a:pt x="56" y="22"/>
                  </a:lnTo>
                  <a:lnTo>
                    <a:pt x="66" y="16"/>
                  </a:lnTo>
                  <a:lnTo>
                    <a:pt x="78" y="10"/>
                  </a:lnTo>
                  <a:lnTo>
                    <a:pt x="89" y="6"/>
                  </a:lnTo>
                  <a:lnTo>
                    <a:pt x="101" y="3"/>
                  </a:lnTo>
                  <a:lnTo>
                    <a:pt x="114" y="1"/>
                  </a:lnTo>
                  <a:lnTo>
                    <a:pt x="127" y="0"/>
                  </a:lnTo>
                  <a:lnTo>
                    <a:pt x="127" y="0"/>
                  </a:lnTo>
                  <a:lnTo>
                    <a:pt x="140" y="1"/>
                  </a:lnTo>
                  <a:lnTo>
                    <a:pt x="153" y="3"/>
                  </a:lnTo>
                  <a:lnTo>
                    <a:pt x="165" y="6"/>
                  </a:lnTo>
                  <a:lnTo>
                    <a:pt x="177" y="10"/>
                  </a:lnTo>
                  <a:lnTo>
                    <a:pt x="188" y="16"/>
                  </a:lnTo>
                  <a:lnTo>
                    <a:pt x="199" y="22"/>
                  </a:lnTo>
                  <a:lnTo>
                    <a:pt x="208" y="30"/>
                  </a:lnTo>
                  <a:lnTo>
                    <a:pt x="217" y="38"/>
                  </a:lnTo>
                  <a:lnTo>
                    <a:pt x="225" y="47"/>
                  </a:lnTo>
                  <a:lnTo>
                    <a:pt x="233" y="56"/>
                  </a:lnTo>
                  <a:lnTo>
                    <a:pt x="239" y="67"/>
                  </a:lnTo>
                  <a:lnTo>
                    <a:pt x="245" y="78"/>
                  </a:lnTo>
                  <a:lnTo>
                    <a:pt x="250" y="90"/>
                  </a:lnTo>
                  <a:lnTo>
                    <a:pt x="252" y="102"/>
                  </a:lnTo>
                  <a:lnTo>
                    <a:pt x="254" y="115"/>
                  </a:lnTo>
                  <a:lnTo>
                    <a:pt x="255" y="128"/>
                  </a:lnTo>
                  <a:lnTo>
                    <a:pt x="255" y="128"/>
                  </a:lnTo>
                  <a:lnTo>
                    <a:pt x="254" y="140"/>
                  </a:lnTo>
                  <a:lnTo>
                    <a:pt x="252" y="153"/>
                  </a:lnTo>
                  <a:lnTo>
                    <a:pt x="250" y="166"/>
                  </a:lnTo>
                  <a:lnTo>
                    <a:pt x="245" y="177"/>
                  </a:lnTo>
                  <a:lnTo>
                    <a:pt x="239" y="189"/>
                  </a:lnTo>
                  <a:lnTo>
                    <a:pt x="233" y="199"/>
                  </a:lnTo>
                  <a:lnTo>
                    <a:pt x="225" y="209"/>
                  </a:lnTo>
                  <a:lnTo>
                    <a:pt x="217" y="219"/>
                  </a:lnTo>
                  <a:lnTo>
                    <a:pt x="208" y="227"/>
                  </a:lnTo>
                  <a:lnTo>
                    <a:pt x="199" y="234"/>
                  </a:lnTo>
                  <a:lnTo>
                    <a:pt x="188" y="241"/>
                  </a:lnTo>
                  <a:lnTo>
                    <a:pt x="177" y="245"/>
                  </a:lnTo>
                  <a:lnTo>
                    <a:pt x="165" y="250"/>
                  </a:lnTo>
                  <a:lnTo>
                    <a:pt x="153" y="253"/>
                  </a:lnTo>
                  <a:lnTo>
                    <a:pt x="140" y="254"/>
                  </a:lnTo>
                  <a:lnTo>
                    <a:pt x="127" y="256"/>
                  </a:lnTo>
                  <a:lnTo>
                    <a:pt x="127" y="256"/>
                  </a:lnTo>
                  <a:close/>
                  <a:moveTo>
                    <a:pt x="127" y="9"/>
                  </a:moveTo>
                  <a:lnTo>
                    <a:pt x="127" y="9"/>
                  </a:lnTo>
                  <a:lnTo>
                    <a:pt x="115" y="10"/>
                  </a:lnTo>
                  <a:lnTo>
                    <a:pt x="103" y="11"/>
                  </a:lnTo>
                  <a:lnTo>
                    <a:pt x="92" y="15"/>
                  </a:lnTo>
                  <a:lnTo>
                    <a:pt x="81" y="18"/>
                  </a:lnTo>
                  <a:lnTo>
                    <a:pt x="71" y="24"/>
                  </a:lnTo>
                  <a:lnTo>
                    <a:pt x="61" y="30"/>
                  </a:lnTo>
                  <a:lnTo>
                    <a:pt x="51" y="37"/>
                  </a:lnTo>
                  <a:lnTo>
                    <a:pt x="43" y="44"/>
                  </a:lnTo>
                  <a:lnTo>
                    <a:pt x="35" y="53"/>
                  </a:lnTo>
                  <a:lnTo>
                    <a:pt x="28" y="62"/>
                  </a:lnTo>
                  <a:lnTo>
                    <a:pt x="23" y="71"/>
                  </a:lnTo>
                  <a:lnTo>
                    <a:pt x="18" y="82"/>
                  </a:lnTo>
                  <a:lnTo>
                    <a:pt x="13" y="93"/>
                  </a:lnTo>
                  <a:lnTo>
                    <a:pt x="11" y="103"/>
                  </a:lnTo>
                  <a:lnTo>
                    <a:pt x="9" y="116"/>
                  </a:lnTo>
                  <a:lnTo>
                    <a:pt x="9" y="128"/>
                  </a:lnTo>
                  <a:lnTo>
                    <a:pt x="9" y="128"/>
                  </a:lnTo>
                  <a:lnTo>
                    <a:pt x="9" y="140"/>
                  </a:lnTo>
                  <a:lnTo>
                    <a:pt x="11" y="152"/>
                  </a:lnTo>
                  <a:lnTo>
                    <a:pt x="13" y="163"/>
                  </a:lnTo>
                  <a:lnTo>
                    <a:pt x="18" y="174"/>
                  </a:lnTo>
                  <a:lnTo>
                    <a:pt x="23" y="184"/>
                  </a:lnTo>
                  <a:lnTo>
                    <a:pt x="28" y="195"/>
                  </a:lnTo>
                  <a:lnTo>
                    <a:pt x="35" y="204"/>
                  </a:lnTo>
                  <a:lnTo>
                    <a:pt x="43" y="212"/>
                  </a:lnTo>
                  <a:lnTo>
                    <a:pt x="51" y="220"/>
                  </a:lnTo>
                  <a:lnTo>
                    <a:pt x="61" y="226"/>
                  </a:lnTo>
                  <a:lnTo>
                    <a:pt x="71" y="233"/>
                  </a:lnTo>
                  <a:lnTo>
                    <a:pt x="81" y="237"/>
                  </a:lnTo>
                  <a:lnTo>
                    <a:pt x="92" y="241"/>
                  </a:lnTo>
                  <a:lnTo>
                    <a:pt x="103" y="244"/>
                  </a:lnTo>
                  <a:lnTo>
                    <a:pt x="115" y="245"/>
                  </a:lnTo>
                  <a:lnTo>
                    <a:pt x="127" y="246"/>
                  </a:lnTo>
                  <a:lnTo>
                    <a:pt x="127" y="246"/>
                  </a:lnTo>
                  <a:lnTo>
                    <a:pt x="139" y="245"/>
                  </a:lnTo>
                  <a:lnTo>
                    <a:pt x="150" y="244"/>
                  </a:lnTo>
                  <a:lnTo>
                    <a:pt x="162" y="241"/>
                  </a:lnTo>
                  <a:lnTo>
                    <a:pt x="174" y="237"/>
                  </a:lnTo>
                  <a:lnTo>
                    <a:pt x="184" y="233"/>
                  </a:lnTo>
                  <a:lnTo>
                    <a:pt x="193" y="226"/>
                  </a:lnTo>
                  <a:lnTo>
                    <a:pt x="202" y="220"/>
                  </a:lnTo>
                  <a:lnTo>
                    <a:pt x="210" y="212"/>
                  </a:lnTo>
                  <a:lnTo>
                    <a:pt x="218" y="204"/>
                  </a:lnTo>
                  <a:lnTo>
                    <a:pt x="225" y="195"/>
                  </a:lnTo>
                  <a:lnTo>
                    <a:pt x="231" y="184"/>
                  </a:lnTo>
                  <a:lnTo>
                    <a:pt x="236" y="174"/>
                  </a:lnTo>
                  <a:lnTo>
                    <a:pt x="240" y="163"/>
                  </a:lnTo>
                  <a:lnTo>
                    <a:pt x="243" y="152"/>
                  </a:lnTo>
                  <a:lnTo>
                    <a:pt x="245" y="140"/>
                  </a:lnTo>
                  <a:lnTo>
                    <a:pt x="246" y="128"/>
                  </a:lnTo>
                  <a:lnTo>
                    <a:pt x="246" y="128"/>
                  </a:lnTo>
                  <a:lnTo>
                    <a:pt x="245" y="116"/>
                  </a:lnTo>
                  <a:lnTo>
                    <a:pt x="243" y="103"/>
                  </a:lnTo>
                  <a:lnTo>
                    <a:pt x="240" y="93"/>
                  </a:lnTo>
                  <a:lnTo>
                    <a:pt x="236" y="82"/>
                  </a:lnTo>
                  <a:lnTo>
                    <a:pt x="231" y="71"/>
                  </a:lnTo>
                  <a:lnTo>
                    <a:pt x="225" y="62"/>
                  </a:lnTo>
                  <a:lnTo>
                    <a:pt x="218" y="53"/>
                  </a:lnTo>
                  <a:lnTo>
                    <a:pt x="210" y="44"/>
                  </a:lnTo>
                  <a:lnTo>
                    <a:pt x="202" y="37"/>
                  </a:lnTo>
                  <a:lnTo>
                    <a:pt x="193" y="30"/>
                  </a:lnTo>
                  <a:lnTo>
                    <a:pt x="184" y="24"/>
                  </a:lnTo>
                  <a:lnTo>
                    <a:pt x="174" y="18"/>
                  </a:lnTo>
                  <a:lnTo>
                    <a:pt x="162" y="15"/>
                  </a:lnTo>
                  <a:lnTo>
                    <a:pt x="150" y="11"/>
                  </a:lnTo>
                  <a:lnTo>
                    <a:pt x="139" y="10"/>
                  </a:lnTo>
                  <a:lnTo>
                    <a:pt x="127" y="9"/>
                  </a:lnTo>
                  <a:lnTo>
                    <a:pt x="12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61" name="Freeform 68">
              <a:extLst>
                <a:ext uri="{FF2B5EF4-FFF2-40B4-BE49-F238E27FC236}">
                  <a16:creationId xmlns:a16="http://schemas.microsoft.com/office/drawing/2014/main" id="{412F1C28-841A-4D41-9E4E-65373649D923}"/>
                </a:ext>
              </a:extLst>
            </p:cNvPr>
            <p:cNvSpPr>
              <a:spLocks noEditPoints="1"/>
            </p:cNvSpPr>
            <p:nvPr userDrawn="1"/>
          </p:nvSpPr>
          <p:spPr bwMode="auto">
            <a:xfrm>
              <a:off x="5240339" y="3181351"/>
              <a:ext cx="161925" cy="155575"/>
            </a:xfrm>
            <a:custGeom>
              <a:avLst/>
              <a:gdLst>
                <a:gd name="T0" fmla="*/ 41 w 204"/>
                <a:gd name="T1" fmla="*/ 194 h 194"/>
                <a:gd name="T2" fmla="*/ 39 w 204"/>
                <a:gd name="T3" fmla="*/ 194 h 194"/>
                <a:gd name="T4" fmla="*/ 37 w 204"/>
                <a:gd name="T5" fmla="*/ 188 h 194"/>
                <a:gd name="T6" fmla="*/ 1 w 204"/>
                <a:gd name="T7" fmla="*/ 79 h 194"/>
                <a:gd name="T8" fmla="*/ 0 w 204"/>
                <a:gd name="T9" fmla="*/ 77 h 194"/>
                <a:gd name="T10" fmla="*/ 0 w 204"/>
                <a:gd name="T11" fmla="*/ 73 h 194"/>
                <a:gd name="T12" fmla="*/ 5 w 204"/>
                <a:gd name="T13" fmla="*/ 71 h 194"/>
                <a:gd name="T14" fmla="*/ 98 w 204"/>
                <a:gd name="T15" fmla="*/ 3 h 194"/>
                <a:gd name="T16" fmla="*/ 99 w 204"/>
                <a:gd name="T17" fmla="*/ 1 h 194"/>
                <a:gd name="T18" fmla="*/ 102 w 204"/>
                <a:gd name="T19" fmla="*/ 0 h 194"/>
                <a:gd name="T20" fmla="*/ 105 w 204"/>
                <a:gd name="T21" fmla="*/ 1 h 194"/>
                <a:gd name="T22" fmla="*/ 129 w 204"/>
                <a:gd name="T23" fmla="*/ 71 h 194"/>
                <a:gd name="T24" fmla="*/ 200 w 204"/>
                <a:gd name="T25" fmla="*/ 71 h 194"/>
                <a:gd name="T26" fmla="*/ 204 w 204"/>
                <a:gd name="T27" fmla="*/ 73 h 194"/>
                <a:gd name="T28" fmla="*/ 204 w 204"/>
                <a:gd name="T29" fmla="*/ 77 h 194"/>
                <a:gd name="T30" fmla="*/ 145 w 204"/>
                <a:gd name="T31" fmla="*/ 121 h 194"/>
                <a:gd name="T32" fmla="*/ 167 w 204"/>
                <a:gd name="T33" fmla="*/ 188 h 194"/>
                <a:gd name="T34" fmla="*/ 166 w 204"/>
                <a:gd name="T35" fmla="*/ 194 h 194"/>
                <a:gd name="T36" fmla="*/ 162 w 204"/>
                <a:gd name="T37" fmla="*/ 194 h 194"/>
                <a:gd name="T38" fmla="*/ 102 w 204"/>
                <a:gd name="T39" fmla="*/ 152 h 194"/>
                <a:gd name="T40" fmla="*/ 45 w 204"/>
                <a:gd name="T41" fmla="*/ 194 h 194"/>
                <a:gd name="T42" fmla="*/ 41 w 204"/>
                <a:gd name="T43" fmla="*/ 194 h 194"/>
                <a:gd name="T44" fmla="*/ 68 w 204"/>
                <a:gd name="T45" fmla="*/ 115 h 194"/>
                <a:gd name="T46" fmla="*/ 69 w 204"/>
                <a:gd name="T47" fmla="*/ 117 h 194"/>
                <a:gd name="T48" fmla="*/ 51 w 204"/>
                <a:gd name="T49" fmla="*/ 178 h 194"/>
                <a:gd name="T50" fmla="*/ 99 w 204"/>
                <a:gd name="T51" fmla="*/ 142 h 194"/>
                <a:gd name="T52" fmla="*/ 105 w 204"/>
                <a:gd name="T53" fmla="*/ 142 h 194"/>
                <a:gd name="T54" fmla="*/ 135 w 204"/>
                <a:gd name="T55" fmla="*/ 121 h 194"/>
                <a:gd name="T56" fmla="*/ 135 w 204"/>
                <a:gd name="T57" fmla="*/ 117 h 194"/>
                <a:gd name="T58" fmla="*/ 185 w 204"/>
                <a:gd name="T59" fmla="*/ 80 h 194"/>
                <a:gd name="T60" fmla="*/ 125 w 204"/>
                <a:gd name="T61" fmla="*/ 80 h 194"/>
                <a:gd name="T62" fmla="*/ 121 w 204"/>
                <a:gd name="T63" fmla="*/ 77 h 194"/>
                <a:gd name="T64" fmla="*/ 83 w 204"/>
                <a:gd name="T65" fmla="*/ 77 h 194"/>
                <a:gd name="T66" fmla="*/ 82 w 204"/>
                <a:gd name="T67" fmla="*/ 79 h 194"/>
                <a:gd name="T68" fmla="*/ 18 w 204"/>
                <a:gd name="T69" fmla="*/ 8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194">
                  <a:moveTo>
                    <a:pt x="41" y="194"/>
                  </a:moveTo>
                  <a:lnTo>
                    <a:pt x="41" y="194"/>
                  </a:lnTo>
                  <a:lnTo>
                    <a:pt x="39" y="194"/>
                  </a:lnTo>
                  <a:lnTo>
                    <a:pt x="39" y="194"/>
                  </a:lnTo>
                  <a:lnTo>
                    <a:pt x="37" y="192"/>
                  </a:lnTo>
                  <a:lnTo>
                    <a:pt x="37" y="188"/>
                  </a:lnTo>
                  <a:lnTo>
                    <a:pt x="60" y="121"/>
                  </a:lnTo>
                  <a:lnTo>
                    <a:pt x="1" y="79"/>
                  </a:lnTo>
                  <a:lnTo>
                    <a:pt x="1" y="79"/>
                  </a:lnTo>
                  <a:lnTo>
                    <a:pt x="0" y="77"/>
                  </a:lnTo>
                  <a:lnTo>
                    <a:pt x="0" y="73"/>
                  </a:lnTo>
                  <a:lnTo>
                    <a:pt x="0" y="73"/>
                  </a:lnTo>
                  <a:lnTo>
                    <a:pt x="1" y="71"/>
                  </a:lnTo>
                  <a:lnTo>
                    <a:pt x="5" y="71"/>
                  </a:lnTo>
                  <a:lnTo>
                    <a:pt x="76" y="71"/>
                  </a:lnTo>
                  <a:lnTo>
                    <a:pt x="98" y="3"/>
                  </a:lnTo>
                  <a:lnTo>
                    <a:pt x="98" y="3"/>
                  </a:lnTo>
                  <a:lnTo>
                    <a:pt x="99" y="1"/>
                  </a:lnTo>
                  <a:lnTo>
                    <a:pt x="102" y="0"/>
                  </a:lnTo>
                  <a:lnTo>
                    <a:pt x="102" y="0"/>
                  </a:lnTo>
                  <a:lnTo>
                    <a:pt x="102" y="0"/>
                  </a:lnTo>
                  <a:lnTo>
                    <a:pt x="105" y="1"/>
                  </a:lnTo>
                  <a:lnTo>
                    <a:pt x="107" y="3"/>
                  </a:lnTo>
                  <a:lnTo>
                    <a:pt x="129" y="71"/>
                  </a:lnTo>
                  <a:lnTo>
                    <a:pt x="200" y="71"/>
                  </a:lnTo>
                  <a:lnTo>
                    <a:pt x="200" y="71"/>
                  </a:lnTo>
                  <a:lnTo>
                    <a:pt x="203" y="71"/>
                  </a:lnTo>
                  <a:lnTo>
                    <a:pt x="204" y="73"/>
                  </a:lnTo>
                  <a:lnTo>
                    <a:pt x="204" y="73"/>
                  </a:lnTo>
                  <a:lnTo>
                    <a:pt x="204" y="77"/>
                  </a:lnTo>
                  <a:lnTo>
                    <a:pt x="203" y="79"/>
                  </a:lnTo>
                  <a:lnTo>
                    <a:pt x="145" y="121"/>
                  </a:lnTo>
                  <a:lnTo>
                    <a:pt x="167" y="188"/>
                  </a:lnTo>
                  <a:lnTo>
                    <a:pt x="167" y="188"/>
                  </a:lnTo>
                  <a:lnTo>
                    <a:pt x="167" y="192"/>
                  </a:lnTo>
                  <a:lnTo>
                    <a:pt x="166" y="194"/>
                  </a:lnTo>
                  <a:lnTo>
                    <a:pt x="166" y="194"/>
                  </a:lnTo>
                  <a:lnTo>
                    <a:pt x="162" y="194"/>
                  </a:lnTo>
                  <a:lnTo>
                    <a:pt x="160" y="194"/>
                  </a:lnTo>
                  <a:lnTo>
                    <a:pt x="102" y="152"/>
                  </a:lnTo>
                  <a:lnTo>
                    <a:pt x="45" y="194"/>
                  </a:lnTo>
                  <a:lnTo>
                    <a:pt x="45" y="194"/>
                  </a:lnTo>
                  <a:lnTo>
                    <a:pt x="41" y="194"/>
                  </a:lnTo>
                  <a:lnTo>
                    <a:pt x="41" y="194"/>
                  </a:lnTo>
                  <a:close/>
                  <a:moveTo>
                    <a:pt x="18" y="80"/>
                  </a:moveTo>
                  <a:lnTo>
                    <a:pt x="68" y="115"/>
                  </a:lnTo>
                  <a:lnTo>
                    <a:pt x="68" y="115"/>
                  </a:lnTo>
                  <a:lnTo>
                    <a:pt x="69" y="117"/>
                  </a:lnTo>
                  <a:lnTo>
                    <a:pt x="69" y="121"/>
                  </a:lnTo>
                  <a:lnTo>
                    <a:pt x="51" y="178"/>
                  </a:lnTo>
                  <a:lnTo>
                    <a:pt x="99" y="142"/>
                  </a:lnTo>
                  <a:lnTo>
                    <a:pt x="99" y="142"/>
                  </a:lnTo>
                  <a:lnTo>
                    <a:pt x="102" y="141"/>
                  </a:lnTo>
                  <a:lnTo>
                    <a:pt x="105" y="142"/>
                  </a:lnTo>
                  <a:lnTo>
                    <a:pt x="154" y="178"/>
                  </a:lnTo>
                  <a:lnTo>
                    <a:pt x="135" y="121"/>
                  </a:lnTo>
                  <a:lnTo>
                    <a:pt x="135" y="121"/>
                  </a:lnTo>
                  <a:lnTo>
                    <a:pt x="135" y="117"/>
                  </a:lnTo>
                  <a:lnTo>
                    <a:pt x="137" y="115"/>
                  </a:lnTo>
                  <a:lnTo>
                    <a:pt x="185" y="80"/>
                  </a:lnTo>
                  <a:lnTo>
                    <a:pt x="125" y="80"/>
                  </a:lnTo>
                  <a:lnTo>
                    <a:pt x="125" y="80"/>
                  </a:lnTo>
                  <a:lnTo>
                    <a:pt x="122" y="79"/>
                  </a:lnTo>
                  <a:lnTo>
                    <a:pt x="121" y="77"/>
                  </a:lnTo>
                  <a:lnTo>
                    <a:pt x="102" y="19"/>
                  </a:lnTo>
                  <a:lnTo>
                    <a:pt x="83" y="77"/>
                  </a:lnTo>
                  <a:lnTo>
                    <a:pt x="83" y="77"/>
                  </a:lnTo>
                  <a:lnTo>
                    <a:pt x="82" y="79"/>
                  </a:lnTo>
                  <a:lnTo>
                    <a:pt x="79" y="80"/>
                  </a:lnTo>
                  <a:lnTo>
                    <a:pt x="18"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sp>
          <p:nvSpPr>
            <p:cNvPr id="162" name="Freeform 69">
              <a:extLst>
                <a:ext uri="{FF2B5EF4-FFF2-40B4-BE49-F238E27FC236}">
                  <a16:creationId xmlns:a16="http://schemas.microsoft.com/office/drawing/2014/main" id="{11380DFF-3BD1-4C19-A1C4-3307CD13CC7A}"/>
                </a:ext>
              </a:extLst>
            </p:cNvPr>
            <p:cNvSpPr>
              <a:spLocks noEditPoints="1"/>
            </p:cNvSpPr>
            <p:nvPr userDrawn="1"/>
          </p:nvSpPr>
          <p:spPr bwMode="auto">
            <a:xfrm>
              <a:off x="5187951" y="3062288"/>
              <a:ext cx="268288" cy="69850"/>
            </a:xfrm>
            <a:custGeom>
              <a:avLst/>
              <a:gdLst>
                <a:gd name="T0" fmla="*/ 256 w 340"/>
                <a:gd name="T1" fmla="*/ 87 h 87"/>
                <a:gd name="T2" fmla="*/ 253 w 340"/>
                <a:gd name="T3" fmla="*/ 87 h 87"/>
                <a:gd name="T4" fmla="*/ 251 w 340"/>
                <a:gd name="T5" fmla="*/ 83 h 87"/>
                <a:gd name="T6" fmla="*/ 90 w 340"/>
                <a:gd name="T7" fmla="*/ 62 h 87"/>
                <a:gd name="T8" fmla="*/ 90 w 340"/>
                <a:gd name="T9" fmla="*/ 83 h 87"/>
                <a:gd name="T10" fmla="*/ 88 w 340"/>
                <a:gd name="T11" fmla="*/ 86 h 87"/>
                <a:gd name="T12" fmla="*/ 85 w 340"/>
                <a:gd name="T13" fmla="*/ 87 h 87"/>
                <a:gd name="T14" fmla="*/ 5 w 340"/>
                <a:gd name="T15" fmla="*/ 87 h 87"/>
                <a:gd name="T16" fmla="*/ 1 w 340"/>
                <a:gd name="T17" fmla="*/ 85 h 87"/>
                <a:gd name="T18" fmla="*/ 0 w 340"/>
                <a:gd name="T19" fmla="*/ 83 h 87"/>
                <a:gd name="T20" fmla="*/ 21 w 340"/>
                <a:gd name="T21" fmla="*/ 56 h 87"/>
                <a:gd name="T22" fmla="*/ 1 w 340"/>
                <a:gd name="T23" fmla="*/ 33 h 87"/>
                <a:gd name="T24" fmla="*/ 1 w 340"/>
                <a:gd name="T25" fmla="*/ 29 h 87"/>
                <a:gd name="T26" fmla="*/ 2 w 340"/>
                <a:gd name="T27" fmla="*/ 26 h 87"/>
                <a:gd name="T28" fmla="*/ 46 w 340"/>
                <a:gd name="T29" fmla="*/ 26 h 87"/>
                <a:gd name="T30" fmla="*/ 46 w 340"/>
                <a:gd name="T31" fmla="*/ 4 h 87"/>
                <a:gd name="T32" fmla="*/ 48 w 340"/>
                <a:gd name="T33" fmla="*/ 1 h 87"/>
                <a:gd name="T34" fmla="*/ 51 w 340"/>
                <a:gd name="T35" fmla="*/ 0 h 87"/>
                <a:gd name="T36" fmla="*/ 289 w 340"/>
                <a:gd name="T37" fmla="*/ 0 h 87"/>
                <a:gd name="T38" fmla="*/ 293 w 340"/>
                <a:gd name="T39" fmla="*/ 1 h 87"/>
                <a:gd name="T40" fmla="*/ 294 w 340"/>
                <a:gd name="T41" fmla="*/ 4 h 87"/>
                <a:gd name="T42" fmla="*/ 335 w 340"/>
                <a:gd name="T43" fmla="*/ 26 h 87"/>
                <a:gd name="T44" fmla="*/ 337 w 340"/>
                <a:gd name="T45" fmla="*/ 26 h 87"/>
                <a:gd name="T46" fmla="*/ 340 w 340"/>
                <a:gd name="T47" fmla="*/ 29 h 87"/>
                <a:gd name="T48" fmla="*/ 339 w 340"/>
                <a:gd name="T49" fmla="*/ 33 h 87"/>
                <a:gd name="T50" fmla="*/ 339 w 340"/>
                <a:gd name="T51" fmla="*/ 80 h 87"/>
                <a:gd name="T52" fmla="*/ 340 w 340"/>
                <a:gd name="T53" fmla="*/ 83 h 87"/>
                <a:gd name="T54" fmla="*/ 340 w 340"/>
                <a:gd name="T55" fmla="*/ 85 h 87"/>
                <a:gd name="T56" fmla="*/ 335 w 340"/>
                <a:gd name="T57" fmla="*/ 87 h 87"/>
                <a:gd name="T58" fmla="*/ 256 w 340"/>
                <a:gd name="T59" fmla="*/ 87 h 87"/>
                <a:gd name="T60" fmla="*/ 256 w 340"/>
                <a:gd name="T61" fmla="*/ 87 h 87"/>
                <a:gd name="T62" fmla="*/ 326 w 340"/>
                <a:gd name="T63" fmla="*/ 78 h 87"/>
                <a:gd name="T64" fmla="*/ 310 w 340"/>
                <a:gd name="T65" fmla="*/ 60 h 87"/>
                <a:gd name="T66" fmla="*/ 310 w 340"/>
                <a:gd name="T67" fmla="*/ 54 h 87"/>
                <a:gd name="T68" fmla="*/ 289 w 340"/>
                <a:gd name="T69" fmla="*/ 35 h 87"/>
                <a:gd name="T70" fmla="*/ 287 w 340"/>
                <a:gd name="T71" fmla="*/ 34 h 87"/>
                <a:gd name="T72" fmla="*/ 284 w 340"/>
                <a:gd name="T73" fmla="*/ 32 h 87"/>
                <a:gd name="T74" fmla="*/ 284 w 340"/>
                <a:gd name="T75" fmla="*/ 9 h 87"/>
                <a:gd name="T76" fmla="*/ 55 w 340"/>
                <a:gd name="T77" fmla="*/ 31 h 87"/>
                <a:gd name="T78" fmla="*/ 55 w 340"/>
                <a:gd name="T79" fmla="*/ 32 h 87"/>
                <a:gd name="T80" fmla="*/ 53 w 340"/>
                <a:gd name="T81" fmla="*/ 34 h 87"/>
                <a:gd name="T82" fmla="*/ 15 w 340"/>
                <a:gd name="T83" fmla="*/ 35 h 87"/>
                <a:gd name="T84" fmla="*/ 30 w 340"/>
                <a:gd name="T85" fmla="*/ 54 h 87"/>
                <a:gd name="T86" fmla="*/ 30 w 340"/>
                <a:gd name="T87" fmla="*/ 60 h 87"/>
                <a:gd name="T88" fmla="*/ 81 w 340"/>
                <a:gd name="T89" fmla="*/ 78 h 87"/>
                <a:gd name="T90" fmla="*/ 81 w 340"/>
                <a:gd name="T91" fmla="*/ 57 h 87"/>
                <a:gd name="T92" fmla="*/ 82 w 340"/>
                <a:gd name="T93" fmla="*/ 54 h 87"/>
                <a:gd name="T94" fmla="*/ 85 w 340"/>
                <a:gd name="T95" fmla="*/ 53 h 87"/>
                <a:gd name="T96" fmla="*/ 256 w 340"/>
                <a:gd name="T97" fmla="*/ 53 h 87"/>
                <a:gd name="T98" fmla="*/ 259 w 340"/>
                <a:gd name="T99" fmla="*/ 54 h 87"/>
                <a:gd name="T100" fmla="*/ 260 w 340"/>
                <a:gd name="T101"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 h="87">
                  <a:moveTo>
                    <a:pt x="256" y="87"/>
                  </a:moveTo>
                  <a:lnTo>
                    <a:pt x="256" y="87"/>
                  </a:lnTo>
                  <a:lnTo>
                    <a:pt x="253" y="87"/>
                  </a:lnTo>
                  <a:lnTo>
                    <a:pt x="253" y="87"/>
                  </a:lnTo>
                  <a:lnTo>
                    <a:pt x="251" y="85"/>
                  </a:lnTo>
                  <a:lnTo>
                    <a:pt x="251" y="83"/>
                  </a:lnTo>
                  <a:lnTo>
                    <a:pt x="251" y="62"/>
                  </a:lnTo>
                  <a:lnTo>
                    <a:pt x="90" y="62"/>
                  </a:lnTo>
                  <a:lnTo>
                    <a:pt x="90" y="83"/>
                  </a:lnTo>
                  <a:lnTo>
                    <a:pt x="90" y="83"/>
                  </a:lnTo>
                  <a:lnTo>
                    <a:pt x="89" y="85"/>
                  </a:lnTo>
                  <a:lnTo>
                    <a:pt x="88" y="86"/>
                  </a:lnTo>
                  <a:lnTo>
                    <a:pt x="86" y="87"/>
                  </a:lnTo>
                  <a:lnTo>
                    <a:pt x="85" y="87"/>
                  </a:lnTo>
                  <a:lnTo>
                    <a:pt x="5" y="87"/>
                  </a:lnTo>
                  <a:lnTo>
                    <a:pt x="5" y="87"/>
                  </a:lnTo>
                  <a:lnTo>
                    <a:pt x="2" y="87"/>
                  </a:lnTo>
                  <a:lnTo>
                    <a:pt x="1" y="85"/>
                  </a:lnTo>
                  <a:lnTo>
                    <a:pt x="1" y="85"/>
                  </a:lnTo>
                  <a:lnTo>
                    <a:pt x="0" y="83"/>
                  </a:lnTo>
                  <a:lnTo>
                    <a:pt x="1" y="80"/>
                  </a:lnTo>
                  <a:lnTo>
                    <a:pt x="21" y="56"/>
                  </a:lnTo>
                  <a:lnTo>
                    <a:pt x="1" y="33"/>
                  </a:lnTo>
                  <a:lnTo>
                    <a:pt x="1" y="33"/>
                  </a:lnTo>
                  <a:lnTo>
                    <a:pt x="0" y="31"/>
                  </a:lnTo>
                  <a:lnTo>
                    <a:pt x="1" y="29"/>
                  </a:lnTo>
                  <a:lnTo>
                    <a:pt x="1" y="29"/>
                  </a:lnTo>
                  <a:lnTo>
                    <a:pt x="2" y="26"/>
                  </a:lnTo>
                  <a:lnTo>
                    <a:pt x="5" y="26"/>
                  </a:lnTo>
                  <a:lnTo>
                    <a:pt x="46" y="26"/>
                  </a:lnTo>
                  <a:lnTo>
                    <a:pt x="46" y="4"/>
                  </a:lnTo>
                  <a:lnTo>
                    <a:pt x="46" y="4"/>
                  </a:lnTo>
                  <a:lnTo>
                    <a:pt x="47" y="3"/>
                  </a:lnTo>
                  <a:lnTo>
                    <a:pt x="48" y="1"/>
                  </a:lnTo>
                  <a:lnTo>
                    <a:pt x="50" y="0"/>
                  </a:lnTo>
                  <a:lnTo>
                    <a:pt x="51" y="0"/>
                  </a:lnTo>
                  <a:lnTo>
                    <a:pt x="289" y="0"/>
                  </a:lnTo>
                  <a:lnTo>
                    <a:pt x="289" y="0"/>
                  </a:lnTo>
                  <a:lnTo>
                    <a:pt x="291" y="0"/>
                  </a:lnTo>
                  <a:lnTo>
                    <a:pt x="293" y="1"/>
                  </a:lnTo>
                  <a:lnTo>
                    <a:pt x="294" y="3"/>
                  </a:lnTo>
                  <a:lnTo>
                    <a:pt x="294" y="4"/>
                  </a:lnTo>
                  <a:lnTo>
                    <a:pt x="294" y="26"/>
                  </a:lnTo>
                  <a:lnTo>
                    <a:pt x="335" y="26"/>
                  </a:lnTo>
                  <a:lnTo>
                    <a:pt x="335" y="26"/>
                  </a:lnTo>
                  <a:lnTo>
                    <a:pt x="337" y="26"/>
                  </a:lnTo>
                  <a:lnTo>
                    <a:pt x="340" y="29"/>
                  </a:lnTo>
                  <a:lnTo>
                    <a:pt x="340" y="29"/>
                  </a:lnTo>
                  <a:lnTo>
                    <a:pt x="340" y="31"/>
                  </a:lnTo>
                  <a:lnTo>
                    <a:pt x="339" y="33"/>
                  </a:lnTo>
                  <a:lnTo>
                    <a:pt x="320" y="56"/>
                  </a:lnTo>
                  <a:lnTo>
                    <a:pt x="339" y="80"/>
                  </a:lnTo>
                  <a:lnTo>
                    <a:pt x="339" y="80"/>
                  </a:lnTo>
                  <a:lnTo>
                    <a:pt x="340" y="83"/>
                  </a:lnTo>
                  <a:lnTo>
                    <a:pt x="340" y="85"/>
                  </a:lnTo>
                  <a:lnTo>
                    <a:pt x="340" y="85"/>
                  </a:lnTo>
                  <a:lnTo>
                    <a:pt x="337" y="87"/>
                  </a:lnTo>
                  <a:lnTo>
                    <a:pt x="335" y="87"/>
                  </a:lnTo>
                  <a:lnTo>
                    <a:pt x="256" y="87"/>
                  </a:lnTo>
                  <a:lnTo>
                    <a:pt x="256" y="87"/>
                  </a:lnTo>
                  <a:lnTo>
                    <a:pt x="256" y="87"/>
                  </a:lnTo>
                  <a:lnTo>
                    <a:pt x="256" y="87"/>
                  </a:lnTo>
                  <a:close/>
                  <a:moveTo>
                    <a:pt x="260" y="78"/>
                  </a:moveTo>
                  <a:lnTo>
                    <a:pt x="326" y="78"/>
                  </a:lnTo>
                  <a:lnTo>
                    <a:pt x="310" y="60"/>
                  </a:lnTo>
                  <a:lnTo>
                    <a:pt x="310" y="60"/>
                  </a:lnTo>
                  <a:lnTo>
                    <a:pt x="309" y="56"/>
                  </a:lnTo>
                  <a:lnTo>
                    <a:pt x="310" y="54"/>
                  </a:lnTo>
                  <a:lnTo>
                    <a:pt x="326" y="35"/>
                  </a:lnTo>
                  <a:lnTo>
                    <a:pt x="289" y="35"/>
                  </a:lnTo>
                  <a:lnTo>
                    <a:pt x="289" y="35"/>
                  </a:lnTo>
                  <a:lnTo>
                    <a:pt x="287" y="34"/>
                  </a:lnTo>
                  <a:lnTo>
                    <a:pt x="286" y="33"/>
                  </a:lnTo>
                  <a:lnTo>
                    <a:pt x="284" y="32"/>
                  </a:lnTo>
                  <a:lnTo>
                    <a:pt x="284" y="31"/>
                  </a:lnTo>
                  <a:lnTo>
                    <a:pt x="284" y="9"/>
                  </a:lnTo>
                  <a:lnTo>
                    <a:pt x="55" y="9"/>
                  </a:lnTo>
                  <a:lnTo>
                    <a:pt x="55" y="31"/>
                  </a:lnTo>
                  <a:lnTo>
                    <a:pt x="55" y="31"/>
                  </a:lnTo>
                  <a:lnTo>
                    <a:pt x="55" y="32"/>
                  </a:lnTo>
                  <a:lnTo>
                    <a:pt x="54" y="33"/>
                  </a:lnTo>
                  <a:lnTo>
                    <a:pt x="53" y="34"/>
                  </a:lnTo>
                  <a:lnTo>
                    <a:pt x="51" y="35"/>
                  </a:lnTo>
                  <a:lnTo>
                    <a:pt x="15" y="35"/>
                  </a:lnTo>
                  <a:lnTo>
                    <a:pt x="30" y="54"/>
                  </a:lnTo>
                  <a:lnTo>
                    <a:pt x="30" y="54"/>
                  </a:lnTo>
                  <a:lnTo>
                    <a:pt x="31" y="56"/>
                  </a:lnTo>
                  <a:lnTo>
                    <a:pt x="30" y="60"/>
                  </a:lnTo>
                  <a:lnTo>
                    <a:pt x="15" y="78"/>
                  </a:lnTo>
                  <a:lnTo>
                    <a:pt x="81" y="78"/>
                  </a:lnTo>
                  <a:lnTo>
                    <a:pt x="81" y="57"/>
                  </a:lnTo>
                  <a:lnTo>
                    <a:pt x="81" y="57"/>
                  </a:lnTo>
                  <a:lnTo>
                    <a:pt x="81" y="55"/>
                  </a:lnTo>
                  <a:lnTo>
                    <a:pt x="82" y="54"/>
                  </a:lnTo>
                  <a:lnTo>
                    <a:pt x="83" y="53"/>
                  </a:lnTo>
                  <a:lnTo>
                    <a:pt x="85" y="53"/>
                  </a:lnTo>
                  <a:lnTo>
                    <a:pt x="256" y="53"/>
                  </a:lnTo>
                  <a:lnTo>
                    <a:pt x="256" y="53"/>
                  </a:lnTo>
                  <a:lnTo>
                    <a:pt x="257" y="53"/>
                  </a:lnTo>
                  <a:lnTo>
                    <a:pt x="259" y="54"/>
                  </a:lnTo>
                  <a:lnTo>
                    <a:pt x="259" y="55"/>
                  </a:lnTo>
                  <a:lnTo>
                    <a:pt x="260" y="57"/>
                  </a:lnTo>
                  <a:lnTo>
                    <a:pt x="26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5362"/>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Templateswise.com - Police PPT 0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3035692" y="3035695"/>
            <a:ext cx="9601200" cy="3529812"/>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33435E"/>
          </a:solidFill>
          <a:ln>
            <a:noFill/>
          </a:ln>
        </p:spPr>
        <p:txBody>
          <a:bodyPr vert="horz" wrap="square" lIns="173736" tIns="86868" rIns="173736" bIns="86868" numCol="1" anchor="t" anchorCtr="0" compatLnSpc="1">
            <a:prstTxWarp prst="textNoShape">
              <a:avLst/>
            </a:prstTxWarp>
          </a:bodyPr>
          <a:lstStyle/>
          <a:p>
            <a:endParaRPr lang="en-US" sz="5362" dirty="0"/>
          </a:p>
        </p:txBody>
      </p:sp>
      <p:sp>
        <p:nvSpPr>
          <p:cNvPr id="2" name="Title 1"/>
          <p:cNvSpPr>
            <a:spLocks noGrp="1"/>
          </p:cNvSpPr>
          <p:nvPr>
            <p:ph type="title" hasCustomPrompt="1"/>
          </p:nvPr>
        </p:nvSpPr>
        <p:spPr>
          <a:xfrm>
            <a:off x="3529817" y="1709057"/>
            <a:ext cx="12975104" cy="160020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3/4/2022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6034" y="8970013"/>
            <a:ext cx="9050" cy="63119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73736" tIns="86868" rIns="173736" bIns="86868" numCol="1" anchor="t" anchorCtr="0" compatLnSpc="1">
            <a:prstTxWarp prst="textNoShape">
              <a:avLst/>
            </a:prstTxWarp>
          </a:bodyPr>
          <a:lstStyle/>
          <a:p>
            <a:endParaRPr lang="en-US" sz="5362">
              <a:solidFill>
                <a:schemeClr val="bg1">
                  <a:lumMod val="50000"/>
                </a:schemeClr>
              </a:solidFill>
            </a:endParaRPr>
          </a:p>
        </p:txBody>
      </p:sp>
      <p:sp>
        <p:nvSpPr>
          <p:cNvPr id="111" name="Text Placeholder 4"/>
          <p:cNvSpPr>
            <a:spLocks noGrp="1"/>
          </p:cNvSpPr>
          <p:nvPr>
            <p:ph type="body" sz="quarter" idx="35" hasCustomPrompt="1"/>
          </p:nvPr>
        </p:nvSpPr>
        <p:spPr>
          <a:xfrm>
            <a:off x="3529817" y="3840110"/>
            <a:ext cx="12955450" cy="4570108"/>
          </a:xfrm>
        </p:spPr>
        <p:txBody>
          <a:bodyPr anchor="t">
            <a:noAutofit/>
          </a:bodyPr>
          <a:lstStyle>
            <a:lvl1pPr marL="0" marR="0" indent="0" algn="l" defTabSz="1737389" rtl="0" eaLnBrk="1" fontAlgn="auto" latinLnBrk="0" hangingPunct="1">
              <a:lnSpc>
                <a:spcPct val="100000"/>
              </a:lnSpc>
              <a:spcBef>
                <a:spcPct val="20000"/>
              </a:spcBef>
              <a:spcAft>
                <a:spcPts val="0"/>
              </a:spcAft>
              <a:buClrTx/>
              <a:buSzTx/>
              <a:buFont typeface="Arial" panose="020B0604020202020204" pitchFamily="34" charset="0"/>
              <a:buNone/>
              <a:tabLst/>
              <a:defRPr sz="4181">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Templateswise.com - Police PPT 0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Oval 10"/>
          <p:cNvSpPr/>
          <p:nvPr userDrawn="1"/>
        </p:nvSpPr>
        <p:spPr>
          <a:xfrm>
            <a:off x="1462099" y="2797398"/>
            <a:ext cx="5446103" cy="5350557"/>
          </a:xfrm>
          <a:prstGeom prst="ellipse">
            <a:avLst/>
          </a:prstGeom>
          <a:solidFill>
            <a:srgbClr val="F6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62"/>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3/4/2022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6034" y="8970013"/>
            <a:ext cx="9050" cy="63119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73736" tIns="86868" rIns="173736" bIns="86868" numCol="1" anchor="t" anchorCtr="0" compatLnSpc="1">
            <a:prstTxWarp prst="textNoShape">
              <a:avLst/>
            </a:prstTxWarp>
          </a:bodyPr>
          <a:lstStyle/>
          <a:p>
            <a:endParaRPr lang="en-US" sz="5362">
              <a:solidFill>
                <a:schemeClr val="bg1">
                  <a:lumMod val="50000"/>
                </a:schemeClr>
              </a:solidFill>
            </a:endParaRPr>
          </a:p>
        </p:txBody>
      </p:sp>
      <p:sp>
        <p:nvSpPr>
          <p:cNvPr id="196" name="Title 1"/>
          <p:cNvSpPr>
            <a:spLocks noGrp="1"/>
          </p:cNvSpPr>
          <p:nvPr>
            <p:ph type="title" hasCustomPrompt="1"/>
          </p:nvPr>
        </p:nvSpPr>
        <p:spPr>
          <a:xfrm>
            <a:off x="868680" y="384492"/>
            <a:ext cx="15636240" cy="160020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12582510" y="5551000"/>
            <a:ext cx="565327" cy="629783"/>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173736" tIns="86868" rIns="173736" bIns="86868" numCol="1" anchor="t" anchorCtr="0" compatLnSpc="1">
            <a:prstTxWarp prst="textNoShape">
              <a:avLst/>
            </a:prstTxWarp>
          </a:bodyPr>
          <a:lstStyle/>
          <a:p>
            <a:endParaRPr lang="en-US" sz="5362"/>
          </a:p>
        </p:txBody>
      </p:sp>
      <p:sp>
        <p:nvSpPr>
          <p:cNvPr id="54" name="Text Placeholder 4"/>
          <p:cNvSpPr>
            <a:spLocks noGrp="1"/>
          </p:cNvSpPr>
          <p:nvPr>
            <p:ph type="body" sz="quarter" idx="39" hasCustomPrompt="1"/>
          </p:nvPr>
        </p:nvSpPr>
        <p:spPr>
          <a:xfrm>
            <a:off x="7729095" y="3260024"/>
            <a:ext cx="8756173" cy="943617"/>
          </a:xfrm>
        </p:spPr>
        <p:txBody>
          <a:bodyPr anchor="ctr">
            <a:noAutofit/>
          </a:bodyPr>
          <a:lstStyle>
            <a:lvl1pPr marL="0" indent="0" algn="l">
              <a:buNone/>
              <a:defRPr sz="5321">
                <a:solidFill>
                  <a:schemeClr val="tx1"/>
                </a:solidFill>
              </a:defRPr>
            </a:lvl1pPr>
          </a:lstStyle>
          <a:p>
            <a:r>
              <a:rPr lang="en-US" dirty="0"/>
              <a:t>Insert your text here</a:t>
            </a:r>
          </a:p>
        </p:txBody>
      </p:sp>
      <p:sp>
        <p:nvSpPr>
          <p:cNvPr id="55" name="Text Placeholder 4"/>
          <p:cNvSpPr>
            <a:spLocks noGrp="1"/>
          </p:cNvSpPr>
          <p:nvPr>
            <p:ph type="body" sz="quarter" idx="40" hasCustomPrompt="1"/>
          </p:nvPr>
        </p:nvSpPr>
        <p:spPr>
          <a:xfrm>
            <a:off x="7729095" y="4590221"/>
            <a:ext cx="8756173" cy="3739949"/>
          </a:xfrm>
        </p:spPr>
        <p:txBody>
          <a:bodyPr anchor="t">
            <a:noAutofit/>
          </a:bodyPr>
          <a:lstStyle>
            <a:lvl1pPr marL="0" indent="0" algn="l">
              <a:buNone/>
              <a:defRPr sz="3800">
                <a:solidFill>
                  <a:schemeClr val="tx1"/>
                </a:solidFill>
              </a:defRPr>
            </a:lvl1pPr>
          </a:lstStyle>
          <a:p>
            <a:r>
              <a:rPr lang="en-US" dirty="0"/>
              <a:t>Lorem ipsum dolor sit amet, consectetur adipisicing elit, sed do eiusmod tempor incididunt ut labore et dolore magna aliqua. </a:t>
            </a:r>
          </a:p>
        </p:txBody>
      </p:sp>
      <p:pic>
        <p:nvPicPr>
          <p:cNvPr id="19" name="Picture 18">
            <a:extLst>
              <a:ext uri="{FF2B5EF4-FFF2-40B4-BE49-F238E27FC236}">
                <a16:creationId xmlns:a16="http://schemas.microsoft.com/office/drawing/2014/main" id="{FDA1FB08-FB03-45CD-A61E-E0E672B57D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80833" y="2247976"/>
            <a:ext cx="6008640" cy="5903225"/>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 Templateswise.com - Police PPT 05">
    <p:spTree>
      <p:nvGrpSpPr>
        <p:cNvPr id="1" name=""/>
        <p:cNvGrpSpPr/>
        <p:nvPr/>
      </p:nvGrpSpPr>
      <p:grpSpPr>
        <a:xfrm>
          <a:off x="0" y="0"/>
          <a:ext cx="0" cy="0"/>
          <a:chOff x="0" y="0"/>
          <a:chExt cx="0" cy="0"/>
        </a:xfrm>
      </p:grpSpPr>
      <p:sp>
        <p:nvSpPr>
          <p:cNvPr id="236" name="Freeform 12"/>
          <p:cNvSpPr>
            <a:spLocks/>
          </p:cNvSpPr>
          <p:nvPr userDrawn="1"/>
        </p:nvSpPr>
        <p:spPr bwMode="auto">
          <a:xfrm>
            <a:off x="0" y="8217325"/>
            <a:ext cx="17373600" cy="1383878"/>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rgbClr val="33435E"/>
          </a:solidFill>
          <a:ln>
            <a:noFill/>
          </a:ln>
        </p:spPr>
        <p:txBody>
          <a:bodyPr vert="horz" wrap="square" lIns="173736" tIns="86868" rIns="173736" bIns="86868" numCol="1" anchor="t" anchorCtr="0" compatLnSpc="1">
            <a:prstTxWarp prst="textNoShape">
              <a:avLst/>
            </a:prstTxWarp>
          </a:bodyPr>
          <a:lstStyle/>
          <a:p>
            <a:endParaRPr lang="en-US" sz="5362"/>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3/4/2022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6034" y="8970013"/>
            <a:ext cx="9050" cy="63119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73736" tIns="86868" rIns="173736" bIns="86868" numCol="1" anchor="t" anchorCtr="0" compatLnSpc="1">
            <a:prstTxWarp prst="textNoShape">
              <a:avLst/>
            </a:prstTxWarp>
          </a:bodyPr>
          <a:lstStyle/>
          <a:p>
            <a:endParaRPr lang="en-US" sz="5362"/>
          </a:p>
        </p:txBody>
      </p:sp>
      <p:sp>
        <p:nvSpPr>
          <p:cNvPr id="196" name="Title 1"/>
          <p:cNvSpPr>
            <a:spLocks noGrp="1"/>
          </p:cNvSpPr>
          <p:nvPr>
            <p:ph type="title" hasCustomPrompt="1"/>
          </p:nvPr>
        </p:nvSpPr>
        <p:spPr>
          <a:xfrm>
            <a:off x="868680" y="384492"/>
            <a:ext cx="15636240" cy="160020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888336" y="2649963"/>
            <a:ext cx="15596933" cy="5567363"/>
          </a:xfrm>
        </p:spPr>
        <p:txBody>
          <a:bodyPr anchor="t">
            <a:noAutofit/>
          </a:bodyPr>
          <a:lstStyle>
            <a:lvl1pPr marL="0" marR="0" indent="0" algn="ctr" defTabSz="1737389" rtl="0" eaLnBrk="1" fontAlgn="auto" latinLnBrk="0" hangingPunct="1">
              <a:lnSpc>
                <a:spcPct val="100000"/>
              </a:lnSpc>
              <a:spcBef>
                <a:spcPct val="20000"/>
              </a:spcBef>
              <a:spcAft>
                <a:spcPts val="0"/>
              </a:spcAft>
              <a:buClrTx/>
              <a:buSzTx/>
              <a:buFont typeface="Arial" panose="020B0604020202020204" pitchFamily="34" charset="0"/>
              <a:buNone/>
              <a:tabLst/>
              <a:defRPr sz="4181">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8680" y="384492"/>
            <a:ext cx="15636240" cy="1600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68680" y="2240282"/>
            <a:ext cx="15636240" cy="6336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8680" y="8898893"/>
            <a:ext cx="4053840" cy="511175"/>
          </a:xfrm>
          <a:prstGeom prst="rect">
            <a:avLst/>
          </a:prstGeom>
        </p:spPr>
        <p:txBody>
          <a:bodyPr vert="horz" lIns="91440" tIns="45720" rIns="91440" bIns="45720" rtlCol="0" anchor="ctr"/>
          <a:lstStyle>
            <a:lvl1pPr algn="l">
              <a:defRPr sz="2280">
                <a:solidFill>
                  <a:schemeClr val="tx1">
                    <a:tint val="75000"/>
                  </a:schemeClr>
                </a:solidFill>
                <a:latin typeface="+mn-lt"/>
              </a:defRPr>
            </a:lvl1pPr>
          </a:lstStyle>
          <a:p>
            <a:fld id="{FFF30096-E2FA-4C53-8FFA-C198FACBBC31}" type="datetimeFigureOut">
              <a:rPr lang="en-US" smtClean="0"/>
              <a:pPr/>
              <a:t>3/4/2022</a:t>
            </a:fld>
            <a:endParaRPr lang="en-US"/>
          </a:p>
        </p:txBody>
      </p:sp>
      <p:sp>
        <p:nvSpPr>
          <p:cNvPr id="5" name="Footer Placeholder 4"/>
          <p:cNvSpPr>
            <a:spLocks noGrp="1"/>
          </p:cNvSpPr>
          <p:nvPr>
            <p:ph type="ftr" sz="quarter" idx="3"/>
          </p:nvPr>
        </p:nvSpPr>
        <p:spPr>
          <a:xfrm>
            <a:off x="5935980" y="8898893"/>
            <a:ext cx="5501640" cy="511175"/>
          </a:xfrm>
          <a:prstGeom prst="rect">
            <a:avLst/>
          </a:prstGeom>
        </p:spPr>
        <p:txBody>
          <a:bodyPr vert="horz" lIns="91440" tIns="45720" rIns="91440" bIns="45720" rtlCol="0" anchor="ctr"/>
          <a:lstStyle>
            <a:lvl1pPr algn="ctr">
              <a:defRPr sz="228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12451080" y="8898893"/>
            <a:ext cx="4053840" cy="511175"/>
          </a:xfrm>
          <a:prstGeom prst="rect">
            <a:avLst/>
          </a:prstGeom>
        </p:spPr>
        <p:txBody>
          <a:bodyPr vert="horz" lIns="91440" tIns="45720" rIns="91440" bIns="45720" rtlCol="0" anchor="ctr"/>
          <a:lstStyle>
            <a:lvl1pPr algn="r">
              <a:defRPr sz="228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1737389" rtl="0" eaLnBrk="1" latinLnBrk="0" hangingPunct="1">
        <a:spcBef>
          <a:spcPct val="0"/>
        </a:spcBef>
        <a:buNone/>
        <a:defRPr sz="7980" kern="1200">
          <a:solidFill>
            <a:schemeClr val="tx1"/>
          </a:solidFill>
          <a:latin typeface="+mn-lt"/>
          <a:ea typeface="+mj-ea"/>
          <a:cs typeface="+mj-cs"/>
        </a:defRPr>
      </a:lvl1pPr>
    </p:titleStyle>
    <p:bodyStyle>
      <a:lvl1pPr marL="651521" indent="-651521" algn="l" defTabSz="1737389" rtl="0" eaLnBrk="1" latinLnBrk="0" hangingPunct="1">
        <a:spcBef>
          <a:spcPct val="20000"/>
        </a:spcBef>
        <a:buFont typeface="Arial" panose="020B0604020202020204" pitchFamily="34" charset="0"/>
        <a:buChar char="•"/>
        <a:defRPr sz="6080" kern="1200">
          <a:solidFill>
            <a:schemeClr val="tx1"/>
          </a:solidFill>
          <a:latin typeface="+mn-lt"/>
          <a:ea typeface="+mn-ea"/>
          <a:cs typeface="+mn-cs"/>
        </a:defRPr>
      </a:lvl1pPr>
      <a:lvl2pPr marL="1411629" indent="-542935" algn="l" defTabSz="1737389" rtl="0" eaLnBrk="1" latinLnBrk="0" hangingPunct="1">
        <a:spcBef>
          <a:spcPct val="20000"/>
        </a:spcBef>
        <a:buFont typeface="Arial" panose="020B0604020202020204" pitchFamily="34" charset="0"/>
        <a:buChar char="–"/>
        <a:defRPr sz="5321" kern="1200">
          <a:solidFill>
            <a:schemeClr val="tx1"/>
          </a:solidFill>
          <a:latin typeface="+mn-lt"/>
          <a:ea typeface="+mn-ea"/>
          <a:cs typeface="+mn-cs"/>
        </a:defRPr>
      </a:lvl2pPr>
      <a:lvl3pPr marL="2171737" indent="-434347" algn="l" defTabSz="1737389" rtl="0" eaLnBrk="1" latinLnBrk="0" hangingPunct="1">
        <a:spcBef>
          <a:spcPct val="20000"/>
        </a:spcBef>
        <a:buFont typeface="Arial" panose="020B0604020202020204" pitchFamily="34" charset="0"/>
        <a:buChar char="•"/>
        <a:defRPr sz="4560" kern="1200">
          <a:solidFill>
            <a:schemeClr val="tx1"/>
          </a:solidFill>
          <a:latin typeface="+mn-lt"/>
          <a:ea typeface="+mn-ea"/>
          <a:cs typeface="+mn-cs"/>
        </a:defRPr>
      </a:lvl3pPr>
      <a:lvl4pPr marL="3040432"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4pPr>
      <a:lvl5pPr marL="3909127"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5pPr>
      <a:lvl6pPr marL="4777822"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6pPr>
      <a:lvl7pPr marL="5646516"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7pPr>
      <a:lvl8pPr marL="6515211"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8pPr>
      <a:lvl9pPr marL="7383907" indent="-434347" algn="l" defTabSz="1737389"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9pPr>
    </p:bodyStyle>
    <p:otherStyle>
      <a:defPPr>
        <a:defRPr lang="en-US"/>
      </a:defPPr>
      <a:lvl1pPr marL="0" algn="l" defTabSz="1737389" rtl="0" eaLnBrk="1" latinLnBrk="0" hangingPunct="1">
        <a:defRPr sz="3420" kern="1200">
          <a:solidFill>
            <a:schemeClr val="tx1"/>
          </a:solidFill>
          <a:latin typeface="+mn-lt"/>
          <a:ea typeface="+mn-ea"/>
          <a:cs typeface="+mn-cs"/>
        </a:defRPr>
      </a:lvl1pPr>
      <a:lvl2pPr marL="868695" algn="l" defTabSz="1737389" rtl="0" eaLnBrk="1" latinLnBrk="0" hangingPunct="1">
        <a:defRPr sz="3420" kern="1200">
          <a:solidFill>
            <a:schemeClr val="tx1"/>
          </a:solidFill>
          <a:latin typeface="+mn-lt"/>
          <a:ea typeface="+mn-ea"/>
          <a:cs typeface="+mn-cs"/>
        </a:defRPr>
      </a:lvl2pPr>
      <a:lvl3pPr marL="1737389" algn="l" defTabSz="1737389" rtl="0" eaLnBrk="1" latinLnBrk="0" hangingPunct="1">
        <a:defRPr sz="3420" kern="1200">
          <a:solidFill>
            <a:schemeClr val="tx1"/>
          </a:solidFill>
          <a:latin typeface="+mn-lt"/>
          <a:ea typeface="+mn-ea"/>
          <a:cs typeface="+mn-cs"/>
        </a:defRPr>
      </a:lvl3pPr>
      <a:lvl4pPr marL="2606085" algn="l" defTabSz="1737389" rtl="0" eaLnBrk="1" latinLnBrk="0" hangingPunct="1">
        <a:defRPr sz="3420" kern="1200">
          <a:solidFill>
            <a:schemeClr val="tx1"/>
          </a:solidFill>
          <a:latin typeface="+mn-lt"/>
          <a:ea typeface="+mn-ea"/>
          <a:cs typeface="+mn-cs"/>
        </a:defRPr>
      </a:lvl4pPr>
      <a:lvl5pPr marL="3474780" algn="l" defTabSz="1737389" rtl="0" eaLnBrk="1" latinLnBrk="0" hangingPunct="1">
        <a:defRPr sz="3420" kern="1200">
          <a:solidFill>
            <a:schemeClr val="tx1"/>
          </a:solidFill>
          <a:latin typeface="+mn-lt"/>
          <a:ea typeface="+mn-ea"/>
          <a:cs typeface="+mn-cs"/>
        </a:defRPr>
      </a:lvl5pPr>
      <a:lvl6pPr marL="4343474" algn="l" defTabSz="1737389" rtl="0" eaLnBrk="1" latinLnBrk="0" hangingPunct="1">
        <a:defRPr sz="3420" kern="1200">
          <a:solidFill>
            <a:schemeClr val="tx1"/>
          </a:solidFill>
          <a:latin typeface="+mn-lt"/>
          <a:ea typeface="+mn-ea"/>
          <a:cs typeface="+mn-cs"/>
        </a:defRPr>
      </a:lvl6pPr>
      <a:lvl7pPr marL="5212169" algn="l" defTabSz="1737389" rtl="0" eaLnBrk="1" latinLnBrk="0" hangingPunct="1">
        <a:defRPr sz="3420" kern="1200">
          <a:solidFill>
            <a:schemeClr val="tx1"/>
          </a:solidFill>
          <a:latin typeface="+mn-lt"/>
          <a:ea typeface="+mn-ea"/>
          <a:cs typeface="+mn-cs"/>
        </a:defRPr>
      </a:lvl7pPr>
      <a:lvl8pPr marL="6080864" algn="l" defTabSz="1737389" rtl="0" eaLnBrk="1" latinLnBrk="0" hangingPunct="1">
        <a:defRPr sz="3420" kern="1200">
          <a:solidFill>
            <a:schemeClr val="tx1"/>
          </a:solidFill>
          <a:latin typeface="+mn-lt"/>
          <a:ea typeface="+mn-ea"/>
          <a:cs typeface="+mn-cs"/>
        </a:defRPr>
      </a:lvl8pPr>
      <a:lvl9pPr marL="6949559" algn="l" defTabSz="1737389" rtl="0" eaLnBrk="1" latinLnBrk="0" hangingPunct="1">
        <a:defRPr sz="34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ata.seattle.gov/Public-Safety/Office-of-Police-Accountability-Complaints/99yi-dthu"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app/profile/jwala.mukhi.suresh/viz/SeattlePoliceDashboard/UOFDASHBOARD"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ata.seattle.gov/Public-Safety/Use-Of-Force/ppi5-g2bj"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9439-D929-4FCA-AF94-9A09901AE892}"/>
              </a:ext>
            </a:extLst>
          </p:cNvPr>
          <p:cNvSpPr>
            <a:spLocks noGrp="1"/>
          </p:cNvSpPr>
          <p:nvPr>
            <p:ph type="title"/>
          </p:nvPr>
        </p:nvSpPr>
        <p:spPr>
          <a:xfrm>
            <a:off x="7673340" y="2484121"/>
            <a:ext cx="9700260" cy="2156619"/>
          </a:xfrm>
        </p:spPr>
        <p:txBody>
          <a:bodyPr>
            <a:noAutofit/>
          </a:bodyPr>
          <a:lstStyle/>
          <a:p>
            <a:r>
              <a:rPr lang="en-US" sz="6840" dirty="0">
                <a:latin typeface="+mj-lt"/>
              </a:rPr>
              <a:t>Seattle Police Department</a:t>
            </a:r>
          </a:p>
        </p:txBody>
      </p:sp>
      <p:sp>
        <p:nvSpPr>
          <p:cNvPr id="6" name="Text Placeholder 5">
            <a:extLst>
              <a:ext uri="{FF2B5EF4-FFF2-40B4-BE49-F238E27FC236}">
                <a16:creationId xmlns:a16="http://schemas.microsoft.com/office/drawing/2014/main" id="{94ECC807-42D1-4300-B3FC-C458AEFA54CF}"/>
              </a:ext>
            </a:extLst>
          </p:cNvPr>
          <p:cNvSpPr>
            <a:spLocks noGrp="1"/>
          </p:cNvSpPr>
          <p:nvPr>
            <p:ph type="body" sz="quarter" idx="35"/>
          </p:nvPr>
        </p:nvSpPr>
        <p:spPr>
          <a:xfrm>
            <a:off x="9448799" y="4243303"/>
            <a:ext cx="6627189" cy="859630"/>
          </a:xfrm>
        </p:spPr>
        <p:txBody>
          <a:bodyPr/>
          <a:lstStyle/>
          <a:p>
            <a:r>
              <a:rPr lang="en-US" dirty="0"/>
              <a:t>Use of Force &amp; Complaints Datasets</a:t>
            </a:r>
          </a:p>
        </p:txBody>
      </p:sp>
      <p:sp>
        <p:nvSpPr>
          <p:cNvPr id="7" name="TextBox 6">
            <a:extLst>
              <a:ext uri="{FF2B5EF4-FFF2-40B4-BE49-F238E27FC236}">
                <a16:creationId xmlns:a16="http://schemas.microsoft.com/office/drawing/2014/main" id="{001887B7-3035-4B8E-BA80-112E26BB90B3}"/>
              </a:ext>
            </a:extLst>
          </p:cNvPr>
          <p:cNvSpPr txBox="1"/>
          <p:nvPr/>
        </p:nvSpPr>
        <p:spPr>
          <a:xfrm>
            <a:off x="12492991" y="7438861"/>
            <a:ext cx="4271010" cy="1493358"/>
          </a:xfrm>
          <a:prstGeom prst="rect">
            <a:avLst/>
          </a:prstGeom>
          <a:noFill/>
        </p:spPr>
        <p:txBody>
          <a:bodyPr wrap="square" rtlCol="0">
            <a:spAutoFit/>
          </a:bodyPr>
          <a:lstStyle/>
          <a:p>
            <a:pPr>
              <a:lnSpc>
                <a:spcPct val="150000"/>
              </a:lnSpc>
            </a:pPr>
            <a:r>
              <a:rPr lang="en-US" sz="3200" dirty="0">
                <a:solidFill>
                  <a:schemeClr val="tx1">
                    <a:lumMod val="50000"/>
                  </a:schemeClr>
                </a:solidFill>
              </a:rPr>
              <a:t>IMT 562 – Assignment 4</a:t>
            </a:r>
          </a:p>
          <a:p>
            <a:pPr>
              <a:lnSpc>
                <a:spcPct val="150000"/>
              </a:lnSpc>
            </a:pPr>
            <a:r>
              <a:rPr lang="en-US" sz="3200" dirty="0">
                <a:solidFill>
                  <a:schemeClr val="tx1">
                    <a:lumMod val="50000"/>
                  </a:schemeClr>
                </a:solidFill>
              </a:rPr>
              <a:t>Jwala Mukhi Suresh</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BF4A690-6729-474D-8DB6-46D723677167}"/>
                  </a:ext>
                </a:extLst>
              </p14:cNvPr>
              <p14:cNvContentPartPr/>
              <p14:nvPr/>
            </p14:nvContentPartPr>
            <p14:xfrm>
              <a:off x="16089157" y="9577397"/>
              <a:ext cx="1287264" cy="111394"/>
            </p14:xfrm>
          </p:contentPart>
        </mc:Choice>
        <mc:Fallback xmlns="">
          <p:pic>
            <p:nvPicPr>
              <p:cNvPr id="5" name="Ink 4">
                <a:extLst>
                  <a:ext uri="{FF2B5EF4-FFF2-40B4-BE49-F238E27FC236}">
                    <a16:creationId xmlns:a16="http://schemas.microsoft.com/office/drawing/2014/main" id="{FBF4A690-6729-474D-8DB6-46D723677167}"/>
                  </a:ext>
                </a:extLst>
              </p:cNvPr>
              <p:cNvPicPr/>
              <p:nvPr/>
            </p:nvPicPr>
            <p:blipFill>
              <a:blip r:embed="rId3"/>
              <a:stretch>
                <a:fillRect/>
              </a:stretch>
            </p:blipFill>
            <p:spPr>
              <a:xfrm>
                <a:off x="15999499" y="9397508"/>
                <a:ext cx="1466941" cy="47153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FC814446-D075-4A3B-960D-CCEBCF5CEEA6}"/>
                  </a:ext>
                </a:extLst>
              </p14:cNvPr>
              <p14:cNvContentPartPr/>
              <p14:nvPr/>
            </p14:nvContentPartPr>
            <p14:xfrm>
              <a:off x="16075988" y="9669737"/>
              <a:ext cx="366" cy="366"/>
            </p14:xfrm>
          </p:contentPart>
        </mc:Choice>
        <mc:Fallback xmlns="">
          <p:pic>
            <p:nvPicPr>
              <p:cNvPr id="8" name="Ink 7">
                <a:extLst>
                  <a:ext uri="{FF2B5EF4-FFF2-40B4-BE49-F238E27FC236}">
                    <a16:creationId xmlns:a16="http://schemas.microsoft.com/office/drawing/2014/main" id="{FC814446-D075-4A3B-960D-CCEBCF5CEEA6}"/>
                  </a:ext>
                </a:extLst>
              </p:cNvPr>
              <p:cNvPicPr/>
              <p:nvPr/>
            </p:nvPicPr>
            <p:blipFill>
              <a:blip r:embed="rId5"/>
              <a:stretch>
                <a:fillRect/>
              </a:stretch>
            </p:blipFill>
            <p:spPr>
              <a:xfrm>
                <a:off x="15984488" y="9486737"/>
                <a:ext cx="183000" cy="366000"/>
              </a:xfrm>
              <a:prstGeom prst="rect">
                <a:avLst/>
              </a:prstGeom>
            </p:spPr>
          </p:pic>
        </mc:Fallback>
      </mc:AlternateContent>
      <p:sp>
        <p:nvSpPr>
          <p:cNvPr id="9" name="Rectangle 8">
            <a:extLst>
              <a:ext uri="{FF2B5EF4-FFF2-40B4-BE49-F238E27FC236}">
                <a16:creationId xmlns:a16="http://schemas.microsoft.com/office/drawing/2014/main" id="{355DC2C1-1648-4C70-8183-298D2CF63096}"/>
              </a:ext>
            </a:extLst>
          </p:cNvPr>
          <p:cNvSpPr/>
          <p:nvPr/>
        </p:nvSpPr>
        <p:spPr>
          <a:xfrm>
            <a:off x="15520937" y="9285076"/>
            <a:ext cx="1852663" cy="292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3"/>
          </a:p>
        </p:txBody>
      </p:sp>
    </p:spTree>
    <p:extLst>
      <p:ext uri="{BB962C8B-B14F-4D97-AF65-F5344CB8AC3E}">
        <p14:creationId xmlns:p14="http://schemas.microsoft.com/office/powerpoint/2010/main" val="177358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00" dirty="0">
                <a:solidFill>
                  <a:schemeClr val="tx1">
                    <a:lumMod val="50000"/>
                  </a:schemeClr>
                </a:solidFill>
              </a:rPr>
              <a:t>SUMMARY &amp; KEY TAKEAWAYS</a:t>
            </a:r>
            <a:endParaRPr lang="en-US" sz="6000" dirty="0">
              <a:solidFill>
                <a:schemeClr val="tx1">
                  <a:lumMod val="50000"/>
                </a:schemeClr>
              </a:solidFill>
              <a:latin typeface="+mj-lt"/>
            </a:endParaRPr>
          </a:p>
        </p:txBody>
      </p:sp>
      <p:sp>
        <p:nvSpPr>
          <p:cNvPr id="5" name="Rectangle: Rounded Corners 4">
            <a:extLst>
              <a:ext uri="{FF2B5EF4-FFF2-40B4-BE49-F238E27FC236}">
                <a16:creationId xmlns:a16="http://schemas.microsoft.com/office/drawing/2014/main" id="{95602FD6-6D68-46F2-A855-D6ED0CB4E047}"/>
              </a:ext>
            </a:extLst>
          </p:cNvPr>
          <p:cNvSpPr/>
          <p:nvPr/>
        </p:nvSpPr>
        <p:spPr>
          <a:xfrm>
            <a:off x="1219200" y="1066800"/>
            <a:ext cx="15163800" cy="7147561"/>
          </a:xfrm>
          <a:prstGeom prst="roundRect">
            <a:avLst/>
          </a:prstGeom>
          <a:ln>
            <a:solidFill>
              <a:srgbClr val="33435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362">
              <a:solidFill>
                <a:schemeClr val="tx1">
                  <a:lumMod val="50000"/>
                </a:schemeClr>
              </a:solidFill>
            </a:endParaRPr>
          </a:p>
        </p:txBody>
      </p:sp>
      <p:sp>
        <p:nvSpPr>
          <p:cNvPr id="9" name="TextBox 8">
            <a:extLst>
              <a:ext uri="{FF2B5EF4-FFF2-40B4-BE49-F238E27FC236}">
                <a16:creationId xmlns:a16="http://schemas.microsoft.com/office/drawing/2014/main" id="{ABB51E6C-0B4C-47D6-8B7D-A74DA13B6C62}"/>
              </a:ext>
            </a:extLst>
          </p:cNvPr>
          <p:cNvSpPr txBox="1"/>
          <p:nvPr/>
        </p:nvSpPr>
        <p:spPr>
          <a:xfrm>
            <a:off x="1615440" y="1460917"/>
            <a:ext cx="14554200" cy="584249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dirty="0">
                <a:solidFill>
                  <a:schemeClr val="tx1">
                    <a:lumMod val="50000"/>
                  </a:schemeClr>
                </a:solidFill>
              </a:rPr>
              <a:t>“White males” were the most subjects against whom force was used.</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All forces were most used in West precinct except for Level 3-OIS which was most used in North precinct.</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U3 Beat had the highest Level 3-OIS incidents compared to E2 which had the highest Level 1 &amp; Level 2 incidents.</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The trend of force usage is going down. The forecast for upcoming month (February 2022) is 54 ± 88 (Prediction Interval). </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There were 747 missing or erroneous values in Precinct, Sector &amp; Beat which was close to 5% of total records. </a:t>
            </a:r>
          </a:p>
        </p:txBody>
      </p:sp>
    </p:spTree>
    <p:extLst>
      <p:ext uri="{BB962C8B-B14F-4D97-AF65-F5344CB8AC3E}">
        <p14:creationId xmlns:p14="http://schemas.microsoft.com/office/powerpoint/2010/main" val="110539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620" y="2194560"/>
            <a:ext cx="12740640" cy="4198620"/>
          </a:xfrm>
        </p:spPr>
        <p:txBody>
          <a:bodyPr>
            <a:noAutofit/>
          </a:bodyPr>
          <a:lstStyle/>
          <a:p>
            <a:r>
              <a:rPr lang="en-US" sz="7600" dirty="0">
                <a:solidFill>
                  <a:schemeClr val="tx1">
                    <a:lumMod val="50000"/>
                  </a:schemeClr>
                </a:solidFill>
              </a:rPr>
              <a:t>2. COMPLAINTS DATASET</a:t>
            </a:r>
          </a:p>
        </p:txBody>
      </p:sp>
      <p:sp>
        <p:nvSpPr>
          <p:cNvPr id="3" name="Rectangle 2">
            <a:extLst>
              <a:ext uri="{FF2B5EF4-FFF2-40B4-BE49-F238E27FC236}">
                <a16:creationId xmlns:a16="http://schemas.microsoft.com/office/drawing/2014/main" id="{6E0B9C90-4C35-4192-8903-EF7B2F1A38F4}"/>
              </a:ext>
            </a:extLst>
          </p:cNvPr>
          <p:cNvSpPr/>
          <p:nvPr/>
        </p:nvSpPr>
        <p:spPr>
          <a:xfrm>
            <a:off x="15520937" y="9285076"/>
            <a:ext cx="1852663" cy="292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3"/>
          </a:p>
        </p:txBody>
      </p:sp>
    </p:spTree>
    <p:extLst>
      <p:ext uri="{BB962C8B-B14F-4D97-AF65-F5344CB8AC3E}">
        <p14:creationId xmlns:p14="http://schemas.microsoft.com/office/powerpoint/2010/main" val="93175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00" dirty="0">
                <a:solidFill>
                  <a:schemeClr val="tx1">
                    <a:lumMod val="50000"/>
                  </a:schemeClr>
                </a:solidFill>
                <a:latin typeface="+mj-lt"/>
              </a:rPr>
              <a:t>ABOUT THE DATASET</a:t>
            </a:r>
          </a:p>
        </p:txBody>
      </p:sp>
      <p:sp>
        <p:nvSpPr>
          <p:cNvPr id="3" name="Rectangle: Rounded Corners 2">
            <a:extLst>
              <a:ext uri="{FF2B5EF4-FFF2-40B4-BE49-F238E27FC236}">
                <a16:creationId xmlns:a16="http://schemas.microsoft.com/office/drawing/2014/main" id="{4AD95518-A5A4-4E00-A5C5-B6CAF9F04F67}"/>
              </a:ext>
            </a:extLst>
          </p:cNvPr>
          <p:cNvSpPr/>
          <p:nvPr/>
        </p:nvSpPr>
        <p:spPr>
          <a:xfrm>
            <a:off x="2019300" y="1905000"/>
            <a:ext cx="13716000" cy="5105400"/>
          </a:xfrm>
          <a:prstGeom prst="roundRect">
            <a:avLst/>
          </a:prstGeom>
          <a:ln>
            <a:solidFill>
              <a:srgbClr val="33435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362" dirty="0"/>
          </a:p>
        </p:txBody>
      </p:sp>
      <p:sp>
        <p:nvSpPr>
          <p:cNvPr id="10" name="TextBox 9">
            <a:extLst>
              <a:ext uri="{FF2B5EF4-FFF2-40B4-BE49-F238E27FC236}">
                <a16:creationId xmlns:a16="http://schemas.microsoft.com/office/drawing/2014/main" id="{A108E708-BAAB-4486-8961-E86D1F27F250}"/>
              </a:ext>
            </a:extLst>
          </p:cNvPr>
          <p:cNvSpPr txBox="1"/>
          <p:nvPr/>
        </p:nvSpPr>
        <p:spPr>
          <a:xfrm>
            <a:off x="2590800" y="2209800"/>
            <a:ext cx="12573000" cy="4230197"/>
          </a:xfrm>
          <a:prstGeom prst="rect">
            <a:avLst/>
          </a:prstGeom>
          <a:noFill/>
        </p:spPr>
        <p:txBody>
          <a:bodyPr wrap="square" rtlCol="0">
            <a:spAutoFit/>
          </a:bodyPr>
          <a:lstStyle/>
          <a:p>
            <a:pPr>
              <a:lnSpc>
                <a:spcPct val="150000"/>
              </a:lnSpc>
            </a:pPr>
            <a:r>
              <a:rPr lang="en-US" sz="3040" dirty="0">
                <a:solidFill>
                  <a:schemeClr val="tx1">
                    <a:lumMod val="50000"/>
                  </a:schemeClr>
                </a:solidFill>
              </a:rPr>
              <a:t>The dataset consisted of 46 different allegations, complainant details and details of named employee against which the allegations were filed.</a:t>
            </a:r>
          </a:p>
          <a:p>
            <a:pPr>
              <a:lnSpc>
                <a:spcPct val="150000"/>
              </a:lnSpc>
            </a:pPr>
            <a:r>
              <a:rPr lang="en-US" sz="3040" dirty="0">
                <a:solidFill>
                  <a:schemeClr val="tx1">
                    <a:lumMod val="50000"/>
                  </a:schemeClr>
                </a:solidFill>
              </a:rPr>
              <a:t>Link to source: </a:t>
            </a:r>
            <a:r>
              <a:rPr lang="en-US" sz="3040" dirty="0">
                <a:solidFill>
                  <a:srgbClr val="0070C0"/>
                </a:solidFill>
                <a:hlinkClick r:id="rId2">
                  <a:extLst>
                    <a:ext uri="{A12FA001-AC4F-418D-AE19-62706E023703}">
                      <ahyp:hlinkClr xmlns:ahyp="http://schemas.microsoft.com/office/drawing/2018/hyperlinkcolor" val="tx"/>
                    </a:ext>
                  </a:extLst>
                </a:hlinkClick>
              </a:rPr>
              <a:t>https://data.seattle.gov/Public-Safety/Office-of-Police-Accountability-Complaints/99yi-dthu</a:t>
            </a:r>
            <a:r>
              <a:rPr lang="en-US" sz="3040" dirty="0">
                <a:solidFill>
                  <a:srgbClr val="0070C0"/>
                </a:solidFill>
              </a:rPr>
              <a:t> </a:t>
            </a:r>
          </a:p>
          <a:p>
            <a:pPr>
              <a:lnSpc>
                <a:spcPct val="150000"/>
              </a:lnSpc>
            </a:pPr>
            <a:r>
              <a:rPr lang="en-US" sz="3040" dirty="0">
                <a:solidFill>
                  <a:schemeClr val="tx1">
                    <a:lumMod val="50000"/>
                  </a:schemeClr>
                </a:solidFill>
              </a:rPr>
              <a:t>Total number of records : </a:t>
            </a:r>
            <a:r>
              <a:rPr lang="en-US" sz="3040" b="1" dirty="0">
                <a:solidFill>
                  <a:schemeClr val="tx1">
                    <a:lumMod val="50000"/>
                  </a:schemeClr>
                </a:solidFill>
              </a:rPr>
              <a:t>42,377</a:t>
            </a:r>
          </a:p>
          <a:p>
            <a:pPr>
              <a:lnSpc>
                <a:spcPct val="150000"/>
              </a:lnSpc>
            </a:pPr>
            <a:r>
              <a:rPr lang="en-US" sz="3040" b="1" dirty="0">
                <a:solidFill>
                  <a:schemeClr val="tx1">
                    <a:lumMod val="50000"/>
                  </a:schemeClr>
                </a:solidFill>
              </a:rPr>
              <a:t> </a:t>
            </a:r>
            <a:r>
              <a:rPr lang="en-US" sz="3040" dirty="0">
                <a:solidFill>
                  <a:schemeClr val="tx1">
                    <a:lumMod val="50000"/>
                  </a:schemeClr>
                </a:solidFill>
              </a:rPr>
              <a:t>Total number of records after removing duplicates: </a:t>
            </a:r>
            <a:r>
              <a:rPr lang="en-US" sz="3040" b="1" dirty="0">
                <a:solidFill>
                  <a:schemeClr val="tx1">
                    <a:lumMod val="50000"/>
                  </a:schemeClr>
                </a:solidFill>
              </a:rPr>
              <a:t>26641</a:t>
            </a:r>
          </a:p>
        </p:txBody>
      </p:sp>
    </p:spTree>
    <p:extLst>
      <p:ext uri="{BB962C8B-B14F-4D97-AF65-F5344CB8AC3E}">
        <p14:creationId xmlns:p14="http://schemas.microsoft.com/office/powerpoint/2010/main" val="384675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DATA QUALITY ISSUES &amp; TRANSFORMATION</a:t>
            </a:r>
          </a:p>
        </p:txBody>
      </p:sp>
      <p:sp>
        <p:nvSpPr>
          <p:cNvPr id="4" name="TextBox 3">
            <a:extLst>
              <a:ext uri="{FF2B5EF4-FFF2-40B4-BE49-F238E27FC236}">
                <a16:creationId xmlns:a16="http://schemas.microsoft.com/office/drawing/2014/main" id="{FBEBC4AE-E070-4D8B-9876-3C45FD3D48C0}"/>
              </a:ext>
            </a:extLst>
          </p:cNvPr>
          <p:cNvSpPr txBox="1"/>
          <p:nvPr/>
        </p:nvSpPr>
        <p:spPr>
          <a:xfrm>
            <a:off x="990600" y="1219200"/>
            <a:ext cx="16002000" cy="7738850"/>
          </a:xfrm>
          <a:prstGeom prst="rect">
            <a:avLst/>
          </a:prstGeom>
          <a:noFill/>
        </p:spPr>
        <p:txBody>
          <a:bodyPr wrap="square" rtlCol="0">
            <a:spAutoFit/>
          </a:bodyPr>
          <a:lstStyle/>
          <a:p>
            <a:pPr marL="651521" indent="-651521">
              <a:lnSpc>
                <a:spcPct val="150000"/>
              </a:lnSpc>
              <a:buFont typeface="Wingdings" panose="05000000000000000000" pitchFamily="2" charset="2"/>
              <a:buChar char="§"/>
            </a:pPr>
            <a:r>
              <a:rPr lang="en-US" sz="3040" dirty="0">
                <a:solidFill>
                  <a:schemeClr val="tx1">
                    <a:lumMod val="50000"/>
                  </a:schemeClr>
                </a:solidFill>
              </a:rPr>
              <a:t>15736 duplicate records.</a:t>
            </a:r>
          </a:p>
          <a:p>
            <a:pPr marL="651521" indent="-651521">
              <a:lnSpc>
                <a:spcPct val="150000"/>
              </a:lnSpc>
              <a:buFont typeface="Wingdings" panose="05000000000000000000" pitchFamily="2" charset="2"/>
              <a:buChar char="§"/>
            </a:pPr>
            <a:r>
              <a:rPr lang="en-US" sz="3040" dirty="0">
                <a:solidFill>
                  <a:schemeClr val="tx1">
                    <a:lumMod val="50000"/>
                  </a:schemeClr>
                </a:solidFill>
              </a:rPr>
              <a:t>15640 missing or erroneous values in Precinct, Sector &amp; Beat.</a:t>
            </a:r>
          </a:p>
          <a:p>
            <a:pPr marL="651521" indent="-651521">
              <a:lnSpc>
                <a:spcPct val="150000"/>
              </a:lnSpc>
              <a:buFont typeface="Wingdings" panose="05000000000000000000" pitchFamily="2" charset="2"/>
              <a:buChar char="§"/>
            </a:pPr>
            <a:r>
              <a:rPr lang="en-US" sz="3040" dirty="0">
                <a:solidFill>
                  <a:schemeClr val="tx1">
                    <a:lumMod val="50000"/>
                  </a:schemeClr>
                </a:solidFill>
              </a:rPr>
              <a:t>For 4154 incidents, allegations were not specified. </a:t>
            </a:r>
          </a:p>
          <a:p>
            <a:pPr marL="651521" indent="-651521">
              <a:lnSpc>
                <a:spcPct val="150000"/>
              </a:lnSpc>
              <a:buFont typeface="Wingdings" panose="05000000000000000000" pitchFamily="2" charset="2"/>
              <a:buChar char="§"/>
            </a:pPr>
            <a:r>
              <a:rPr lang="en-US" sz="3040" dirty="0">
                <a:solidFill>
                  <a:schemeClr val="tx1">
                    <a:lumMod val="50000"/>
                  </a:schemeClr>
                </a:solidFill>
              </a:rPr>
              <a:t>There were many missing and unknown values in Complainant age, gender and race columns.</a:t>
            </a:r>
          </a:p>
          <a:p>
            <a:pPr marL="1520216" lvl="1" indent="-651521">
              <a:lnSpc>
                <a:spcPct val="150000"/>
              </a:lnSpc>
              <a:buFont typeface="Wingdings" panose="05000000000000000000" pitchFamily="2" charset="2"/>
              <a:buChar char="Ø"/>
            </a:pPr>
            <a:r>
              <a:rPr lang="en-US" sz="3040" dirty="0">
                <a:solidFill>
                  <a:schemeClr val="tx1">
                    <a:lumMod val="50000"/>
                  </a:schemeClr>
                </a:solidFill>
              </a:rPr>
              <a:t>Fixed the issue by combining missing and unknown values into a Not specified group.</a:t>
            </a:r>
          </a:p>
          <a:p>
            <a:pPr marL="651521" indent="-651521">
              <a:lnSpc>
                <a:spcPct val="150000"/>
              </a:lnSpc>
              <a:buFont typeface="Wingdings" panose="05000000000000000000" pitchFamily="2" charset="2"/>
              <a:buChar char="§"/>
            </a:pPr>
            <a:r>
              <a:rPr lang="en-US" sz="3040" dirty="0">
                <a:solidFill>
                  <a:schemeClr val="tx1">
                    <a:lumMod val="50000"/>
                  </a:schemeClr>
                </a:solidFill>
              </a:rPr>
              <a:t>Complainant age values were grouped into 5 age groups.</a:t>
            </a:r>
          </a:p>
          <a:p>
            <a:pPr marL="1368411" lvl="1" indent="-651521">
              <a:lnSpc>
                <a:spcPct val="150000"/>
              </a:lnSpc>
              <a:buFont typeface="Wingdings" panose="05000000000000000000" pitchFamily="2" charset="2"/>
              <a:buChar char="Ø"/>
            </a:pPr>
            <a:r>
              <a:rPr lang="en-US" sz="3040" dirty="0">
                <a:solidFill>
                  <a:schemeClr val="tx1">
                    <a:lumMod val="50000"/>
                  </a:schemeClr>
                </a:solidFill>
              </a:rPr>
              <a:t>0-4 : Babies , 5-16 : Children, 17-30 : Young Adults, 31-45 : Middle-aged Adults, 46 &amp; above : Old Adults</a:t>
            </a:r>
          </a:p>
          <a:p>
            <a:pPr marL="651521" indent="-651521">
              <a:lnSpc>
                <a:spcPct val="150000"/>
              </a:lnSpc>
              <a:buFont typeface="Wingdings" panose="05000000000000000000" pitchFamily="2" charset="2"/>
              <a:buChar char="§"/>
            </a:pPr>
            <a:r>
              <a:rPr lang="en-US" sz="3040" dirty="0">
                <a:solidFill>
                  <a:schemeClr val="tx1">
                    <a:lumMod val="50000"/>
                  </a:schemeClr>
                </a:solidFill>
              </a:rPr>
              <a:t>Sources that received comparatively low complaints were grouped into “Other Sources” bucket</a:t>
            </a:r>
          </a:p>
          <a:p>
            <a:pPr marL="651521" indent="-651521">
              <a:lnSpc>
                <a:spcPct val="150000"/>
              </a:lnSpc>
              <a:buFont typeface="Wingdings" panose="05000000000000000000" pitchFamily="2" charset="2"/>
              <a:buChar char="§"/>
            </a:pPr>
            <a:r>
              <a:rPr lang="en-US" sz="3040" dirty="0">
                <a:solidFill>
                  <a:schemeClr val="tx1">
                    <a:lumMod val="50000"/>
                  </a:schemeClr>
                </a:solidFill>
              </a:rPr>
              <a:t>The records before 2014 were removed as the number of incidents reported appeared incomplete.</a:t>
            </a:r>
          </a:p>
        </p:txBody>
      </p:sp>
    </p:spTree>
    <p:extLst>
      <p:ext uri="{BB962C8B-B14F-4D97-AF65-F5344CB8AC3E}">
        <p14:creationId xmlns:p14="http://schemas.microsoft.com/office/powerpoint/2010/main" val="381287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QUESTIONS ABOUT THE DATA</a:t>
            </a:r>
          </a:p>
        </p:txBody>
      </p:sp>
      <p:sp>
        <p:nvSpPr>
          <p:cNvPr id="4" name="TextBox 3">
            <a:extLst>
              <a:ext uri="{FF2B5EF4-FFF2-40B4-BE49-F238E27FC236}">
                <a16:creationId xmlns:a16="http://schemas.microsoft.com/office/drawing/2014/main" id="{FBEBC4AE-E070-4D8B-9876-3C45FD3D48C0}"/>
              </a:ext>
            </a:extLst>
          </p:cNvPr>
          <p:cNvSpPr txBox="1"/>
          <p:nvPr/>
        </p:nvSpPr>
        <p:spPr>
          <a:xfrm>
            <a:off x="1752600" y="1470662"/>
            <a:ext cx="15041880" cy="5443606"/>
          </a:xfrm>
          <a:prstGeom prst="rect">
            <a:avLst/>
          </a:prstGeom>
          <a:noFill/>
        </p:spPr>
        <p:txBody>
          <a:bodyPr wrap="square" rtlCol="0">
            <a:spAutoFit/>
          </a:bodyPr>
          <a:lstStyle/>
          <a:p>
            <a:pPr marL="542935" indent="-542935">
              <a:lnSpc>
                <a:spcPct val="300000"/>
              </a:lnSpc>
              <a:buFont typeface="Wingdings" panose="05000000000000000000" pitchFamily="2" charset="2"/>
              <a:buChar char="q"/>
            </a:pPr>
            <a:r>
              <a:rPr lang="en-US" sz="3040" dirty="0">
                <a:solidFill>
                  <a:schemeClr val="tx1">
                    <a:lumMod val="50000"/>
                  </a:schemeClr>
                </a:solidFill>
              </a:rPr>
              <a:t>Who is receiving complaints?</a:t>
            </a:r>
          </a:p>
          <a:p>
            <a:pPr marL="542935" indent="-542935">
              <a:lnSpc>
                <a:spcPct val="300000"/>
              </a:lnSpc>
              <a:buFont typeface="Wingdings" panose="05000000000000000000" pitchFamily="2" charset="2"/>
              <a:buChar char="q"/>
            </a:pPr>
            <a:r>
              <a:rPr lang="en-US" sz="3040" dirty="0">
                <a:solidFill>
                  <a:schemeClr val="tx1">
                    <a:lumMod val="50000"/>
                  </a:schemeClr>
                </a:solidFill>
              </a:rPr>
              <a:t>What are the complaints for?</a:t>
            </a:r>
          </a:p>
          <a:p>
            <a:pPr marL="542935" indent="-542935">
              <a:lnSpc>
                <a:spcPct val="300000"/>
              </a:lnSpc>
              <a:buFont typeface="Wingdings" panose="05000000000000000000" pitchFamily="2" charset="2"/>
              <a:buChar char="q"/>
            </a:pPr>
            <a:r>
              <a:rPr lang="en-US" sz="3040" dirty="0">
                <a:solidFill>
                  <a:schemeClr val="tx1">
                    <a:lumMod val="50000"/>
                  </a:schemeClr>
                </a:solidFill>
              </a:rPr>
              <a:t>Who is complaining?</a:t>
            </a:r>
          </a:p>
          <a:p>
            <a:pPr marL="542935" indent="-542935">
              <a:lnSpc>
                <a:spcPct val="300000"/>
              </a:lnSpc>
              <a:buFont typeface="Wingdings" panose="05000000000000000000" pitchFamily="2" charset="2"/>
              <a:buChar char="q"/>
            </a:pPr>
            <a:r>
              <a:rPr lang="en-US" sz="3040" dirty="0">
                <a:solidFill>
                  <a:schemeClr val="tx1">
                    <a:lumMod val="50000"/>
                  </a:schemeClr>
                </a:solidFill>
              </a:rPr>
              <a:t>Are complaints trending up / down? What is the forecast for complaints?</a:t>
            </a:r>
          </a:p>
        </p:txBody>
      </p:sp>
    </p:spTree>
    <p:extLst>
      <p:ext uri="{BB962C8B-B14F-4D97-AF65-F5344CB8AC3E}">
        <p14:creationId xmlns:p14="http://schemas.microsoft.com/office/powerpoint/2010/main" val="406981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WHO IS RECEIVING COMPLAINTS?</a:t>
            </a:r>
          </a:p>
        </p:txBody>
      </p:sp>
      <p:sp>
        <p:nvSpPr>
          <p:cNvPr id="8" name="TextBox 7">
            <a:extLst>
              <a:ext uri="{FF2B5EF4-FFF2-40B4-BE49-F238E27FC236}">
                <a16:creationId xmlns:a16="http://schemas.microsoft.com/office/drawing/2014/main" id="{497EB564-3246-4DBB-AEA4-AA27239F41BA}"/>
              </a:ext>
            </a:extLst>
          </p:cNvPr>
          <p:cNvSpPr txBox="1"/>
          <p:nvPr/>
        </p:nvSpPr>
        <p:spPr>
          <a:xfrm>
            <a:off x="10058400" y="957998"/>
            <a:ext cx="7040281" cy="7375545"/>
          </a:xfrm>
          <a:prstGeom prst="rect">
            <a:avLst/>
          </a:prstGeom>
          <a:noFill/>
        </p:spPr>
        <p:txBody>
          <a:bodyPr wrap="square" rtlCol="0">
            <a:spAutoFit/>
          </a:bodyPr>
          <a:lstStyle/>
          <a:p>
            <a:pPr>
              <a:lnSpc>
                <a:spcPct val="200000"/>
              </a:lnSpc>
            </a:pPr>
            <a:r>
              <a:rPr lang="en-US" sz="2400" b="1" dirty="0">
                <a:solidFill>
                  <a:schemeClr val="tx1">
                    <a:lumMod val="50000"/>
                  </a:schemeClr>
                </a:solidFill>
              </a:rPr>
              <a:t>Design Decision</a:t>
            </a:r>
          </a:p>
          <a:p>
            <a:pPr marL="542935" indent="-542935">
              <a:lnSpc>
                <a:spcPct val="200000"/>
              </a:lnSpc>
              <a:buFont typeface="Wingdings" panose="05000000000000000000" pitchFamily="2" charset="2"/>
              <a:buChar char="§"/>
            </a:pPr>
            <a:r>
              <a:rPr lang="en-US" sz="2400" dirty="0">
                <a:solidFill>
                  <a:schemeClr val="tx1">
                    <a:lumMod val="50000"/>
                  </a:schemeClr>
                </a:solidFill>
              </a:rPr>
              <a:t>Position is used to represent the sources receiving complaints and the total incidents reported.</a:t>
            </a:r>
          </a:p>
          <a:p>
            <a:pPr marL="542935" indent="-542935">
              <a:lnSpc>
                <a:spcPct val="200000"/>
              </a:lnSpc>
              <a:buFont typeface="Wingdings" panose="05000000000000000000" pitchFamily="2" charset="2"/>
              <a:buChar char="§"/>
            </a:pPr>
            <a:r>
              <a:rPr lang="en-US" sz="2400" dirty="0">
                <a:solidFill>
                  <a:schemeClr val="tx1">
                    <a:lumMod val="50000"/>
                  </a:schemeClr>
                </a:solidFill>
              </a:rPr>
              <a:t>Sources that had comparatively very low incidents reported to them were grouped into an “Other sources” bucket. The tooltip includes each source along with the total incidents received by them.</a:t>
            </a:r>
          </a:p>
          <a:p>
            <a:pPr>
              <a:lnSpc>
                <a:spcPct val="200000"/>
              </a:lnSpc>
            </a:pPr>
            <a:r>
              <a:rPr lang="en-US" sz="2400" b="1" dirty="0">
                <a:solidFill>
                  <a:schemeClr val="tx1">
                    <a:lumMod val="50000"/>
                  </a:schemeClr>
                </a:solidFill>
              </a:rPr>
              <a:t>Insights</a:t>
            </a:r>
          </a:p>
          <a:p>
            <a:pPr marL="457200" indent="-457200">
              <a:lnSpc>
                <a:spcPct val="200000"/>
              </a:lnSpc>
              <a:buFont typeface="Wingdings" panose="05000000000000000000" pitchFamily="2" charset="2"/>
              <a:buChar char="§"/>
            </a:pPr>
            <a:r>
              <a:rPr lang="en-US" sz="2400" dirty="0">
                <a:solidFill>
                  <a:schemeClr val="tx1">
                    <a:lumMod val="50000"/>
                  </a:schemeClr>
                </a:solidFill>
              </a:rPr>
              <a:t>65% of incidents were reported to Community Member (5926).</a:t>
            </a:r>
          </a:p>
        </p:txBody>
      </p:sp>
      <p:pic>
        <p:nvPicPr>
          <p:cNvPr id="9" name="Picture 8" descr="Chart&#10;&#10;Description automatically generated">
            <a:extLst>
              <a:ext uri="{FF2B5EF4-FFF2-40B4-BE49-F238E27FC236}">
                <a16:creationId xmlns:a16="http://schemas.microsoft.com/office/drawing/2014/main" id="{7E55A429-002D-4F86-B4D1-21B539A91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19" y="1767840"/>
            <a:ext cx="9631082" cy="4953000"/>
          </a:xfrm>
          <a:prstGeom prst="rect">
            <a:avLst/>
          </a:prstGeom>
        </p:spPr>
      </p:pic>
    </p:spTree>
    <p:extLst>
      <p:ext uri="{BB962C8B-B14F-4D97-AF65-F5344CB8AC3E}">
        <p14:creationId xmlns:p14="http://schemas.microsoft.com/office/powerpoint/2010/main" val="4169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WHAT ARE THE COMPLAINTS FOR?</a:t>
            </a:r>
          </a:p>
        </p:txBody>
      </p:sp>
      <p:sp>
        <p:nvSpPr>
          <p:cNvPr id="8" name="TextBox 7">
            <a:extLst>
              <a:ext uri="{FF2B5EF4-FFF2-40B4-BE49-F238E27FC236}">
                <a16:creationId xmlns:a16="http://schemas.microsoft.com/office/drawing/2014/main" id="{497EB564-3246-4DBB-AEA4-AA27239F41BA}"/>
              </a:ext>
            </a:extLst>
          </p:cNvPr>
          <p:cNvSpPr txBox="1"/>
          <p:nvPr/>
        </p:nvSpPr>
        <p:spPr>
          <a:xfrm>
            <a:off x="7924800" y="1219200"/>
            <a:ext cx="9173881" cy="5898218"/>
          </a:xfrm>
          <a:prstGeom prst="rect">
            <a:avLst/>
          </a:prstGeom>
          <a:noFill/>
        </p:spPr>
        <p:txBody>
          <a:bodyPr wrap="square" rtlCol="0">
            <a:spAutoFit/>
          </a:bodyPr>
          <a:lstStyle/>
          <a:p>
            <a:pPr algn="just">
              <a:lnSpc>
                <a:spcPct val="200000"/>
              </a:lnSpc>
            </a:pPr>
            <a:r>
              <a:rPr lang="en-US" sz="2400" b="1" dirty="0">
                <a:solidFill>
                  <a:schemeClr val="tx1">
                    <a:lumMod val="50000"/>
                  </a:schemeClr>
                </a:solidFill>
              </a:rPr>
              <a:t>Design Decision</a:t>
            </a:r>
          </a:p>
          <a:p>
            <a:pPr marL="542935" indent="-542935" algn="just">
              <a:lnSpc>
                <a:spcPct val="200000"/>
              </a:lnSpc>
              <a:buFont typeface="Wingdings" panose="05000000000000000000" pitchFamily="2" charset="2"/>
              <a:buChar char="§"/>
            </a:pPr>
            <a:r>
              <a:rPr lang="en-US" sz="2400" dirty="0">
                <a:solidFill>
                  <a:schemeClr val="tx1">
                    <a:lumMod val="50000"/>
                  </a:schemeClr>
                </a:solidFill>
              </a:rPr>
              <a:t>The 46 allegations are shown as bubbles with size representing total number of incidents reported in each.</a:t>
            </a:r>
          </a:p>
          <a:p>
            <a:pPr algn="just">
              <a:lnSpc>
                <a:spcPct val="200000"/>
              </a:lnSpc>
            </a:pPr>
            <a:r>
              <a:rPr lang="en-US" sz="2400" b="1" dirty="0">
                <a:solidFill>
                  <a:schemeClr val="tx1">
                    <a:lumMod val="50000"/>
                  </a:schemeClr>
                </a:solidFill>
              </a:rPr>
              <a:t>Insights</a:t>
            </a:r>
          </a:p>
          <a:p>
            <a:pPr marL="542935" indent="-542935" algn="just">
              <a:lnSpc>
                <a:spcPct val="200000"/>
              </a:lnSpc>
              <a:buFont typeface="Wingdings" panose="05000000000000000000" pitchFamily="2" charset="2"/>
              <a:buChar char="§"/>
            </a:pPr>
            <a:r>
              <a:rPr lang="en-US" sz="2400" dirty="0">
                <a:solidFill>
                  <a:schemeClr val="tx1">
                    <a:lumMod val="50000"/>
                  </a:schemeClr>
                </a:solidFill>
              </a:rPr>
              <a:t>Allegation type was not specified for 4154 incidents.</a:t>
            </a:r>
          </a:p>
          <a:p>
            <a:pPr marL="542935" indent="-542935" algn="just">
              <a:lnSpc>
                <a:spcPct val="200000"/>
              </a:lnSpc>
              <a:buFont typeface="Wingdings" panose="05000000000000000000" pitchFamily="2" charset="2"/>
              <a:buChar char="§"/>
            </a:pPr>
            <a:r>
              <a:rPr lang="en-US" sz="2400" dirty="0">
                <a:solidFill>
                  <a:schemeClr val="tx1">
                    <a:lumMod val="50000"/>
                  </a:schemeClr>
                </a:solidFill>
              </a:rPr>
              <a:t>Professionalism was the most reported allegation with a total of 1444 incidents followed by Force-use with 793,and Bias-free policing with 702 incidents.</a:t>
            </a:r>
          </a:p>
        </p:txBody>
      </p:sp>
      <p:pic>
        <p:nvPicPr>
          <p:cNvPr id="14" name="Picture 13" descr="Chart, bubble chart&#10;&#10;Description automatically generated">
            <a:extLst>
              <a:ext uri="{FF2B5EF4-FFF2-40B4-BE49-F238E27FC236}">
                <a16:creationId xmlns:a16="http://schemas.microsoft.com/office/drawing/2014/main" id="{1EB8EE1C-BDB4-4543-A921-E5F070EE4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19" y="1056757"/>
            <a:ext cx="7040281" cy="7566157"/>
          </a:xfrm>
          <a:prstGeom prst="rect">
            <a:avLst/>
          </a:prstGeom>
        </p:spPr>
      </p:pic>
    </p:spTree>
    <p:extLst>
      <p:ext uri="{BB962C8B-B14F-4D97-AF65-F5344CB8AC3E}">
        <p14:creationId xmlns:p14="http://schemas.microsoft.com/office/powerpoint/2010/main" val="128064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WHAT ARE THE COMPLAINTS FOR?</a:t>
            </a:r>
          </a:p>
        </p:txBody>
      </p:sp>
      <p:sp>
        <p:nvSpPr>
          <p:cNvPr id="8" name="TextBox 7">
            <a:extLst>
              <a:ext uri="{FF2B5EF4-FFF2-40B4-BE49-F238E27FC236}">
                <a16:creationId xmlns:a16="http://schemas.microsoft.com/office/drawing/2014/main" id="{497EB564-3246-4DBB-AEA4-AA27239F41BA}"/>
              </a:ext>
            </a:extLst>
          </p:cNvPr>
          <p:cNvSpPr txBox="1"/>
          <p:nvPr/>
        </p:nvSpPr>
        <p:spPr>
          <a:xfrm>
            <a:off x="6629400" y="1066800"/>
            <a:ext cx="10469281" cy="7237046"/>
          </a:xfrm>
          <a:prstGeom prst="rect">
            <a:avLst/>
          </a:prstGeom>
          <a:noFill/>
        </p:spPr>
        <p:txBody>
          <a:bodyPr wrap="square" rtlCol="0">
            <a:spAutoFit/>
          </a:bodyPr>
          <a:lstStyle/>
          <a:p>
            <a:pPr>
              <a:lnSpc>
                <a:spcPct val="150000"/>
              </a:lnSpc>
            </a:pPr>
            <a:r>
              <a:rPr lang="en-US" sz="2400" b="1" dirty="0">
                <a:solidFill>
                  <a:schemeClr val="tx1">
                    <a:lumMod val="50000"/>
                  </a:schemeClr>
                </a:solidFill>
              </a:rPr>
              <a:t>Improvements to the visualization</a:t>
            </a:r>
          </a:p>
          <a:p>
            <a:pPr>
              <a:lnSpc>
                <a:spcPct val="150000"/>
              </a:lnSpc>
            </a:pPr>
            <a:r>
              <a:rPr lang="en-US" sz="2400" dirty="0">
                <a:solidFill>
                  <a:schemeClr val="tx1">
                    <a:lumMod val="50000"/>
                  </a:schemeClr>
                </a:solidFill>
              </a:rPr>
              <a:t>Based on the suggestion I received during the presentation, I tried to deep dive into the data to understand which incident types had the greatest number of missing allegations. I found that “Contact Log” had the most missing allegation (3929). Included the details in the tool tip for better understanding. Now the user will be able to understand the incident types even though the allegations are missing. </a:t>
            </a:r>
            <a:br>
              <a:rPr lang="en-US" sz="2400" dirty="0">
                <a:solidFill>
                  <a:schemeClr val="tx1">
                    <a:lumMod val="50000"/>
                  </a:schemeClr>
                </a:solidFill>
              </a:rPr>
            </a:br>
            <a:r>
              <a:rPr lang="en-US" sz="2400" dirty="0">
                <a:solidFill>
                  <a:schemeClr val="tx1">
                    <a:lumMod val="50000"/>
                  </a:schemeClr>
                </a:solidFill>
              </a:rPr>
              <a:t>Also, to gain a better understanding why there were so many missing allegations, I looked at the SPD website and found that “Contact Log” includes incidents that are not considered as policy violations, or those that have insufficient information to proceed with the inquiry. I think it’s because of this, we are seeing many missing values in allegations. Other allegations had only a little to no incidents reported as Contact Log incident type.</a:t>
            </a:r>
          </a:p>
        </p:txBody>
      </p:sp>
      <p:pic>
        <p:nvPicPr>
          <p:cNvPr id="14" name="Picture 13" descr="Chart, bubble chart&#10;&#10;Description automatically generated">
            <a:extLst>
              <a:ext uri="{FF2B5EF4-FFF2-40B4-BE49-F238E27FC236}">
                <a16:creationId xmlns:a16="http://schemas.microsoft.com/office/drawing/2014/main" id="{1EB8EE1C-BDB4-4543-A921-E5F070EE4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6430681" cy="6911023"/>
          </a:xfrm>
          <a:prstGeom prst="rect">
            <a:avLst/>
          </a:prstGeom>
        </p:spPr>
      </p:pic>
      <p:pic>
        <p:nvPicPr>
          <p:cNvPr id="5" name="Picture 4">
            <a:extLst>
              <a:ext uri="{FF2B5EF4-FFF2-40B4-BE49-F238E27FC236}">
                <a16:creationId xmlns:a16="http://schemas.microsoft.com/office/drawing/2014/main" id="{ADF1E852-C601-4C7A-9D28-478B9763549B}"/>
              </a:ext>
            </a:extLst>
          </p:cNvPr>
          <p:cNvPicPr>
            <a:picLocks noChangeAspect="1"/>
          </p:cNvPicPr>
          <p:nvPr/>
        </p:nvPicPr>
        <p:blipFill>
          <a:blip r:embed="rId3"/>
          <a:stretch>
            <a:fillRect/>
          </a:stretch>
        </p:blipFill>
        <p:spPr>
          <a:xfrm>
            <a:off x="1758344" y="5181600"/>
            <a:ext cx="4191000" cy="2209800"/>
          </a:xfrm>
          <a:prstGeom prst="rect">
            <a:avLst/>
          </a:prstGeom>
        </p:spPr>
      </p:pic>
    </p:spTree>
    <p:extLst>
      <p:ext uri="{BB962C8B-B14F-4D97-AF65-F5344CB8AC3E}">
        <p14:creationId xmlns:p14="http://schemas.microsoft.com/office/powerpoint/2010/main" val="206223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WHO IS COMPLAINING?</a:t>
            </a:r>
          </a:p>
        </p:txBody>
      </p:sp>
      <p:sp>
        <p:nvSpPr>
          <p:cNvPr id="8" name="TextBox 7">
            <a:extLst>
              <a:ext uri="{FF2B5EF4-FFF2-40B4-BE49-F238E27FC236}">
                <a16:creationId xmlns:a16="http://schemas.microsoft.com/office/drawing/2014/main" id="{497EB564-3246-4DBB-AEA4-AA27239F41BA}"/>
              </a:ext>
            </a:extLst>
          </p:cNvPr>
          <p:cNvSpPr txBox="1"/>
          <p:nvPr/>
        </p:nvSpPr>
        <p:spPr>
          <a:xfrm>
            <a:off x="8077200" y="957998"/>
            <a:ext cx="9113521" cy="7237046"/>
          </a:xfrm>
          <a:prstGeom prst="rect">
            <a:avLst/>
          </a:prstGeom>
          <a:noFill/>
        </p:spPr>
        <p:txBody>
          <a:bodyPr wrap="square" rtlCol="0">
            <a:spAutoFit/>
          </a:bodyPr>
          <a:lstStyle/>
          <a:p>
            <a:pPr>
              <a:lnSpc>
                <a:spcPct val="150000"/>
              </a:lnSpc>
            </a:pPr>
            <a:r>
              <a:rPr lang="en-US" sz="2400" b="1" dirty="0">
                <a:solidFill>
                  <a:schemeClr val="tx1">
                    <a:lumMod val="50000"/>
                  </a:schemeClr>
                </a:solidFill>
              </a:rPr>
              <a:t>Design Decision</a:t>
            </a:r>
          </a:p>
          <a:p>
            <a:pPr marL="542935" indent="-542935">
              <a:lnSpc>
                <a:spcPct val="150000"/>
              </a:lnSpc>
              <a:buFont typeface="Wingdings" panose="05000000000000000000" pitchFamily="2" charset="2"/>
              <a:buChar char="§"/>
            </a:pPr>
            <a:r>
              <a:rPr lang="en-US" sz="2400" dirty="0">
                <a:solidFill>
                  <a:schemeClr val="tx1">
                    <a:lumMod val="50000"/>
                  </a:schemeClr>
                </a:solidFill>
              </a:rPr>
              <a:t>View by complainant filter lets user choose whether they want to see complainants by age, race or gender.</a:t>
            </a:r>
          </a:p>
          <a:p>
            <a:pPr marL="542935" indent="-542935">
              <a:lnSpc>
                <a:spcPct val="150000"/>
              </a:lnSpc>
              <a:buFont typeface="Wingdings" panose="05000000000000000000" pitchFamily="2" charset="2"/>
              <a:buChar char="§"/>
            </a:pPr>
            <a:r>
              <a:rPr lang="en-US" sz="2400" dirty="0">
                <a:solidFill>
                  <a:schemeClr val="tx1">
                    <a:lumMod val="50000"/>
                  </a:schemeClr>
                </a:solidFill>
              </a:rPr>
              <a:t>The bubble chart shows the selected demography with size representing total incidents and color representing the categories in each demography.</a:t>
            </a:r>
          </a:p>
          <a:p>
            <a:pPr>
              <a:lnSpc>
                <a:spcPct val="150000"/>
              </a:lnSpc>
            </a:pPr>
            <a:r>
              <a:rPr lang="en-US" sz="2400" b="1" dirty="0">
                <a:solidFill>
                  <a:schemeClr val="tx1">
                    <a:lumMod val="50000"/>
                  </a:schemeClr>
                </a:solidFill>
              </a:rPr>
              <a:t>Insights</a:t>
            </a:r>
          </a:p>
          <a:p>
            <a:pPr marL="542935" indent="-542935">
              <a:lnSpc>
                <a:spcPct val="150000"/>
              </a:lnSpc>
              <a:buFont typeface="Wingdings" panose="05000000000000000000" pitchFamily="2" charset="2"/>
              <a:buChar char="§"/>
            </a:pPr>
            <a:r>
              <a:rPr lang="en-US" sz="2400" dirty="0">
                <a:solidFill>
                  <a:schemeClr val="tx1">
                    <a:lumMod val="50000"/>
                  </a:schemeClr>
                </a:solidFill>
              </a:rPr>
              <a:t>57.50% of total incidents didn’t have complainant race,62.63% of total incidents didn’t have complainant age and 34.06% of total incidents didn’t have complainant gender.</a:t>
            </a:r>
          </a:p>
          <a:p>
            <a:pPr marL="542935" indent="-542935">
              <a:lnSpc>
                <a:spcPct val="150000"/>
              </a:lnSpc>
              <a:buFont typeface="Wingdings" panose="05000000000000000000" pitchFamily="2" charset="2"/>
              <a:buChar char="§"/>
            </a:pPr>
            <a:r>
              <a:rPr lang="en-US" sz="2400" dirty="0">
                <a:solidFill>
                  <a:schemeClr val="tx1">
                    <a:lumMod val="50000"/>
                  </a:schemeClr>
                </a:solidFill>
              </a:rPr>
              <a:t>Most complaints were White(32.83%) by race.</a:t>
            </a:r>
          </a:p>
          <a:p>
            <a:pPr marL="542935" indent="-542935">
              <a:lnSpc>
                <a:spcPct val="150000"/>
              </a:lnSpc>
              <a:buFont typeface="Wingdings" panose="05000000000000000000" pitchFamily="2" charset="2"/>
              <a:buChar char="§"/>
            </a:pPr>
            <a:r>
              <a:rPr lang="en-US" sz="2400" dirty="0">
                <a:solidFill>
                  <a:schemeClr val="tx1">
                    <a:lumMod val="50000"/>
                  </a:schemeClr>
                </a:solidFill>
              </a:rPr>
              <a:t>Most complaints were Male(45.63%) by gender.</a:t>
            </a:r>
          </a:p>
          <a:p>
            <a:pPr marL="542935" indent="-542935">
              <a:lnSpc>
                <a:spcPct val="150000"/>
              </a:lnSpc>
              <a:buFont typeface="Wingdings" panose="05000000000000000000" pitchFamily="2" charset="2"/>
              <a:buChar char="§"/>
            </a:pPr>
            <a:r>
              <a:rPr lang="en-US" sz="2400" dirty="0">
                <a:solidFill>
                  <a:schemeClr val="tx1">
                    <a:lumMod val="50000"/>
                  </a:schemeClr>
                </a:solidFill>
              </a:rPr>
              <a:t>Most complaints were Old Adults(46 &amp; above )(18.99%) by age.</a:t>
            </a:r>
          </a:p>
        </p:txBody>
      </p:sp>
      <p:pic>
        <p:nvPicPr>
          <p:cNvPr id="10" name="Picture 9" descr="Chart, bubble chart&#10;&#10;Description automatically generated">
            <a:extLst>
              <a:ext uri="{FF2B5EF4-FFF2-40B4-BE49-F238E27FC236}">
                <a16:creationId xmlns:a16="http://schemas.microsoft.com/office/drawing/2014/main" id="{F21D596C-156B-4077-9C61-92057D7C3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39" y="1771137"/>
            <a:ext cx="7790864" cy="6585802"/>
          </a:xfrm>
          <a:prstGeom prst="rect">
            <a:avLst/>
          </a:prstGeom>
        </p:spPr>
      </p:pic>
      <p:pic>
        <p:nvPicPr>
          <p:cNvPr id="12" name="Picture 11">
            <a:extLst>
              <a:ext uri="{FF2B5EF4-FFF2-40B4-BE49-F238E27FC236}">
                <a16:creationId xmlns:a16="http://schemas.microsoft.com/office/drawing/2014/main" id="{53D05293-78AE-415F-B470-79C580F780E0}"/>
              </a:ext>
            </a:extLst>
          </p:cNvPr>
          <p:cNvPicPr>
            <a:picLocks noChangeAspect="1"/>
          </p:cNvPicPr>
          <p:nvPr/>
        </p:nvPicPr>
        <p:blipFill>
          <a:blip r:embed="rId3"/>
          <a:stretch>
            <a:fillRect/>
          </a:stretch>
        </p:blipFill>
        <p:spPr>
          <a:xfrm>
            <a:off x="4953000" y="1899697"/>
            <a:ext cx="2694605" cy="790357"/>
          </a:xfrm>
          <a:prstGeom prst="rect">
            <a:avLst/>
          </a:prstGeom>
        </p:spPr>
      </p:pic>
      <p:pic>
        <p:nvPicPr>
          <p:cNvPr id="14" name="Picture 13">
            <a:extLst>
              <a:ext uri="{FF2B5EF4-FFF2-40B4-BE49-F238E27FC236}">
                <a16:creationId xmlns:a16="http://schemas.microsoft.com/office/drawing/2014/main" id="{12AA631A-9067-4ED4-BC0A-7233362A4787}"/>
              </a:ext>
            </a:extLst>
          </p:cNvPr>
          <p:cNvPicPr>
            <a:picLocks noChangeAspect="1"/>
          </p:cNvPicPr>
          <p:nvPr/>
        </p:nvPicPr>
        <p:blipFill>
          <a:blip r:embed="rId4"/>
          <a:stretch>
            <a:fillRect/>
          </a:stretch>
        </p:blipFill>
        <p:spPr>
          <a:xfrm>
            <a:off x="5151120" y="2952475"/>
            <a:ext cx="2664125" cy="1802248"/>
          </a:xfrm>
          <a:prstGeom prst="rect">
            <a:avLst/>
          </a:prstGeom>
        </p:spPr>
      </p:pic>
    </p:spTree>
    <p:extLst>
      <p:ext uri="{BB962C8B-B14F-4D97-AF65-F5344CB8AC3E}">
        <p14:creationId xmlns:p14="http://schemas.microsoft.com/office/powerpoint/2010/main" val="183648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67641"/>
            <a:ext cx="15803280" cy="790357"/>
          </a:xfrm>
        </p:spPr>
        <p:txBody>
          <a:bodyPr>
            <a:noAutofit/>
          </a:bodyPr>
          <a:lstStyle/>
          <a:p>
            <a:r>
              <a:rPr lang="en-US" sz="6000" dirty="0">
                <a:solidFill>
                  <a:schemeClr val="tx1">
                    <a:lumMod val="50000"/>
                  </a:schemeClr>
                </a:solidFill>
              </a:rPr>
              <a:t>ARE COMPLAINTS TRENDING UP / DOWN? </a:t>
            </a:r>
          </a:p>
        </p:txBody>
      </p:sp>
      <p:sp>
        <p:nvSpPr>
          <p:cNvPr id="8" name="TextBox 7">
            <a:extLst>
              <a:ext uri="{FF2B5EF4-FFF2-40B4-BE49-F238E27FC236}">
                <a16:creationId xmlns:a16="http://schemas.microsoft.com/office/drawing/2014/main" id="{497EB564-3246-4DBB-AEA4-AA27239F41BA}"/>
              </a:ext>
            </a:extLst>
          </p:cNvPr>
          <p:cNvSpPr txBox="1"/>
          <p:nvPr/>
        </p:nvSpPr>
        <p:spPr>
          <a:xfrm>
            <a:off x="8458200" y="1062888"/>
            <a:ext cx="8640481" cy="7375545"/>
          </a:xfrm>
          <a:prstGeom prst="rect">
            <a:avLst/>
          </a:prstGeom>
          <a:noFill/>
        </p:spPr>
        <p:txBody>
          <a:bodyPr wrap="square" rtlCol="0">
            <a:spAutoFit/>
          </a:bodyPr>
          <a:lstStyle/>
          <a:p>
            <a:pPr>
              <a:lnSpc>
                <a:spcPct val="200000"/>
              </a:lnSpc>
            </a:pPr>
            <a:r>
              <a:rPr lang="en-US" sz="2400" b="1" dirty="0">
                <a:solidFill>
                  <a:schemeClr val="tx1">
                    <a:lumMod val="50000"/>
                  </a:schemeClr>
                </a:solidFill>
              </a:rPr>
              <a:t>Insights </a:t>
            </a:r>
          </a:p>
          <a:p>
            <a:pPr marL="457200" indent="-457200">
              <a:lnSpc>
                <a:spcPct val="200000"/>
              </a:lnSpc>
              <a:buFont typeface="Wingdings" panose="05000000000000000000" pitchFamily="2" charset="2"/>
              <a:buChar char="§"/>
            </a:pPr>
            <a:r>
              <a:rPr lang="en-US" sz="2400" dirty="0">
                <a:solidFill>
                  <a:schemeClr val="tx1">
                    <a:lumMod val="50000"/>
                  </a:schemeClr>
                </a:solidFill>
              </a:rPr>
              <a:t>This visualization shows how the trend of complaints received changed over the months. </a:t>
            </a:r>
          </a:p>
          <a:p>
            <a:pPr marL="542935" indent="-542935">
              <a:lnSpc>
                <a:spcPct val="200000"/>
              </a:lnSpc>
              <a:buFont typeface="Wingdings" panose="05000000000000000000" pitchFamily="2" charset="2"/>
              <a:buChar char="§"/>
            </a:pPr>
            <a:r>
              <a:rPr lang="en-US" sz="2400" dirty="0">
                <a:solidFill>
                  <a:schemeClr val="tx1">
                    <a:lumMod val="50000"/>
                  </a:schemeClr>
                </a:solidFill>
              </a:rPr>
              <a:t>The linear trend line shows that the number of complaints are going down over the years.</a:t>
            </a:r>
          </a:p>
          <a:p>
            <a:pPr marL="542935" indent="-542935">
              <a:lnSpc>
                <a:spcPct val="200000"/>
              </a:lnSpc>
              <a:buFont typeface="Wingdings" panose="05000000000000000000" pitchFamily="2" charset="2"/>
              <a:buChar char="§"/>
            </a:pPr>
            <a:r>
              <a:rPr lang="en-US" sz="2400" dirty="0">
                <a:solidFill>
                  <a:schemeClr val="tx1">
                    <a:lumMod val="50000"/>
                  </a:schemeClr>
                </a:solidFill>
              </a:rPr>
              <a:t>R</a:t>
            </a:r>
            <a:r>
              <a:rPr lang="en-US" sz="2400" baseline="30000" dirty="0">
                <a:solidFill>
                  <a:schemeClr val="tx1">
                    <a:lumMod val="50000"/>
                  </a:schemeClr>
                </a:solidFill>
              </a:rPr>
              <a:t>2</a:t>
            </a:r>
            <a:r>
              <a:rPr lang="en-US" sz="2400" dirty="0">
                <a:solidFill>
                  <a:schemeClr val="tx1">
                    <a:lumMod val="50000"/>
                  </a:schemeClr>
                </a:solidFill>
              </a:rPr>
              <a:t>= 0.53 &amp; p-value &lt;0.0001 which shows that the model is a good fit</a:t>
            </a:r>
            <a:endParaRPr lang="en-US" sz="2400" baseline="30000" dirty="0">
              <a:solidFill>
                <a:schemeClr val="tx1">
                  <a:lumMod val="50000"/>
                </a:schemeClr>
              </a:solidFill>
            </a:endParaRPr>
          </a:p>
          <a:p>
            <a:pPr marL="542935" indent="-542935">
              <a:lnSpc>
                <a:spcPct val="200000"/>
              </a:lnSpc>
              <a:buFont typeface="Wingdings" panose="05000000000000000000" pitchFamily="2" charset="2"/>
              <a:buChar char="§"/>
            </a:pPr>
            <a:r>
              <a:rPr lang="en-US" sz="2400" dirty="0">
                <a:solidFill>
                  <a:schemeClr val="tx1">
                    <a:lumMod val="50000"/>
                  </a:schemeClr>
                </a:solidFill>
              </a:rPr>
              <a:t>From evaluating the most recent trend in complaints , the forecast for upcoming month (October 2022) is 35 ± 49 (Prediction Interval). </a:t>
            </a:r>
          </a:p>
        </p:txBody>
      </p:sp>
      <p:pic>
        <p:nvPicPr>
          <p:cNvPr id="5" name="Picture 4" descr="Chart&#10;&#10;Description automatically generated">
            <a:extLst>
              <a:ext uri="{FF2B5EF4-FFF2-40B4-BE49-F238E27FC236}">
                <a16:creationId xmlns:a16="http://schemas.microsoft.com/office/drawing/2014/main" id="{A74F0AE4-E4A9-4B65-81D5-8A1402383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19" y="1062889"/>
            <a:ext cx="7954681" cy="7307424"/>
          </a:xfrm>
          <a:prstGeom prst="rect">
            <a:avLst/>
          </a:prstGeom>
        </p:spPr>
      </p:pic>
    </p:spTree>
    <p:extLst>
      <p:ext uri="{BB962C8B-B14F-4D97-AF65-F5344CB8AC3E}">
        <p14:creationId xmlns:p14="http://schemas.microsoft.com/office/powerpoint/2010/main" val="186142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9"/>
          </p:nvPr>
        </p:nvSpPr>
        <p:spPr>
          <a:xfrm>
            <a:off x="8001000" y="152400"/>
            <a:ext cx="8484267" cy="8534400"/>
          </a:xfrm>
        </p:spPr>
        <p:txBody>
          <a:bodyPr anchor="t"/>
          <a:lstStyle/>
          <a:p>
            <a:pPr algn="ctr"/>
            <a:endParaRPr lang="en-US" sz="6000" dirty="0">
              <a:solidFill>
                <a:schemeClr val="tx1">
                  <a:lumMod val="50000"/>
                </a:schemeClr>
              </a:solidFill>
              <a:latin typeface="+mj-lt"/>
            </a:endParaRPr>
          </a:p>
          <a:p>
            <a:pPr algn="ctr"/>
            <a:endParaRPr lang="en-US" sz="6000" dirty="0">
              <a:solidFill>
                <a:schemeClr val="tx1">
                  <a:lumMod val="50000"/>
                </a:schemeClr>
              </a:solidFill>
              <a:latin typeface="+mj-lt"/>
            </a:endParaRPr>
          </a:p>
          <a:p>
            <a:pPr algn="ctr"/>
            <a:r>
              <a:rPr lang="en-US" sz="6000" dirty="0">
                <a:solidFill>
                  <a:schemeClr val="tx1">
                    <a:lumMod val="50000"/>
                  </a:schemeClr>
                </a:solidFill>
                <a:latin typeface="+mj-lt"/>
              </a:rPr>
              <a:t>TABLEAU PUBLIC LINK</a:t>
            </a:r>
          </a:p>
          <a:p>
            <a:pPr algn="ctr">
              <a:lnSpc>
                <a:spcPct val="200000"/>
              </a:lnSpc>
            </a:pPr>
            <a:r>
              <a:rPr lang="en-US" sz="4800" dirty="0">
                <a:solidFill>
                  <a:srgbClr val="0070C0"/>
                </a:solidFill>
                <a:hlinkClick r:id="rId2">
                  <a:extLst>
                    <a:ext uri="{A12FA001-AC4F-418D-AE19-62706E023703}">
                      <ahyp:hlinkClr xmlns:ahyp="http://schemas.microsoft.com/office/drawing/2018/hyperlinkcolor" val="tx"/>
                    </a:ext>
                  </a:extLst>
                </a:hlinkClick>
              </a:rPr>
              <a:t>SEATTLE POLICE DASHBOARD</a:t>
            </a:r>
            <a:endParaRPr lang="en-US" sz="4800" dirty="0">
              <a:solidFill>
                <a:srgbClr val="0070C0"/>
              </a:solidFill>
            </a:endParaRPr>
          </a:p>
        </p:txBody>
      </p:sp>
      <p:sp>
        <p:nvSpPr>
          <p:cNvPr id="4" name="Rectangle 3">
            <a:extLst>
              <a:ext uri="{FF2B5EF4-FFF2-40B4-BE49-F238E27FC236}">
                <a16:creationId xmlns:a16="http://schemas.microsoft.com/office/drawing/2014/main" id="{BCEEC06E-4C78-4D76-8CFD-6293BA429CEE}"/>
              </a:ext>
            </a:extLst>
          </p:cNvPr>
          <p:cNvSpPr/>
          <p:nvPr/>
        </p:nvSpPr>
        <p:spPr>
          <a:xfrm>
            <a:off x="15520937" y="9285076"/>
            <a:ext cx="1852663" cy="292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3"/>
          </a:p>
        </p:txBody>
      </p:sp>
    </p:spTree>
    <p:extLst>
      <p:ext uri="{BB962C8B-B14F-4D97-AF65-F5344CB8AC3E}">
        <p14:creationId xmlns:p14="http://schemas.microsoft.com/office/powerpoint/2010/main" val="242509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00" dirty="0">
                <a:solidFill>
                  <a:schemeClr val="tx1">
                    <a:lumMod val="50000"/>
                  </a:schemeClr>
                </a:solidFill>
              </a:rPr>
              <a:t>SUMMARY &amp; KEY TAKEAWAYS</a:t>
            </a:r>
            <a:endParaRPr lang="en-US" sz="6000" dirty="0">
              <a:solidFill>
                <a:schemeClr val="tx1">
                  <a:lumMod val="50000"/>
                </a:schemeClr>
              </a:solidFill>
              <a:latin typeface="+mj-lt"/>
            </a:endParaRPr>
          </a:p>
        </p:txBody>
      </p:sp>
      <p:sp>
        <p:nvSpPr>
          <p:cNvPr id="5" name="Rectangle: Rounded Corners 4">
            <a:extLst>
              <a:ext uri="{FF2B5EF4-FFF2-40B4-BE49-F238E27FC236}">
                <a16:creationId xmlns:a16="http://schemas.microsoft.com/office/drawing/2014/main" id="{95602FD6-6D68-46F2-A855-D6ED0CB4E047}"/>
              </a:ext>
            </a:extLst>
          </p:cNvPr>
          <p:cNvSpPr/>
          <p:nvPr/>
        </p:nvSpPr>
        <p:spPr>
          <a:xfrm>
            <a:off x="1143000" y="957998"/>
            <a:ext cx="15468600" cy="7256363"/>
          </a:xfrm>
          <a:prstGeom prst="roundRect">
            <a:avLst/>
          </a:prstGeom>
          <a:ln>
            <a:solidFill>
              <a:srgbClr val="33435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362">
              <a:solidFill>
                <a:schemeClr val="tx1">
                  <a:lumMod val="50000"/>
                </a:schemeClr>
              </a:solidFill>
            </a:endParaRPr>
          </a:p>
        </p:txBody>
      </p:sp>
      <p:sp>
        <p:nvSpPr>
          <p:cNvPr id="9" name="TextBox 8">
            <a:extLst>
              <a:ext uri="{FF2B5EF4-FFF2-40B4-BE49-F238E27FC236}">
                <a16:creationId xmlns:a16="http://schemas.microsoft.com/office/drawing/2014/main" id="{ABB51E6C-0B4C-47D6-8B7D-A74DA13B6C62}"/>
              </a:ext>
            </a:extLst>
          </p:cNvPr>
          <p:cNvSpPr txBox="1"/>
          <p:nvPr/>
        </p:nvSpPr>
        <p:spPr>
          <a:xfrm>
            <a:off x="1386840" y="1278683"/>
            <a:ext cx="14980920" cy="648882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dirty="0">
                <a:solidFill>
                  <a:schemeClr val="tx1">
                    <a:lumMod val="50000"/>
                  </a:schemeClr>
                </a:solidFill>
              </a:rPr>
              <a:t>There were multiple data issues including 15736 duplicate records and 59% values were missing for Precinct, Sector &amp; Beat.</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65% of complaints were reported to Community member.</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Professionalism was the most reported allegation with a total of 1444 incidents followed by Force-use with 793,and Bias-free policing with 702 incidents.</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Most complaints were White(32.83%) by race.</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Most complaints were Male(45.63%) by gender.</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Most complaints were Old Adults(46 &amp; above )(18.99%) by age.</a:t>
            </a:r>
          </a:p>
          <a:p>
            <a:pPr marL="457200" indent="-457200" algn="just">
              <a:lnSpc>
                <a:spcPct val="150000"/>
              </a:lnSpc>
              <a:buFont typeface="Wingdings" panose="05000000000000000000" pitchFamily="2" charset="2"/>
              <a:buChar char="§"/>
            </a:pPr>
            <a:r>
              <a:rPr lang="en-US" sz="2800" dirty="0">
                <a:solidFill>
                  <a:schemeClr val="tx1">
                    <a:lumMod val="50000"/>
                  </a:schemeClr>
                </a:solidFill>
              </a:rPr>
              <a:t>The trend of complaints are going down. The forecast for upcoming month (October 2022) is 35 ± 49 (Prediction Interval).</a:t>
            </a:r>
          </a:p>
        </p:txBody>
      </p:sp>
    </p:spTree>
    <p:extLst>
      <p:ext uri="{BB962C8B-B14F-4D97-AF65-F5344CB8AC3E}">
        <p14:creationId xmlns:p14="http://schemas.microsoft.com/office/powerpoint/2010/main" val="408364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740" y="3787140"/>
            <a:ext cx="10568940" cy="1628775"/>
          </a:xfrm>
        </p:spPr>
        <p:txBody>
          <a:bodyPr>
            <a:normAutofit fontScale="90000"/>
          </a:bodyPr>
          <a:lstStyle/>
          <a:p>
            <a:r>
              <a:rPr lang="en-US" dirty="0">
                <a:solidFill>
                  <a:schemeClr val="tx1">
                    <a:lumMod val="50000"/>
                  </a:schemeClr>
                </a:solidFill>
              </a:rPr>
              <a:t>1. USE OF FORCE DATASET</a:t>
            </a:r>
          </a:p>
        </p:txBody>
      </p:sp>
      <p:sp>
        <p:nvSpPr>
          <p:cNvPr id="3" name="Rectangle 2">
            <a:extLst>
              <a:ext uri="{FF2B5EF4-FFF2-40B4-BE49-F238E27FC236}">
                <a16:creationId xmlns:a16="http://schemas.microsoft.com/office/drawing/2014/main" id="{674C7E52-EAEE-47FC-9CB6-F67DDE722477}"/>
              </a:ext>
            </a:extLst>
          </p:cNvPr>
          <p:cNvSpPr/>
          <p:nvPr/>
        </p:nvSpPr>
        <p:spPr>
          <a:xfrm>
            <a:off x="15520937" y="9285076"/>
            <a:ext cx="1852663" cy="292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3"/>
          </a:p>
        </p:txBody>
      </p:sp>
    </p:spTree>
    <p:extLst>
      <p:ext uri="{BB962C8B-B14F-4D97-AF65-F5344CB8AC3E}">
        <p14:creationId xmlns:p14="http://schemas.microsoft.com/office/powerpoint/2010/main" val="377273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00" dirty="0">
                <a:solidFill>
                  <a:schemeClr val="tx1">
                    <a:lumMod val="50000"/>
                  </a:schemeClr>
                </a:solidFill>
                <a:latin typeface="+mj-lt"/>
              </a:rPr>
              <a:t>ABOUT THE DATASET</a:t>
            </a:r>
          </a:p>
        </p:txBody>
      </p:sp>
      <p:sp>
        <p:nvSpPr>
          <p:cNvPr id="3" name="Rectangle: Rounded Corners 2">
            <a:extLst>
              <a:ext uri="{FF2B5EF4-FFF2-40B4-BE49-F238E27FC236}">
                <a16:creationId xmlns:a16="http://schemas.microsoft.com/office/drawing/2014/main" id="{4AD95518-A5A4-4E00-A5C5-B6CAF9F04F67}"/>
              </a:ext>
            </a:extLst>
          </p:cNvPr>
          <p:cNvSpPr/>
          <p:nvPr/>
        </p:nvSpPr>
        <p:spPr>
          <a:xfrm>
            <a:off x="1996440" y="1905000"/>
            <a:ext cx="13716000" cy="5105400"/>
          </a:xfrm>
          <a:prstGeom prst="roundRect">
            <a:avLst/>
          </a:prstGeom>
          <a:ln>
            <a:solidFill>
              <a:srgbClr val="33435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362" dirty="0"/>
          </a:p>
        </p:txBody>
      </p:sp>
      <p:sp>
        <p:nvSpPr>
          <p:cNvPr id="10" name="TextBox 9">
            <a:extLst>
              <a:ext uri="{FF2B5EF4-FFF2-40B4-BE49-F238E27FC236}">
                <a16:creationId xmlns:a16="http://schemas.microsoft.com/office/drawing/2014/main" id="{A108E708-BAAB-4486-8961-E86D1F27F250}"/>
              </a:ext>
            </a:extLst>
          </p:cNvPr>
          <p:cNvSpPr txBox="1"/>
          <p:nvPr/>
        </p:nvSpPr>
        <p:spPr>
          <a:xfrm>
            <a:off x="3002280" y="2819400"/>
            <a:ext cx="12344400" cy="2826736"/>
          </a:xfrm>
          <a:prstGeom prst="rect">
            <a:avLst/>
          </a:prstGeom>
          <a:noFill/>
        </p:spPr>
        <p:txBody>
          <a:bodyPr wrap="square" rtlCol="0">
            <a:spAutoFit/>
          </a:bodyPr>
          <a:lstStyle/>
          <a:p>
            <a:pPr>
              <a:lnSpc>
                <a:spcPct val="150000"/>
              </a:lnSpc>
            </a:pPr>
            <a:r>
              <a:rPr lang="en-US" sz="3040" dirty="0">
                <a:solidFill>
                  <a:schemeClr val="tx1">
                    <a:lumMod val="50000"/>
                  </a:schemeClr>
                </a:solidFill>
              </a:rPr>
              <a:t>The dataset consisted of 4 types of Use of Force incidents, their area of occurrence and subject demographics.</a:t>
            </a:r>
          </a:p>
          <a:p>
            <a:pPr>
              <a:lnSpc>
                <a:spcPct val="150000"/>
              </a:lnSpc>
            </a:pPr>
            <a:r>
              <a:rPr lang="en-US" sz="3040" dirty="0">
                <a:solidFill>
                  <a:schemeClr val="tx1">
                    <a:lumMod val="50000"/>
                  </a:schemeClr>
                </a:solidFill>
              </a:rPr>
              <a:t>Link to source: </a:t>
            </a:r>
            <a:r>
              <a:rPr lang="en-US" sz="3040" dirty="0">
                <a:solidFill>
                  <a:srgbClr val="0070C0"/>
                </a:solidFill>
                <a:hlinkClick r:id="rId2">
                  <a:extLst>
                    <a:ext uri="{A12FA001-AC4F-418D-AE19-62706E023703}">
                      <ahyp:hlinkClr xmlns:ahyp="http://schemas.microsoft.com/office/drawing/2018/hyperlinkcolor" val="tx"/>
                    </a:ext>
                  </a:extLst>
                </a:hlinkClick>
              </a:rPr>
              <a:t>https://data.seattle.gov/Public-Safety/Use-Of-Force/ppi5-g2bj</a:t>
            </a:r>
            <a:r>
              <a:rPr lang="en-US" sz="3040" dirty="0">
                <a:solidFill>
                  <a:srgbClr val="0070C0"/>
                </a:solidFill>
              </a:rPr>
              <a:t> </a:t>
            </a:r>
          </a:p>
          <a:p>
            <a:pPr>
              <a:lnSpc>
                <a:spcPct val="150000"/>
              </a:lnSpc>
            </a:pPr>
            <a:r>
              <a:rPr lang="en-US" sz="3040" dirty="0">
                <a:solidFill>
                  <a:schemeClr val="tx1">
                    <a:lumMod val="50000"/>
                  </a:schemeClr>
                </a:solidFill>
              </a:rPr>
              <a:t>Total number of records: </a:t>
            </a:r>
            <a:r>
              <a:rPr lang="en-US" sz="3040" b="1" dirty="0">
                <a:solidFill>
                  <a:schemeClr val="tx1">
                    <a:lumMod val="50000"/>
                  </a:schemeClr>
                </a:solidFill>
              </a:rPr>
              <a:t>13,934</a:t>
            </a:r>
          </a:p>
        </p:txBody>
      </p:sp>
    </p:spTree>
    <p:extLst>
      <p:ext uri="{BB962C8B-B14F-4D97-AF65-F5344CB8AC3E}">
        <p14:creationId xmlns:p14="http://schemas.microsoft.com/office/powerpoint/2010/main" val="413730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DATA QUALITY ISSUES &amp; TRANSFORMATION</a:t>
            </a:r>
          </a:p>
        </p:txBody>
      </p:sp>
      <p:sp>
        <p:nvSpPr>
          <p:cNvPr id="4" name="TextBox 3">
            <a:extLst>
              <a:ext uri="{FF2B5EF4-FFF2-40B4-BE49-F238E27FC236}">
                <a16:creationId xmlns:a16="http://schemas.microsoft.com/office/drawing/2014/main" id="{FBEBC4AE-E070-4D8B-9876-3C45FD3D48C0}"/>
              </a:ext>
            </a:extLst>
          </p:cNvPr>
          <p:cNvSpPr txBox="1"/>
          <p:nvPr/>
        </p:nvSpPr>
        <p:spPr>
          <a:xfrm>
            <a:off x="1447800" y="2133600"/>
            <a:ext cx="15057120" cy="4581062"/>
          </a:xfrm>
          <a:prstGeom prst="rect">
            <a:avLst/>
          </a:prstGeom>
          <a:noFill/>
        </p:spPr>
        <p:txBody>
          <a:bodyPr wrap="square" rtlCol="0">
            <a:spAutoFit/>
          </a:bodyPr>
          <a:lstStyle/>
          <a:p>
            <a:pPr marL="651521" indent="-651521">
              <a:lnSpc>
                <a:spcPct val="250000"/>
              </a:lnSpc>
              <a:buFont typeface="Wingdings" panose="05000000000000000000" pitchFamily="2" charset="2"/>
              <a:buChar char="§"/>
            </a:pPr>
            <a:r>
              <a:rPr lang="en-US" sz="3040" dirty="0">
                <a:solidFill>
                  <a:schemeClr val="tx1">
                    <a:lumMod val="50000"/>
                  </a:schemeClr>
                </a:solidFill>
              </a:rPr>
              <a:t>Precinct, Sector &amp; Beat had 747 missing or erroneous values.</a:t>
            </a:r>
          </a:p>
          <a:p>
            <a:pPr marL="1520216" lvl="1" indent="-651521">
              <a:lnSpc>
                <a:spcPct val="250000"/>
              </a:lnSpc>
              <a:buFont typeface="Wingdings" panose="05000000000000000000" pitchFamily="2" charset="2"/>
              <a:buChar char="Ø"/>
            </a:pPr>
            <a:r>
              <a:rPr lang="en-US" sz="3040" dirty="0">
                <a:solidFill>
                  <a:schemeClr val="tx1">
                    <a:lumMod val="50000"/>
                  </a:schemeClr>
                </a:solidFill>
              </a:rPr>
              <a:t>Fixed the issue by combining missing and erroneous values into a group “Not specified”</a:t>
            </a:r>
          </a:p>
          <a:p>
            <a:pPr marL="651521" indent="-651521">
              <a:lnSpc>
                <a:spcPct val="250000"/>
              </a:lnSpc>
              <a:buFont typeface="Wingdings" panose="05000000000000000000" pitchFamily="2" charset="2"/>
              <a:buChar char="§"/>
            </a:pPr>
            <a:r>
              <a:rPr lang="en-US" sz="3040" dirty="0">
                <a:solidFill>
                  <a:schemeClr val="tx1">
                    <a:lumMod val="50000"/>
                  </a:schemeClr>
                </a:solidFill>
              </a:rPr>
              <a:t>3008 Subject races, 567 Subject gender were Not Specified.</a:t>
            </a:r>
          </a:p>
        </p:txBody>
      </p:sp>
    </p:spTree>
    <p:extLst>
      <p:ext uri="{BB962C8B-B14F-4D97-AF65-F5344CB8AC3E}">
        <p14:creationId xmlns:p14="http://schemas.microsoft.com/office/powerpoint/2010/main" val="218520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QUESTIONS ABOUT THE DATA</a:t>
            </a:r>
          </a:p>
        </p:txBody>
      </p:sp>
      <p:sp>
        <p:nvSpPr>
          <p:cNvPr id="4" name="TextBox 3">
            <a:extLst>
              <a:ext uri="{FF2B5EF4-FFF2-40B4-BE49-F238E27FC236}">
                <a16:creationId xmlns:a16="http://schemas.microsoft.com/office/drawing/2014/main" id="{FBEBC4AE-E070-4D8B-9876-3C45FD3D48C0}"/>
              </a:ext>
            </a:extLst>
          </p:cNvPr>
          <p:cNvSpPr txBox="1"/>
          <p:nvPr/>
        </p:nvSpPr>
        <p:spPr>
          <a:xfrm>
            <a:off x="2286000" y="2194561"/>
            <a:ext cx="12481564" cy="4040145"/>
          </a:xfrm>
          <a:prstGeom prst="rect">
            <a:avLst/>
          </a:prstGeom>
          <a:noFill/>
        </p:spPr>
        <p:txBody>
          <a:bodyPr wrap="square" rtlCol="0">
            <a:spAutoFit/>
          </a:bodyPr>
          <a:lstStyle/>
          <a:p>
            <a:pPr marL="542935" indent="-542935">
              <a:lnSpc>
                <a:spcPct val="300000"/>
              </a:lnSpc>
              <a:buFont typeface="Wingdings" panose="05000000000000000000" pitchFamily="2" charset="2"/>
              <a:buChar char="q"/>
            </a:pPr>
            <a:r>
              <a:rPr lang="en-US" sz="3040" dirty="0">
                <a:solidFill>
                  <a:schemeClr val="tx1">
                    <a:lumMod val="50000"/>
                  </a:schemeClr>
                </a:solidFill>
                <a:latin typeface="Lato Extended"/>
              </a:rPr>
              <a:t>What is the breakdown of subject demographics by force type?</a:t>
            </a:r>
          </a:p>
          <a:p>
            <a:pPr marL="542935" indent="-542935">
              <a:lnSpc>
                <a:spcPct val="300000"/>
              </a:lnSpc>
              <a:buFont typeface="Wingdings" panose="05000000000000000000" pitchFamily="2" charset="2"/>
              <a:buChar char="q"/>
            </a:pPr>
            <a:r>
              <a:rPr lang="en-US" sz="3040" dirty="0">
                <a:solidFill>
                  <a:schemeClr val="tx1">
                    <a:lumMod val="50000"/>
                  </a:schemeClr>
                </a:solidFill>
                <a:latin typeface="Lato Extended"/>
              </a:rPr>
              <a:t>Where is force used?</a:t>
            </a:r>
          </a:p>
          <a:p>
            <a:pPr marL="542935" indent="-542935">
              <a:lnSpc>
                <a:spcPct val="300000"/>
              </a:lnSpc>
              <a:buFont typeface="Wingdings" panose="05000000000000000000" pitchFamily="2" charset="2"/>
              <a:buChar char="q"/>
            </a:pPr>
            <a:r>
              <a:rPr lang="en-US" sz="3040" dirty="0">
                <a:solidFill>
                  <a:schemeClr val="tx1">
                    <a:lumMod val="50000"/>
                  </a:schemeClr>
                </a:solidFill>
                <a:latin typeface="Lato Extended"/>
              </a:rPr>
              <a:t>Is force trending up / down? What is the forecast?</a:t>
            </a:r>
          </a:p>
        </p:txBody>
      </p:sp>
    </p:spTree>
    <p:extLst>
      <p:ext uri="{BB962C8B-B14F-4D97-AF65-F5344CB8AC3E}">
        <p14:creationId xmlns:p14="http://schemas.microsoft.com/office/powerpoint/2010/main" val="304045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67641"/>
            <a:ext cx="15636240" cy="790357"/>
          </a:xfrm>
        </p:spPr>
        <p:txBody>
          <a:bodyPr>
            <a:noAutofit/>
          </a:bodyPr>
          <a:lstStyle/>
          <a:p>
            <a:r>
              <a:rPr lang="en-US" sz="6080" dirty="0">
                <a:solidFill>
                  <a:schemeClr val="tx1">
                    <a:lumMod val="50000"/>
                  </a:schemeClr>
                </a:solidFill>
              </a:rPr>
              <a:t>SUBJECT DEMOGRAPHICS BY FORCE TYPE</a:t>
            </a:r>
          </a:p>
        </p:txBody>
      </p:sp>
      <p:sp>
        <p:nvSpPr>
          <p:cNvPr id="8" name="TextBox 7">
            <a:extLst>
              <a:ext uri="{FF2B5EF4-FFF2-40B4-BE49-F238E27FC236}">
                <a16:creationId xmlns:a16="http://schemas.microsoft.com/office/drawing/2014/main" id="{497EB564-3246-4DBB-AEA4-AA27239F41BA}"/>
              </a:ext>
            </a:extLst>
          </p:cNvPr>
          <p:cNvSpPr txBox="1"/>
          <p:nvPr/>
        </p:nvSpPr>
        <p:spPr>
          <a:xfrm>
            <a:off x="10134600" y="1401340"/>
            <a:ext cx="6705600" cy="6129050"/>
          </a:xfrm>
          <a:prstGeom prst="rect">
            <a:avLst/>
          </a:prstGeom>
          <a:noFill/>
        </p:spPr>
        <p:txBody>
          <a:bodyPr wrap="square" rtlCol="0">
            <a:spAutoFit/>
          </a:bodyPr>
          <a:lstStyle/>
          <a:p>
            <a:pPr>
              <a:lnSpc>
                <a:spcPct val="150000"/>
              </a:lnSpc>
            </a:pPr>
            <a:r>
              <a:rPr lang="en-US" sz="2400" b="1" dirty="0">
                <a:solidFill>
                  <a:schemeClr val="tx1">
                    <a:lumMod val="50000"/>
                  </a:schemeClr>
                </a:solidFill>
              </a:rPr>
              <a:t>Design Decision</a:t>
            </a:r>
          </a:p>
          <a:p>
            <a:pPr marL="542935" indent="-542935">
              <a:lnSpc>
                <a:spcPct val="150000"/>
              </a:lnSpc>
              <a:buFont typeface="Wingdings" panose="05000000000000000000" pitchFamily="2" charset="2"/>
              <a:buChar char="§"/>
            </a:pPr>
            <a:r>
              <a:rPr lang="en-US" sz="2400" dirty="0">
                <a:solidFill>
                  <a:schemeClr val="tx1">
                    <a:lumMod val="50000"/>
                  </a:schemeClr>
                </a:solidFill>
              </a:rPr>
              <a:t>Filter lets user choose the incident type.</a:t>
            </a:r>
          </a:p>
          <a:p>
            <a:pPr marL="542935" indent="-542935">
              <a:lnSpc>
                <a:spcPct val="150000"/>
              </a:lnSpc>
              <a:buFont typeface="Wingdings" panose="05000000000000000000" pitchFamily="2" charset="2"/>
              <a:buChar char="§"/>
            </a:pPr>
            <a:r>
              <a:rPr lang="en-US" sz="2400" dirty="0">
                <a:solidFill>
                  <a:schemeClr val="tx1">
                    <a:lumMod val="50000"/>
                  </a:schemeClr>
                </a:solidFill>
              </a:rPr>
              <a:t>Three colors are used to represent genders</a:t>
            </a:r>
          </a:p>
          <a:p>
            <a:pPr marL="542935" indent="-542935">
              <a:lnSpc>
                <a:spcPct val="150000"/>
              </a:lnSpc>
              <a:buFont typeface="Wingdings" panose="05000000000000000000" pitchFamily="2" charset="2"/>
              <a:buChar char="§"/>
            </a:pPr>
            <a:r>
              <a:rPr lang="en-US" sz="2400" dirty="0">
                <a:solidFill>
                  <a:schemeClr val="tx1">
                    <a:lumMod val="50000"/>
                  </a:schemeClr>
                </a:solidFill>
              </a:rPr>
              <a:t>Position is used to represent subject race and total number of subjects</a:t>
            </a:r>
          </a:p>
          <a:p>
            <a:pPr>
              <a:lnSpc>
                <a:spcPct val="150000"/>
              </a:lnSpc>
            </a:pPr>
            <a:r>
              <a:rPr lang="en-US" sz="2400" b="1" dirty="0">
                <a:solidFill>
                  <a:schemeClr val="tx1">
                    <a:lumMod val="50000"/>
                  </a:schemeClr>
                </a:solidFill>
              </a:rPr>
              <a:t>Insights</a:t>
            </a:r>
          </a:p>
          <a:p>
            <a:pPr marL="542935" indent="-542935">
              <a:lnSpc>
                <a:spcPct val="150000"/>
              </a:lnSpc>
              <a:buFont typeface="Wingdings" panose="05000000000000000000" pitchFamily="2" charset="2"/>
              <a:buChar char="§"/>
            </a:pPr>
            <a:r>
              <a:rPr lang="en-US" sz="2400" dirty="0">
                <a:solidFill>
                  <a:schemeClr val="tx1">
                    <a:lumMod val="50000"/>
                  </a:schemeClr>
                </a:solidFill>
              </a:rPr>
              <a:t>This visualization helps to understand which race or gender most subjects belonged to based on the incident type.</a:t>
            </a:r>
          </a:p>
          <a:p>
            <a:pPr marL="542935" indent="-542935">
              <a:lnSpc>
                <a:spcPct val="150000"/>
              </a:lnSpc>
              <a:buFont typeface="Wingdings" panose="05000000000000000000" pitchFamily="2" charset="2"/>
              <a:buChar char="§"/>
            </a:pPr>
            <a:r>
              <a:rPr lang="en-US" sz="2400" dirty="0">
                <a:solidFill>
                  <a:schemeClr val="tx1">
                    <a:lumMod val="50000"/>
                  </a:schemeClr>
                </a:solidFill>
              </a:rPr>
              <a:t>In all incident types “White Males” were the most subjects against whom force was used.</a:t>
            </a:r>
          </a:p>
        </p:txBody>
      </p:sp>
      <p:pic>
        <p:nvPicPr>
          <p:cNvPr id="10" name="Picture 9" descr="Chart&#10;&#10;Description automatically generated">
            <a:extLst>
              <a:ext uri="{FF2B5EF4-FFF2-40B4-BE49-F238E27FC236}">
                <a16:creationId xmlns:a16="http://schemas.microsoft.com/office/drawing/2014/main" id="{3DE82945-AC39-4040-9810-A85F240A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01517"/>
            <a:ext cx="9372599" cy="6178399"/>
          </a:xfrm>
          <a:prstGeom prst="rect">
            <a:avLst/>
          </a:prstGeom>
        </p:spPr>
      </p:pic>
      <p:pic>
        <p:nvPicPr>
          <p:cNvPr id="7" name="Picture 6">
            <a:extLst>
              <a:ext uri="{FF2B5EF4-FFF2-40B4-BE49-F238E27FC236}">
                <a16:creationId xmlns:a16="http://schemas.microsoft.com/office/drawing/2014/main" id="{D7BAB2B8-925D-4990-8A16-3B10590A0CAD}"/>
              </a:ext>
            </a:extLst>
          </p:cNvPr>
          <p:cNvPicPr>
            <a:picLocks noChangeAspect="1"/>
          </p:cNvPicPr>
          <p:nvPr/>
        </p:nvPicPr>
        <p:blipFill>
          <a:blip r:embed="rId3"/>
          <a:stretch>
            <a:fillRect/>
          </a:stretch>
        </p:blipFill>
        <p:spPr>
          <a:xfrm>
            <a:off x="7010400" y="4465865"/>
            <a:ext cx="2571848" cy="1754234"/>
          </a:xfrm>
          <a:prstGeom prst="rect">
            <a:avLst/>
          </a:prstGeom>
        </p:spPr>
      </p:pic>
    </p:spTree>
    <p:extLst>
      <p:ext uri="{BB962C8B-B14F-4D97-AF65-F5344CB8AC3E}">
        <p14:creationId xmlns:p14="http://schemas.microsoft.com/office/powerpoint/2010/main" val="24800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6054"/>
            <a:ext cx="15636240" cy="790357"/>
          </a:xfrm>
        </p:spPr>
        <p:txBody>
          <a:bodyPr>
            <a:noAutofit/>
          </a:bodyPr>
          <a:lstStyle/>
          <a:p>
            <a:r>
              <a:rPr lang="en-US" sz="6080" dirty="0">
                <a:solidFill>
                  <a:schemeClr val="tx1">
                    <a:lumMod val="50000"/>
                  </a:schemeClr>
                </a:solidFill>
              </a:rPr>
              <a:t>WHERE IS FORCE USED?</a:t>
            </a:r>
          </a:p>
        </p:txBody>
      </p:sp>
      <p:sp>
        <p:nvSpPr>
          <p:cNvPr id="8" name="TextBox 7">
            <a:extLst>
              <a:ext uri="{FF2B5EF4-FFF2-40B4-BE49-F238E27FC236}">
                <a16:creationId xmlns:a16="http://schemas.microsoft.com/office/drawing/2014/main" id="{497EB564-3246-4DBB-AEA4-AA27239F41BA}"/>
              </a:ext>
            </a:extLst>
          </p:cNvPr>
          <p:cNvSpPr txBox="1"/>
          <p:nvPr/>
        </p:nvSpPr>
        <p:spPr>
          <a:xfrm>
            <a:off x="9076348" y="895931"/>
            <a:ext cx="8122321" cy="7791044"/>
          </a:xfrm>
          <a:prstGeom prst="rect">
            <a:avLst/>
          </a:prstGeom>
          <a:noFill/>
        </p:spPr>
        <p:txBody>
          <a:bodyPr wrap="square" rtlCol="0">
            <a:spAutoFit/>
          </a:bodyPr>
          <a:lstStyle/>
          <a:p>
            <a:pPr>
              <a:lnSpc>
                <a:spcPct val="150000"/>
              </a:lnSpc>
            </a:pPr>
            <a:r>
              <a:rPr lang="en-US" sz="2400" b="1" dirty="0">
                <a:solidFill>
                  <a:schemeClr val="tx1">
                    <a:lumMod val="50000"/>
                  </a:schemeClr>
                </a:solidFill>
              </a:rPr>
              <a:t>Design Decision</a:t>
            </a:r>
          </a:p>
          <a:p>
            <a:pPr marL="542935" indent="-542935">
              <a:lnSpc>
                <a:spcPct val="150000"/>
              </a:lnSpc>
              <a:buFont typeface="Wingdings" panose="05000000000000000000" pitchFamily="2" charset="2"/>
              <a:buChar char="§"/>
            </a:pPr>
            <a:r>
              <a:rPr lang="en-US" sz="2400" dirty="0">
                <a:solidFill>
                  <a:schemeClr val="tx1">
                    <a:lumMod val="50000"/>
                  </a:schemeClr>
                </a:solidFill>
              </a:rPr>
              <a:t>Filter lets user choose the incident type &amp; see the force breakdown by Precinct, Sector or Beat.</a:t>
            </a:r>
          </a:p>
          <a:p>
            <a:pPr marL="542935" indent="-542935">
              <a:lnSpc>
                <a:spcPct val="150000"/>
              </a:lnSpc>
              <a:buFont typeface="Wingdings" panose="05000000000000000000" pitchFamily="2" charset="2"/>
              <a:buChar char="§"/>
            </a:pPr>
            <a:r>
              <a:rPr lang="en-US" sz="2400" dirty="0">
                <a:solidFill>
                  <a:schemeClr val="tx1">
                    <a:lumMod val="50000"/>
                  </a:schemeClr>
                </a:solidFill>
              </a:rPr>
              <a:t>Four colors are used to represent each incident type</a:t>
            </a:r>
          </a:p>
          <a:p>
            <a:pPr>
              <a:lnSpc>
                <a:spcPct val="150000"/>
              </a:lnSpc>
            </a:pPr>
            <a:r>
              <a:rPr lang="en-US" sz="2400" b="1" dirty="0">
                <a:solidFill>
                  <a:schemeClr val="tx1">
                    <a:lumMod val="50000"/>
                  </a:schemeClr>
                </a:solidFill>
              </a:rPr>
              <a:t>Insights</a:t>
            </a:r>
          </a:p>
          <a:p>
            <a:pPr marL="542935" indent="-542935">
              <a:lnSpc>
                <a:spcPct val="150000"/>
              </a:lnSpc>
              <a:buFont typeface="Wingdings" panose="05000000000000000000" pitchFamily="2" charset="2"/>
              <a:buChar char="§"/>
            </a:pPr>
            <a:r>
              <a:rPr lang="en-US" sz="2400" dirty="0">
                <a:solidFill>
                  <a:schemeClr val="tx1">
                    <a:lumMod val="50000"/>
                  </a:schemeClr>
                </a:solidFill>
              </a:rPr>
              <a:t>This visualization helps to understand the area wise breakdown of force usage and which type of force was most used.</a:t>
            </a:r>
          </a:p>
          <a:p>
            <a:pPr marL="542935" indent="-542935">
              <a:lnSpc>
                <a:spcPct val="150000"/>
              </a:lnSpc>
              <a:buFont typeface="Wingdings" panose="05000000000000000000" pitchFamily="2" charset="2"/>
              <a:buChar char="§"/>
            </a:pPr>
            <a:r>
              <a:rPr lang="en-US" sz="2400" dirty="0">
                <a:solidFill>
                  <a:schemeClr val="tx1">
                    <a:lumMod val="50000"/>
                  </a:schemeClr>
                </a:solidFill>
              </a:rPr>
              <a:t>Level 1 force was the most used type and “West” Precinct had the most incidents in all force types except Level 3 – OIS which was most used in North Precinct</a:t>
            </a:r>
          </a:p>
          <a:p>
            <a:pPr marL="542935" indent="-542935">
              <a:lnSpc>
                <a:spcPct val="150000"/>
              </a:lnSpc>
              <a:buFont typeface="Wingdings" panose="05000000000000000000" pitchFamily="2" charset="2"/>
              <a:buChar char="§"/>
            </a:pPr>
            <a:r>
              <a:rPr lang="en-US" sz="2400" dirty="0">
                <a:solidFill>
                  <a:schemeClr val="tx1">
                    <a:lumMod val="50000"/>
                  </a:schemeClr>
                </a:solidFill>
              </a:rPr>
              <a:t>Interestingly U3 Beat had the highest Level 3-OIS incidents compared to E2 which had the highest Level 1 &amp; Level 2 incidents.</a:t>
            </a:r>
          </a:p>
        </p:txBody>
      </p:sp>
      <p:pic>
        <p:nvPicPr>
          <p:cNvPr id="16" name="Picture 15" descr="Chart, bar chart&#10;&#10;Description automatically generated">
            <a:extLst>
              <a:ext uri="{FF2B5EF4-FFF2-40B4-BE49-F238E27FC236}">
                <a16:creationId xmlns:a16="http://schemas.microsoft.com/office/drawing/2014/main" id="{82DB9897-A747-490C-AB11-F756E6AB9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31" y="1174288"/>
            <a:ext cx="8554148" cy="6598112"/>
          </a:xfrm>
          <a:prstGeom prst="rect">
            <a:avLst/>
          </a:prstGeom>
        </p:spPr>
      </p:pic>
      <p:pic>
        <p:nvPicPr>
          <p:cNvPr id="13" name="Picture 12">
            <a:extLst>
              <a:ext uri="{FF2B5EF4-FFF2-40B4-BE49-F238E27FC236}">
                <a16:creationId xmlns:a16="http://schemas.microsoft.com/office/drawing/2014/main" id="{6DA989C7-C9E9-4475-94B8-2C521DA38632}"/>
              </a:ext>
            </a:extLst>
          </p:cNvPr>
          <p:cNvPicPr>
            <a:picLocks noChangeAspect="1"/>
          </p:cNvPicPr>
          <p:nvPr/>
        </p:nvPicPr>
        <p:blipFill>
          <a:blip r:embed="rId3"/>
          <a:stretch>
            <a:fillRect/>
          </a:stretch>
        </p:blipFill>
        <p:spPr>
          <a:xfrm>
            <a:off x="6993742" y="3291510"/>
            <a:ext cx="1735338" cy="682093"/>
          </a:xfrm>
          <a:prstGeom prst="rect">
            <a:avLst/>
          </a:prstGeom>
        </p:spPr>
      </p:pic>
      <p:pic>
        <p:nvPicPr>
          <p:cNvPr id="14" name="Picture 13">
            <a:extLst>
              <a:ext uri="{FF2B5EF4-FFF2-40B4-BE49-F238E27FC236}">
                <a16:creationId xmlns:a16="http://schemas.microsoft.com/office/drawing/2014/main" id="{7247E931-0D11-4872-BB29-CB940C5C32BB}"/>
              </a:ext>
            </a:extLst>
          </p:cNvPr>
          <p:cNvPicPr>
            <a:picLocks noChangeAspect="1"/>
          </p:cNvPicPr>
          <p:nvPr/>
        </p:nvPicPr>
        <p:blipFill>
          <a:blip r:embed="rId4"/>
          <a:stretch>
            <a:fillRect/>
          </a:stretch>
        </p:blipFill>
        <p:spPr>
          <a:xfrm>
            <a:off x="6841773" y="4221480"/>
            <a:ext cx="1845530" cy="1406118"/>
          </a:xfrm>
          <a:prstGeom prst="rect">
            <a:avLst/>
          </a:prstGeom>
        </p:spPr>
      </p:pic>
    </p:spTree>
    <p:extLst>
      <p:ext uri="{BB962C8B-B14F-4D97-AF65-F5344CB8AC3E}">
        <p14:creationId xmlns:p14="http://schemas.microsoft.com/office/powerpoint/2010/main" val="103320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919" y="22862"/>
            <a:ext cx="16823762" cy="903549"/>
          </a:xfrm>
        </p:spPr>
        <p:txBody>
          <a:bodyPr>
            <a:noAutofit/>
          </a:bodyPr>
          <a:lstStyle/>
          <a:p>
            <a:pPr algn="l"/>
            <a:r>
              <a:rPr lang="en-US" sz="5400" dirty="0">
                <a:solidFill>
                  <a:schemeClr val="tx1">
                    <a:lumMod val="50000"/>
                  </a:schemeClr>
                </a:solidFill>
              </a:rPr>
              <a:t>IS FORCE TRENDING UP/DOWN? WHAT IS THE FORECAST?</a:t>
            </a:r>
          </a:p>
        </p:txBody>
      </p:sp>
      <p:sp>
        <p:nvSpPr>
          <p:cNvPr id="8" name="TextBox 7">
            <a:extLst>
              <a:ext uri="{FF2B5EF4-FFF2-40B4-BE49-F238E27FC236}">
                <a16:creationId xmlns:a16="http://schemas.microsoft.com/office/drawing/2014/main" id="{497EB564-3246-4DBB-AEA4-AA27239F41BA}"/>
              </a:ext>
            </a:extLst>
          </p:cNvPr>
          <p:cNvSpPr txBox="1"/>
          <p:nvPr/>
        </p:nvSpPr>
        <p:spPr>
          <a:xfrm>
            <a:off x="8514354" y="1219200"/>
            <a:ext cx="8402046" cy="6781800"/>
          </a:xfrm>
          <a:prstGeom prst="rect">
            <a:avLst/>
          </a:prstGeom>
          <a:noFill/>
        </p:spPr>
        <p:txBody>
          <a:bodyPr wrap="square" rtlCol="0">
            <a:spAutoFit/>
          </a:bodyPr>
          <a:lstStyle/>
          <a:p>
            <a:pPr>
              <a:lnSpc>
                <a:spcPct val="150000"/>
              </a:lnSpc>
            </a:pPr>
            <a:r>
              <a:rPr lang="en-US" sz="2400" b="1" dirty="0">
                <a:solidFill>
                  <a:schemeClr val="tx1">
                    <a:lumMod val="50000"/>
                  </a:schemeClr>
                </a:solidFill>
              </a:rPr>
              <a:t>Insights </a:t>
            </a:r>
          </a:p>
          <a:p>
            <a:pPr marL="457200" indent="-457200">
              <a:lnSpc>
                <a:spcPct val="150000"/>
              </a:lnSpc>
              <a:buFont typeface="Wingdings" panose="05000000000000000000" pitchFamily="2" charset="2"/>
              <a:buChar char="§"/>
            </a:pPr>
            <a:r>
              <a:rPr lang="en-US" sz="2400" dirty="0">
                <a:solidFill>
                  <a:schemeClr val="tx1">
                    <a:lumMod val="50000"/>
                  </a:schemeClr>
                </a:solidFill>
              </a:rPr>
              <a:t>This visualization shows how the trend in use </a:t>
            </a:r>
            <a:r>
              <a:rPr lang="en-US" sz="2400">
                <a:solidFill>
                  <a:schemeClr val="tx1">
                    <a:lumMod val="50000"/>
                  </a:schemeClr>
                </a:solidFill>
              </a:rPr>
              <a:t>of force incident occurrence </a:t>
            </a:r>
            <a:r>
              <a:rPr lang="en-US" sz="2400" dirty="0">
                <a:solidFill>
                  <a:schemeClr val="tx1">
                    <a:lumMod val="50000"/>
                  </a:schemeClr>
                </a:solidFill>
              </a:rPr>
              <a:t>changed over the months. </a:t>
            </a:r>
          </a:p>
          <a:p>
            <a:pPr marL="542935" indent="-542935">
              <a:lnSpc>
                <a:spcPct val="150000"/>
              </a:lnSpc>
              <a:buFont typeface="Wingdings" panose="05000000000000000000" pitchFamily="2" charset="2"/>
              <a:buChar char="§"/>
            </a:pPr>
            <a:r>
              <a:rPr lang="en-US" sz="2400" dirty="0">
                <a:solidFill>
                  <a:schemeClr val="tx1">
                    <a:lumMod val="50000"/>
                  </a:schemeClr>
                </a:solidFill>
              </a:rPr>
              <a:t>The polynomial trend line shows that the trend of force usage is going down over the years.</a:t>
            </a:r>
          </a:p>
          <a:p>
            <a:pPr marL="542935" indent="-542935">
              <a:lnSpc>
                <a:spcPct val="150000"/>
              </a:lnSpc>
              <a:buFont typeface="Wingdings" panose="05000000000000000000" pitchFamily="2" charset="2"/>
              <a:buChar char="§"/>
            </a:pPr>
            <a:r>
              <a:rPr lang="en-US" sz="2400" dirty="0">
                <a:solidFill>
                  <a:schemeClr val="tx1">
                    <a:lumMod val="50000"/>
                  </a:schemeClr>
                </a:solidFill>
              </a:rPr>
              <a:t>R</a:t>
            </a:r>
            <a:r>
              <a:rPr lang="en-US" sz="2400" baseline="30000" dirty="0">
                <a:solidFill>
                  <a:schemeClr val="tx1">
                    <a:lumMod val="50000"/>
                  </a:schemeClr>
                </a:solidFill>
              </a:rPr>
              <a:t>2</a:t>
            </a:r>
            <a:r>
              <a:rPr lang="en-US" sz="2400" dirty="0">
                <a:solidFill>
                  <a:schemeClr val="tx1">
                    <a:lumMod val="50000"/>
                  </a:schemeClr>
                </a:solidFill>
              </a:rPr>
              <a:t>= 0.15 &amp; p-value =0.0016. Even though the p-value is significant the low R</a:t>
            </a:r>
            <a:r>
              <a:rPr lang="en-US" sz="2400" baseline="30000" dirty="0">
                <a:solidFill>
                  <a:schemeClr val="tx1">
                    <a:lumMod val="50000"/>
                  </a:schemeClr>
                </a:solidFill>
              </a:rPr>
              <a:t>2 </a:t>
            </a:r>
            <a:r>
              <a:rPr lang="en-US" sz="2400" dirty="0">
                <a:solidFill>
                  <a:schemeClr val="tx1">
                    <a:lumMod val="50000"/>
                  </a:schemeClr>
                </a:solidFill>
              </a:rPr>
              <a:t>value shows the model isn’t good. But the values are better than what I received for a linear trend line.</a:t>
            </a:r>
            <a:endParaRPr lang="en-US" sz="2400" baseline="30000" dirty="0">
              <a:solidFill>
                <a:schemeClr val="tx1">
                  <a:lumMod val="50000"/>
                </a:schemeClr>
              </a:solidFill>
            </a:endParaRPr>
          </a:p>
          <a:p>
            <a:pPr marL="542935" indent="-542935">
              <a:lnSpc>
                <a:spcPct val="150000"/>
              </a:lnSpc>
              <a:buFont typeface="Wingdings" panose="05000000000000000000" pitchFamily="2" charset="2"/>
              <a:buChar char="§"/>
            </a:pPr>
            <a:r>
              <a:rPr lang="en-US" sz="2400" baseline="30000" dirty="0">
                <a:solidFill>
                  <a:schemeClr val="tx1">
                    <a:lumMod val="50000"/>
                  </a:schemeClr>
                </a:solidFill>
              </a:rPr>
              <a:t> </a:t>
            </a:r>
            <a:r>
              <a:rPr lang="en-US" sz="2400" dirty="0">
                <a:solidFill>
                  <a:schemeClr val="tx1">
                    <a:lumMod val="50000"/>
                  </a:schemeClr>
                </a:solidFill>
              </a:rPr>
              <a:t>From evaluating the most recent trend in the use of force, the forecast for upcoming month (February 2022) is 54 ± 88 (Prediction Interval). </a:t>
            </a:r>
          </a:p>
        </p:txBody>
      </p:sp>
      <p:pic>
        <p:nvPicPr>
          <p:cNvPr id="4" name="Picture 3" descr="Chart&#10;&#10;Description automatically generated">
            <a:extLst>
              <a:ext uri="{FF2B5EF4-FFF2-40B4-BE49-F238E27FC236}">
                <a16:creationId xmlns:a16="http://schemas.microsoft.com/office/drawing/2014/main" id="{A4630575-7184-494E-B4BD-A1563791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00776"/>
            <a:ext cx="8209554" cy="7599647"/>
          </a:xfrm>
          <a:prstGeom prst="rect">
            <a:avLst/>
          </a:prstGeom>
        </p:spPr>
      </p:pic>
    </p:spTree>
    <p:extLst>
      <p:ext uri="{BB962C8B-B14F-4D97-AF65-F5344CB8AC3E}">
        <p14:creationId xmlns:p14="http://schemas.microsoft.com/office/powerpoint/2010/main" val="143728180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172.potx" id="{9F92D534-71D4-43CA-86D6-048F4B03B1B8}" vid="{7CFFA76E-BCD6-4074-AA67-E395BF9882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Police template</Template>
  <TotalTime>1601</TotalTime>
  <Words>1394</Words>
  <Application>Microsoft Office PowerPoint</Application>
  <PresentationFormat>Custom</PresentationFormat>
  <Paragraphs>108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Lato Extended</vt:lpstr>
      <vt:lpstr>Wingdings</vt:lpstr>
      <vt:lpstr>1985</vt:lpstr>
      <vt:lpstr>Seattle Police Department</vt:lpstr>
      <vt:lpstr>PowerPoint Presentation</vt:lpstr>
      <vt:lpstr>1. USE OF FORCE DATASET</vt:lpstr>
      <vt:lpstr>ABOUT THE DATASET</vt:lpstr>
      <vt:lpstr>DATA QUALITY ISSUES &amp; TRANSFORMATION</vt:lpstr>
      <vt:lpstr>QUESTIONS ABOUT THE DATA</vt:lpstr>
      <vt:lpstr>SUBJECT DEMOGRAPHICS BY FORCE TYPE</vt:lpstr>
      <vt:lpstr>WHERE IS FORCE USED?</vt:lpstr>
      <vt:lpstr>IS FORCE TRENDING UP/DOWN? WHAT IS THE FORECAST?</vt:lpstr>
      <vt:lpstr>SUMMARY &amp; KEY TAKEAWAYS</vt:lpstr>
      <vt:lpstr>2. COMPLAINTS DATASET</vt:lpstr>
      <vt:lpstr>ABOUT THE DATASET</vt:lpstr>
      <vt:lpstr>DATA QUALITY ISSUES &amp; TRANSFORMATION</vt:lpstr>
      <vt:lpstr>QUESTIONS ABOUT THE DATA</vt:lpstr>
      <vt:lpstr>WHO IS RECEIVING COMPLAINTS?</vt:lpstr>
      <vt:lpstr>WHAT ARE THE COMPLAINTS FOR?</vt:lpstr>
      <vt:lpstr>WHAT ARE THE COMPLAINTS FOR?</vt:lpstr>
      <vt:lpstr>WHO IS COMPLAINING?</vt:lpstr>
      <vt:lpstr>ARE COMPLAINTS TRENDING UP / DOWN? </vt:lpstr>
      <vt:lpstr>SUMMARY &amp;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Police Department</dc:title>
  <dc:creator>Jwala Mukhi S</dc:creator>
  <cp:lastModifiedBy>Jwala Mukhi S</cp:lastModifiedBy>
  <cp:revision>59</cp:revision>
  <dcterms:created xsi:type="dcterms:W3CDTF">2022-02-23T23:06:52Z</dcterms:created>
  <dcterms:modified xsi:type="dcterms:W3CDTF">2022-03-04T18:13:20Z</dcterms:modified>
</cp:coreProperties>
</file>