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ldStandardTT-regular.fntdata"/><Relationship Id="rId14" Type="http://schemas.openxmlformats.org/officeDocument/2006/relationships/slide" Target="slides/slide10.xml"/><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Self Driving Car Game</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tIns="91425">
            <a:noAutofit/>
          </a:bodyPr>
          <a:lstStyle/>
          <a:p>
            <a:pPr lvl="0">
              <a:spcBef>
                <a:spcPts val="0"/>
              </a:spcBef>
              <a:buNone/>
            </a:pPr>
            <a:r>
              <a:rPr lang="en"/>
              <a:t>Minor Project - I</a:t>
            </a:r>
          </a:p>
          <a:p>
            <a:pPr lvl="0">
              <a:spcBef>
                <a:spcPts val="0"/>
              </a:spcBef>
              <a:buNone/>
            </a:pPr>
            <a:r>
              <a:rPr lang="en"/>
              <a:t>Roll No. : 14BIT021, 14BIT054</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3863550" y="2159550"/>
            <a:ext cx="1416900" cy="824400"/>
          </a:xfrm>
          <a:prstGeom prst="rect">
            <a:avLst/>
          </a:prstGeom>
        </p:spPr>
        <p:txBody>
          <a:bodyPr anchorCtr="0" anchor="t" bIns="91425" lIns="91425" rIns="91425" tIns="91425">
            <a:noAutofit/>
          </a:bodyPr>
          <a:lstStyle/>
          <a:p>
            <a:pPr lvl="0">
              <a:spcBef>
                <a:spcPts val="0"/>
              </a:spcBef>
              <a:buNone/>
            </a:pPr>
            <a:r>
              <a:rPr lang="en" sz="4300">
                <a:solidFill>
                  <a:srgbClr val="FFFFFF"/>
                </a:solidFill>
              </a:rPr>
              <a:t>END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Inspiration - MIT Deep Learning for Self-Driving Cars</a:t>
            </a:r>
          </a:p>
        </p:txBody>
      </p:sp>
      <p:pic>
        <p:nvPicPr>
          <p:cNvPr id="66" name="Shape 66"/>
          <p:cNvPicPr preferRelativeResize="0"/>
          <p:nvPr/>
        </p:nvPicPr>
        <p:blipFill rotWithShape="1">
          <a:blip r:embed="rId3">
            <a:alphaModFix/>
          </a:blip>
          <a:srcRect b="4324" l="4633" r="56624" t="27569"/>
          <a:stretch/>
        </p:blipFill>
        <p:spPr>
          <a:xfrm>
            <a:off x="311700" y="1450475"/>
            <a:ext cx="3542601" cy="3501300"/>
          </a:xfrm>
          <a:prstGeom prst="rect">
            <a:avLst/>
          </a:prstGeom>
          <a:noFill/>
          <a:ln>
            <a:noFill/>
          </a:ln>
        </p:spPr>
      </p:pic>
      <p:pic>
        <p:nvPicPr>
          <p:cNvPr id="67" name="Shape 67"/>
          <p:cNvPicPr preferRelativeResize="0"/>
          <p:nvPr/>
        </p:nvPicPr>
        <p:blipFill rotWithShape="1">
          <a:blip r:embed="rId4">
            <a:alphaModFix/>
          </a:blip>
          <a:srcRect b="7081" l="5587" r="44479" t="22531"/>
          <a:stretch/>
        </p:blipFill>
        <p:spPr>
          <a:xfrm>
            <a:off x="4130275" y="1450475"/>
            <a:ext cx="4417889" cy="350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Overview</a:t>
            </a:r>
          </a:p>
        </p:txBody>
      </p:sp>
      <p:sp>
        <p:nvSpPr>
          <p:cNvPr id="73" name="Shape 73"/>
          <p:cNvSpPr txBox="1"/>
          <p:nvPr>
            <p:ph idx="1" type="body"/>
          </p:nvPr>
        </p:nvSpPr>
        <p:spPr>
          <a:xfrm>
            <a:off x="311700" y="1249000"/>
            <a:ext cx="8520600" cy="3215700"/>
          </a:xfrm>
          <a:prstGeom prst="rect">
            <a:avLst/>
          </a:prstGeom>
        </p:spPr>
        <p:txBody>
          <a:bodyPr anchorCtr="0" anchor="t" bIns="91425" lIns="91425" rIns="91425" tIns="91425">
            <a:noAutofit/>
          </a:bodyPr>
          <a:lstStyle/>
          <a:p>
            <a:pPr indent="-228600" lvl="0" marL="457200">
              <a:spcBef>
                <a:spcPts val="0"/>
              </a:spcBef>
            </a:pPr>
            <a:r>
              <a:rPr lang="en"/>
              <a:t>Our project is a </a:t>
            </a:r>
            <a:r>
              <a:rPr lang="en"/>
              <a:t>gamified simulation of typical highway traffic. We aim to train a neural network that performs well on high traffic roads.</a:t>
            </a:r>
          </a:p>
          <a:p>
            <a:pPr indent="-228600" lvl="0" marL="457200" rtl="0">
              <a:spcBef>
                <a:spcPts val="0"/>
              </a:spcBef>
            </a:pPr>
            <a:r>
              <a:rPr lang="en"/>
              <a:t>We control one car in the beginning and learn how to navigate efficiently to go as fast as possible. </a:t>
            </a:r>
          </a:p>
          <a:p>
            <a:pPr indent="-228600" lvl="0" marL="457200" rtl="0">
              <a:spcBef>
                <a:spcPts val="0"/>
              </a:spcBef>
            </a:pPr>
            <a:r>
              <a:rPr lang="en"/>
              <a:t>We can control the basic functionalities - accelerate/slow down or change lanes.</a:t>
            </a:r>
          </a:p>
          <a:p>
            <a:pPr indent="-228600" lvl="0" marL="457200" rtl="0">
              <a:spcBef>
                <a:spcPts val="0"/>
              </a:spcBef>
            </a:pPr>
            <a:r>
              <a:rPr lang="en"/>
              <a:t>Our aim is to do so, if that is possible, without crashing into other cars.</a:t>
            </a:r>
          </a:p>
          <a:p>
            <a:pPr indent="-228600" lvl="0" marL="457200">
              <a:spcBef>
                <a:spcPts val="0"/>
              </a:spcBef>
            </a:pPr>
            <a:r>
              <a:rPr lang="en"/>
              <a:t>The way user plays and trains is recorded and lane knowledge is imparted to it in order to detect other traffic in the vicinity and avoid collision and increase maximum reward gain by smartly changing lanes and incrementing its output speed.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613200"/>
          </a:xfrm>
          <a:prstGeom prst="rect">
            <a:avLst/>
          </a:prstGeom>
        </p:spPr>
        <p:txBody>
          <a:bodyPr anchorCtr="0" anchor="t" bIns="91425" lIns="91425" rIns="91425" tIns="91425">
            <a:noAutofit/>
          </a:bodyPr>
          <a:lstStyle/>
          <a:p>
            <a:pPr lvl="0" rtl="0">
              <a:spcBef>
                <a:spcPts val="0"/>
              </a:spcBef>
              <a:buNone/>
            </a:pPr>
            <a:r>
              <a:rPr lang="en"/>
              <a:t>Algorithms to Use</a:t>
            </a:r>
          </a:p>
        </p:txBody>
      </p:sp>
      <p:sp>
        <p:nvSpPr>
          <p:cNvPr id="79" name="Shape 79"/>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buChar char="➔"/>
            </a:pPr>
            <a:r>
              <a:rPr lang="en"/>
              <a:t>We have the general ideology to follow in the footsteps of MIT and learn and try to implement a CNN algorithm over the project.</a:t>
            </a:r>
          </a:p>
          <a:p>
            <a:pPr indent="-228600" lvl="1" marL="914400" rtl="0">
              <a:spcBef>
                <a:spcPts val="0"/>
              </a:spcBef>
              <a:buChar char="◆"/>
            </a:pPr>
            <a:r>
              <a:rPr lang="en"/>
              <a:t>Input - Lane knowledge and traffic collision rectangles</a:t>
            </a:r>
          </a:p>
          <a:p>
            <a:pPr indent="-228600" lvl="1" marL="914400" rtl="0">
              <a:spcBef>
                <a:spcPts val="0"/>
              </a:spcBef>
              <a:buChar char="◆"/>
            </a:pPr>
            <a:r>
              <a:rPr lang="en"/>
              <a:t>Output - Direction (Left, Right, Straight), Speed (increase, decrease)</a:t>
            </a:r>
          </a:p>
          <a:p>
            <a:pPr indent="-228600" lvl="1" marL="914400" rtl="0">
              <a:spcBef>
                <a:spcPts val="0"/>
              </a:spcBef>
              <a:buChar char="◆"/>
            </a:pPr>
            <a:r>
              <a:rPr lang="en"/>
              <a:t>Proposed layer of network - 2 to 3</a:t>
            </a:r>
          </a:p>
          <a:p>
            <a:pPr indent="-228600" lvl="0" marL="457200" rtl="0">
              <a:spcBef>
                <a:spcPts val="0"/>
              </a:spcBef>
              <a:buChar char="➔"/>
            </a:pPr>
            <a:r>
              <a:rPr lang="en"/>
              <a:t>Use Tensorflow libraries to train and fit data. </a:t>
            </a:r>
          </a:p>
          <a:p>
            <a:pPr indent="-228600" lvl="0" marL="457200" rtl="0">
              <a:spcBef>
                <a:spcPts val="0"/>
              </a:spcBef>
              <a:buChar char="➔"/>
            </a:pPr>
            <a:r>
              <a:rPr lang="en"/>
              <a:t>Projects on lane follow have been done via genetic algorithms in the past so research on that area is also being carried out, if proved to be easy to implement and efficient with the current 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Work Till Now</a:t>
            </a:r>
          </a:p>
        </p:txBody>
      </p:sp>
      <p:sp>
        <p:nvSpPr>
          <p:cNvPr id="85" name="Shape 85"/>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pPr>
            <a:r>
              <a:rPr lang="en"/>
              <a:t>Developed game GUI using </a:t>
            </a:r>
            <a:r>
              <a:rPr b="1" lang="en"/>
              <a:t>Pygame</a:t>
            </a:r>
            <a:r>
              <a:rPr lang="en"/>
              <a:t>, a cross-platform set of Python modules designed for writing 2D/3D graphical games. It includes computer graphics and sound libraries designed to be used with the Python environment.</a:t>
            </a:r>
          </a:p>
          <a:p>
            <a:pPr lvl="0" rtl="0">
              <a:lnSpc>
                <a:spcPct val="100000"/>
              </a:lnSpc>
              <a:spcBef>
                <a:spcPts val="0"/>
              </a:spcBef>
              <a:spcAft>
                <a:spcPts val="500"/>
              </a:spcAft>
              <a:buNone/>
            </a:pPr>
            <a:r>
              <a:t/>
            </a:r>
            <a:endParaRPr/>
          </a:p>
          <a:p>
            <a:pPr indent="-228600" lvl="0" marL="457200" rtl="0">
              <a:spcBef>
                <a:spcPts val="0"/>
              </a:spcBef>
            </a:pPr>
            <a:r>
              <a:rPr lang="en"/>
              <a:t>The player enters the game by entering his/her name.</a:t>
            </a:r>
          </a:p>
          <a:p>
            <a:pPr lvl="0" rtl="0">
              <a:spcBef>
                <a:spcPts val="0"/>
              </a:spcBef>
              <a:spcAft>
                <a:spcPts val="500"/>
              </a:spcAft>
              <a:buNone/>
            </a:pPr>
            <a:r>
              <a:t/>
            </a:r>
            <a:endParaRPr/>
          </a:p>
          <a:p>
            <a:pPr indent="-228600" lvl="0" marL="457200" rtl="0">
              <a:spcBef>
                <a:spcPts val="0"/>
              </a:spcBef>
            </a:pPr>
            <a:r>
              <a:rPr lang="en"/>
              <a:t>The player car as well as other traffic cars are spawned in the game randomly using </a:t>
            </a:r>
            <a:r>
              <a:rPr b="1" lang="en"/>
              <a:t>random </a:t>
            </a:r>
            <a:r>
              <a:rPr lang="en"/>
              <a:t>and</a:t>
            </a:r>
            <a:r>
              <a:rPr b="1" lang="en"/>
              <a:t> thread </a:t>
            </a:r>
            <a:r>
              <a:rPr lang="en"/>
              <a:t>package libraries</a:t>
            </a:r>
            <a:r>
              <a:rPr b="1" lang="en"/>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idx="1" type="body"/>
          </p:nvPr>
        </p:nvSpPr>
        <p:spPr>
          <a:xfrm>
            <a:off x="6519650" y="238100"/>
            <a:ext cx="2445000" cy="1745100"/>
          </a:xfrm>
          <a:prstGeom prst="rect">
            <a:avLst/>
          </a:prstGeom>
        </p:spPr>
        <p:txBody>
          <a:bodyPr anchorCtr="0" anchor="ctr" bIns="91425" lIns="91425" rIns="91425" tIns="91425">
            <a:noAutofit/>
          </a:bodyPr>
          <a:lstStyle/>
          <a:p>
            <a:pPr lvl="0" rtl="0" algn="ctr">
              <a:spcBef>
                <a:spcPts val="0"/>
              </a:spcBef>
              <a:buClr>
                <a:schemeClr val="dk1"/>
              </a:buClr>
              <a:buSzPct val="61111"/>
              <a:buFont typeface="Arial"/>
              <a:buNone/>
            </a:pPr>
            <a:r>
              <a:rPr lang="en" u="sng"/>
              <a:t>CODE (game.py)</a:t>
            </a:r>
          </a:p>
          <a:p>
            <a:pPr lvl="0" rtl="0" algn="ctr">
              <a:spcBef>
                <a:spcPts val="0"/>
              </a:spcBef>
              <a:buClr>
                <a:schemeClr val="dk1"/>
              </a:buClr>
              <a:buSzPct val="61111"/>
              <a:buFont typeface="Arial"/>
              <a:buNone/>
            </a:pPr>
            <a:r>
              <a:t/>
            </a:r>
            <a:endParaRPr u="sng"/>
          </a:p>
          <a:p>
            <a:pPr indent="-228600" lvl="0" marL="457200" rtl="0">
              <a:spcBef>
                <a:spcPts val="0"/>
              </a:spcBef>
              <a:buChar char="❏"/>
            </a:pPr>
            <a:r>
              <a:rPr lang="en"/>
              <a:t>Language : Python</a:t>
            </a:r>
          </a:p>
          <a:p>
            <a:pPr indent="-228600" lvl="0" marL="457200" rtl="0">
              <a:spcBef>
                <a:spcPts val="0"/>
              </a:spcBef>
              <a:buChar char="❏"/>
            </a:pPr>
            <a:r>
              <a:rPr lang="en"/>
              <a:t>IDE : PyCharm</a:t>
            </a:r>
          </a:p>
          <a:p>
            <a:pPr lvl="0">
              <a:spcBef>
                <a:spcPts val="0"/>
              </a:spcBef>
              <a:buNone/>
            </a:pPr>
            <a:r>
              <a:t/>
            </a:r>
            <a:endParaRPr/>
          </a:p>
        </p:txBody>
      </p:sp>
      <p:pic>
        <p:nvPicPr>
          <p:cNvPr descr="ss1.JPG" id="91" name="Shape 91"/>
          <p:cNvPicPr preferRelativeResize="0"/>
          <p:nvPr/>
        </p:nvPicPr>
        <p:blipFill>
          <a:blip r:embed="rId3">
            <a:alphaModFix/>
          </a:blip>
          <a:stretch>
            <a:fillRect/>
          </a:stretch>
        </p:blipFill>
        <p:spPr>
          <a:xfrm>
            <a:off x="179800" y="238087"/>
            <a:ext cx="6248500" cy="391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95" name="Shape 95"/>
        <p:cNvGrpSpPr/>
        <p:nvPr/>
      </p:nvGrpSpPr>
      <p:grpSpPr>
        <a:xfrm>
          <a:off x="0" y="0"/>
          <a:ext cx="0" cy="0"/>
          <a:chOff x="0" y="0"/>
          <a:chExt cx="0" cy="0"/>
        </a:xfrm>
      </p:grpSpPr>
      <p:pic>
        <p:nvPicPr>
          <p:cNvPr descr="ss2.JPG" id="96" name="Shape 96"/>
          <p:cNvPicPr preferRelativeResize="0"/>
          <p:nvPr/>
        </p:nvPicPr>
        <p:blipFill>
          <a:blip r:embed="rId3">
            <a:alphaModFix/>
          </a:blip>
          <a:stretch>
            <a:fillRect/>
          </a:stretch>
        </p:blipFill>
        <p:spPr>
          <a:xfrm>
            <a:off x="269123" y="243799"/>
            <a:ext cx="5672499" cy="4445250"/>
          </a:xfrm>
          <a:prstGeom prst="rect">
            <a:avLst/>
          </a:prstGeom>
          <a:noFill/>
          <a:ln>
            <a:noFill/>
          </a:ln>
        </p:spPr>
      </p:pic>
      <p:sp>
        <p:nvSpPr>
          <p:cNvPr id="97" name="Shape 97"/>
          <p:cNvSpPr txBox="1"/>
          <p:nvPr>
            <p:ph idx="1" type="body"/>
          </p:nvPr>
        </p:nvSpPr>
        <p:spPr>
          <a:xfrm>
            <a:off x="6155800" y="243800"/>
            <a:ext cx="2862600" cy="1664100"/>
          </a:xfrm>
          <a:prstGeom prst="rect">
            <a:avLst/>
          </a:prstGeom>
        </p:spPr>
        <p:txBody>
          <a:bodyPr anchorCtr="0" anchor="ctr" bIns="91425" lIns="91425" rIns="91425" tIns="91425">
            <a:noAutofit/>
          </a:bodyPr>
          <a:lstStyle/>
          <a:p>
            <a:pPr lvl="0" rtl="0" algn="ctr">
              <a:spcBef>
                <a:spcPts val="0"/>
              </a:spcBef>
              <a:buNone/>
            </a:pPr>
            <a:r>
              <a:rPr lang="en" u="sng">
                <a:solidFill>
                  <a:schemeClr val="accent1"/>
                </a:solidFill>
              </a:rPr>
              <a:t>Initial Game Page</a:t>
            </a:r>
          </a:p>
          <a:p>
            <a:pPr lvl="0" rtl="0" algn="ctr">
              <a:spcBef>
                <a:spcPts val="0"/>
              </a:spcBef>
              <a:buNone/>
            </a:pPr>
            <a:r>
              <a:t/>
            </a:r>
            <a:endParaRPr u="sng">
              <a:solidFill>
                <a:schemeClr val="accent1"/>
              </a:solidFill>
            </a:endParaRPr>
          </a:p>
          <a:p>
            <a:pPr indent="-228600" lvl="0" marL="457200" rtl="0">
              <a:spcBef>
                <a:spcPts val="0"/>
              </a:spcBef>
              <a:buClr>
                <a:schemeClr val="accent1"/>
              </a:buClr>
              <a:buChar char="❏"/>
            </a:pPr>
            <a:r>
              <a:rPr lang="en">
                <a:solidFill>
                  <a:schemeClr val="accent1"/>
                </a:solidFill>
              </a:rPr>
              <a:t>Menu</a:t>
            </a:r>
          </a:p>
          <a:p>
            <a:pPr indent="-228600" lvl="0" marL="457200" rtl="0">
              <a:spcBef>
                <a:spcPts val="0"/>
              </a:spcBef>
              <a:buClr>
                <a:schemeClr val="accent1"/>
              </a:buClr>
              <a:buChar char="❏"/>
            </a:pPr>
            <a:r>
              <a:rPr lang="en">
                <a:solidFill>
                  <a:schemeClr val="accent1"/>
                </a:solidFill>
              </a:rPr>
              <a:t>Player Name</a:t>
            </a:r>
          </a:p>
          <a:p>
            <a:pPr indent="-228600" lvl="0" marL="457200">
              <a:spcBef>
                <a:spcPts val="0"/>
              </a:spcBef>
              <a:buClr>
                <a:schemeClr val="accent1"/>
              </a:buClr>
              <a:buChar char="❏"/>
            </a:pPr>
            <a:r>
              <a:rPr lang="en">
                <a:solidFill>
                  <a:schemeClr val="accent1"/>
                </a:solidFill>
              </a:rPr>
              <a:t>Option to train or test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1" name="Shape 101"/>
        <p:cNvGrpSpPr/>
        <p:nvPr/>
      </p:nvGrpSpPr>
      <p:grpSpPr>
        <a:xfrm>
          <a:off x="0" y="0"/>
          <a:ext cx="0" cy="0"/>
          <a:chOff x="0" y="0"/>
          <a:chExt cx="0" cy="0"/>
        </a:xfrm>
      </p:grpSpPr>
      <p:sp>
        <p:nvSpPr>
          <p:cNvPr id="102" name="Shape 10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s3.JPG" id="103" name="Shape 103"/>
          <p:cNvPicPr preferRelativeResize="0"/>
          <p:nvPr/>
        </p:nvPicPr>
        <p:blipFill>
          <a:blip r:embed="rId3">
            <a:alphaModFix/>
          </a:blip>
          <a:stretch>
            <a:fillRect/>
          </a:stretch>
        </p:blipFill>
        <p:spPr>
          <a:xfrm>
            <a:off x="254587" y="237337"/>
            <a:ext cx="5900774" cy="4590124"/>
          </a:xfrm>
          <a:prstGeom prst="rect">
            <a:avLst/>
          </a:prstGeom>
          <a:noFill/>
          <a:ln>
            <a:noFill/>
          </a:ln>
        </p:spPr>
      </p:pic>
      <p:sp>
        <p:nvSpPr>
          <p:cNvPr id="104" name="Shape 104"/>
          <p:cNvSpPr txBox="1"/>
          <p:nvPr>
            <p:ph idx="1" type="body"/>
          </p:nvPr>
        </p:nvSpPr>
        <p:spPr>
          <a:xfrm>
            <a:off x="6155800" y="243800"/>
            <a:ext cx="2862600" cy="2460600"/>
          </a:xfrm>
          <a:prstGeom prst="rect">
            <a:avLst/>
          </a:prstGeom>
        </p:spPr>
        <p:txBody>
          <a:bodyPr anchorCtr="0" anchor="t" bIns="91425" lIns="91425" rIns="91425" tIns="91425">
            <a:noAutofit/>
          </a:bodyPr>
          <a:lstStyle/>
          <a:p>
            <a:pPr lvl="0" rtl="0" algn="ctr">
              <a:spcBef>
                <a:spcPts val="0"/>
              </a:spcBef>
              <a:buNone/>
            </a:pPr>
            <a:r>
              <a:rPr lang="en" u="sng">
                <a:solidFill>
                  <a:schemeClr val="accent1"/>
                </a:solidFill>
              </a:rPr>
              <a:t>Self - train</a:t>
            </a:r>
          </a:p>
          <a:p>
            <a:pPr lvl="0" rtl="0" algn="ctr">
              <a:spcBef>
                <a:spcPts val="0"/>
              </a:spcBef>
              <a:buNone/>
            </a:pPr>
            <a:r>
              <a:t/>
            </a:r>
            <a:endParaRPr u="sng">
              <a:solidFill>
                <a:schemeClr val="accent1"/>
              </a:solidFill>
            </a:endParaRPr>
          </a:p>
          <a:p>
            <a:pPr indent="-228600" lvl="0" marL="457200" rtl="0">
              <a:spcBef>
                <a:spcPts val="0"/>
              </a:spcBef>
              <a:buClr>
                <a:schemeClr val="accent1"/>
              </a:buClr>
              <a:buChar char="❏"/>
            </a:pPr>
            <a:r>
              <a:rPr lang="en">
                <a:solidFill>
                  <a:schemeClr val="accent1"/>
                </a:solidFill>
              </a:rPr>
              <a:t>Hard-coded</a:t>
            </a:r>
          </a:p>
          <a:p>
            <a:pPr indent="-228600" lvl="0" marL="457200" rtl="0">
              <a:spcBef>
                <a:spcPts val="0"/>
              </a:spcBef>
              <a:buClr>
                <a:schemeClr val="accent1"/>
              </a:buClr>
              <a:buChar char="❏"/>
            </a:pPr>
            <a:r>
              <a:rPr lang="en">
                <a:solidFill>
                  <a:schemeClr val="accent1"/>
                </a:solidFill>
              </a:rPr>
              <a:t>Randomness in both traffic and player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t/>
            </a:r>
            <a:endParaRPr/>
          </a:p>
        </p:txBody>
      </p:sp>
      <p:pic>
        <p:nvPicPr>
          <p:cNvPr descr="ss4.JPG" id="111" name="Shape 111"/>
          <p:cNvPicPr preferRelativeResize="0"/>
          <p:nvPr/>
        </p:nvPicPr>
        <p:blipFill>
          <a:blip r:embed="rId3">
            <a:alphaModFix/>
          </a:blip>
          <a:stretch>
            <a:fillRect/>
          </a:stretch>
        </p:blipFill>
        <p:spPr>
          <a:xfrm>
            <a:off x="311705" y="222524"/>
            <a:ext cx="6051245" cy="4698474"/>
          </a:xfrm>
          <a:prstGeom prst="rect">
            <a:avLst/>
          </a:prstGeom>
          <a:noFill/>
          <a:ln>
            <a:noFill/>
          </a:ln>
        </p:spPr>
      </p:pic>
      <p:sp>
        <p:nvSpPr>
          <p:cNvPr id="112" name="Shape 112"/>
          <p:cNvSpPr txBox="1"/>
          <p:nvPr>
            <p:ph idx="1" type="body"/>
          </p:nvPr>
        </p:nvSpPr>
        <p:spPr>
          <a:xfrm>
            <a:off x="6362950" y="222525"/>
            <a:ext cx="2734200" cy="2490300"/>
          </a:xfrm>
          <a:prstGeom prst="rect">
            <a:avLst/>
          </a:prstGeom>
        </p:spPr>
        <p:txBody>
          <a:bodyPr anchorCtr="0" anchor="t" bIns="91425" lIns="91425" rIns="91425" tIns="91425">
            <a:noAutofit/>
          </a:bodyPr>
          <a:lstStyle/>
          <a:p>
            <a:pPr lvl="0" rtl="0" algn="ctr">
              <a:spcBef>
                <a:spcPts val="0"/>
              </a:spcBef>
              <a:buNone/>
            </a:pPr>
            <a:r>
              <a:rPr lang="en" u="sng">
                <a:solidFill>
                  <a:schemeClr val="accent1"/>
                </a:solidFill>
              </a:rPr>
              <a:t>Game Over</a:t>
            </a:r>
          </a:p>
          <a:p>
            <a:pPr indent="-228600" lvl="0" marL="457200" rtl="0">
              <a:spcBef>
                <a:spcPts val="0"/>
              </a:spcBef>
              <a:buClr>
                <a:schemeClr val="accent1"/>
              </a:buClr>
              <a:buChar char="❏"/>
            </a:pPr>
            <a:r>
              <a:rPr lang="en">
                <a:solidFill>
                  <a:schemeClr val="accent1"/>
                </a:solidFill>
              </a:rPr>
              <a:t>Exit Menu</a:t>
            </a:r>
          </a:p>
          <a:p>
            <a:pPr indent="-228600" lvl="0" marL="457200" rtl="0">
              <a:spcBef>
                <a:spcPts val="0"/>
              </a:spcBef>
              <a:buClr>
                <a:schemeClr val="accent1"/>
              </a:buClr>
              <a:buChar char="❏"/>
            </a:pPr>
            <a:r>
              <a:rPr lang="en">
                <a:solidFill>
                  <a:schemeClr val="accent1"/>
                </a:solidFill>
              </a:rPr>
              <a:t>Final top speed noted in a file</a:t>
            </a:r>
          </a:p>
          <a:p>
            <a:pPr indent="-228600" lvl="0" marL="457200" rtl="0">
              <a:spcBef>
                <a:spcPts val="0"/>
              </a:spcBef>
              <a:buClr>
                <a:schemeClr val="accent1"/>
              </a:buClr>
              <a:buChar char="❏"/>
            </a:pPr>
            <a:r>
              <a:rPr lang="en">
                <a:solidFill>
                  <a:schemeClr val="accent1"/>
                </a:solidFill>
              </a:rPr>
              <a:t>Option to play again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