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12/6/2022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4401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12/6/2022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985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12/6/2022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51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12/6/2022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003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12/6/2022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152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12/6/2022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152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12/6/2022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646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12/6/2022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16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12/6/2022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908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12/6/2022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65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12/6/2022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759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12/6/2022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172347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est tubes with samples on a test tube rack">
            <a:extLst>
              <a:ext uri="{FF2B5EF4-FFF2-40B4-BE49-F238E27FC236}">
                <a16:creationId xmlns:a16="http://schemas.microsoft.com/office/drawing/2014/main" id="{CCF43A9C-0C69-87AD-DFA3-BCDA1F0CAD6F}"/>
              </a:ext>
            </a:extLst>
          </p:cNvPr>
          <p:cNvPicPr>
            <a:picLocks noChangeAspect="1"/>
          </p:cNvPicPr>
          <p:nvPr/>
        </p:nvPicPr>
        <p:blipFill rotWithShape="1">
          <a:blip r:embed="rId3">
            <a:alphaModFix amt="70000"/>
          </a:blip>
          <a:srcRect t="14116" r="-1" b="1609"/>
          <a:stretch/>
        </p:blipFill>
        <p:spPr>
          <a:xfrm>
            <a:off x="20" y="10"/>
            <a:ext cx="12188932" cy="6856614"/>
          </a:xfrm>
          <a:prstGeom prst="rect">
            <a:avLst/>
          </a:prstGeom>
        </p:spPr>
      </p:pic>
      <p:sp>
        <p:nvSpPr>
          <p:cNvPr id="2" name="Title 1">
            <a:extLst>
              <a:ext uri="{FF2B5EF4-FFF2-40B4-BE49-F238E27FC236}">
                <a16:creationId xmlns:a16="http://schemas.microsoft.com/office/drawing/2014/main" id="{BB907B0C-304C-D710-7DA2-4AD52DECDB45}"/>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latin typeface="Bahnschrift Light Condensed" panose="020B0502040204020203" pitchFamily="34" charset="0"/>
              </a:rPr>
              <a:t>APPLICATION FOR BLOOD BANK          MANAGEMENT SYSTEM</a:t>
            </a:r>
          </a:p>
        </p:txBody>
      </p:sp>
      <p:sp>
        <p:nvSpPr>
          <p:cNvPr id="3" name="Subtitle 2">
            <a:extLst>
              <a:ext uri="{FF2B5EF4-FFF2-40B4-BE49-F238E27FC236}">
                <a16:creationId xmlns:a16="http://schemas.microsoft.com/office/drawing/2014/main" id="{883D7F30-8A9C-4C0D-89F6-666F35CDBFE9}"/>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latin typeface="Arial" panose="020B0604020202020204" pitchFamily="34" charset="0"/>
                <a:cs typeface="Arial" panose="020B0604020202020204" pitchFamily="34" charset="0"/>
              </a:rPr>
              <a:t>Group 2</a:t>
            </a:r>
          </a:p>
          <a:p>
            <a:r>
              <a:rPr lang="en-US" sz="2200">
                <a:solidFill>
                  <a:srgbClr val="FFFFFF"/>
                </a:solidFill>
                <a:latin typeface="Arial" panose="020B0604020202020204" pitchFamily="34" charset="0"/>
                <a:cs typeface="Arial" panose="020B0604020202020204" pitchFamily="34" charset="0"/>
              </a:rPr>
              <a:t>Jwalit Shah</a:t>
            </a:r>
          </a:p>
          <a:p>
            <a:r>
              <a:rPr lang="en-US" sz="2200">
                <a:solidFill>
                  <a:srgbClr val="FFFFFF"/>
                </a:solidFill>
                <a:latin typeface="Arial" panose="020B0604020202020204" pitchFamily="34" charset="0"/>
                <a:cs typeface="Arial" panose="020B0604020202020204" pitchFamily="34" charset="0"/>
              </a:rPr>
              <a:t>Use Case Presentation</a:t>
            </a:r>
          </a:p>
          <a:p>
            <a:r>
              <a:rPr lang="en-US" sz="2200">
                <a:solidFill>
                  <a:srgbClr val="FFFFFF"/>
                </a:solidFill>
                <a:latin typeface="Arial" panose="020B0604020202020204" pitchFamily="34" charset="0"/>
                <a:cs typeface="Arial" panose="020B0604020202020204" pitchFamily="34" charset="0"/>
              </a:rPr>
              <a:t>12/07/2022</a:t>
            </a:r>
          </a:p>
          <a:p>
            <a:endParaRPr lang="en-US" sz="2200">
              <a:solidFill>
                <a:srgbClr val="FFFFFF"/>
              </a:solidFill>
            </a:endParaRPr>
          </a:p>
        </p:txBody>
      </p:sp>
    </p:spTree>
    <p:extLst>
      <p:ext uri="{BB962C8B-B14F-4D97-AF65-F5344CB8AC3E}">
        <p14:creationId xmlns:p14="http://schemas.microsoft.com/office/powerpoint/2010/main" val="34422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F7D5-89DD-16B4-015E-2AF1E4F54F19}"/>
              </a:ext>
            </a:extLst>
          </p:cNvPr>
          <p:cNvSpPr>
            <a:spLocks noGrp="1"/>
          </p:cNvSpPr>
          <p:nvPr>
            <p:ph type="title"/>
          </p:nvPr>
        </p:nvSpPr>
        <p:spPr/>
        <p:txBody>
          <a:bodyPr/>
          <a:lstStyle/>
          <a:p>
            <a:r>
              <a:rPr lang="en-US" b="0" dirty="0">
                <a:latin typeface="Bahnschrift Light Condensed" panose="020B0502040204020203" pitchFamily="34" charset="0"/>
              </a:rPr>
              <a:t>                               Problem Definition</a:t>
            </a:r>
          </a:p>
        </p:txBody>
      </p:sp>
      <p:sp>
        <p:nvSpPr>
          <p:cNvPr id="3" name="Content Placeholder 2">
            <a:extLst>
              <a:ext uri="{FF2B5EF4-FFF2-40B4-BE49-F238E27FC236}">
                <a16:creationId xmlns:a16="http://schemas.microsoft.com/office/drawing/2014/main" id="{14DE6C33-20D9-8055-B96C-6A8222BD4A10}"/>
              </a:ext>
            </a:extLst>
          </p:cNvPr>
          <p:cNvSpPr>
            <a:spLocks noGrp="1"/>
          </p:cNvSpPr>
          <p:nvPr>
            <p:ph idx="1"/>
          </p:nvPr>
        </p:nvSpPr>
        <p:spPr/>
        <p:txBody>
          <a:bodyPr>
            <a:normAutofit/>
          </a:bodyPr>
          <a:lstStyle/>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With the advent of Technology, the world is taking rapid strides in the Healthcare sector to provide efficient and cost-effective solutions to the existing problems.</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Blood banks often participate in the process of collecting bloods and other procedures such as managing stocks, approving blood, approving blood requests, and updating donor information. Furthermore, they collaborate with the hospitals and the donors to provide the collected blood to the hospitals as per their requirement.</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The COVID-19 pandemic in a way, gave a harsh reality check to the existing Medicare system in India. The prolonged issues of many patients in backlog due to inadequate number of beds in the hospital got highlighted during the second wave of COVID-19 when numerous people across the country suffered as they could not get the desired blood in time for their respective treatments.</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Hence, Blood banks maintain an extensive network of blood donors and recipients to fulfill the medical requirement when the need arises. </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To ensure quick and easy management for the same, it is imperative to design a web-based application which stores, processes, retrieves and analyses the information concerned with administrative and inventory management involved in the entire chain of events.</a:t>
            </a:r>
          </a:p>
          <a:p>
            <a:pPr algn="l">
              <a:buFont typeface="Wingdings" panose="05000000000000000000" pitchFamily="2" charset="2"/>
              <a:buChar char="Ø"/>
            </a:pPr>
            <a:r>
              <a:rPr lang="en-US" sz="1400" dirty="0">
                <a:latin typeface="Calibri Light" panose="020F0302020204030204" pitchFamily="34" charset="0"/>
                <a:ea typeface="Calibri Light" panose="020F0302020204030204" pitchFamily="34" charset="0"/>
                <a:cs typeface="Calibri Light" panose="020F0302020204030204" pitchFamily="34" charset="0"/>
              </a:rPr>
              <a:t>The primary purpose of this application is to simplify and automate the process of searching blood along with minimizing time and cost of labor invested in accessing and storing the vast information.</a:t>
            </a:r>
            <a:endPar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endParaRPr>
          </a:p>
          <a:p>
            <a:pPr algn="l">
              <a:buFont typeface="Wingdings" panose="05000000000000000000" pitchFamily="2" charset="2"/>
              <a:buChar char="Ø"/>
            </a:pP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8065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D1C2-8C2A-648C-64A8-CB7239557A7D}"/>
              </a:ext>
            </a:extLst>
          </p:cNvPr>
          <p:cNvSpPr>
            <a:spLocks noGrp="1"/>
          </p:cNvSpPr>
          <p:nvPr>
            <p:ph type="title"/>
          </p:nvPr>
        </p:nvSpPr>
        <p:spPr/>
        <p:txBody>
          <a:bodyPr/>
          <a:lstStyle/>
          <a:p>
            <a:r>
              <a:rPr lang="en-US" dirty="0">
                <a:latin typeface="Bahnschrift Light Condensed" panose="020B0502040204020203" pitchFamily="34" charset="0"/>
              </a:rPr>
              <a:t>                              Model Requirements</a:t>
            </a:r>
          </a:p>
        </p:txBody>
      </p:sp>
      <p:sp>
        <p:nvSpPr>
          <p:cNvPr id="3" name="Content Placeholder 2">
            <a:extLst>
              <a:ext uri="{FF2B5EF4-FFF2-40B4-BE49-F238E27FC236}">
                <a16:creationId xmlns:a16="http://schemas.microsoft.com/office/drawing/2014/main" id="{7ECD5174-990B-B9E9-AC7E-25F6A5D596DC}"/>
              </a:ext>
            </a:extLst>
          </p:cNvPr>
          <p:cNvSpPr>
            <a:spLocks noGrp="1"/>
          </p:cNvSpPr>
          <p:nvPr>
            <p:ph idx="1"/>
          </p:nvPr>
        </p:nvSpPr>
        <p:spPr>
          <a:xfrm>
            <a:off x="838200" y="2006082"/>
            <a:ext cx="10515600" cy="4139131"/>
          </a:xfrm>
        </p:spPr>
        <p:txBody>
          <a:bodyPr>
            <a:normAutofit/>
          </a:bodyPr>
          <a:lstStyle/>
          <a:p>
            <a:pPr algn="l">
              <a:buFont typeface="Wingdings" panose="05000000000000000000" pitchFamily="2" charset="2"/>
              <a:buChar char="Ø"/>
            </a:pPr>
            <a:r>
              <a:rPr lang="en-US" sz="1800" b="0" i="0" u="none" strike="noStrike" baseline="0" dirty="0">
                <a:latin typeface="CIDFont+F4"/>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Every region with a zip code has at least one blood bank available.</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Every region with a zip code has at least one hospital available.</a:t>
            </a:r>
          </a:p>
          <a:p>
            <a:pPr algn="l">
              <a:buFont typeface="Wingdings" panose="05000000000000000000" pitchFamily="2" charset="2"/>
              <a:buChar char="Ø"/>
            </a:pPr>
            <a:r>
              <a:rPr lang="en-US" sz="1800" b="0" i="0" u="none" strike="noStrike" baseline="0" dirty="0">
                <a:latin typeface="CIDFont+F4"/>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A donor can donate blood only once in a span of 3 months.</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If a donor is suffering from a chronic disease, which can make blood incompatible for others, then the donor is not allowed to donate blood.</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A donor is deemed ineligible to donate blood if he/she has smoked or consumed alcohol in the last 2 weeks.</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The Universal Donor (O group) can donate red blood cells to any other blood group.</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The Universal recipient (AB group) can receive red blood cells from any other blood group.</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Excluding the Universal donors and Universal recipients’ category, recipients from all other </a:t>
            </a:r>
            <a:r>
              <a:rPr lang="en-US" sz="1400" b="0" i="0" u="none" strike="noStrike" baseline="0" dirty="0" err="1">
                <a:latin typeface="Calibri Light" panose="020F0302020204030204" pitchFamily="34" charset="0"/>
                <a:ea typeface="Calibri Light" panose="020F0302020204030204" pitchFamily="34" charset="0"/>
                <a:cs typeface="Calibri Light" panose="020F0302020204030204" pitchFamily="34" charset="0"/>
              </a:rPr>
              <a:t>bloodcategories</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need the donors to be of the same blood group (with sign) as themselves.</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17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D5B5E-ACA8-2CAB-614D-96D3240ED3D2}"/>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a:t>                                    EER Diagram</a:t>
            </a:r>
          </a:p>
        </p:txBody>
      </p:sp>
      <p:pic>
        <p:nvPicPr>
          <p:cNvPr id="5" name="Content Placeholder 4">
            <a:extLst>
              <a:ext uri="{FF2B5EF4-FFF2-40B4-BE49-F238E27FC236}">
                <a16:creationId xmlns:a16="http://schemas.microsoft.com/office/drawing/2014/main" id="{C35A025E-520D-944A-2B93-D3DC3CD35618}"/>
              </a:ext>
            </a:extLst>
          </p:cNvPr>
          <p:cNvPicPr>
            <a:picLocks noGrp="1" noChangeAspect="1"/>
          </p:cNvPicPr>
          <p:nvPr>
            <p:ph idx="1"/>
          </p:nvPr>
        </p:nvPicPr>
        <p:blipFill>
          <a:blip r:embed="rId4"/>
          <a:stretch>
            <a:fillRect/>
          </a:stretch>
        </p:blipFill>
        <p:spPr>
          <a:xfrm>
            <a:off x="697346" y="567942"/>
            <a:ext cx="6213980" cy="6290058"/>
          </a:xfrm>
          <a:prstGeom prst="rect">
            <a:avLst/>
          </a:prstGeom>
        </p:spPr>
      </p:pic>
    </p:spTree>
    <p:extLst>
      <p:ext uri="{BB962C8B-B14F-4D97-AF65-F5344CB8AC3E}">
        <p14:creationId xmlns:p14="http://schemas.microsoft.com/office/powerpoint/2010/main" val="36542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5AF2A6-4601-4CDF-4BB0-CB53C4FE99D3}"/>
              </a:ext>
            </a:extLst>
          </p:cNvPr>
          <p:cNvSpPr>
            <a:spLocks noGrp="1"/>
          </p:cNvSpPr>
          <p:nvPr>
            <p:ph type="title"/>
          </p:nvPr>
        </p:nvSpPr>
        <p:spPr>
          <a:xfrm>
            <a:off x="7409930" y="744909"/>
            <a:ext cx="3776416" cy="2912691"/>
          </a:xfrm>
        </p:spPr>
        <p:txBody>
          <a:bodyPr vert="horz" lIns="91440" tIns="45720" rIns="91440" bIns="45720" rtlCol="0" anchor="b">
            <a:normAutofit/>
          </a:bodyPr>
          <a:lstStyle/>
          <a:p>
            <a:r>
              <a:rPr lang="en-US"/>
              <a:t>                              UML Class Diagram</a:t>
            </a:r>
          </a:p>
        </p:txBody>
      </p:sp>
      <p:pic>
        <p:nvPicPr>
          <p:cNvPr id="5" name="Content Placeholder 4">
            <a:extLst>
              <a:ext uri="{FF2B5EF4-FFF2-40B4-BE49-F238E27FC236}">
                <a16:creationId xmlns:a16="http://schemas.microsoft.com/office/drawing/2014/main" id="{4AC01306-5141-913A-20E0-796654A28742}"/>
              </a:ext>
            </a:extLst>
          </p:cNvPr>
          <p:cNvPicPr>
            <a:picLocks noGrp="1" noChangeAspect="1"/>
          </p:cNvPicPr>
          <p:nvPr>
            <p:ph idx="1"/>
          </p:nvPr>
        </p:nvPicPr>
        <p:blipFill>
          <a:blip r:embed="rId4"/>
          <a:stretch>
            <a:fillRect/>
          </a:stretch>
        </p:blipFill>
        <p:spPr>
          <a:xfrm>
            <a:off x="419877" y="345233"/>
            <a:ext cx="6242179" cy="6540759"/>
          </a:xfrm>
          <a:prstGeom prst="rect">
            <a:avLst/>
          </a:prstGeom>
        </p:spPr>
      </p:pic>
    </p:spTree>
    <p:extLst>
      <p:ext uri="{BB962C8B-B14F-4D97-AF65-F5344CB8AC3E}">
        <p14:creationId xmlns:p14="http://schemas.microsoft.com/office/powerpoint/2010/main" val="139447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C9F5-7D4D-DB94-9FFA-7E6E55BA9FC6}"/>
              </a:ext>
            </a:extLst>
          </p:cNvPr>
          <p:cNvSpPr>
            <a:spLocks noGrp="1"/>
          </p:cNvSpPr>
          <p:nvPr>
            <p:ph type="title"/>
          </p:nvPr>
        </p:nvSpPr>
        <p:spPr>
          <a:xfrm>
            <a:off x="838200" y="365760"/>
            <a:ext cx="10515600" cy="1080485"/>
          </a:xfrm>
        </p:spPr>
        <p:txBody>
          <a:bodyPr/>
          <a:lstStyle/>
          <a:p>
            <a:r>
              <a:rPr lang="en-US" b="0" dirty="0">
                <a:latin typeface="Bahnschrift Light Condensed" panose="020B0502040204020203" pitchFamily="34" charset="0"/>
              </a:rPr>
              <a:t>                     Relation Model (Logical Model)</a:t>
            </a:r>
          </a:p>
        </p:txBody>
      </p:sp>
      <p:sp>
        <p:nvSpPr>
          <p:cNvPr id="3" name="Content Placeholder 2">
            <a:extLst>
              <a:ext uri="{FF2B5EF4-FFF2-40B4-BE49-F238E27FC236}">
                <a16:creationId xmlns:a16="http://schemas.microsoft.com/office/drawing/2014/main" id="{B7A5AEEA-FD2E-FC7F-8C08-2858B1ECA8DA}"/>
              </a:ext>
            </a:extLst>
          </p:cNvPr>
          <p:cNvSpPr>
            <a:spLocks noGrp="1"/>
          </p:cNvSpPr>
          <p:nvPr>
            <p:ph idx="1"/>
          </p:nvPr>
        </p:nvSpPr>
        <p:spPr>
          <a:xfrm>
            <a:off x="838200" y="1362270"/>
            <a:ext cx="10515600" cy="5495730"/>
          </a:xfrm>
        </p:spPr>
        <p:txBody>
          <a:bodyPr>
            <a:noAutofit/>
          </a:bodyPr>
          <a:lstStyle/>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Donor (Donor_id, first_Name, Last_Name, Zip code, Gender, Weight, Last_donation_date, Last_alcohol _consumption, Quantity_ donated, Donor_ Blood _Group, Disease, Age)</a:t>
            </a:r>
          </a:p>
          <a:p>
            <a:pPr marL="0" indent="0" algn="l">
              <a:buNone/>
            </a:pPr>
            <a:r>
              <a:rPr lang="en-US" sz="1400" dirty="0">
                <a:latin typeface="Calibri Light" panose="020F0302020204030204" pitchFamily="34" charset="0"/>
                <a:ea typeface="Calibri Light" panose="020F0302020204030204" pitchFamily="34" charset="0"/>
                <a:cs typeface="Calibri Light" panose="020F0302020204030204" pitchFamily="34" charset="0"/>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Donor: Donor id in relation to Donor: NULL not allowed, on delete/update cascade.</a:t>
            </a:r>
          </a:p>
          <a:p>
            <a:pPr algn="l">
              <a:buFont typeface="Wingdings" panose="05000000000000000000" pitchFamily="2" charset="2"/>
              <a:buChar char="Ø"/>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Analysis (Donation id, Donor id, Quality, Haemoglobin Level, Iron Level, RBC Count, WBC Count, Platelet Count, Blood id)</a:t>
            </a:r>
          </a:p>
          <a:p>
            <a:pPr marL="0" indent="0" algn="l">
              <a:buNone/>
            </a:pPr>
            <a:r>
              <a:rPr lang="en-US" sz="1400" dirty="0">
                <a:latin typeface="Calibri Light" panose="020F0302020204030204" pitchFamily="34" charset="0"/>
                <a:ea typeface="Calibri Light" panose="020F0302020204030204" pitchFamily="34" charset="0"/>
                <a:cs typeface="Calibri Light" panose="020F0302020204030204" pitchFamily="34" charset="0"/>
              </a:rPr>
              <a:t>                Here, Donation id is the primary key.</a:t>
            </a:r>
            <a:endPar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l">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Donor: Donor id in relation to Donor: NULL not allowed, on delete/update cascade.</a:t>
            </a:r>
          </a:p>
          <a:p>
            <a:pPr>
              <a:buFont typeface="Wingdings" panose="05000000000000000000" pitchFamily="2" charset="2"/>
              <a:buChar char="Ø"/>
            </a:pPr>
            <a:r>
              <a:rPr lang="en-US" sz="1400" dirty="0">
                <a:latin typeface="Calibri Light" panose="020F0302020204030204" pitchFamily="34" charset="0"/>
                <a:ea typeface="Calibri Light" panose="020F0302020204030204" pitchFamily="34" charset="0"/>
                <a:cs typeface="Calibri Light" panose="020F0302020204030204" pitchFamily="34" charset="0"/>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Blood (Blood Type, Blood Group, Collection date, Blood id, Donor id, Event Code)</a:t>
            </a:r>
          </a:p>
          <a:p>
            <a:pPr marL="0" indent="0" algn="l">
              <a:buNone/>
            </a:pPr>
            <a:r>
              <a:rPr lang="en-US" sz="1400" dirty="0">
                <a:latin typeface="Calibri Light" panose="020F0302020204030204" pitchFamily="34" charset="0"/>
                <a:ea typeface="Calibri Light" panose="020F0302020204030204" pitchFamily="34" charset="0"/>
                <a:cs typeface="Calibri Light" panose="020F0302020204030204" pitchFamily="34" charset="0"/>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Here, Blood id is the primary key.</a:t>
            </a:r>
          </a:p>
          <a:p>
            <a:pPr marL="0" indent="0">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Donor: Donor id in relation to Donor: NULL not allowed, on delete/update cascade.</a:t>
            </a:r>
          </a:p>
          <a:p>
            <a:pPr marL="0" indent="0">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Events: Event Code in relation to Events: NULL not allowed, on delete/update cascade.</a:t>
            </a:r>
          </a:p>
          <a:p>
            <a:pPr marL="0" indent="0">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Blood banks: Blood bank id in relation to Blood bank: NULL not allowed, on delete/update cascade.</a:t>
            </a:r>
          </a:p>
          <a:p>
            <a:pPr>
              <a:buFont typeface="Wingdings" panose="05000000000000000000" pitchFamily="2" charset="2"/>
              <a:buChar char="Ø"/>
            </a:pPr>
            <a:r>
              <a:rPr lang="en-US" sz="1400" dirty="0">
                <a:latin typeface="Calibri Light" panose="020F0302020204030204" pitchFamily="34" charset="0"/>
                <a:ea typeface="Calibri Light" panose="020F0302020204030204" pitchFamily="34" charset="0"/>
                <a:cs typeface="Calibri Light" panose="020F0302020204030204" pitchFamily="34" charset="0"/>
              </a:rPr>
              <a:t>Events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(Event Code, Event Name, Event Type, Location, Blood bank id)</a:t>
            </a:r>
          </a:p>
          <a:p>
            <a:pPr marL="0" indent="0" algn="l">
              <a:buNone/>
            </a:pPr>
            <a:r>
              <a:rPr lang="en-US" sz="1400" dirty="0">
                <a:latin typeface="Calibri Light" panose="020F0302020204030204" pitchFamily="34" charset="0"/>
                <a:ea typeface="Calibri Light" panose="020F0302020204030204" pitchFamily="34" charset="0"/>
                <a:cs typeface="Calibri Light" panose="020F0302020204030204" pitchFamily="34" charset="0"/>
              </a:rPr>
              <a:t>       </a:t>
            </a: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Here, Event Code is the primary key.</a:t>
            </a:r>
          </a:p>
          <a:p>
            <a:pPr marL="0" indent="0">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Events: Event Code in relation to Events: NULL not allowed, on delete/update cascade.</a:t>
            </a:r>
          </a:p>
          <a:p>
            <a:pPr marL="0" indent="0">
              <a:buNone/>
            </a:pPr>
            <a:r>
              <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Blood banks: Blood bank id in relation to Blood bank: NULL not allowed, on delete/update cascade.</a:t>
            </a:r>
          </a:p>
          <a:p>
            <a:pPr marL="0" indent="0" algn="l">
              <a:buNone/>
            </a:pPr>
            <a:endParaRPr lang="en-US" sz="1400" b="0" i="0" u="none" strike="noStrike" baseline="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9866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0C1-57AF-951C-66D4-45363E834FFA}"/>
              </a:ext>
            </a:extLst>
          </p:cNvPr>
          <p:cNvSpPr>
            <a:spLocks noGrp="1"/>
          </p:cNvSpPr>
          <p:nvPr>
            <p:ph type="title"/>
          </p:nvPr>
        </p:nvSpPr>
        <p:spPr>
          <a:xfrm>
            <a:off x="838200" y="365761"/>
            <a:ext cx="10515600" cy="1071154"/>
          </a:xfrm>
        </p:spPr>
        <p:txBody>
          <a:bodyPr/>
          <a:lstStyle/>
          <a:p>
            <a:r>
              <a:rPr lang="en-US" b="0" dirty="0">
                <a:latin typeface="Bahnschrift Light Condensed" panose="020B0502040204020203" pitchFamily="34" charset="0"/>
              </a:rPr>
              <a:t> Relation Model (Logical Model)</a:t>
            </a:r>
            <a:endParaRPr lang="en-US" b="0" dirty="0"/>
          </a:p>
        </p:txBody>
      </p:sp>
      <p:sp>
        <p:nvSpPr>
          <p:cNvPr id="3" name="Content Placeholder 2">
            <a:extLst>
              <a:ext uri="{FF2B5EF4-FFF2-40B4-BE49-F238E27FC236}">
                <a16:creationId xmlns:a16="http://schemas.microsoft.com/office/drawing/2014/main" id="{C531D3AD-8AE6-DAA1-F668-78C809AF1560}"/>
              </a:ext>
            </a:extLst>
          </p:cNvPr>
          <p:cNvSpPr>
            <a:spLocks noGrp="1"/>
          </p:cNvSpPr>
          <p:nvPr>
            <p:ph idx="1"/>
          </p:nvPr>
        </p:nvSpPr>
        <p:spPr>
          <a:xfrm>
            <a:off x="838200" y="1436916"/>
            <a:ext cx="10515600" cy="4708298"/>
          </a:xfrm>
        </p:spPr>
        <p:txBody>
          <a:bodyPr>
            <a:normAutofit fontScale="92500" lnSpcReduction="10000"/>
          </a:bodyPr>
          <a:lstStyle/>
          <a:p>
            <a:pPr algn="l">
              <a:buFont typeface="Wingdings" panose="05000000000000000000" pitchFamily="2" charset="2"/>
              <a:buChar char="Ø"/>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Hospitals (Hospital ID, Hospital name, Amount available, Blood bank id,  Payment id, recipient id)</a:t>
            </a:r>
          </a:p>
          <a:p>
            <a:pPr marL="0" indent="0" algn="l">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a:t>
            </a: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Here, Hospital ID is the primary key.</a:t>
            </a:r>
          </a:p>
          <a:p>
            <a:pPr marL="0" indent="0">
              <a:buNone/>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Blood bank: Blood bank id in relation to Blood bank: NULL not allowed, on delete/update cascade.</a:t>
            </a:r>
          </a:p>
          <a:p>
            <a:pPr>
              <a:buFont typeface="Wingdings" panose="05000000000000000000" pitchFamily="2" charset="2"/>
              <a:buChar char="Ø"/>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Payments (Payment id, Amount, Payment date, Recipient id)</a:t>
            </a:r>
          </a:p>
          <a:p>
            <a:pPr marL="0" indent="0">
              <a:buNone/>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Here, Payment id is the primary key.</a:t>
            </a:r>
          </a:p>
          <a:p>
            <a:pPr marL="0" indent="0" algn="l">
              <a:buNone/>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Recipient: Recipient id in relation to Recipient: NULL not allowed, on delete/update cascade.</a:t>
            </a:r>
          </a:p>
          <a:p>
            <a:pPr algn="l">
              <a:buFont typeface="Wingdings" panose="05000000000000000000" pitchFamily="2" charset="2"/>
              <a:buChar char="Ø"/>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Recipient (Recipient id, Transaction id, first_Name, Last_Name, Zip code, Gender, Weight, Date of requirements, Quantity required, Blood Group, Age, Contact No)</a:t>
            </a:r>
          </a:p>
          <a:p>
            <a:pPr marL="0" indent="0" algn="l">
              <a:buNone/>
            </a:pPr>
            <a:r>
              <a:rPr lang="en-US" sz="1600" dirty="0">
                <a:latin typeface="Calibri Light" panose="020F0302020204030204" pitchFamily="34" charset="0"/>
                <a:ea typeface="Calibri Light" panose="020F0302020204030204" pitchFamily="34" charset="0"/>
                <a:cs typeface="Calibri Light" panose="020F0302020204030204" pitchFamily="34" charset="0"/>
              </a:rPr>
              <a:t>           </a:t>
            </a: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Here, Recipient id and Transaction id are the primary keys</a:t>
            </a:r>
          </a:p>
          <a:p>
            <a:pPr algn="l">
              <a:buFont typeface="Wingdings" panose="05000000000000000000" pitchFamily="2" charset="2"/>
              <a:buChar char="Ø"/>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Blood Bank (Blood bank id, Blood bank name , Zip code, Quantity Available)</a:t>
            </a:r>
          </a:p>
          <a:p>
            <a:pPr marL="0" indent="0" algn="l">
              <a:buNone/>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Blood bank: Blood bank id in relation to Blood bank: NULL not allowed, on delete/update cascade.</a:t>
            </a:r>
          </a:p>
          <a:p>
            <a:pPr algn="l">
              <a:buFont typeface="Wingdings" panose="05000000000000000000" pitchFamily="2" charset="2"/>
              <a:buChar char="Ø"/>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Stocks  ( Stock id, Blood Group, Blood available, Status, best before, Blood bank id )</a:t>
            </a:r>
          </a:p>
          <a:p>
            <a:pPr marL="0" indent="0" algn="l">
              <a:buNone/>
            </a:pPr>
            <a:r>
              <a:rPr lang="en-US" sz="1600" b="0" i="0" u="none" strike="noStrike" baseline="0" dirty="0">
                <a:latin typeface="Calibri Light" panose="020F0302020204030204" pitchFamily="34" charset="0"/>
                <a:ea typeface="Calibri Light" panose="020F0302020204030204" pitchFamily="34" charset="0"/>
                <a:cs typeface="Calibri Light" panose="020F0302020204030204" pitchFamily="34" charset="0"/>
              </a:rPr>
              <a:t>           Here, Blood Group is the primary key.</a:t>
            </a:r>
            <a:endParaRPr lang="en-US" sz="1600" dirty="0">
              <a:latin typeface="Calibri Light" panose="020F0302020204030204" pitchFamily="34" charset="0"/>
              <a:ea typeface="Calibri Light" panose="020F0302020204030204" pitchFamily="34" charset="0"/>
              <a:cs typeface="Calibri Light" panose="020F0302020204030204" pitchFamily="34" charset="0"/>
            </a:endParaRPr>
          </a:p>
          <a:p>
            <a:endParaRPr lang="en-US" sz="1400" dirty="0"/>
          </a:p>
        </p:txBody>
      </p:sp>
    </p:spTree>
    <p:extLst>
      <p:ext uri="{BB962C8B-B14F-4D97-AF65-F5344CB8AC3E}">
        <p14:creationId xmlns:p14="http://schemas.microsoft.com/office/powerpoint/2010/main" val="110389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0731-C29D-D20F-FAB2-4FAB86B09900}"/>
              </a:ext>
            </a:extLst>
          </p:cNvPr>
          <p:cNvSpPr>
            <a:spLocks noGrp="1"/>
          </p:cNvSpPr>
          <p:nvPr>
            <p:ph type="title"/>
          </p:nvPr>
        </p:nvSpPr>
        <p:spPr/>
        <p:txBody>
          <a:bodyPr/>
          <a:lstStyle/>
          <a:p>
            <a:r>
              <a:rPr lang="en-US" dirty="0">
                <a:latin typeface="Bahnschrift Light Condensed" panose="020B0502040204020203" pitchFamily="34" charset="0"/>
              </a:rPr>
              <a:t>                                     Next Steps</a:t>
            </a:r>
          </a:p>
        </p:txBody>
      </p:sp>
      <p:sp>
        <p:nvSpPr>
          <p:cNvPr id="3" name="Content Placeholder 2">
            <a:extLst>
              <a:ext uri="{FF2B5EF4-FFF2-40B4-BE49-F238E27FC236}">
                <a16:creationId xmlns:a16="http://schemas.microsoft.com/office/drawing/2014/main" id="{F54EC4A3-4F22-0B51-DFC0-AA2375C363C1}"/>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MySQL Implementation</a:t>
            </a:r>
          </a:p>
          <a:p>
            <a:r>
              <a:rPr lang="en-US" dirty="0">
                <a:latin typeface="Calibri Light" panose="020F0302020204030204" pitchFamily="34" charset="0"/>
                <a:ea typeface="Calibri Light" panose="020F0302020204030204" pitchFamily="34" charset="0"/>
                <a:cs typeface="Calibri Light" panose="020F0302020204030204" pitchFamily="34" charset="0"/>
              </a:rPr>
              <a:t>NoSQL Implementation</a:t>
            </a:r>
          </a:p>
          <a:p>
            <a:r>
              <a:rPr lang="en-US" dirty="0">
                <a:latin typeface="Calibri Light" panose="020F0302020204030204" pitchFamily="34" charset="0"/>
                <a:ea typeface="Calibri Light" panose="020F0302020204030204" pitchFamily="34" charset="0"/>
                <a:cs typeface="Calibri Light" panose="020F0302020204030204" pitchFamily="34" charset="0"/>
              </a:rPr>
              <a:t>Access to Database via Python</a:t>
            </a:r>
          </a:p>
        </p:txBody>
      </p:sp>
    </p:spTree>
    <p:extLst>
      <p:ext uri="{BB962C8B-B14F-4D97-AF65-F5344CB8AC3E}">
        <p14:creationId xmlns:p14="http://schemas.microsoft.com/office/powerpoint/2010/main" val="248811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88DE07-DDE2-20AA-1157-C87CDBF655B3}"/>
              </a:ext>
            </a:extLst>
          </p:cNvPr>
          <p:cNvSpPr>
            <a:spLocks noGrp="1"/>
          </p:cNvSpPr>
          <p:nvPr>
            <p:ph type="title"/>
          </p:nvPr>
        </p:nvSpPr>
        <p:spPr>
          <a:xfrm>
            <a:off x="838200" y="381000"/>
            <a:ext cx="10003218" cy="1600124"/>
          </a:xfrm>
        </p:spPr>
        <p:txBody>
          <a:bodyPr>
            <a:normAutofit/>
          </a:bodyPr>
          <a:lstStyle/>
          <a:p>
            <a:endParaRPr lang="en-US" dirty="0"/>
          </a:p>
        </p:txBody>
      </p:sp>
      <p:sp>
        <p:nvSpPr>
          <p:cNvPr id="3" name="Content Placeholder 2">
            <a:extLst>
              <a:ext uri="{FF2B5EF4-FFF2-40B4-BE49-F238E27FC236}">
                <a16:creationId xmlns:a16="http://schemas.microsoft.com/office/drawing/2014/main" id="{9BFA85AE-1DB3-1AC8-648F-C8C2AA985A89}"/>
              </a:ext>
            </a:extLst>
          </p:cNvPr>
          <p:cNvSpPr>
            <a:spLocks noGrp="1"/>
          </p:cNvSpPr>
          <p:nvPr>
            <p:ph idx="1"/>
          </p:nvPr>
        </p:nvSpPr>
        <p:spPr>
          <a:xfrm>
            <a:off x="838200" y="2745362"/>
            <a:ext cx="4800600" cy="3552824"/>
          </a:xfrm>
        </p:spPr>
        <p:txBody>
          <a:bodyPr anchor="ctr">
            <a:normAutofit/>
          </a:bodyPr>
          <a:lstStyle/>
          <a:p>
            <a:pPr marL="0" indent="0">
              <a:buNone/>
            </a:pPr>
            <a:r>
              <a:rPr lang="en-US" sz="4400" b="1" dirty="0">
                <a:solidFill>
                  <a:schemeClr val="tx1"/>
                </a:solidFill>
                <a:latin typeface="Bahnschrift Light Condensed" panose="020B0502040204020203" pitchFamily="34" charset="0"/>
              </a:rPr>
              <a:t>THANK YOU</a:t>
            </a:r>
          </a:p>
        </p:txBody>
      </p:sp>
      <p:pic>
        <p:nvPicPr>
          <p:cNvPr id="7" name="Graphic 6" descr="Handshake">
            <a:extLst>
              <a:ext uri="{FF2B5EF4-FFF2-40B4-BE49-F238E27FC236}">
                <a16:creationId xmlns:a16="http://schemas.microsoft.com/office/drawing/2014/main" id="{ADD185AA-6CBA-B069-615D-2F9F93585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3102" y="2745362"/>
            <a:ext cx="3552824" cy="3552824"/>
          </a:xfrm>
          <a:prstGeom prst="rect">
            <a:avLst/>
          </a:prstGeom>
        </p:spPr>
      </p:pic>
    </p:spTree>
    <p:extLst>
      <p:ext uri="{BB962C8B-B14F-4D97-AF65-F5344CB8AC3E}">
        <p14:creationId xmlns:p14="http://schemas.microsoft.com/office/powerpoint/2010/main" val="4250392042"/>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412F24"/>
      </a:dk2>
      <a:lt2>
        <a:srgbClr val="E2E5E8"/>
      </a:lt2>
      <a:accent1>
        <a:srgbClr val="BA9C7E"/>
      </a:accent1>
      <a:accent2>
        <a:srgbClr val="BA847F"/>
      </a:accent2>
      <a:accent3>
        <a:srgbClr val="C595A5"/>
      </a:accent3>
      <a:accent4>
        <a:srgbClr val="BA7FAB"/>
      </a:accent4>
      <a:accent5>
        <a:srgbClr val="BD94C5"/>
      </a:accent5>
      <a:accent6>
        <a:srgbClr val="977FBA"/>
      </a:accent6>
      <a:hlink>
        <a:srgbClr val="5F84A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2539</TotalTime>
  <Words>970</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Avenir Next LT Pro</vt:lpstr>
      <vt:lpstr>AvenirNext LT Pro Medium</vt:lpstr>
      <vt:lpstr>Bahnschrift Light Condensed</vt:lpstr>
      <vt:lpstr>Calibri Light</vt:lpstr>
      <vt:lpstr>CIDFont+F4</vt:lpstr>
      <vt:lpstr>Wingdings</vt:lpstr>
      <vt:lpstr>BlockprintVTI</vt:lpstr>
      <vt:lpstr>APPLICATION FOR BLOOD BANK          MANAGEMENT SYSTEM</vt:lpstr>
      <vt:lpstr>                               Problem Definition</vt:lpstr>
      <vt:lpstr>                              Model Requirements</vt:lpstr>
      <vt:lpstr>                                    EER Diagram</vt:lpstr>
      <vt:lpstr>                              UML Class Diagram</vt:lpstr>
      <vt:lpstr>                     Relation Model (Logical Model)</vt:lpstr>
      <vt:lpstr> Relation Model (Logical Model)</vt:lpstr>
      <vt:lpstr>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BLOOD BANK          MANAGEMENT SYSTEM</dc:title>
  <dc:creator>Jwalit</dc:creator>
  <cp:lastModifiedBy>Jwalit</cp:lastModifiedBy>
  <cp:revision>2</cp:revision>
  <dcterms:created xsi:type="dcterms:W3CDTF">2022-12-05T23:28:00Z</dcterms:created>
  <dcterms:modified xsi:type="dcterms:W3CDTF">2022-12-07T23:34:39Z</dcterms:modified>
</cp:coreProperties>
</file>