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4"/>
  </p:sldMasterIdLst>
  <p:sldIdLst>
    <p:sldId id="256" r:id="rId5"/>
    <p:sldId id="257" r:id="rId6"/>
    <p:sldId id="258" r:id="rId7"/>
    <p:sldId id="259" r:id="rId8"/>
    <p:sldId id="260" r:id="rId9"/>
    <p:sldId id="261" r:id="rId10"/>
    <p:sldId id="283" r:id="rId11"/>
    <p:sldId id="285" r:id="rId12"/>
    <p:sldId id="284" r:id="rId13"/>
    <p:sldId id="273" r:id="rId14"/>
    <p:sldId id="274" r:id="rId15"/>
    <p:sldId id="276" r:id="rId16"/>
    <p:sldId id="277" r:id="rId17"/>
    <p:sldId id="262" r:id="rId18"/>
    <p:sldId id="271" r:id="rId19"/>
    <p:sldId id="269" r:id="rId20"/>
    <p:sldId id="264" r:id="rId21"/>
    <p:sldId id="278" r:id="rId22"/>
    <p:sldId id="282" r:id="rId23"/>
    <p:sldId id="286" r:id="rId24"/>
    <p:sldId id="265" r:id="rId25"/>
    <p:sldId id="266" r:id="rId26"/>
    <p:sldId id="268"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EDF63-1852-D27C-82AF-9E322FD9D960}" v="20" dt="2022-06-22T02:55:19.141"/>
    <p1510:client id="{56138F2B-6927-0DDB-FF93-D3DE91A563AC}" v="37" dt="2022-06-22T02:41:08.489"/>
    <p1510:client id="{65DC8356-16BE-9B82-6553-8E4632784CCF}" v="1117" dt="2022-06-21T23:49:45.782"/>
    <p1510:client id="{967033BC-04B8-5803-BD7F-2A0AE77065D9}" v="619" dt="2022-06-22T02:01:27.699"/>
    <p1510:client id="{DAC645BB-BFF0-4943-BCF4-A73F67EF0952}" v="1304" dt="2022-06-22T01:45:58.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8210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7440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112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942452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8609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2473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07482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7276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9464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7751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8102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1191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7912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6162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3629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8939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7436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907859741"/>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 control panel of an aeroplane flying at night">
            <a:extLst>
              <a:ext uri="{FF2B5EF4-FFF2-40B4-BE49-F238E27FC236}">
                <a16:creationId xmlns:a16="http://schemas.microsoft.com/office/drawing/2014/main" id="{24BABE05-AF60-4F5E-A204-8EF822899661}"/>
              </a:ext>
            </a:extLst>
          </p:cNvPr>
          <p:cNvPicPr>
            <a:picLocks noChangeAspect="1"/>
          </p:cNvPicPr>
          <p:nvPr/>
        </p:nvPicPr>
        <p:blipFill rotWithShape="1">
          <a:blip r:embed="rId2">
            <a:alphaModFix amt="40000"/>
          </a:blip>
          <a:srcRect t="11312" r="-2" b="4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6D1F568C-268C-5FB9-15AF-4ED4C5CBC478}"/>
              </a:ext>
            </a:extLst>
          </p:cNvPr>
          <p:cNvSpPr>
            <a:spLocks noGrp="1"/>
          </p:cNvSpPr>
          <p:nvPr>
            <p:ph type="ctrTitle"/>
          </p:nvPr>
        </p:nvSpPr>
        <p:spPr>
          <a:xfrm>
            <a:off x="1050571" y="842376"/>
            <a:ext cx="8825658" cy="3329581"/>
          </a:xfrm>
        </p:spPr>
        <p:txBody>
          <a:bodyPr vert="horz" lIns="91440" tIns="45720" rIns="91440" bIns="45720" rtlCol="0">
            <a:normAutofit/>
          </a:bodyPr>
          <a:lstStyle/>
          <a:p>
            <a:r>
              <a:rPr lang="en-US">
                <a:solidFill>
                  <a:schemeClr val="tx1"/>
                </a:solidFill>
              </a:rPr>
              <a:t>FLIGHT DELAY PREDICTION</a:t>
            </a:r>
          </a:p>
        </p:txBody>
      </p:sp>
      <p:sp>
        <p:nvSpPr>
          <p:cNvPr id="3" name="Subtitle 2">
            <a:extLst>
              <a:ext uri="{FF2B5EF4-FFF2-40B4-BE49-F238E27FC236}">
                <a16:creationId xmlns:a16="http://schemas.microsoft.com/office/drawing/2014/main" id="{8FBD89B7-7AA5-204C-7448-8F6B86465889}"/>
              </a:ext>
            </a:extLst>
          </p:cNvPr>
          <p:cNvSpPr>
            <a:spLocks noGrp="1"/>
          </p:cNvSpPr>
          <p:nvPr>
            <p:ph type="subTitle" idx="1"/>
          </p:nvPr>
        </p:nvSpPr>
        <p:spPr>
          <a:xfrm>
            <a:off x="1092325" y="4171955"/>
            <a:ext cx="8825658" cy="1341584"/>
          </a:xfrm>
        </p:spPr>
        <p:txBody>
          <a:bodyPr vert="horz" lIns="91440" tIns="45720" rIns="91440" bIns="45720" rtlCol="0" anchor="t">
            <a:noAutofit/>
          </a:bodyPr>
          <a:lstStyle/>
          <a:p>
            <a:pPr>
              <a:lnSpc>
                <a:spcPct val="90000"/>
              </a:lnSpc>
              <a:buClr>
                <a:srgbClr val="8AD0D6"/>
              </a:buClr>
              <a:buChar char=""/>
            </a:pPr>
            <a:r>
              <a:rPr lang="en-US" sz="1800" dirty="0">
                <a:solidFill>
                  <a:schemeClr val="tx1"/>
                </a:solidFill>
              </a:rPr>
              <a:t>ABHIRAM DESAI </a:t>
            </a:r>
            <a:endParaRPr lang="en-US" dirty="0"/>
          </a:p>
          <a:p>
            <a:pPr>
              <a:lnSpc>
                <a:spcPct val="90000"/>
              </a:lnSpc>
              <a:buClr>
                <a:srgbClr val="8AD0D6"/>
              </a:buClr>
              <a:buFont typeface="Wingdings 3" charset="2"/>
              <a:buChar char=""/>
            </a:pPr>
            <a:r>
              <a:rPr lang="en-US" sz="1800" dirty="0">
                <a:solidFill>
                  <a:schemeClr val="tx1"/>
                </a:solidFill>
              </a:rPr>
              <a:t> JWALIT SHAH</a:t>
            </a:r>
          </a:p>
          <a:p>
            <a:pPr>
              <a:lnSpc>
                <a:spcPct val="90000"/>
              </a:lnSpc>
              <a:buClr>
                <a:srgbClr val="8AD0D6"/>
              </a:buClr>
              <a:buFont typeface="Wingdings 3" charset="2"/>
              <a:buChar char=""/>
            </a:pPr>
            <a:r>
              <a:rPr lang="en-US" sz="1800" dirty="0">
                <a:solidFill>
                  <a:schemeClr val="tx1"/>
                </a:solidFill>
              </a:rPr>
              <a:t>GROUP 5</a:t>
            </a:r>
          </a:p>
          <a:p>
            <a:pPr>
              <a:lnSpc>
                <a:spcPct val="90000"/>
              </a:lnSpc>
              <a:buClr>
                <a:srgbClr val="8AD0D6"/>
              </a:buClr>
              <a:buFont typeface="Wingdings 3" charset="2"/>
              <a:buChar char=""/>
            </a:pPr>
            <a:r>
              <a:rPr lang="en-US" sz="1800" dirty="0">
                <a:solidFill>
                  <a:schemeClr val="tx1"/>
                </a:solidFill>
              </a:rPr>
              <a:t>IE 7275 - Data Mining in Engineering</a:t>
            </a:r>
          </a:p>
        </p:txBody>
      </p:sp>
    </p:spTree>
    <p:extLst>
      <p:ext uri="{BB962C8B-B14F-4D97-AF65-F5344CB8AC3E}">
        <p14:creationId xmlns:p14="http://schemas.microsoft.com/office/powerpoint/2010/main" val="28481988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16DC-58C0-0F18-4A5D-59CDF2D91C2D}"/>
              </a:ext>
            </a:extLst>
          </p:cNvPr>
          <p:cNvSpPr>
            <a:spLocks noGrp="1"/>
          </p:cNvSpPr>
          <p:nvPr>
            <p:ph type="title"/>
          </p:nvPr>
        </p:nvSpPr>
        <p:spPr/>
        <p:txBody>
          <a:bodyPr/>
          <a:lstStyle/>
          <a:p>
            <a:r>
              <a:rPr lang="en-US"/>
              <a:t>Data Exploration</a:t>
            </a:r>
          </a:p>
        </p:txBody>
      </p:sp>
      <p:pic>
        <p:nvPicPr>
          <p:cNvPr id="2050" name="Picture 2">
            <a:extLst>
              <a:ext uri="{FF2B5EF4-FFF2-40B4-BE49-F238E27FC236}">
                <a16:creationId xmlns:a16="http://schemas.microsoft.com/office/drawing/2014/main" id="{7BA7D6FB-F1FC-2E4A-FF50-6FEAEC50FA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933" y="2160588"/>
            <a:ext cx="7427075"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85D10A-A31A-513B-18F8-34D1170B743D}"/>
              </a:ext>
            </a:extLst>
          </p:cNvPr>
          <p:cNvSpPr txBox="1"/>
          <p:nvPr/>
        </p:nvSpPr>
        <p:spPr>
          <a:xfrm>
            <a:off x="624213" y="1324558"/>
            <a:ext cx="76301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This visualization depicts the number of flights that departed and arrived on time (0.0), and the ones that are delayed (1.0)</a:t>
            </a:r>
          </a:p>
        </p:txBody>
      </p:sp>
    </p:spTree>
    <p:extLst>
      <p:ext uri="{BB962C8B-B14F-4D97-AF65-F5344CB8AC3E}">
        <p14:creationId xmlns:p14="http://schemas.microsoft.com/office/powerpoint/2010/main" val="1816601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039D-FC98-9323-813D-63CD7567D2C0}"/>
              </a:ext>
            </a:extLst>
          </p:cNvPr>
          <p:cNvSpPr>
            <a:spLocks noGrp="1"/>
          </p:cNvSpPr>
          <p:nvPr>
            <p:ph type="title"/>
          </p:nvPr>
        </p:nvSpPr>
        <p:spPr/>
        <p:txBody>
          <a:bodyPr/>
          <a:lstStyle/>
          <a:p>
            <a:r>
              <a:rPr lang="en-US"/>
              <a:t>Data Exploration</a:t>
            </a:r>
          </a:p>
        </p:txBody>
      </p:sp>
      <p:pic>
        <p:nvPicPr>
          <p:cNvPr id="3074" name="Picture 2">
            <a:extLst>
              <a:ext uri="{FF2B5EF4-FFF2-40B4-BE49-F238E27FC236}">
                <a16:creationId xmlns:a16="http://schemas.microsoft.com/office/drawing/2014/main" id="{8DA8CC27-B25D-179A-9F51-20AD5EA45D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5148" y="3088292"/>
            <a:ext cx="3969278" cy="27304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hart, bar chart&#10;&#10;Description automatically generated">
            <a:extLst>
              <a:ext uri="{FF2B5EF4-FFF2-40B4-BE49-F238E27FC236}">
                <a16:creationId xmlns:a16="http://schemas.microsoft.com/office/drawing/2014/main" id="{5AAAD631-82F9-7401-3E1B-34FAB94AE969}"/>
              </a:ext>
            </a:extLst>
          </p:cNvPr>
          <p:cNvPicPr>
            <a:picLocks noChangeAspect="1"/>
          </p:cNvPicPr>
          <p:nvPr/>
        </p:nvPicPr>
        <p:blipFill>
          <a:blip r:embed="rId3"/>
          <a:stretch>
            <a:fillRect/>
          </a:stretch>
        </p:blipFill>
        <p:spPr>
          <a:xfrm>
            <a:off x="5559469" y="3034592"/>
            <a:ext cx="3985364" cy="2845173"/>
          </a:xfrm>
          <a:prstGeom prst="rect">
            <a:avLst/>
          </a:prstGeom>
        </p:spPr>
      </p:pic>
      <p:sp>
        <p:nvSpPr>
          <p:cNvPr id="4" name="TextBox 3">
            <a:extLst>
              <a:ext uri="{FF2B5EF4-FFF2-40B4-BE49-F238E27FC236}">
                <a16:creationId xmlns:a16="http://schemas.microsoft.com/office/drawing/2014/main" id="{460D684F-7257-142A-C89F-1F6E48AD4A13}"/>
              </a:ext>
            </a:extLst>
          </p:cNvPr>
          <p:cNvSpPr txBox="1"/>
          <p:nvPr/>
        </p:nvSpPr>
        <p:spPr>
          <a:xfrm>
            <a:off x="914399" y="1801660"/>
            <a:ext cx="38601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Top 10 airlines- </a:t>
            </a:r>
            <a:r>
              <a:rPr lang="en-US">
                <a:ea typeface="+mn-lt"/>
                <a:cs typeface="+mn-lt"/>
              </a:rPr>
              <a:t>Percentage of delayed flights vs total flights.</a:t>
            </a:r>
            <a:endParaRPr lang="en-US"/>
          </a:p>
          <a:p>
            <a:pPr algn="l"/>
            <a:endParaRPr lang="en-US"/>
          </a:p>
        </p:txBody>
      </p:sp>
      <p:sp>
        <p:nvSpPr>
          <p:cNvPr id="5" name="TextBox 4">
            <a:extLst>
              <a:ext uri="{FF2B5EF4-FFF2-40B4-BE49-F238E27FC236}">
                <a16:creationId xmlns:a16="http://schemas.microsoft.com/office/drawing/2014/main" id="{D933AEC8-4ECB-0C99-4275-98EABA840605}"/>
              </a:ext>
            </a:extLst>
          </p:cNvPr>
          <p:cNvSpPr txBox="1"/>
          <p:nvPr/>
        </p:nvSpPr>
        <p:spPr>
          <a:xfrm>
            <a:off x="5559470" y="1718153"/>
            <a:ext cx="376615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Top 10 airports- </a:t>
            </a:r>
            <a:r>
              <a:rPr lang="en-US">
                <a:ea typeface="+mn-lt"/>
                <a:cs typeface="+mn-lt"/>
              </a:rPr>
              <a:t>Percentage of delayed flights vs total flights.</a:t>
            </a:r>
            <a:endParaRPr lang="en-US"/>
          </a:p>
          <a:p>
            <a:pPr algn="l"/>
            <a:endParaRPr lang="en-US"/>
          </a:p>
        </p:txBody>
      </p:sp>
    </p:spTree>
    <p:extLst>
      <p:ext uri="{BB962C8B-B14F-4D97-AF65-F5344CB8AC3E}">
        <p14:creationId xmlns:p14="http://schemas.microsoft.com/office/powerpoint/2010/main" val="150999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942F-E56B-4FC8-52C1-692839A85B34}"/>
              </a:ext>
            </a:extLst>
          </p:cNvPr>
          <p:cNvSpPr>
            <a:spLocks noGrp="1"/>
          </p:cNvSpPr>
          <p:nvPr>
            <p:ph type="title"/>
          </p:nvPr>
        </p:nvSpPr>
        <p:spPr/>
        <p:txBody>
          <a:bodyPr/>
          <a:lstStyle/>
          <a:p>
            <a:r>
              <a:rPr lang="en-US"/>
              <a:t>Data Exploration</a:t>
            </a:r>
          </a:p>
        </p:txBody>
      </p:sp>
      <p:pic>
        <p:nvPicPr>
          <p:cNvPr id="3" name="Picture 3" descr="Chart, histogram&#10;&#10;Description automatically generated">
            <a:extLst>
              <a:ext uri="{FF2B5EF4-FFF2-40B4-BE49-F238E27FC236}">
                <a16:creationId xmlns:a16="http://schemas.microsoft.com/office/drawing/2014/main" id="{53792796-A6B8-CE66-D15C-0A61DFD4DE10}"/>
              </a:ext>
            </a:extLst>
          </p:cNvPr>
          <p:cNvPicPr>
            <a:picLocks noChangeAspect="1"/>
          </p:cNvPicPr>
          <p:nvPr/>
        </p:nvPicPr>
        <p:blipFill>
          <a:blip r:embed="rId2"/>
          <a:stretch>
            <a:fillRect/>
          </a:stretch>
        </p:blipFill>
        <p:spPr>
          <a:xfrm>
            <a:off x="375920" y="2639352"/>
            <a:ext cx="8260080" cy="3215056"/>
          </a:xfrm>
          <a:prstGeom prst="rect">
            <a:avLst/>
          </a:prstGeom>
        </p:spPr>
      </p:pic>
      <p:sp>
        <p:nvSpPr>
          <p:cNvPr id="4" name="TextBox 3">
            <a:extLst>
              <a:ext uri="{FF2B5EF4-FFF2-40B4-BE49-F238E27FC236}">
                <a16:creationId xmlns:a16="http://schemas.microsoft.com/office/drawing/2014/main" id="{0CF4557F-BA4E-42D3-37BC-7E439B579BCD}"/>
              </a:ext>
            </a:extLst>
          </p:cNvPr>
          <p:cNvSpPr txBox="1"/>
          <p:nvPr/>
        </p:nvSpPr>
        <p:spPr>
          <a:xfrm>
            <a:off x="904240" y="2001520"/>
            <a:ext cx="6522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Flights delayed (departure) by Origin airport</a:t>
            </a:r>
          </a:p>
        </p:txBody>
      </p:sp>
    </p:spTree>
    <p:extLst>
      <p:ext uri="{BB962C8B-B14F-4D97-AF65-F5344CB8AC3E}">
        <p14:creationId xmlns:p14="http://schemas.microsoft.com/office/powerpoint/2010/main" val="97983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D60E-5B74-F2FD-2200-5580BD4A266C}"/>
              </a:ext>
            </a:extLst>
          </p:cNvPr>
          <p:cNvSpPr>
            <a:spLocks noGrp="1"/>
          </p:cNvSpPr>
          <p:nvPr>
            <p:ph type="title"/>
          </p:nvPr>
        </p:nvSpPr>
        <p:spPr/>
        <p:txBody>
          <a:bodyPr/>
          <a:lstStyle/>
          <a:p>
            <a:r>
              <a:rPr lang="en-US"/>
              <a:t>Data Exploration</a:t>
            </a:r>
          </a:p>
        </p:txBody>
      </p:sp>
      <p:pic>
        <p:nvPicPr>
          <p:cNvPr id="3" name="Picture 3" descr="Chart, histogram&#10;&#10;Description automatically generated">
            <a:extLst>
              <a:ext uri="{FF2B5EF4-FFF2-40B4-BE49-F238E27FC236}">
                <a16:creationId xmlns:a16="http://schemas.microsoft.com/office/drawing/2014/main" id="{C766780A-84F1-3FDA-E3C0-C59AE1142C76}"/>
              </a:ext>
            </a:extLst>
          </p:cNvPr>
          <p:cNvPicPr>
            <a:picLocks noChangeAspect="1"/>
          </p:cNvPicPr>
          <p:nvPr/>
        </p:nvPicPr>
        <p:blipFill>
          <a:blip r:embed="rId2"/>
          <a:stretch>
            <a:fillRect/>
          </a:stretch>
        </p:blipFill>
        <p:spPr>
          <a:xfrm>
            <a:off x="590812" y="2630734"/>
            <a:ext cx="8296405" cy="3204038"/>
          </a:xfrm>
          <a:prstGeom prst="rect">
            <a:avLst/>
          </a:prstGeom>
        </p:spPr>
      </p:pic>
      <p:sp>
        <p:nvSpPr>
          <p:cNvPr id="7" name="TextBox 6">
            <a:extLst>
              <a:ext uri="{FF2B5EF4-FFF2-40B4-BE49-F238E27FC236}">
                <a16:creationId xmlns:a16="http://schemas.microsoft.com/office/drawing/2014/main" id="{0E8DF213-F320-AEBA-8C7C-CA5F3B2328BE}"/>
              </a:ext>
            </a:extLst>
          </p:cNvPr>
          <p:cNvSpPr txBox="1"/>
          <p:nvPr/>
        </p:nvSpPr>
        <p:spPr>
          <a:xfrm>
            <a:off x="1092130" y="1991082"/>
            <a:ext cx="6522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Flights delayed (arrival) by Destination airport</a:t>
            </a:r>
          </a:p>
        </p:txBody>
      </p:sp>
    </p:spTree>
    <p:extLst>
      <p:ext uri="{BB962C8B-B14F-4D97-AF65-F5344CB8AC3E}">
        <p14:creationId xmlns:p14="http://schemas.microsoft.com/office/powerpoint/2010/main" val="119080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6C84-D3FB-D6A5-4D81-BCA75CFD7727}"/>
              </a:ext>
            </a:extLst>
          </p:cNvPr>
          <p:cNvSpPr>
            <a:spLocks noGrp="1"/>
          </p:cNvSpPr>
          <p:nvPr>
            <p:ph type="title"/>
          </p:nvPr>
        </p:nvSpPr>
        <p:spPr/>
        <p:txBody>
          <a:bodyPr/>
          <a:lstStyle/>
          <a:p>
            <a:r>
              <a:rPr lang="en-US"/>
              <a:t>Data Exploration</a:t>
            </a:r>
          </a:p>
        </p:txBody>
      </p:sp>
      <p:pic>
        <p:nvPicPr>
          <p:cNvPr id="4" name="Picture 4" descr="Chart, sunburst chart&#10;&#10;Description automatically generated">
            <a:extLst>
              <a:ext uri="{FF2B5EF4-FFF2-40B4-BE49-F238E27FC236}">
                <a16:creationId xmlns:a16="http://schemas.microsoft.com/office/drawing/2014/main" id="{8A034D76-B103-528A-3ECC-65DF0FBBFC74}"/>
              </a:ext>
            </a:extLst>
          </p:cNvPr>
          <p:cNvPicPr>
            <a:picLocks noChangeAspect="1"/>
          </p:cNvPicPr>
          <p:nvPr/>
        </p:nvPicPr>
        <p:blipFill rotWithShape="1">
          <a:blip r:embed="rId2"/>
          <a:srcRect l="9254" t="548" r="42403" b="-1370"/>
          <a:stretch/>
        </p:blipFill>
        <p:spPr>
          <a:xfrm>
            <a:off x="1415441" y="2644914"/>
            <a:ext cx="3266184" cy="3436663"/>
          </a:xfrm>
          <a:prstGeom prst="rect">
            <a:avLst/>
          </a:prstGeom>
        </p:spPr>
      </p:pic>
      <p:pic>
        <p:nvPicPr>
          <p:cNvPr id="5" name="Picture 5" descr="Chart, sunburst chart&#10;&#10;Description automatically generated">
            <a:extLst>
              <a:ext uri="{FF2B5EF4-FFF2-40B4-BE49-F238E27FC236}">
                <a16:creationId xmlns:a16="http://schemas.microsoft.com/office/drawing/2014/main" id="{E6448CD6-40DC-808D-4515-7A78D0A8E950}"/>
              </a:ext>
            </a:extLst>
          </p:cNvPr>
          <p:cNvPicPr>
            <a:picLocks noChangeAspect="1"/>
          </p:cNvPicPr>
          <p:nvPr/>
        </p:nvPicPr>
        <p:blipFill rotWithShape="1">
          <a:blip r:embed="rId2"/>
          <a:srcRect l="90962" t="2534" r="117" b="44700"/>
          <a:stretch/>
        </p:blipFill>
        <p:spPr>
          <a:xfrm>
            <a:off x="528181" y="2759735"/>
            <a:ext cx="793140" cy="2391666"/>
          </a:xfrm>
          <a:prstGeom prst="rect">
            <a:avLst/>
          </a:prstGeom>
        </p:spPr>
      </p:pic>
      <p:pic>
        <p:nvPicPr>
          <p:cNvPr id="6" name="Picture 6" descr="Chart, sunburst chart&#10;&#10;Description automatically generated">
            <a:extLst>
              <a:ext uri="{FF2B5EF4-FFF2-40B4-BE49-F238E27FC236}">
                <a16:creationId xmlns:a16="http://schemas.microsoft.com/office/drawing/2014/main" id="{E2B8081D-831C-FB0C-43DA-127C12D72125}"/>
              </a:ext>
            </a:extLst>
          </p:cNvPr>
          <p:cNvPicPr>
            <a:picLocks noChangeAspect="1"/>
          </p:cNvPicPr>
          <p:nvPr/>
        </p:nvPicPr>
        <p:blipFill rotWithShape="1">
          <a:blip r:embed="rId3"/>
          <a:srcRect l="6750" r="46625" b="275"/>
          <a:stretch/>
        </p:blipFill>
        <p:spPr>
          <a:xfrm>
            <a:off x="5496840" y="2567347"/>
            <a:ext cx="3266234" cy="3268212"/>
          </a:xfrm>
          <a:prstGeom prst="rect">
            <a:avLst/>
          </a:prstGeom>
        </p:spPr>
      </p:pic>
      <p:pic>
        <p:nvPicPr>
          <p:cNvPr id="7" name="Picture 7" descr="Chart, sunburst chart&#10;&#10;Description automatically generated">
            <a:extLst>
              <a:ext uri="{FF2B5EF4-FFF2-40B4-BE49-F238E27FC236}">
                <a16:creationId xmlns:a16="http://schemas.microsoft.com/office/drawing/2014/main" id="{5F7F47BB-63E6-8CFF-5573-765405E256F7}"/>
              </a:ext>
            </a:extLst>
          </p:cNvPr>
          <p:cNvPicPr>
            <a:picLocks noChangeAspect="1"/>
          </p:cNvPicPr>
          <p:nvPr/>
        </p:nvPicPr>
        <p:blipFill rotWithShape="1">
          <a:blip r:embed="rId3"/>
          <a:srcRect l="85427" t="1099" r="4146" b="40015"/>
          <a:stretch/>
        </p:blipFill>
        <p:spPr>
          <a:xfrm>
            <a:off x="8910182" y="2567346"/>
            <a:ext cx="866172" cy="2231839"/>
          </a:xfrm>
          <a:prstGeom prst="rect">
            <a:avLst/>
          </a:prstGeom>
        </p:spPr>
      </p:pic>
      <p:sp>
        <p:nvSpPr>
          <p:cNvPr id="8" name="TextBox 7">
            <a:extLst>
              <a:ext uri="{FF2B5EF4-FFF2-40B4-BE49-F238E27FC236}">
                <a16:creationId xmlns:a16="http://schemas.microsoft.com/office/drawing/2014/main" id="{17DB5B3A-B76E-5014-D169-32E62A8AEE9C}"/>
              </a:ext>
            </a:extLst>
          </p:cNvPr>
          <p:cNvSpPr txBox="1"/>
          <p:nvPr/>
        </p:nvSpPr>
        <p:spPr>
          <a:xfrm>
            <a:off x="632564" y="1937359"/>
            <a:ext cx="45699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libri"/>
                <a:ea typeface="Calibri"/>
                <a:cs typeface="Calibri"/>
              </a:rPr>
              <a:t>Top 10 Airlines with most delayed flights (departure)</a:t>
            </a:r>
            <a:endParaRPr lang="en-US"/>
          </a:p>
        </p:txBody>
      </p:sp>
      <p:sp>
        <p:nvSpPr>
          <p:cNvPr id="10" name="TextBox 9">
            <a:extLst>
              <a:ext uri="{FF2B5EF4-FFF2-40B4-BE49-F238E27FC236}">
                <a16:creationId xmlns:a16="http://schemas.microsoft.com/office/drawing/2014/main" id="{C6A95E03-395C-0647-0244-8736B3F3194D}"/>
              </a:ext>
            </a:extLst>
          </p:cNvPr>
          <p:cNvSpPr txBox="1"/>
          <p:nvPr/>
        </p:nvSpPr>
        <p:spPr>
          <a:xfrm>
            <a:off x="5194125" y="1916483"/>
            <a:ext cx="4423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libri"/>
                <a:ea typeface="Calibri"/>
                <a:cs typeface="Calibri"/>
              </a:rPr>
              <a:t>Top 10 Airlines with most delayed flights (arrival)</a:t>
            </a:r>
            <a:endParaRPr lang="en-US"/>
          </a:p>
        </p:txBody>
      </p:sp>
    </p:spTree>
    <p:extLst>
      <p:ext uri="{BB962C8B-B14F-4D97-AF65-F5344CB8AC3E}">
        <p14:creationId xmlns:p14="http://schemas.microsoft.com/office/powerpoint/2010/main" val="1025653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07F8-256A-FCEE-5F2B-529497B1246C}"/>
              </a:ext>
            </a:extLst>
          </p:cNvPr>
          <p:cNvSpPr>
            <a:spLocks noGrp="1"/>
          </p:cNvSpPr>
          <p:nvPr>
            <p:ph type="title"/>
          </p:nvPr>
        </p:nvSpPr>
        <p:spPr/>
        <p:txBody>
          <a:bodyPr/>
          <a:lstStyle/>
          <a:p>
            <a:r>
              <a:rPr lang="en-US"/>
              <a:t>Data Exploration</a:t>
            </a:r>
          </a:p>
        </p:txBody>
      </p:sp>
      <p:pic>
        <p:nvPicPr>
          <p:cNvPr id="8" name="Picture 8" descr="Chart, pie chart&#10;&#10;Description automatically generated">
            <a:extLst>
              <a:ext uri="{FF2B5EF4-FFF2-40B4-BE49-F238E27FC236}">
                <a16:creationId xmlns:a16="http://schemas.microsoft.com/office/drawing/2014/main" id="{95A68314-20D2-9A32-EAB8-9F4A3C6134B0}"/>
              </a:ext>
            </a:extLst>
          </p:cNvPr>
          <p:cNvPicPr>
            <a:picLocks noChangeAspect="1"/>
          </p:cNvPicPr>
          <p:nvPr/>
        </p:nvPicPr>
        <p:blipFill rotWithShape="1">
          <a:blip r:embed="rId2"/>
          <a:srcRect l="10106" r="40893" b="-252"/>
          <a:stretch/>
        </p:blipFill>
        <p:spPr>
          <a:xfrm>
            <a:off x="1384127" y="2518004"/>
            <a:ext cx="3318387" cy="3168554"/>
          </a:xfrm>
          <a:prstGeom prst="rect">
            <a:avLst/>
          </a:prstGeom>
        </p:spPr>
      </p:pic>
      <p:pic>
        <p:nvPicPr>
          <p:cNvPr id="9" name="Picture 9" descr="Chart, pie chart&#10;&#10;Description automatically generated">
            <a:extLst>
              <a:ext uri="{FF2B5EF4-FFF2-40B4-BE49-F238E27FC236}">
                <a16:creationId xmlns:a16="http://schemas.microsoft.com/office/drawing/2014/main" id="{451C612F-9FF4-5838-0EAC-5DDF39E2277F}"/>
              </a:ext>
            </a:extLst>
          </p:cNvPr>
          <p:cNvPicPr>
            <a:picLocks noChangeAspect="1"/>
          </p:cNvPicPr>
          <p:nvPr/>
        </p:nvPicPr>
        <p:blipFill rotWithShape="1">
          <a:blip r:embed="rId2"/>
          <a:srcRect l="80342" r="9744" b="27879"/>
          <a:stretch/>
        </p:blipFill>
        <p:spPr>
          <a:xfrm>
            <a:off x="559497" y="2601511"/>
            <a:ext cx="728396" cy="2485594"/>
          </a:xfrm>
          <a:prstGeom prst="rect">
            <a:avLst/>
          </a:prstGeom>
        </p:spPr>
      </p:pic>
      <p:pic>
        <p:nvPicPr>
          <p:cNvPr id="10" name="Picture 10" descr="Chart, pie chart&#10;&#10;Description automatically generated">
            <a:extLst>
              <a:ext uri="{FF2B5EF4-FFF2-40B4-BE49-F238E27FC236}">
                <a16:creationId xmlns:a16="http://schemas.microsoft.com/office/drawing/2014/main" id="{BF4C9FC7-3FA2-15A8-0468-427378F3F868}"/>
              </a:ext>
            </a:extLst>
          </p:cNvPr>
          <p:cNvPicPr>
            <a:picLocks noChangeAspect="1"/>
          </p:cNvPicPr>
          <p:nvPr/>
        </p:nvPicPr>
        <p:blipFill rotWithShape="1">
          <a:blip r:embed="rId3"/>
          <a:srcRect l="13070" t="95" r="40122" b="233"/>
          <a:stretch/>
        </p:blipFill>
        <p:spPr>
          <a:xfrm>
            <a:off x="5611660" y="2517249"/>
            <a:ext cx="3203605" cy="3176117"/>
          </a:xfrm>
          <a:prstGeom prst="rect">
            <a:avLst/>
          </a:prstGeom>
        </p:spPr>
      </p:pic>
      <p:pic>
        <p:nvPicPr>
          <p:cNvPr id="11" name="Picture 11" descr="Chart, pie chart&#10;&#10;Description automatically generated">
            <a:extLst>
              <a:ext uri="{FF2B5EF4-FFF2-40B4-BE49-F238E27FC236}">
                <a16:creationId xmlns:a16="http://schemas.microsoft.com/office/drawing/2014/main" id="{4908E0E8-C167-F04E-094E-F7C0D29D2941}"/>
              </a:ext>
            </a:extLst>
          </p:cNvPr>
          <p:cNvPicPr>
            <a:picLocks noChangeAspect="1"/>
          </p:cNvPicPr>
          <p:nvPr/>
        </p:nvPicPr>
        <p:blipFill rotWithShape="1">
          <a:blip r:embed="rId3"/>
          <a:srcRect l="82823" t="-2206" r="5952" b="41176"/>
          <a:stretch/>
        </p:blipFill>
        <p:spPr>
          <a:xfrm>
            <a:off x="9056318" y="2566421"/>
            <a:ext cx="688704" cy="1728124"/>
          </a:xfrm>
          <a:prstGeom prst="rect">
            <a:avLst/>
          </a:prstGeom>
        </p:spPr>
      </p:pic>
      <p:sp>
        <p:nvSpPr>
          <p:cNvPr id="13" name="TextBox 12">
            <a:extLst>
              <a:ext uri="{FF2B5EF4-FFF2-40B4-BE49-F238E27FC236}">
                <a16:creationId xmlns:a16="http://schemas.microsoft.com/office/drawing/2014/main" id="{16BAC871-9CAA-4406-4328-C838CC39F7D5}"/>
              </a:ext>
            </a:extLst>
          </p:cNvPr>
          <p:cNvSpPr txBox="1"/>
          <p:nvPr/>
        </p:nvSpPr>
        <p:spPr>
          <a:xfrm>
            <a:off x="559495" y="1770345"/>
            <a:ext cx="45699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libri"/>
                <a:ea typeface="Calibri"/>
                <a:cs typeface="Calibri"/>
              </a:rPr>
              <a:t>Top 10 Airports with most delayed flights (departure)</a:t>
            </a:r>
            <a:endParaRPr lang="en-US"/>
          </a:p>
        </p:txBody>
      </p:sp>
      <p:sp>
        <p:nvSpPr>
          <p:cNvPr id="15" name="TextBox 14">
            <a:extLst>
              <a:ext uri="{FF2B5EF4-FFF2-40B4-BE49-F238E27FC236}">
                <a16:creationId xmlns:a16="http://schemas.microsoft.com/office/drawing/2014/main" id="{B01A0626-B77C-5B4B-5631-42F9276E62AF}"/>
              </a:ext>
            </a:extLst>
          </p:cNvPr>
          <p:cNvSpPr txBox="1"/>
          <p:nvPr/>
        </p:nvSpPr>
        <p:spPr>
          <a:xfrm>
            <a:off x="4974920" y="1770345"/>
            <a:ext cx="45699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libri"/>
                <a:ea typeface="Calibri"/>
                <a:cs typeface="Calibri"/>
              </a:rPr>
              <a:t>Top 10 Airports with most delayed flights (arrivals)</a:t>
            </a:r>
            <a:endParaRPr lang="en-US"/>
          </a:p>
        </p:txBody>
      </p:sp>
    </p:spTree>
    <p:extLst>
      <p:ext uri="{BB962C8B-B14F-4D97-AF65-F5344CB8AC3E}">
        <p14:creationId xmlns:p14="http://schemas.microsoft.com/office/powerpoint/2010/main" val="233167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BFDE-BFA2-2420-B678-79E34281EE08}"/>
              </a:ext>
            </a:extLst>
          </p:cNvPr>
          <p:cNvSpPr>
            <a:spLocks noGrp="1"/>
          </p:cNvSpPr>
          <p:nvPr>
            <p:ph type="title"/>
          </p:nvPr>
        </p:nvSpPr>
        <p:spPr/>
        <p:txBody>
          <a:bodyPr/>
          <a:lstStyle/>
          <a:p>
            <a:r>
              <a:rPr lang="en-US">
                <a:ea typeface="+mj-lt"/>
                <a:cs typeface="+mj-lt"/>
              </a:rPr>
              <a:t>Exploratory Data Analysis : Heatmap</a:t>
            </a:r>
            <a:endParaRPr lang="en-US"/>
          </a:p>
        </p:txBody>
      </p:sp>
      <p:pic>
        <p:nvPicPr>
          <p:cNvPr id="5" name="Picture 5" descr="Chart, treemap chart&#10;&#10;Description automatically generated">
            <a:extLst>
              <a:ext uri="{FF2B5EF4-FFF2-40B4-BE49-F238E27FC236}">
                <a16:creationId xmlns:a16="http://schemas.microsoft.com/office/drawing/2014/main" id="{65EC6039-F5B1-2472-0321-F216CA9D2890}"/>
              </a:ext>
            </a:extLst>
          </p:cNvPr>
          <p:cNvPicPr>
            <a:picLocks noChangeAspect="1"/>
          </p:cNvPicPr>
          <p:nvPr/>
        </p:nvPicPr>
        <p:blipFill>
          <a:blip r:embed="rId2"/>
          <a:stretch>
            <a:fillRect/>
          </a:stretch>
        </p:blipFill>
        <p:spPr>
          <a:xfrm>
            <a:off x="674318" y="1853248"/>
            <a:ext cx="7784925" cy="4566176"/>
          </a:xfrm>
          <a:prstGeom prst="rect">
            <a:avLst/>
          </a:prstGeom>
        </p:spPr>
      </p:pic>
    </p:spTree>
    <p:extLst>
      <p:ext uri="{BB962C8B-B14F-4D97-AF65-F5344CB8AC3E}">
        <p14:creationId xmlns:p14="http://schemas.microsoft.com/office/powerpoint/2010/main" val="198630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8200-4CC3-F8A1-A624-F87F3911F3B6}"/>
              </a:ext>
            </a:extLst>
          </p:cNvPr>
          <p:cNvSpPr>
            <a:spLocks noGrp="1"/>
          </p:cNvSpPr>
          <p:nvPr>
            <p:ph type="title"/>
          </p:nvPr>
        </p:nvSpPr>
        <p:spPr/>
        <p:txBody>
          <a:bodyPr/>
          <a:lstStyle/>
          <a:p>
            <a:r>
              <a:rPr lang="en-US"/>
              <a:t>Data Mining Models</a:t>
            </a:r>
          </a:p>
        </p:txBody>
      </p:sp>
      <p:sp>
        <p:nvSpPr>
          <p:cNvPr id="3" name="Content Placeholder 2">
            <a:extLst>
              <a:ext uri="{FF2B5EF4-FFF2-40B4-BE49-F238E27FC236}">
                <a16:creationId xmlns:a16="http://schemas.microsoft.com/office/drawing/2014/main" id="{7CAFE817-7467-07B6-1D4E-D75D29DF4F1B}"/>
              </a:ext>
            </a:extLst>
          </p:cNvPr>
          <p:cNvSpPr>
            <a:spLocks noGrp="1"/>
          </p:cNvSpPr>
          <p:nvPr>
            <p:ph idx="1"/>
          </p:nvPr>
        </p:nvSpPr>
        <p:spPr/>
        <p:txBody>
          <a:bodyPr vert="horz" lIns="91440" tIns="45720" rIns="91440" bIns="45720" rtlCol="0" anchor="t">
            <a:normAutofit/>
          </a:bodyPr>
          <a:lstStyle/>
          <a:p>
            <a:r>
              <a:rPr lang="en-US"/>
              <a:t>We split the dataset into a 80% training dataset and a 20% test dataset. The models used are as follows:-</a:t>
            </a:r>
          </a:p>
          <a:p>
            <a:r>
              <a:rPr lang="en-US"/>
              <a:t>Decision Tree Model</a:t>
            </a:r>
          </a:p>
          <a:p>
            <a:r>
              <a:rPr lang="en-US"/>
              <a:t>Naïve Bayes Model</a:t>
            </a:r>
          </a:p>
          <a:p>
            <a:r>
              <a:rPr lang="en-US"/>
              <a:t>Neural Network Model</a:t>
            </a:r>
          </a:p>
          <a:p>
            <a:r>
              <a:rPr lang="en-US"/>
              <a:t>Logistic Regression Model</a:t>
            </a:r>
          </a:p>
          <a:p>
            <a:r>
              <a:rPr lang="en-US"/>
              <a:t>Random Forest Classifier Model</a:t>
            </a:r>
          </a:p>
          <a:p>
            <a:pPr marL="0" indent="0">
              <a:buNone/>
            </a:pPr>
            <a:endParaRPr lang="en-US"/>
          </a:p>
          <a:p>
            <a:pPr marL="0" indent="0">
              <a:buNone/>
            </a:pPr>
            <a:endParaRPr lang="en-US"/>
          </a:p>
          <a:p>
            <a:pPr marL="0" indent="0">
              <a:buNone/>
            </a:pPr>
            <a:r>
              <a:rPr lang="en-US"/>
              <a:t>     </a:t>
            </a:r>
          </a:p>
        </p:txBody>
      </p:sp>
    </p:spTree>
    <p:extLst>
      <p:ext uri="{BB962C8B-B14F-4D97-AF65-F5344CB8AC3E}">
        <p14:creationId xmlns:p14="http://schemas.microsoft.com/office/powerpoint/2010/main" val="69296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95FE-85C9-98EC-777F-458FEB2EDB89}"/>
              </a:ext>
            </a:extLst>
          </p:cNvPr>
          <p:cNvSpPr>
            <a:spLocks noGrp="1"/>
          </p:cNvSpPr>
          <p:nvPr>
            <p:ph type="title"/>
          </p:nvPr>
        </p:nvSpPr>
        <p:spPr/>
        <p:txBody>
          <a:bodyPr/>
          <a:lstStyle/>
          <a:p>
            <a:r>
              <a:rPr lang="en-US">
                <a:ea typeface="+mj-lt"/>
                <a:cs typeface="+mj-lt"/>
              </a:rPr>
              <a:t>Data Mining Models</a:t>
            </a:r>
            <a:endParaRPr lang="en-US"/>
          </a:p>
        </p:txBody>
      </p:sp>
      <p:sp>
        <p:nvSpPr>
          <p:cNvPr id="3" name="Content Placeholder 2">
            <a:extLst>
              <a:ext uri="{FF2B5EF4-FFF2-40B4-BE49-F238E27FC236}">
                <a16:creationId xmlns:a16="http://schemas.microsoft.com/office/drawing/2014/main" id="{9B938541-5E1A-6B2D-DA00-B15B9174AABF}"/>
              </a:ext>
            </a:extLst>
          </p:cNvPr>
          <p:cNvSpPr>
            <a:spLocks noGrp="1"/>
          </p:cNvSpPr>
          <p:nvPr>
            <p:ph idx="1"/>
          </p:nvPr>
        </p:nvSpPr>
        <p:spPr>
          <a:xfrm>
            <a:off x="656458" y="1461220"/>
            <a:ext cx="11112310" cy="5102059"/>
          </a:xfrm>
        </p:spPr>
        <p:txBody>
          <a:bodyPr vert="horz" lIns="91440" tIns="45720" rIns="91440" bIns="45720" rtlCol="0" anchor="t">
            <a:normAutofit fontScale="92500" lnSpcReduction="10000"/>
          </a:bodyPr>
          <a:lstStyle/>
          <a:p>
            <a:pPr marL="285750" indent="-285750"/>
            <a:r>
              <a:rPr lang="en-US" sz="1600" b="1">
                <a:latin typeface="Calibri"/>
                <a:ea typeface="Calibri"/>
                <a:cs typeface="Calibri"/>
              </a:rPr>
              <a:t>Decision Tree</a:t>
            </a:r>
            <a:r>
              <a:rPr lang="en-US" sz="1600">
                <a:latin typeface="Calibri"/>
                <a:ea typeface="Calibri"/>
                <a:cs typeface="Calibri"/>
              </a:rPr>
              <a:t> - A</a:t>
            </a:r>
            <a:r>
              <a:rPr lang="en-US" sz="1600">
                <a:latin typeface="Calibri"/>
                <a:ea typeface="+mn-lt"/>
                <a:cs typeface="+mn-lt"/>
              </a:rPr>
              <a:t> nonparametric tree-resembling model that creates splits on predictors such that homogeneity increases after each split. The split segregates records into sub-groups, resulting in easily interpretable logical rules. </a:t>
            </a:r>
            <a:endParaRPr lang="en-US"/>
          </a:p>
          <a:p>
            <a:pPr marL="0" indent="0">
              <a:buNone/>
            </a:pPr>
            <a:r>
              <a:rPr lang="en-US" sz="1600" b="1" i="1">
                <a:latin typeface="Calibri"/>
              </a:rPr>
              <a:t>Implementation</a:t>
            </a:r>
            <a:r>
              <a:rPr lang="en-US" sz="1600">
                <a:latin typeface="Calibri"/>
              </a:rPr>
              <a:t> - </a:t>
            </a:r>
            <a:r>
              <a:rPr lang="en-US" sz="1600">
                <a:latin typeface="Calibri"/>
                <a:ea typeface="+mj-lt"/>
                <a:cs typeface="+mj-lt"/>
              </a:rPr>
              <a:t>A grid-search was done to obtain the best model using </a:t>
            </a:r>
            <a:r>
              <a:rPr lang="en-US" sz="1600" err="1">
                <a:latin typeface="Calibri"/>
                <a:ea typeface="+mj-lt"/>
                <a:cs typeface="+mj-lt"/>
              </a:rPr>
              <a:t>max_depth</a:t>
            </a:r>
            <a:r>
              <a:rPr lang="en-US" sz="1600">
                <a:latin typeface="Calibri"/>
                <a:ea typeface="+mj-lt"/>
                <a:cs typeface="+mj-lt"/>
              </a:rPr>
              <a:t>=6, impurity method= ‘</a:t>
            </a:r>
            <a:r>
              <a:rPr lang="en-US" sz="1600" err="1">
                <a:latin typeface="Calibri"/>
                <a:ea typeface="+mj-lt"/>
                <a:cs typeface="+mj-lt"/>
              </a:rPr>
              <a:t>gini</a:t>
            </a:r>
            <a:r>
              <a:rPr lang="en-US" sz="1600">
                <a:latin typeface="Calibri"/>
                <a:ea typeface="+mj-lt"/>
                <a:cs typeface="+mj-lt"/>
              </a:rPr>
              <a:t>’, with an Accuracy of 87.7%.</a:t>
            </a:r>
          </a:p>
          <a:p>
            <a:pPr marL="285750" indent="-285750"/>
            <a:r>
              <a:rPr lang="en-US" sz="1600" b="1">
                <a:latin typeface="Calibri"/>
                <a:ea typeface="Calibri"/>
                <a:cs typeface="Calibri"/>
              </a:rPr>
              <a:t>Naive Bayes </a:t>
            </a:r>
            <a:r>
              <a:rPr lang="en-US" sz="1600">
                <a:latin typeface="Calibri"/>
                <a:ea typeface="Calibri"/>
                <a:cs typeface="Calibri"/>
              </a:rPr>
              <a:t> - One of the key assumptions of Naïve Bayes Model is that it assumes the predictors to be conditionally independent given the target class. It is scales linearly with the predictors and is relatively robust to outside noise.</a:t>
            </a:r>
            <a:endParaRPr lang="en-US" sz="1600">
              <a:ea typeface="+mn-lt"/>
              <a:cs typeface="+mn-lt"/>
            </a:endParaRPr>
          </a:p>
          <a:p>
            <a:pPr marL="0" indent="0">
              <a:buNone/>
            </a:pPr>
            <a:r>
              <a:rPr lang="en-US" sz="1600" b="1" i="1">
                <a:latin typeface="Calibri"/>
                <a:ea typeface="Calibri"/>
                <a:cs typeface="Calibri"/>
              </a:rPr>
              <a:t>Implementation </a:t>
            </a:r>
            <a:r>
              <a:rPr lang="en-US" sz="1600">
                <a:latin typeface="Calibri"/>
                <a:ea typeface="Calibri"/>
                <a:cs typeface="Calibri"/>
              </a:rPr>
              <a:t>- The Naïve Base model was implemented on our data, which provided us with an Accuracy of 91.74%. </a:t>
            </a:r>
          </a:p>
          <a:p>
            <a:pPr marL="285750" indent="-285750"/>
            <a:r>
              <a:rPr lang="en-US" sz="1600" b="1">
                <a:latin typeface="Calibri"/>
                <a:ea typeface="Calibri"/>
                <a:cs typeface="Calibri"/>
              </a:rPr>
              <a:t>Neural Network</a:t>
            </a:r>
            <a:r>
              <a:rPr lang="en-US" sz="1600">
                <a:latin typeface="Calibri"/>
                <a:ea typeface="Calibri"/>
                <a:cs typeface="Calibri"/>
              </a:rPr>
              <a:t> - </a:t>
            </a:r>
            <a:r>
              <a:rPr lang="en-US" sz="1600">
                <a:latin typeface="Calibri"/>
                <a:ea typeface="+mj-lt"/>
                <a:cs typeface="Calibri"/>
              </a:rPr>
              <a:t>A</a:t>
            </a:r>
            <a:r>
              <a:rPr lang="en-US" sz="1600">
                <a:latin typeface="Calibri"/>
                <a:ea typeface="+mj-lt"/>
                <a:cs typeface="+mj-lt"/>
              </a:rPr>
              <a:t> parametric model that may be used for classification or prediction, some complex neural network models are also used for feature extraction. It mimics the neurons present in human brains, as they have properties that resemble learning and memory, based on experience. </a:t>
            </a:r>
            <a:endParaRPr lang="en-US" sz="1600">
              <a:latin typeface="Calibri"/>
              <a:ea typeface="+mn-lt"/>
              <a:cs typeface="+mn-lt"/>
            </a:endParaRPr>
          </a:p>
          <a:p>
            <a:pPr marL="0" indent="0">
              <a:buNone/>
            </a:pPr>
            <a:r>
              <a:rPr lang="en-US" sz="1600" b="1" i="1">
                <a:latin typeface="Calibri"/>
                <a:ea typeface="Calibri"/>
                <a:cs typeface="Calibri"/>
              </a:rPr>
              <a:t>Implementation</a:t>
            </a:r>
            <a:r>
              <a:rPr lang="en-US" sz="1600">
                <a:latin typeface="Calibri"/>
                <a:ea typeface="Calibri"/>
                <a:cs typeface="Calibri"/>
              </a:rPr>
              <a:t> - An accuracy of 81.50% was obtained by implementing the Neural Network model, which is the lowest among all  the models implemented.</a:t>
            </a:r>
          </a:p>
          <a:p>
            <a:pPr marL="285750" indent="-285750"/>
            <a:r>
              <a:rPr lang="en-US" sz="1600" b="1">
                <a:latin typeface="Calibri"/>
                <a:ea typeface="Calibri"/>
                <a:cs typeface="Calibri"/>
              </a:rPr>
              <a:t>Logistic Regression</a:t>
            </a:r>
            <a:r>
              <a:rPr lang="en-US" sz="1600">
                <a:latin typeface="Calibri"/>
                <a:ea typeface="Calibri"/>
                <a:cs typeface="Calibri"/>
              </a:rPr>
              <a:t> - </a:t>
            </a:r>
            <a:r>
              <a:rPr lang="en-US" sz="1600">
                <a:latin typeface="Calibri"/>
                <a:ea typeface="+mj-lt"/>
                <a:cs typeface="Calibri"/>
              </a:rPr>
              <a:t>A</a:t>
            </a:r>
            <a:r>
              <a:rPr lang="en-US" sz="1600">
                <a:latin typeface="Calibri"/>
                <a:ea typeface="+mj-lt"/>
                <a:cs typeface="+mj-lt"/>
              </a:rPr>
              <a:t> parametric model that generates the output as estimates of the probabilities of belonging to each class, and uses a threshold cutoff on the probabilities for classifying into either of the classes. The outcome variable called logit, can be modeled as a linear function of the predictors. </a:t>
            </a:r>
            <a:endParaRPr lang="en-US" sz="1600">
              <a:ea typeface="+mn-lt"/>
              <a:cs typeface="+mn-lt"/>
            </a:endParaRPr>
          </a:p>
          <a:p>
            <a:pPr marL="0" indent="0">
              <a:buNone/>
            </a:pPr>
            <a:r>
              <a:rPr lang="en-US" sz="1600" b="1" i="1">
                <a:latin typeface="Calibri"/>
                <a:ea typeface="Calibri"/>
                <a:cs typeface="Calibri"/>
              </a:rPr>
              <a:t>Implementation</a:t>
            </a:r>
            <a:r>
              <a:rPr lang="en-US" sz="1600">
                <a:latin typeface="Calibri"/>
                <a:ea typeface="Calibri"/>
                <a:cs typeface="Calibri"/>
              </a:rPr>
              <a:t> - The logistic Regression model fits our data well and it results in an accuracy of 91.74%.</a:t>
            </a:r>
          </a:p>
          <a:p>
            <a:pPr marL="285750" indent="-285750"/>
            <a:r>
              <a:rPr lang="en-US" sz="1600" b="1">
                <a:latin typeface="Calibri"/>
                <a:ea typeface="Calibri"/>
                <a:cs typeface="Calibri"/>
              </a:rPr>
              <a:t>Random Forest Classifier</a:t>
            </a:r>
            <a:r>
              <a:rPr lang="en-US" sz="1600">
                <a:latin typeface="Calibri"/>
                <a:ea typeface="Calibri"/>
                <a:cs typeface="Calibri"/>
              </a:rPr>
              <a:t> - </a:t>
            </a:r>
            <a:r>
              <a:rPr lang="en-US" sz="1600">
                <a:latin typeface="Calibri"/>
                <a:ea typeface="+mj-lt"/>
                <a:cs typeface="Calibri"/>
              </a:rPr>
              <a:t>A</a:t>
            </a:r>
            <a:r>
              <a:rPr lang="en-US" sz="1600">
                <a:latin typeface="Calibri"/>
                <a:ea typeface="+mj-lt"/>
                <a:cs typeface="+mj-lt"/>
              </a:rPr>
              <a:t>n ensemble method that uses a collection of  decision trees for classification instead of individual models, such that predictions of individual models are independent of one another and each individual model is better than a random classifier. </a:t>
            </a:r>
          </a:p>
          <a:p>
            <a:pPr marL="0" indent="0">
              <a:buNone/>
            </a:pPr>
            <a:r>
              <a:rPr lang="en-US" sz="1600" b="1" i="1">
                <a:latin typeface="Calibri"/>
                <a:ea typeface="Calibri"/>
                <a:cs typeface="Calibri"/>
              </a:rPr>
              <a:t>Implementation</a:t>
            </a:r>
            <a:r>
              <a:rPr lang="en-US" sz="1600">
                <a:latin typeface="Calibri"/>
                <a:ea typeface="Calibri"/>
                <a:cs typeface="Calibri"/>
              </a:rPr>
              <a:t> - The random forest classifier provides us with an accuracy of 91.88%, which is the highest amongst all the models. </a:t>
            </a:r>
            <a:endParaRPr lang="en-US" sz="1600"/>
          </a:p>
        </p:txBody>
      </p:sp>
    </p:spTree>
    <p:extLst>
      <p:ext uri="{BB962C8B-B14F-4D97-AF65-F5344CB8AC3E}">
        <p14:creationId xmlns:p14="http://schemas.microsoft.com/office/powerpoint/2010/main" val="157857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9096-06EB-5F93-692E-2722339EFD26}"/>
              </a:ext>
            </a:extLst>
          </p:cNvPr>
          <p:cNvSpPr>
            <a:spLocks noGrp="1"/>
          </p:cNvSpPr>
          <p:nvPr>
            <p:ph type="title"/>
          </p:nvPr>
        </p:nvSpPr>
        <p:spPr/>
        <p:txBody>
          <a:bodyPr/>
          <a:lstStyle/>
          <a:p>
            <a:r>
              <a:rPr lang="en-US"/>
              <a:t>Data Mining Models</a:t>
            </a:r>
          </a:p>
        </p:txBody>
      </p:sp>
      <p:pic>
        <p:nvPicPr>
          <p:cNvPr id="4" name="Picture 4" descr="Table&#10;&#10;Description automatically generated">
            <a:extLst>
              <a:ext uri="{FF2B5EF4-FFF2-40B4-BE49-F238E27FC236}">
                <a16:creationId xmlns:a16="http://schemas.microsoft.com/office/drawing/2014/main" id="{44A0DAB8-2678-9E8C-7239-CEBBEB74907E}"/>
              </a:ext>
            </a:extLst>
          </p:cNvPr>
          <p:cNvPicPr>
            <a:picLocks noChangeAspect="1"/>
          </p:cNvPicPr>
          <p:nvPr/>
        </p:nvPicPr>
        <p:blipFill>
          <a:blip r:embed="rId2"/>
          <a:stretch>
            <a:fillRect/>
          </a:stretch>
        </p:blipFill>
        <p:spPr>
          <a:xfrm>
            <a:off x="413359" y="1517736"/>
            <a:ext cx="3818350" cy="1286005"/>
          </a:xfrm>
          <a:prstGeom prst="rect">
            <a:avLst/>
          </a:prstGeom>
        </p:spPr>
      </p:pic>
      <p:sp>
        <p:nvSpPr>
          <p:cNvPr id="5" name="TextBox 4">
            <a:extLst>
              <a:ext uri="{FF2B5EF4-FFF2-40B4-BE49-F238E27FC236}">
                <a16:creationId xmlns:a16="http://schemas.microsoft.com/office/drawing/2014/main" id="{4786DC99-CE75-8D7E-8A30-D078710FD3B7}"/>
              </a:ext>
            </a:extLst>
          </p:cNvPr>
          <p:cNvSpPr txBox="1"/>
          <p:nvPr/>
        </p:nvSpPr>
        <p:spPr>
          <a:xfrm>
            <a:off x="1592893" y="287681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cs typeface="Calibri"/>
              </a:rPr>
              <a:t>Decision Tree</a:t>
            </a:r>
          </a:p>
        </p:txBody>
      </p:sp>
      <p:pic>
        <p:nvPicPr>
          <p:cNvPr id="6" name="Picture 6">
            <a:extLst>
              <a:ext uri="{FF2B5EF4-FFF2-40B4-BE49-F238E27FC236}">
                <a16:creationId xmlns:a16="http://schemas.microsoft.com/office/drawing/2014/main" id="{3B12C681-6795-CACA-2961-21A06BE084A8}"/>
              </a:ext>
            </a:extLst>
          </p:cNvPr>
          <p:cNvPicPr>
            <a:picLocks noChangeAspect="1"/>
          </p:cNvPicPr>
          <p:nvPr/>
        </p:nvPicPr>
        <p:blipFill>
          <a:blip r:embed="rId3"/>
          <a:stretch>
            <a:fillRect/>
          </a:stretch>
        </p:blipFill>
        <p:spPr>
          <a:xfrm>
            <a:off x="475989" y="4371062"/>
            <a:ext cx="3693090" cy="1195191"/>
          </a:xfrm>
          <a:prstGeom prst="rect">
            <a:avLst/>
          </a:prstGeom>
        </p:spPr>
      </p:pic>
      <p:sp>
        <p:nvSpPr>
          <p:cNvPr id="7" name="TextBox 6">
            <a:extLst>
              <a:ext uri="{FF2B5EF4-FFF2-40B4-BE49-F238E27FC236}">
                <a16:creationId xmlns:a16="http://schemas.microsoft.com/office/drawing/2014/main" id="{5605DCC2-86BC-EBDB-D5CD-B63093803958}"/>
              </a:ext>
            </a:extLst>
          </p:cNvPr>
          <p:cNvSpPr txBox="1"/>
          <p:nvPr/>
        </p:nvSpPr>
        <p:spPr>
          <a:xfrm>
            <a:off x="1530263" y="563253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cs typeface="Calibri"/>
              </a:rPr>
              <a:t>Naïve Bayes Model</a:t>
            </a:r>
          </a:p>
        </p:txBody>
      </p:sp>
      <p:pic>
        <p:nvPicPr>
          <p:cNvPr id="8" name="Picture 8" descr="Table&#10;&#10;Description automatically generated">
            <a:extLst>
              <a:ext uri="{FF2B5EF4-FFF2-40B4-BE49-F238E27FC236}">
                <a16:creationId xmlns:a16="http://schemas.microsoft.com/office/drawing/2014/main" id="{B9B99E96-1480-171F-1C85-7DB8DC215C4B}"/>
              </a:ext>
            </a:extLst>
          </p:cNvPr>
          <p:cNvPicPr>
            <a:picLocks noChangeAspect="1"/>
          </p:cNvPicPr>
          <p:nvPr/>
        </p:nvPicPr>
        <p:blipFill>
          <a:blip r:embed="rId4"/>
          <a:stretch>
            <a:fillRect/>
          </a:stretch>
        </p:blipFill>
        <p:spPr>
          <a:xfrm>
            <a:off x="7814154" y="1517068"/>
            <a:ext cx="3703528" cy="1224713"/>
          </a:xfrm>
          <a:prstGeom prst="rect">
            <a:avLst/>
          </a:prstGeom>
        </p:spPr>
      </p:pic>
      <p:sp>
        <p:nvSpPr>
          <p:cNvPr id="9" name="TextBox 8">
            <a:extLst>
              <a:ext uri="{FF2B5EF4-FFF2-40B4-BE49-F238E27FC236}">
                <a16:creationId xmlns:a16="http://schemas.microsoft.com/office/drawing/2014/main" id="{C8772DD1-9A0D-CE69-D4B7-D2A54CBCA1D2}"/>
              </a:ext>
            </a:extLst>
          </p:cNvPr>
          <p:cNvSpPr txBox="1"/>
          <p:nvPr/>
        </p:nvSpPr>
        <p:spPr>
          <a:xfrm>
            <a:off x="8837112" y="281418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cs typeface="Calibri"/>
              </a:rPr>
              <a:t>Neural Network</a:t>
            </a:r>
          </a:p>
        </p:txBody>
      </p:sp>
      <p:pic>
        <p:nvPicPr>
          <p:cNvPr id="10" name="Picture 10" descr="Table&#10;&#10;Description automatically generated">
            <a:extLst>
              <a:ext uri="{FF2B5EF4-FFF2-40B4-BE49-F238E27FC236}">
                <a16:creationId xmlns:a16="http://schemas.microsoft.com/office/drawing/2014/main" id="{C1BE652F-E98A-5FFB-E909-C05FB658ABA0}"/>
              </a:ext>
            </a:extLst>
          </p:cNvPr>
          <p:cNvPicPr>
            <a:picLocks noChangeAspect="1"/>
          </p:cNvPicPr>
          <p:nvPr/>
        </p:nvPicPr>
        <p:blipFill>
          <a:blip r:embed="rId5"/>
          <a:stretch>
            <a:fillRect/>
          </a:stretch>
        </p:blipFill>
        <p:spPr>
          <a:xfrm>
            <a:off x="7908098" y="4402020"/>
            <a:ext cx="3546953" cy="1195906"/>
          </a:xfrm>
          <a:prstGeom prst="rect">
            <a:avLst/>
          </a:prstGeom>
        </p:spPr>
      </p:pic>
      <p:sp>
        <p:nvSpPr>
          <p:cNvPr id="11" name="TextBox 10">
            <a:extLst>
              <a:ext uri="{FF2B5EF4-FFF2-40B4-BE49-F238E27FC236}">
                <a16:creationId xmlns:a16="http://schemas.microsoft.com/office/drawing/2014/main" id="{BD77A507-FB53-4528-62BE-6D03159789AA}"/>
              </a:ext>
            </a:extLst>
          </p:cNvPr>
          <p:cNvSpPr txBox="1"/>
          <p:nvPr/>
        </p:nvSpPr>
        <p:spPr>
          <a:xfrm>
            <a:off x="8868427" y="56638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cs typeface="Calibri"/>
              </a:rPr>
              <a:t>Logistic Regression</a:t>
            </a:r>
          </a:p>
        </p:txBody>
      </p:sp>
      <p:pic>
        <p:nvPicPr>
          <p:cNvPr id="12" name="Picture 12" descr="Table&#10;&#10;Description automatically generated">
            <a:extLst>
              <a:ext uri="{FF2B5EF4-FFF2-40B4-BE49-F238E27FC236}">
                <a16:creationId xmlns:a16="http://schemas.microsoft.com/office/drawing/2014/main" id="{2FEDCC8E-922E-38F5-FF61-6A2DCB8F9428}"/>
              </a:ext>
            </a:extLst>
          </p:cNvPr>
          <p:cNvPicPr>
            <a:picLocks noChangeAspect="1"/>
          </p:cNvPicPr>
          <p:nvPr/>
        </p:nvPicPr>
        <p:blipFill>
          <a:blip r:embed="rId6"/>
          <a:stretch>
            <a:fillRect/>
          </a:stretch>
        </p:blipFill>
        <p:spPr>
          <a:xfrm>
            <a:off x="4296427" y="2993282"/>
            <a:ext cx="3609584" cy="1195024"/>
          </a:xfrm>
          <a:prstGeom prst="rect">
            <a:avLst/>
          </a:prstGeom>
        </p:spPr>
      </p:pic>
      <p:sp>
        <p:nvSpPr>
          <p:cNvPr id="13" name="TextBox 12">
            <a:extLst>
              <a:ext uri="{FF2B5EF4-FFF2-40B4-BE49-F238E27FC236}">
                <a16:creationId xmlns:a16="http://schemas.microsoft.com/office/drawing/2014/main" id="{0A6E771F-B3E2-5C52-6935-8762A39800F9}"/>
              </a:ext>
            </a:extLst>
          </p:cNvPr>
          <p:cNvSpPr txBox="1"/>
          <p:nvPr/>
        </p:nvSpPr>
        <p:spPr>
          <a:xfrm>
            <a:off x="4776591" y="422335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cs typeface="Calibri"/>
              </a:rPr>
              <a:t>Random Forest Classifier</a:t>
            </a:r>
          </a:p>
        </p:txBody>
      </p:sp>
    </p:spTree>
    <p:extLst>
      <p:ext uri="{BB962C8B-B14F-4D97-AF65-F5344CB8AC3E}">
        <p14:creationId xmlns:p14="http://schemas.microsoft.com/office/powerpoint/2010/main" val="196552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7370-7D3D-AB5C-EE66-D12A5D1F95AB}"/>
              </a:ext>
            </a:extLst>
          </p:cNvPr>
          <p:cNvSpPr>
            <a:spLocks noGrp="1"/>
          </p:cNvSpPr>
          <p:nvPr>
            <p:ph type="title"/>
          </p:nvPr>
        </p:nvSpPr>
        <p:spPr/>
        <p:txBody>
          <a:bodyPr/>
          <a:lstStyle/>
          <a:p>
            <a:r>
              <a:rPr lang="en-US"/>
              <a:t>Table of Contents</a:t>
            </a:r>
          </a:p>
        </p:txBody>
      </p:sp>
      <p:sp>
        <p:nvSpPr>
          <p:cNvPr id="3" name="Content Placeholder 2">
            <a:extLst>
              <a:ext uri="{FF2B5EF4-FFF2-40B4-BE49-F238E27FC236}">
                <a16:creationId xmlns:a16="http://schemas.microsoft.com/office/drawing/2014/main" id="{11AE5595-3934-D43D-DE36-A2AD7C20CBA2}"/>
              </a:ext>
            </a:extLst>
          </p:cNvPr>
          <p:cNvSpPr>
            <a:spLocks noGrp="1"/>
          </p:cNvSpPr>
          <p:nvPr>
            <p:ph idx="1"/>
          </p:nvPr>
        </p:nvSpPr>
        <p:spPr/>
        <p:txBody>
          <a:bodyPr vert="horz" lIns="91440" tIns="45720" rIns="91440" bIns="45720" rtlCol="0" anchor="t">
            <a:normAutofit/>
          </a:bodyPr>
          <a:lstStyle/>
          <a:p>
            <a:r>
              <a:rPr lang="en-US"/>
              <a:t>Problem Overview</a:t>
            </a:r>
          </a:p>
          <a:p>
            <a:r>
              <a:rPr lang="en-US"/>
              <a:t>Problem Setting</a:t>
            </a:r>
          </a:p>
          <a:p>
            <a:r>
              <a:rPr lang="en-US"/>
              <a:t>Problem Definition</a:t>
            </a:r>
          </a:p>
          <a:p>
            <a:r>
              <a:rPr lang="en-US"/>
              <a:t>Data Source and Description</a:t>
            </a:r>
          </a:p>
          <a:p>
            <a:pPr>
              <a:buClr>
                <a:srgbClr val="8AD0D6"/>
              </a:buClr>
            </a:pPr>
            <a:r>
              <a:rPr lang="en-US"/>
              <a:t>Description of Variables</a:t>
            </a:r>
          </a:p>
          <a:p>
            <a:pPr>
              <a:buClr>
                <a:srgbClr val="8AD0D6"/>
              </a:buClr>
            </a:pPr>
            <a:r>
              <a:rPr lang="en-US"/>
              <a:t>Data Cleaning and Exploration</a:t>
            </a:r>
          </a:p>
          <a:p>
            <a:pPr>
              <a:buClr>
                <a:srgbClr val="8AD0D6"/>
              </a:buClr>
            </a:pPr>
            <a:r>
              <a:rPr lang="en-US"/>
              <a:t>Data Mining Models</a:t>
            </a:r>
          </a:p>
          <a:p>
            <a:pPr>
              <a:buClr>
                <a:srgbClr val="8AD0D6"/>
              </a:buClr>
            </a:pPr>
            <a:r>
              <a:rPr lang="en-US"/>
              <a:t>Performance Evaluation</a:t>
            </a:r>
          </a:p>
          <a:p>
            <a:pPr>
              <a:buClr>
                <a:srgbClr val="8AD0D6"/>
              </a:buClr>
            </a:pPr>
            <a:r>
              <a:rPr lang="en-US"/>
              <a:t>Project Result</a:t>
            </a:r>
          </a:p>
          <a:p>
            <a:endParaRPr lang="en-US"/>
          </a:p>
          <a:p>
            <a:endParaRPr lang="en-US"/>
          </a:p>
        </p:txBody>
      </p:sp>
      <p:pic>
        <p:nvPicPr>
          <p:cNvPr id="4" name="Picture 4" descr="Graphical user interface&#10;&#10;Description automatically generated">
            <a:extLst>
              <a:ext uri="{FF2B5EF4-FFF2-40B4-BE49-F238E27FC236}">
                <a16:creationId xmlns:a16="http://schemas.microsoft.com/office/drawing/2014/main" id="{61D40BB2-C007-DC87-3884-E4A31522E6BB}"/>
              </a:ext>
            </a:extLst>
          </p:cNvPr>
          <p:cNvPicPr>
            <a:picLocks noChangeAspect="1"/>
          </p:cNvPicPr>
          <p:nvPr/>
        </p:nvPicPr>
        <p:blipFill>
          <a:blip r:embed="rId2"/>
          <a:stretch>
            <a:fillRect/>
          </a:stretch>
        </p:blipFill>
        <p:spPr>
          <a:xfrm>
            <a:off x="6289342" y="2311590"/>
            <a:ext cx="5254389" cy="2951329"/>
          </a:xfrm>
          <a:prstGeom prst="rect">
            <a:avLst/>
          </a:prstGeom>
        </p:spPr>
      </p:pic>
    </p:spTree>
    <p:extLst>
      <p:ext uri="{BB962C8B-B14F-4D97-AF65-F5344CB8AC3E}">
        <p14:creationId xmlns:p14="http://schemas.microsoft.com/office/powerpoint/2010/main" val="3925604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4EB6-3917-1E5F-4B7C-99DA115BD09E}"/>
              </a:ext>
            </a:extLst>
          </p:cNvPr>
          <p:cNvSpPr>
            <a:spLocks noGrp="1"/>
          </p:cNvSpPr>
          <p:nvPr>
            <p:ph type="title"/>
          </p:nvPr>
        </p:nvSpPr>
        <p:spPr/>
        <p:txBody>
          <a:bodyPr/>
          <a:lstStyle/>
          <a:p>
            <a:r>
              <a:rPr lang="en-US">
                <a:ea typeface="+mj-lt"/>
                <a:cs typeface="+mj-lt"/>
              </a:rPr>
              <a:t>Performance Evaluation</a:t>
            </a:r>
            <a:endParaRPr lang="en-US"/>
          </a:p>
        </p:txBody>
      </p:sp>
      <p:pic>
        <p:nvPicPr>
          <p:cNvPr id="4" name="Picture 4" descr="Chart, bar chart&#10;&#10;Description automatically generated">
            <a:extLst>
              <a:ext uri="{FF2B5EF4-FFF2-40B4-BE49-F238E27FC236}">
                <a16:creationId xmlns:a16="http://schemas.microsoft.com/office/drawing/2014/main" id="{C4EC936E-6733-7C71-4EEA-261963EBD217}"/>
              </a:ext>
            </a:extLst>
          </p:cNvPr>
          <p:cNvPicPr>
            <a:picLocks noGrp="1" noChangeAspect="1"/>
          </p:cNvPicPr>
          <p:nvPr>
            <p:ph idx="1"/>
          </p:nvPr>
        </p:nvPicPr>
        <p:blipFill>
          <a:blip r:embed="rId2"/>
          <a:stretch>
            <a:fillRect/>
          </a:stretch>
        </p:blipFill>
        <p:spPr>
          <a:xfrm>
            <a:off x="1256899" y="3629024"/>
            <a:ext cx="6248801" cy="2776257"/>
          </a:xfrm>
        </p:spPr>
      </p:pic>
      <p:pic>
        <p:nvPicPr>
          <p:cNvPr id="6" name="Picture 5">
            <a:extLst>
              <a:ext uri="{FF2B5EF4-FFF2-40B4-BE49-F238E27FC236}">
                <a16:creationId xmlns:a16="http://schemas.microsoft.com/office/drawing/2014/main" id="{4C6DCB65-E804-CBDE-9968-F5575F4FD517}"/>
              </a:ext>
            </a:extLst>
          </p:cNvPr>
          <p:cNvPicPr>
            <a:picLocks noChangeAspect="1"/>
          </p:cNvPicPr>
          <p:nvPr/>
        </p:nvPicPr>
        <p:blipFill>
          <a:blip r:embed="rId3"/>
          <a:stretch>
            <a:fillRect/>
          </a:stretch>
        </p:blipFill>
        <p:spPr>
          <a:xfrm>
            <a:off x="1256898" y="1493352"/>
            <a:ext cx="3277001" cy="1935648"/>
          </a:xfrm>
          <a:prstGeom prst="rect">
            <a:avLst/>
          </a:prstGeom>
        </p:spPr>
      </p:pic>
    </p:spTree>
    <p:extLst>
      <p:ext uri="{BB962C8B-B14F-4D97-AF65-F5344CB8AC3E}">
        <p14:creationId xmlns:p14="http://schemas.microsoft.com/office/powerpoint/2010/main" val="217198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491A-29D7-66CC-615F-3A339164F94C}"/>
              </a:ext>
            </a:extLst>
          </p:cNvPr>
          <p:cNvSpPr>
            <a:spLocks noGrp="1"/>
          </p:cNvSpPr>
          <p:nvPr>
            <p:ph type="title"/>
          </p:nvPr>
        </p:nvSpPr>
        <p:spPr/>
        <p:txBody>
          <a:bodyPr/>
          <a:lstStyle/>
          <a:p>
            <a:r>
              <a:rPr lang="en-US"/>
              <a:t>Performance Evaluation</a:t>
            </a:r>
          </a:p>
        </p:txBody>
      </p:sp>
      <p:pic>
        <p:nvPicPr>
          <p:cNvPr id="1028" name="Picture 4">
            <a:extLst>
              <a:ext uri="{FF2B5EF4-FFF2-40B4-BE49-F238E27FC236}">
                <a16:creationId xmlns:a16="http://schemas.microsoft.com/office/drawing/2014/main" id="{BCFFF736-EB96-8AB7-FC57-2AF19EC71E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886" y="3324986"/>
            <a:ext cx="6695160" cy="33003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D8F2AD6-BB62-2BD7-9E83-4B8BAFB4CA12}"/>
              </a:ext>
            </a:extLst>
          </p:cNvPr>
          <p:cNvPicPr>
            <a:picLocks noChangeAspect="1"/>
          </p:cNvPicPr>
          <p:nvPr/>
        </p:nvPicPr>
        <p:blipFill>
          <a:blip r:embed="rId3"/>
          <a:stretch>
            <a:fillRect/>
          </a:stretch>
        </p:blipFill>
        <p:spPr>
          <a:xfrm>
            <a:off x="714538" y="1461631"/>
            <a:ext cx="3853809" cy="1698322"/>
          </a:xfrm>
          <a:prstGeom prst="rect">
            <a:avLst/>
          </a:prstGeom>
        </p:spPr>
      </p:pic>
    </p:spTree>
    <p:extLst>
      <p:ext uri="{BB962C8B-B14F-4D97-AF65-F5344CB8AC3E}">
        <p14:creationId xmlns:p14="http://schemas.microsoft.com/office/powerpoint/2010/main" val="386772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04F4-6B93-0565-79EB-559084A02CF4}"/>
              </a:ext>
            </a:extLst>
          </p:cNvPr>
          <p:cNvSpPr>
            <a:spLocks noGrp="1"/>
          </p:cNvSpPr>
          <p:nvPr>
            <p:ph type="title"/>
          </p:nvPr>
        </p:nvSpPr>
        <p:spPr/>
        <p:txBody>
          <a:bodyPr/>
          <a:lstStyle/>
          <a:p>
            <a:r>
              <a:rPr lang="en-US"/>
              <a:t>Project Results</a:t>
            </a:r>
          </a:p>
        </p:txBody>
      </p:sp>
      <p:pic>
        <p:nvPicPr>
          <p:cNvPr id="4" name="Picture 4" descr="Chart, line chart&#10;&#10;Description automatically generated">
            <a:extLst>
              <a:ext uri="{FF2B5EF4-FFF2-40B4-BE49-F238E27FC236}">
                <a16:creationId xmlns:a16="http://schemas.microsoft.com/office/drawing/2014/main" id="{93F90A4F-E26E-59DD-F6C3-C455AD91D92C}"/>
              </a:ext>
            </a:extLst>
          </p:cNvPr>
          <p:cNvPicPr>
            <a:picLocks noGrp="1" noChangeAspect="1"/>
          </p:cNvPicPr>
          <p:nvPr>
            <p:ph idx="1"/>
          </p:nvPr>
        </p:nvPicPr>
        <p:blipFill>
          <a:blip r:embed="rId2"/>
          <a:stretch>
            <a:fillRect/>
          </a:stretch>
        </p:blipFill>
        <p:spPr>
          <a:xfrm>
            <a:off x="481093" y="1426617"/>
            <a:ext cx="4930049" cy="2577537"/>
          </a:xfrm>
        </p:spPr>
      </p:pic>
      <p:pic>
        <p:nvPicPr>
          <p:cNvPr id="5" name="Picture 5" descr="Chart, scatter chart&#10;&#10;Description automatically generated">
            <a:extLst>
              <a:ext uri="{FF2B5EF4-FFF2-40B4-BE49-F238E27FC236}">
                <a16:creationId xmlns:a16="http://schemas.microsoft.com/office/drawing/2014/main" id="{C4F5300C-82F9-AA6B-66B9-AE1DD0B226BC}"/>
              </a:ext>
            </a:extLst>
          </p:cNvPr>
          <p:cNvPicPr>
            <a:picLocks noChangeAspect="1"/>
          </p:cNvPicPr>
          <p:nvPr/>
        </p:nvPicPr>
        <p:blipFill>
          <a:blip r:embed="rId3"/>
          <a:stretch>
            <a:fillRect/>
          </a:stretch>
        </p:blipFill>
        <p:spPr>
          <a:xfrm>
            <a:off x="517742" y="4107564"/>
            <a:ext cx="4893501" cy="2546816"/>
          </a:xfrm>
          <a:prstGeom prst="rect">
            <a:avLst/>
          </a:prstGeom>
        </p:spPr>
      </p:pic>
      <p:pic>
        <p:nvPicPr>
          <p:cNvPr id="6" name="Picture 6" descr="Chart, treemap chart&#10;&#10;Description automatically generated">
            <a:extLst>
              <a:ext uri="{FF2B5EF4-FFF2-40B4-BE49-F238E27FC236}">
                <a16:creationId xmlns:a16="http://schemas.microsoft.com/office/drawing/2014/main" id="{1282B876-6321-B4E2-8511-BCAB42CB3DAC}"/>
              </a:ext>
            </a:extLst>
          </p:cNvPr>
          <p:cNvPicPr>
            <a:picLocks noChangeAspect="1"/>
          </p:cNvPicPr>
          <p:nvPr/>
        </p:nvPicPr>
        <p:blipFill>
          <a:blip r:embed="rId4"/>
          <a:stretch>
            <a:fillRect/>
          </a:stretch>
        </p:blipFill>
        <p:spPr>
          <a:xfrm>
            <a:off x="6404975" y="1618733"/>
            <a:ext cx="5154460" cy="4058944"/>
          </a:xfrm>
          <a:prstGeom prst="rect">
            <a:avLst/>
          </a:prstGeom>
        </p:spPr>
      </p:pic>
      <p:sp>
        <p:nvSpPr>
          <p:cNvPr id="8" name="TextBox 7">
            <a:extLst>
              <a:ext uri="{FF2B5EF4-FFF2-40B4-BE49-F238E27FC236}">
                <a16:creationId xmlns:a16="http://schemas.microsoft.com/office/drawing/2014/main" id="{2B2B2B60-277A-FD22-A6A0-21EE2EAC214B}"/>
              </a:ext>
            </a:extLst>
          </p:cNvPr>
          <p:cNvSpPr txBox="1"/>
          <p:nvPr/>
        </p:nvSpPr>
        <p:spPr>
          <a:xfrm>
            <a:off x="7970728" y="57369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cs typeface="Calibri"/>
              </a:rPr>
              <a:t>Classification Matrix</a:t>
            </a:r>
          </a:p>
        </p:txBody>
      </p:sp>
    </p:spTree>
    <p:extLst>
      <p:ext uri="{BB962C8B-B14F-4D97-AF65-F5344CB8AC3E}">
        <p14:creationId xmlns:p14="http://schemas.microsoft.com/office/powerpoint/2010/main" val="91447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4849-445E-D2DC-A819-8620920CB538}"/>
              </a:ext>
            </a:extLst>
          </p:cNvPr>
          <p:cNvSpPr>
            <a:spLocks noGrp="1"/>
          </p:cNvSpPr>
          <p:nvPr>
            <p:ph type="title"/>
          </p:nvPr>
        </p:nvSpPr>
        <p:spPr/>
        <p:txBody>
          <a:bodyPr/>
          <a:lstStyle/>
          <a:p>
            <a:r>
              <a:rPr lang="en-US"/>
              <a:t>Impact of the Project Outcomes</a:t>
            </a:r>
          </a:p>
        </p:txBody>
      </p:sp>
      <p:sp>
        <p:nvSpPr>
          <p:cNvPr id="3" name="Content Placeholder 2">
            <a:extLst>
              <a:ext uri="{FF2B5EF4-FFF2-40B4-BE49-F238E27FC236}">
                <a16:creationId xmlns:a16="http://schemas.microsoft.com/office/drawing/2014/main" id="{1910422E-6394-F48B-4C02-D966FF8F66DD}"/>
              </a:ext>
            </a:extLst>
          </p:cNvPr>
          <p:cNvSpPr>
            <a:spLocks noGrp="1"/>
          </p:cNvSpPr>
          <p:nvPr>
            <p:ph idx="1"/>
          </p:nvPr>
        </p:nvSpPr>
        <p:spPr/>
        <p:txBody>
          <a:bodyPr vert="horz" lIns="91440" tIns="45720" rIns="91440" bIns="45720" rtlCol="0" anchor="t">
            <a:normAutofit/>
          </a:bodyPr>
          <a:lstStyle/>
          <a:p>
            <a:r>
              <a:rPr lang="en-US"/>
              <a:t>From our results, we can conclude that the </a:t>
            </a:r>
            <a:r>
              <a:rPr lang="en-US" b="1"/>
              <a:t>Random Forest Classifier</a:t>
            </a:r>
            <a:r>
              <a:rPr lang="en-US"/>
              <a:t> Model best fits our dataset with an </a:t>
            </a:r>
            <a:r>
              <a:rPr lang="en-US" b="1"/>
              <a:t>accuracy of 91.81%</a:t>
            </a:r>
            <a:r>
              <a:rPr lang="en-US"/>
              <a:t> and </a:t>
            </a:r>
            <a:r>
              <a:rPr lang="en-US" b="1"/>
              <a:t>RMSE value of 0.284</a:t>
            </a:r>
            <a:r>
              <a:rPr lang="en-US"/>
              <a:t>. </a:t>
            </a:r>
          </a:p>
          <a:p>
            <a:pPr>
              <a:buClr>
                <a:srgbClr val="8AD0D6"/>
              </a:buClr>
            </a:pPr>
            <a:r>
              <a:rPr lang="en-US">
                <a:ea typeface="+mj-lt"/>
                <a:cs typeface="+mj-lt"/>
              </a:rPr>
              <a:t>The main goal of our project is to compare the performance of machine learning classification algorithms when predicting flight delays. </a:t>
            </a:r>
            <a:endParaRPr lang="en-US"/>
          </a:p>
          <a:p>
            <a:pPr>
              <a:buClr>
                <a:srgbClr val="8AD0D6"/>
              </a:buClr>
            </a:pPr>
            <a:r>
              <a:rPr lang="en-US">
                <a:ea typeface="+mj-lt"/>
                <a:cs typeface="+mj-lt"/>
              </a:rPr>
              <a:t>Predicting flight delays can improve airline operations and passenger satisfaction, which will result in a positive impact on the economy.</a:t>
            </a:r>
            <a:endParaRPr lang="en-US"/>
          </a:p>
          <a:p>
            <a:pPr>
              <a:buClr>
                <a:srgbClr val="8AD0D6"/>
              </a:buClr>
            </a:pPr>
            <a:endParaRPr lang="en-US"/>
          </a:p>
          <a:p>
            <a:pPr>
              <a:buClr>
                <a:srgbClr val="8AD0D6"/>
              </a:buClr>
            </a:pPr>
            <a:endParaRPr lang="en-US"/>
          </a:p>
        </p:txBody>
      </p:sp>
    </p:spTree>
    <p:extLst>
      <p:ext uri="{BB962C8B-B14F-4D97-AF65-F5344CB8AC3E}">
        <p14:creationId xmlns:p14="http://schemas.microsoft.com/office/powerpoint/2010/main" val="351936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656A-942F-25D6-E8EB-544092734F15}"/>
              </a:ext>
            </a:extLst>
          </p:cNvPr>
          <p:cNvSpPr>
            <a:spLocks noGrp="1"/>
          </p:cNvSpPr>
          <p:nvPr>
            <p:ph type="title"/>
          </p:nvPr>
        </p:nvSpPr>
        <p:spPr>
          <a:xfrm>
            <a:off x="1136713" y="2676087"/>
            <a:ext cx="9404723" cy="1400530"/>
          </a:xfrm>
        </p:spPr>
        <p:txBody>
          <a:bodyPr/>
          <a:lstStyle/>
          <a:p>
            <a:pPr algn="ctr"/>
            <a:r>
              <a:rPr lang="en-US" sz="6600"/>
              <a:t>THANK YOU</a:t>
            </a:r>
          </a:p>
        </p:txBody>
      </p:sp>
    </p:spTree>
    <p:extLst>
      <p:ext uri="{BB962C8B-B14F-4D97-AF65-F5344CB8AC3E}">
        <p14:creationId xmlns:p14="http://schemas.microsoft.com/office/powerpoint/2010/main" val="72575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F052381-F09D-3C5E-1516-277B96DF1794}"/>
              </a:ext>
            </a:extLst>
          </p:cNvPr>
          <p:cNvPicPr>
            <a:picLocks noChangeAspect="1"/>
          </p:cNvPicPr>
          <p:nvPr/>
        </p:nvPicPr>
        <p:blipFill>
          <a:blip r:embed="rId2"/>
          <a:stretch>
            <a:fillRect/>
          </a:stretch>
        </p:blipFill>
        <p:spPr>
          <a:xfrm>
            <a:off x="4549" y="-3839"/>
            <a:ext cx="12330752" cy="6877049"/>
          </a:xfrm>
          <a:prstGeom prst="rect">
            <a:avLst/>
          </a:prstGeom>
        </p:spPr>
      </p:pic>
      <p:sp>
        <p:nvSpPr>
          <p:cNvPr id="2" name="Title 1">
            <a:extLst>
              <a:ext uri="{FF2B5EF4-FFF2-40B4-BE49-F238E27FC236}">
                <a16:creationId xmlns:a16="http://schemas.microsoft.com/office/drawing/2014/main" id="{7068034E-6C41-CE7C-1F26-F08AE927C73E}"/>
              </a:ext>
            </a:extLst>
          </p:cNvPr>
          <p:cNvSpPr>
            <a:spLocks noGrp="1"/>
          </p:cNvSpPr>
          <p:nvPr>
            <p:ph type="title"/>
          </p:nvPr>
        </p:nvSpPr>
        <p:spPr/>
        <p:txBody>
          <a:bodyPr/>
          <a:lstStyle/>
          <a:p>
            <a:r>
              <a:rPr lang="en-US"/>
              <a:t>Project Overview</a:t>
            </a:r>
          </a:p>
        </p:txBody>
      </p:sp>
      <p:sp>
        <p:nvSpPr>
          <p:cNvPr id="3" name="Content Placeholder 2">
            <a:extLst>
              <a:ext uri="{FF2B5EF4-FFF2-40B4-BE49-F238E27FC236}">
                <a16:creationId xmlns:a16="http://schemas.microsoft.com/office/drawing/2014/main" id="{BECCCA37-4E7B-0236-DD32-CBA00D0CFD6B}"/>
              </a:ext>
            </a:extLst>
          </p:cNvPr>
          <p:cNvSpPr>
            <a:spLocks noGrp="1"/>
          </p:cNvSpPr>
          <p:nvPr>
            <p:ph idx="1"/>
          </p:nvPr>
        </p:nvSpPr>
        <p:spPr/>
        <p:txBody>
          <a:bodyPr vert="horz" lIns="91440" tIns="45720" rIns="91440" bIns="45720" rtlCol="0" anchor="t">
            <a:normAutofit/>
          </a:bodyPr>
          <a:lstStyle/>
          <a:p>
            <a:r>
              <a:rPr lang="en-US"/>
              <a:t>The primary aim of the project is to predict </a:t>
            </a:r>
          </a:p>
          <a:p>
            <a:pPr marL="0" indent="0">
              <a:buClr>
                <a:srgbClr val="8AD0D6"/>
              </a:buClr>
              <a:buNone/>
            </a:pPr>
            <a:r>
              <a:rPr lang="en-US"/>
              <a:t>       if a given flight is getting delayed or not.</a:t>
            </a:r>
          </a:p>
          <a:p>
            <a:endParaRPr lang="en-US"/>
          </a:p>
          <a:p>
            <a:endParaRPr lang="en-US"/>
          </a:p>
          <a:p>
            <a:pPr marL="0" indent="0">
              <a:buNone/>
            </a:pPr>
            <a:endParaRPr lang="en-US"/>
          </a:p>
        </p:txBody>
      </p:sp>
    </p:spTree>
    <p:extLst>
      <p:ext uri="{BB962C8B-B14F-4D97-AF65-F5344CB8AC3E}">
        <p14:creationId xmlns:p14="http://schemas.microsoft.com/office/powerpoint/2010/main" val="519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BC02-7AFB-914E-7551-2C4C4EC4449C}"/>
              </a:ext>
            </a:extLst>
          </p:cNvPr>
          <p:cNvSpPr>
            <a:spLocks noGrp="1"/>
          </p:cNvSpPr>
          <p:nvPr>
            <p:ph type="title"/>
          </p:nvPr>
        </p:nvSpPr>
        <p:spPr/>
        <p:txBody>
          <a:bodyPr/>
          <a:lstStyle/>
          <a:p>
            <a:r>
              <a:rPr lang="en-US"/>
              <a:t>Problem Setting</a:t>
            </a:r>
          </a:p>
        </p:txBody>
      </p:sp>
      <p:sp>
        <p:nvSpPr>
          <p:cNvPr id="3" name="Content Placeholder 2">
            <a:extLst>
              <a:ext uri="{FF2B5EF4-FFF2-40B4-BE49-F238E27FC236}">
                <a16:creationId xmlns:a16="http://schemas.microsoft.com/office/drawing/2014/main" id="{210E97CF-3565-C9C9-D8E9-D7529FF2FEFB}"/>
              </a:ext>
            </a:extLst>
          </p:cNvPr>
          <p:cNvSpPr>
            <a:spLocks noGrp="1"/>
          </p:cNvSpPr>
          <p:nvPr>
            <p:ph idx="1"/>
          </p:nvPr>
        </p:nvSpPr>
        <p:spPr/>
        <p:txBody>
          <a:bodyPr vert="horz" lIns="91440" tIns="45720" rIns="91440" bIns="45720" rtlCol="0" anchor="t">
            <a:normAutofit/>
          </a:bodyPr>
          <a:lstStyle/>
          <a:p>
            <a:r>
              <a:rPr lang="en-US"/>
              <a:t>People all around the world face issues with delayed flights due to reasons which are not under their own control.</a:t>
            </a:r>
          </a:p>
        </p:txBody>
      </p:sp>
      <p:pic>
        <p:nvPicPr>
          <p:cNvPr id="4" name="Picture 4" descr="A picture containing text, scoreboard, sign&#10;&#10;Description automatically generated">
            <a:extLst>
              <a:ext uri="{FF2B5EF4-FFF2-40B4-BE49-F238E27FC236}">
                <a16:creationId xmlns:a16="http://schemas.microsoft.com/office/drawing/2014/main" id="{919B55AD-A594-D56A-90C3-FCD5F8058237}"/>
              </a:ext>
            </a:extLst>
          </p:cNvPr>
          <p:cNvPicPr>
            <a:picLocks noChangeAspect="1"/>
          </p:cNvPicPr>
          <p:nvPr/>
        </p:nvPicPr>
        <p:blipFill>
          <a:blip r:embed="rId2"/>
          <a:stretch>
            <a:fillRect/>
          </a:stretch>
        </p:blipFill>
        <p:spPr>
          <a:xfrm>
            <a:off x="4428698" y="3360642"/>
            <a:ext cx="3323229" cy="1876805"/>
          </a:xfrm>
          <a:prstGeom prst="rect">
            <a:avLst/>
          </a:prstGeom>
        </p:spPr>
      </p:pic>
      <p:pic>
        <p:nvPicPr>
          <p:cNvPr id="5" name="Picture 5">
            <a:extLst>
              <a:ext uri="{FF2B5EF4-FFF2-40B4-BE49-F238E27FC236}">
                <a16:creationId xmlns:a16="http://schemas.microsoft.com/office/drawing/2014/main" id="{99B09323-DBC0-2D15-3B4E-A15EEAB44285}"/>
              </a:ext>
            </a:extLst>
          </p:cNvPr>
          <p:cNvPicPr>
            <a:picLocks noChangeAspect="1"/>
          </p:cNvPicPr>
          <p:nvPr/>
        </p:nvPicPr>
        <p:blipFill>
          <a:blip r:embed="rId3"/>
          <a:stretch>
            <a:fillRect/>
          </a:stretch>
        </p:blipFill>
        <p:spPr>
          <a:xfrm>
            <a:off x="777922" y="3354592"/>
            <a:ext cx="3277737" cy="1900277"/>
          </a:xfrm>
          <a:prstGeom prst="rect">
            <a:avLst/>
          </a:prstGeom>
        </p:spPr>
      </p:pic>
      <p:pic>
        <p:nvPicPr>
          <p:cNvPr id="6" name="Picture 6">
            <a:extLst>
              <a:ext uri="{FF2B5EF4-FFF2-40B4-BE49-F238E27FC236}">
                <a16:creationId xmlns:a16="http://schemas.microsoft.com/office/drawing/2014/main" id="{863EC244-47FC-7741-AE1F-6C1422C65ACB}"/>
              </a:ext>
            </a:extLst>
          </p:cNvPr>
          <p:cNvPicPr>
            <a:picLocks noChangeAspect="1"/>
          </p:cNvPicPr>
          <p:nvPr/>
        </p:nvPicPr>
        <p:blipFill>
          <a:blip r:embed="rId4"/>
          <a:stretch>
            <a:fillRect/>
          </a:stretch>
        </p:blipFill>
        <p:spPr>
          <a:xfrm>
            <a:off x="8113593" y="3355644"/>
            <a:ext cx="2845558" cy="1898176"/>
          </a:xfrm>
          <a:prstGeom prst="rect">
            <a:avLst/>
          </a:prstGeom>
        </p:spPr>
      </p:pic>
    </p:spTree>
    <p:extLst>
      <p:ext uri="{BB962C8B-B14F-4D97-AF65-F5344CB8AC3E}">
        <p14:creationId xmlns:p14="http://schemas.microsoft.com/office/powerpoint/2010/main" val="55444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0D35-5603-26C0-2CEA-06BCC7458A3F}"/>
              </a:ext>
            </a:extLst>
          </p:cNvPr>
          <p:cNvSpPr>
            <a:spLocks noGrp="1"/>
          </p:cNvSpPr>
          <p:nvPr>
            <p:ph type="title"/>
          </p:nvPr>
        </p:nvSpPr>
        <p:spPr/>
        <p:txBody>
          <a:bodyPr/>
          <a:lstStyle/>
          <a:p>
            <a:r>
              <a:rPr lang="en-US"/>
              <a:t>Problem Definition</a:t>
            </a:r>
          </a:p>
        </p:txBody>
      </p:sp>
      <p:sp>
        <p:nvSpPr>
          <p:cNvPr id="3" name="Content Placeholder 2">
            <a:extLst>
              <a:ext uri="{FF2B5EF4-FFF2-40B4-BE49-F238E27FC236}">
                <a16:creationId xmlns:a16="http://schemas.microsoft.com/office/drawing/2014/main" id="{51C0C1CB-FE88-9C82-DAD4-43EB3FCD2703}"/>
              </a:ext>
            </a:extLst>
          </p:cNvPr>
          <p:cNvSpPr>
            <a:spLocks noGrp="1"/>
          </p:cNvSpPr>
          <p:nvPr>
            <p:ph idx="1"/>
          </p:nvPr>
        </p:nvSpPr>
        <p:spPr/>
        <p:txBody>
          <a:bodyPr vert="horz" lIns="91440" tIns="45720" rIns="91440" bIns="45720" rtlCol="0" anchor="t">
            <a:normAutofit/>
          </a:bodyPr>
          <a:lstStyle/>
          <a:p>
            <a:r>
              <a:rPr lang="en-US"/>
              <a:t>The intention of this analysis is to identify the best classification model for correctly classifying flights that are delayed at the destination airport and give an estimation about the delay time.</a:t>
            </a:r>
          </a:p>
          <a:p>
            <a:r>
              <a:rPr lang="en-US"/>
              <a:t>This estimation, in turn would help the customers make better decisions while booking tickets online, if they know in about the flights which are likely to get delayed and about the duration of delay.</a:t>
            </a:r>
          </a:p>
          <a:p>
            <a:pPr marL="0" indent="0">
              <a:buNone/>
            </a:pPr>
            <a:endParaRPr lang="en-US"/>
          </a:p>
        </p:txBody>
      </p:sp>
    </p:spTree>
    <p:extLst>
      <p:ext uri="{BB962C8B-B14F-4D97-AF65-F5344CB8AC3E}">
        <p14:creationId xmlns:p14="http://schemas.microsoft.com/office/powerpoint/2010/main" val="408213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46A8-E8BC-6D9F-22E4-48F3A647285D}"/>
              </a:ext>
            </a:extLst>
          </p:cNvPr>
          <p:cNvSpPr>
            <a:spLocks noGrp="1"/>
          </p:cNvSpPr>
          <p:nvPr>
            <p:ph type="title"/>
          </p:nvPr>
        </p:nvSpPr>
        <p:spPr/>
        <p:txBody>
          <a:bodyPr/>
          <a:lstStyle/>
          <a:p>
            <a:r>
              <a:rPr lang="en-US"/>
              <a:t>Data Source and Data Description</a:t>
            </a:r>
          </a:p>
        </p:txBody>
      </p:sp>
      <p:sp>
        <p:nvSpPr>
          <p:cNvPr id="3" name="Content Placeholder 2">
            <a:extLst>
              <a:ext uri="{FF2B5EF4-FFF2-40B4-BE49-F238E27FC236}">
                <a16:creationId xmlns:a16="http://schemas.microsoft.com/office/drawing/2014/main" id="{66D6DE94-6A5B-8C39-FFD4-606B39AD3F19}"/>
              </a:ext>
            </a:extLst>
          </p:cNvPr>
          <p:cNvSpPr>
            <a:spLocks noGrp="1"/>
          </p:cNvSpPr>
          <p:nvPr>
            <p:ph idx="1"/>
          </p:nvPr>
        </p:nvSpPr>
        <p:spPr/>
        <p:txBody>
          <a:bodyPr/>
          <a:lstStyle/>
          <a:p>
            <a:r>
              <a:rPr lang="en-US"/>
              <a:t>The dataset contains 5,83,986 rows and 22 columns. From the original 22 columns, one column is “Unnamed” which does not contain any records. Hence, we drop it.</a:t>
            </a:r>
          </a:p>
          <a:p>
            <a:r>
              <a:rPr lang="en-US"/>
              <a:t>Moreover, after examining the dataset we dropped some of the redundant columns.</a:t>
            </a:r>
            <a:endParaRPr lang="en-US" b="0">
              <a:solidFill>
                <a:schemeClr val="tx1"/>
              </a:solidFill>
              <a:effectLst/>
            </a:endParaRPr>
          </a:p>
          <a:p>
            <a:r>
              <a:rPr lang="en-US">
                <a:solidFill>
                  <a:schemeClr val="tx1"/>
                </a:solidFill>
              </a:rPr>
              <a:t>After dropping the redundant variables, we are left with 13 columns of which 12 are the predictors and “ARR_DEL15” is the target variable.</a:t>
            </a:r>
          </a:p>
        </p:txBody>
      </p:sp>
    </p:spTree>
    <p:extLst>
      <p:ext uri="{BB962C8B-B14F-4D97-AF65-F5344CB8AC3E}">
        <p14:creationId xmlns:p14="http://schemas.microsoft.com/office/powerpoint/2010/main" val="230363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60B6-1F56-971E-4F45-C1045531710E}"/>
              </a:ext>
            </a:extLst>
          </p:cNvPr>
          <p:cNvSpPr>
            <a:spLocks noGrp="1"/>
          </p:cNvSpPr>
          <p:nvPr>
            <p:ph type="title"/>
          </p:nvPr>
        </p:nvSpPr>
        <p:spPr/>
        <p:txBody>
          <a:bodyPr/>
          <a:lstStyle/>
          <a:p>
            <a:r>
              <a:rPr lang="en-US"/>
              <a:t>Description of Variables</a:t>
            </a:r>
          </a:p>
        </p:txBody>
      </p:sp>
      <p:pic>
        <p:nvPicPr>
          <p:cNvPr id="4" name="Picture 4" descr="Table&#10;&#10;Description automatically generated">
            <a:extLst>
              <a:ext uri="{FF2B5EF4-FFF2-40B4-BE49-F238E27FC236}">
                <a16:creationId xmlns:a16="http://schemas.microsoft.com/office/drawing/2014/main" id="{95769258-DED2-E816-E587-CB0363B80E55}"/>
              </a:ext>
            </a:extLst>
          </p:cNvPr>
          <p:cNvPicPr>
            <a:picLocks noChangeAspect="1"/>
          </p:cNvPicPr>
          <p:nvPr/>
        </p:nvPicPr>
        <p:blipFill rotWithShape="1">
          <a:blip r:embed="rId2"/>
          <a:srcRect l="170" r="349" b="2455"/>
          <a:stretch/>
        </p:blipFill>
        <p:spPr>
          <a:xfrm>
            <a:off x="64695" y="1403444"/>
            <a:ext cx="4254929" cy="1431644"/>
          </a:xfrm>
          <a:prstGeom prst="rect">
            <a:avLst/>
          </a:prstGeom>
        </p:spPr>
      </p:pic>
      <p:pic>
        <p:nvPicPr>
          <p:cNvPr id="5" name="Picture 5" descr="Table&#10;&#10;Description automatically generated">
            <a:extLst>
              <a:ext uri="{FF2B5EF4-FFF2-40B4-BE49-F238E27FC236}">
                <a16:creationId xmlns:a16="http://schemas.microsoft.com/office/drawing/2014/main" id="{481E4BEE-3CC6-3CD4-A48B-91955F6650D7}"/>
              </a:ext>
            </a:extLst>
          </p:cNvPr>
          <p:cNvPicPr>
            <a:picLocks noChangeAspect="1"/>
          </p:cNvPicPr>
          <p:nvPr/>
        </p:nvPicPr>
        <p:blipFill rotWithShape="1">
          <a:blip r:embed="rId3"/>
          <a:srcRect l="-59" t="1852" r="-387" b="43678"/>
          <a:stretch/>
        </p:blipFill>
        <p:spPr>
          <a:xfrm>
            <a:off x="75323" y="2811741"/>
            <a:ext cx="4248412" cy="1997351"/>
          </a:xfrm>
          <a:prstGeom prst="rect">
            <a:avLst/>
          </a:prstGeom>
        </p:spPr>
      </p:pic>
      <p:pic>
        <p:nvPicPr>
          <p:cNvPr id="8" name="Picture 5" descr="Table&#10;&#10;Description automatically generated">
            <a:extLst>
              <a:ext uri="{FF2B5EF4-FFF2-40B4-BE49-F238E27FC236}">
                <a16:creationId xmlns:a16="http://schemas.microsoft.com/office/drawing/2014/main" id="{BEB4AF30-570A-E7C0-A938-397420E67ACB}"/>
              </a:ext>
            </a:extLst>
          </p:cNvPr>
          <p:cNvPicPr>
            <a:picLocks noChangeAspect="1"/>
          </p:cNvPicPr>
          <p:nvPr/>
        </p:nvPicPr>
        <p:blipFill rotWithShape="1">
          <a:blip r:embed="rId3"/>
          <a:srcRect l="-223" t="55460" r="-223" b="575"/>
          <a:stretch/>
        </p:blipFill>
        <p:spPr>
          <a:xfrm>
            <a:off x="71539" y="4730410"/>
            <a:ext cx="4248414" cy="1605918"/>
          </a:xfrm>
          <a:prstGeom prst="rect">
            <a:avLst/>
          </a:prstGeom>
        </p:spPr>
      </p:pic>
      <p:pic>
        <p:nvPicPr>
          <p:cNvPr id="10" name="Picture 6" descr="Table&#10;&#10;Description automatically generated">
            <a:extLst>
              <a:ext uri="{FF2B5EF4-FFF2-40B4-BE49-F238E27FC236}">
                <a16:creationId xmlns:a16="http://schemas.microsoft.com/office/drawing/2014/main" id="{4D55490B-89AC-64C1-87F4-4BAD4FD21A8D}"/>
              </a:ext>
            </a:extLst>
          </p:cNvPr>
          <p:cNvPicPr>
            <a:picLocks noChangeAspect="1"/>
          </p:cNvPicPr>
          <p:nvPr/>
        </p:nvPicPr>
        <p:blipFill rotWithShape="1">
          <a:blip r:embed="rId4"/>
          <a:srcRect l="-106" r="327" b="40876"/>
          <a:stretch/>
        </p:blipFill>
        <p:spPr>
          <a:xfrm>
            <a:off x="4339991" y="1400063"/>
            <a:ext cx="3933457" cy="1689039"/>
          </a:xfrm>
          <a:prstGeom prst="rect">
            <a:avLst/>
          </a:prstGeom>
        </p:spPr>
      </p:pic>
      <p:pic>
        <p:nvPicPr>
          <p:cNvPr id="7" name="Picture 8" descr="Table&#10;&#10;Description automatically generated">
            <a:extLst>
              <a:ext uri="{FF2B5EF4-FFF2-40B4-BE49-F238E27FC236}">
                <a16:creationId xmlns:a16="http://schemas.microsoft.com/office/drawing/2014/main" id="{AA103886-CE7C-03FC-1A0F-34896E34EEFB}"/>
              </a:ext>
            </a:extLst>
          </p:cNvPr>
          <p:cNvPicPr>
            <a:picLocks noChangeAspect="1"/>
          </p:cNvPicPr>
          <p:nvPr/>
        </p:nvPicPr>
        <p:blipFill>
          <a:blip r:embed="rId5"/>
          <a:stretch>
            <a:fillRect/>
          </a:stretch>
        </p:blipFill>
        <p:spPr>
          <a:xfrm>
            <a:off x="4338955" y="3089275"/>
            <a:ext cx="3929380" cy="1024255"/>
          </a:xfrm>
          <a:prstGeom prst="rect">
            <a:avLst/>
          </a:prstGeom>
        </p:spPr>
      </p:pic>
      <p:pic>
        <p:nvPicPr>
          <p:cNvPr id="9" name="Picture 10" descr="Table&#10;&#10;Description automatically generated">
            <a:extLst>
              <a:ext uri="{FF2B5EF4-FFF2-40B4-BE49-F238E27FC236}">
                <a16:creationId xmlns:a16="http://schemas.microsoft.com/office/drawing/2014/main" id="{8E86E05D-45DE-3340-E5D6-FB43045FFB35}"/>
              </a:ext>
            </a:extLst>
          </p:cNvPr>
          <p:cNvPicPr>
            <a:picLocks noChangeAspect="1"/>
          </p:cNvPicPr>
          <p:nvPr/>
        </p:nvPicPr>
        <p:blipFill>
          <a:blip r:embed="rId6"/>
          <a:stretch>
            <a:fillRect/>
          </a:stretch>
        </p:blipFill>
        <p:spPr>
          <a:xfrm>
            <a:off x="4339590" y="4116070"/>
            <a:ext cx="3929380" cy="1144905"/>
          </a:xfrm>
          <a:prstGeom prst="rect">
            <a:avLst/>
          </a:prstGeom>
        </p:spPr>
      </p:pic>
      <p:pic>
        <p:nvPicPr>
          <p:cNvPr id="11" name="Picture 11" descr="Table&#10;&#10;Description automatically generated">
            <a:extLst>
              <a:ext uri="{FF2B5EF4-FFF2-40B4-BE49-F238E27FC236}">
                <a16:creationId xmlns:a16="http://schemas.microsoft.com/office/drawing/2014/main" id="{5C68D2D4-AF76-AF0E-FBD2-B4F6236CAED0}"/>
              </a:ext>
            </a:extLst>
          </p:cNvPr>
          <p:cNvPicPr>
            <a:picLocks noChangeAspect="1"/>
          </p:cNvPicPr>
          <p:nvPr/>
        </p:nvPicPr>
        <p:blipFill>
          <a:blip r:embed="rId7"/>
          <a:stretch>
            <a:fillRect/>
          </a:stretch>
        </p:blipFill>
        <p:spPr>
          <a:xfrm>
            <a:off x="8413115" y="4877435"/>
            <a:ext cx="3615055" cy="1057275"/>
          </a:xfrm>
          <a:prstGeom prst="rect">
            <a:avLst/>
          </a:prstGeom>
        </p:spPr>
      </p:pic>
      <p:pic>
        <p:nvPicPr>
          <p:cNvPr id="12" name="Picture 12" descr="Table&#10;&#10;Description automatically generated">
            <a:extLst>
              <a:ext uri="{FF2B5EF4-FFF2-40B4-BE49-F238E27FC236}">
                <a16:creationId xmlns:a16="http://schemas.microsoft.com/office/drawing/2014/main" id="{1AB196A2-1E07-50F8-EA38-E90FB849AADD}"/>
              </a:ext>
            </a:extLst>
          </p:cNvPr>
          <p:cNvPicPr>
            <a:picLocks noChangeAspect="1"/>
          </p:cNvPicPr>
          <p:nvPr/>
        </p:nvPicPr>
        <p:blipFill>
          <a:blip r:embed="rId8"/>
          <a:stretch>
            <a:fillRect/>
          </a:stretch>
        </p:blipFill>
        <p:spPr>
          <a:xfrm>
            <a:off x="4339590" y="5264150"/>
            <a:ext cx="3929380" cy="667385"/>
          </a:xfrm>
          <a:prstGeom prst="rect">
            <a:avLst/>
          </a:prstGeom>
        </p:spPr>
      </p:pic>
    </p:spTree>
    <p:extLst>
      <p:ext uri="{BB962C8B-B14F-4D97-AF65-F5344CB8AC3E}">
        <p14:creationId xmlns:p14="http://schemas.microsoft.com/office/powerpoint/2010/main" val="312155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FD4F-77C1-C1AD-8356-A8A35645D604}"/>
              </a:ext>
            </a:extLst>
          </p:cNvPr>
          <p:cNvSpPr>
            <a:spLocks noGrp="1"/>
          </p:cNvSpPr>
          <p:nvPr>
            <p:ph type="title"/>
          </p:nvPr>
        </p:nvSpPr>
        <p:spPr/>
        <p:txBody>
          <a:bodyPr/>
          <a:lstStyle/>
          <a:p>
            <a:r>
              <a:rPr lang="en-US"/>
              <a:t>Data Cleaning and Exploration</a:t>
            </a:r>
          </a:p>
        </p:txBody>
      </p:sp>
      <p:sp>
        <p:nvSpPr>
          <p:cNvPr id="4" name="Content Placeholder 2">
            <a:extLst>
              <a:ext uri="{FF2B5EF4-FFF2-40B4-BE49-F238E27FC236}">
                <a16:creationId xmlns:a16="http://schemas.microsoft.com/office/drawing/2014/main" id="{637360AE-5EEC-7DC3-7158-581F96E5C986}"/>
              </a:ext>
            </a:extLst>
          </p:cNvPr>
          <p:cNvSpPr>
            <a:spLocks noGrp="1"/>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After examining and understanding the dataset, we calculated the number of null values for each attribute. In order to clean the data, we removed the records with null values.</a:t>
            </a:r>
          </a:p>
          <a:p>
            <a:r>
              <a:rPr lang="en-US"/>
              <a:t>Apart from this, we determined the attributes which were redundant as the flight from a particular origin to its respective destination can be determined by more than one attributes. Hence, we dropped the redundant attributes.</a:t>
            </a:r>
          </a:p>
          <a:p>
            <a:r>
              <a:rPr lang="en-US"/>
              <a:t>Using Label Encoder, we converted the relevant categorical variables into numerical variables. After obtaining the label encoded attributes, we dropped the original categorical variables. </a:t>
            </a:r>
          </a:p>
          <a:p>
            <a:r>
              <a:rPr lang="en-US"/>
              <a:t>These steps reduced our dataset to 5,65,963 rows and 14 columns.</a:t>
            </a:r>
          </a:p>
        </p:txBody>
      </p:sp>
    </p:spTree>
    <p:extLst>
      <p:ext uri="{BB962C8B-B14F-4D97-AF65-F5344CB8AC3E}">
        <p14:creationId xmlns:p14="http://schemas.microsoft.com/office/powerpoint/2010/main" val="115224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E35B-B435-7E2F-ACD8-B4A613B80DBA}"/>
              </a:ext>
            </a:extLst>
          </p:cNvPr>
          <p:cNvSpPr>
            <a:spLocks noGrp="1"/>
          </p:cNvSpPr>
          <p:nvPr>
            <p:ph type="title"/>
          </p:nvPr>
        </p:nvSpPr>
        <p:spPr/>
        <p:txBody>
          <a:bodyPr/>
          <a:lstStyle/>
          <a:p>
            <a:r>
              <a:rPr lang="en-US">
                <a:ea typeface="+mj-lt"/>
                <a:cs typeface="+mj-lt"/>
              </a:rPr>
              <a:t>Exploratory Data Analysis : Histogram for frequency Distribution of variables</a:t>
            </a:r>
            <a:endParaRPr lang="en-US"/>
          </a:p>
        </p:txBody>
      </p:sp>
      <p:pic>
        <p:nvPicPr>
          <p:cNvPr id="5" name="Picture 5" descr="Chart, waterfall chart&#10;&#10;Description automatically generated">
            <a:extLst>
              <a:ext uri="{FF2B5EF4-FFF2-40B4-BE49-F238E27FC236}">
                <a16:creationId xmlns:a16="http://schemas.microsoft.com/office/drawing/2014/main" id="{3ADD12A4-17EE-E92C-10D2-D1B50348C8C0}"/>
              </a:ext>
            </a:extLst>
          </p:cNvPr>
          <p:cNvPicPr>
            <a:picLocks noChangeAspect="1"/>
          </p:cNvPicPr>
          <p:nvPr/>
        </p:nvPicPr>
        <p:blipFill rotWithShape="1">
          <a:blip r:embed="rId2"/>
          <a:srcRect r="196" b="24781"/>
          <a:stretch/>
        </p:blipFill>
        <p:spPr>
          <a:xfrm>
            <a:off x="2527518" y="2647949"/>
            <a:ext cx="6281811" cy="3848885"/>
          </a:xfrm>
          <a:prstGeom prst="rect">
            <a:avLst/>
          </a:prstGeom>
        </p:spPr>
      </p:pic>
    </p:spTree>
    <p:extLst>
      <p:ext uri="{BB962C8B-B14F-4D97-AF65-F5344CB8AC3E}">
        <p14:creationId xmlns:p14="http://schemas.microsoft.com/office/powerpoint/2010/main" val="2603840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2E817C668CBA4A88E9722B87CF0586" ma:contentTypeVersion="2" ma:contentTypeDescription="Create a new document." ma:contentTypeScope="" ma:versionID="cbf1be490eadafde3ba92d8c300c7325">
  <xsd:schema xmlns:xsd="http://www.w3.org/2001/XMLSchema" xmlns:xs="http://www.w3.org/2001/XMLSchema" xmlns:p="http://schemas.microsoft.com/office/2006/metadata/properties" xmlns:ns3="aced7327-078e-4720-a439-b4678151f590" targetNamespace="http://schemas.microsoft.com/office/2006/metadata/properties" ma:root="true" ma:fieldsID="185430f28439cf7e1ea427b22ae23aa2" ns3:_="">
    <xsd:import namespace="aced7327-078e-4720-a439-b4678151f59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ed7327-078e-4720-a439-b4678151f5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B25E5-3F47-4E31-8113-7724E08E6571}">
  <ds:schemaRefs>
    <ds:schemaRef ds:uri="http://schemas.microsoft.com/sharepoint/v3/contenttype/forms"/>
  </ds:schemaRefs>
</ds:datastoreItem>
</file>

<file path=customXml/itemProps2.xml><?xml version="1.0" encoding="utf-8"?>
<ds:datastoreItem xmlns:ds="http://schemas.openxmlformats.org/officeDocument/2006/customXml" ds:itemID="{FCC47C23-412D-43E5-A00B-85A7F84FFC80}">
  <ds:schemaRefs>
    <ds:schemaRef ds:uri="aced7327-078e-4720-a439-b4678151f59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83A8A30-CB8C-4CBF-B694-A5EB416325D3}">
  <ds:schemaRefs>
    <ds:schemaRef ds:uri="aced7327-078e-4720-a439-b4678151f5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TM02900688[[fn=Facet]]</Template>
  <TotalTime>0</TotalTime>
  <Words>982</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FLIGHT DELAY PREDICTION</vt:lpstr>
      <vt:lpstr>Table of Contents</vt:lpstr>
      <vt:lpstr>Project Overview</vt:lpstr>
      <vt:lpstr>Problem Setting</vt:lpstr>
      <vt:lpstr>Problem Definition</vt:lpstr>
      <vt:lpstr>Data Source and Data Description</vt:lpstr>
      <vt:lpstr>Description of Variables</vt:lpstr>
      <vt:lpstr>Data Cleaning and Exploration</vt:lpstr>
      <vt:lpstr>Exploratory Data Analysis : Histogram for frequency Distribution of variables</vt:lpstr>
      <vt:lpstr>Data Exploration</vt:lpstr>
      <vt:lpstr>Data Exploration</vt:lpstr>
      <vt:lpstr>Data Exploration</vt:lpstr>
      <vt:lpstr>Data Exploration</vt:lpstr>
      <vt:lpstr>Data Exploration</vt:lpstr>
      <vt:lpstr>Data Exploration</vt:lpstr>
      <vt:lpstr>Exploratory Data Analysis : Heatmap</vt:lpstr>
      <vt:lpstr>Data Mining Models</vt:lpstr>
      <vt:lpstr>Data Mining Models</vt:lpstr>
      <vt:lpstr>Data Mining Models</vt:lpstr>
      <vt:lpstr>Performance Evaluation</vt:lpstr>
      <vt:lpstr>Performance Evaluation</vt:lpstr>
      <vt:lpstr>Project Results</vt:lpstr>
      <vt:lpstr>Impact of the Project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dc:title>
  <dc:creator>Jwalit</dc:creator>
  <cp:lastModifiedBy>Abhiram Desai</cp:lastModifiedBy>
  <cp:revision>2</cp:revision>
  <dcterms:created xsi:type="dcterms:W3CDTF">2022-06-18T22:16:20Z</dcterms:created>
  <dcterms:modified xsi:type="dcterms:W3CDTF">2022-06-22T03:21:24Z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0x010100DE2E817C668CBA4A88E9722B87CF0586</vt:lpwstr>
  </property>
</Properties>
</file>