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4ABE8-63D5-4206-AB88-DE93A56BDC0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4ABE8-63D5-4206-AB88-DE93A56BDC05}"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4ABE8-63D5-4206-AB88-DE93A56BDC05}"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4ABE8-63D5-4206-AB88-DE93A56BDC05}"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4ABE8-63D5-4206-AB88-DE93A56BDC05}"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4ABE8-63D5-4206-AB88-DE93A56BDC05}"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4ABE8-63D5-4206-AB88-DE93A56BDC05}"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4ABE8-63D5-4206-AB88-DE93A56BDC05}"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4ABE8-63D5-4206-AB88-DE93A56BDC05}"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4ABE8-63D5-4206-AB88-DE93A56BDC05}"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4ABE8-63D5-4206-AB88-DE93A56BDC05}"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F5E13-5D9D-4CB0-AA3F-86EFDE144A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4ABE8-63D5-4206-AB88-DE93A56BDC05}" type="datetimeFigureOut">
              <a:rPr lang="en-US" smtClean="0"/>
              <a:t>5/15/2017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F5E13-5D9D-4CB0-AA3F-86EFDE144A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Housing Prices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Problem</a:t>
            </a:r>
          </a:p>
          <a:p>
            <a:pPr lvl="1"/>
            <a:r>
              <a:rPr lang="en-US" dirty="0"/>
              <a:t>Predict housing sale/rental prices based on readily available metrics (year built, bedrooms, bathrooms, driveway, pool, basement).  Determine which factors are most important to a home’s value.  Helpful for real estate brokers and potential home buyers/renters to understanding pricing in an illiquid market</a:t>
            </a:r>
            <a:r>
              <a:rPr lang="en-US" dirty="0" smtClean="0"/>
              <a:t>.</a:t>
            </a:r>
          </a:p>
          <a:p>
            <a:r>
              <a:rPr lang="en-US" dirty="0" smtClean="0"/>
              <a:t>Data</a:t>
            </a:r>
          </a:p>
          <a:p>
            <a:pPr lvl="1"/>
            <a:r>
              <a:rPr lang="en-US" dirty="0" err="1"/>
              <a:t>Zillow</a:t>
            </a:r>
            <a:r>
              <a:rPr lang="en-US" dirty="0"/>
              <a:t> compiles data on housing prices and </a:t>
            </a:r>
            <a:r>
              <a:rPr lang="en-US" dirty="0" smtClean="0"/>
              <a:t>characteristics</a:t>
            </a:r>
          </a:p>
          <a:p>
            <a:r>
              <a:rPr lang="en-US" dirty="0" smtClean="0"/>
              <a:t>Hypothesis</a:t>
            </a:r>
          </a:p>
          <a:p>
            <a:pPr lvl="1"/>
            <a:r>
              <a:rPr lang="en-US" dirty="0"/>
              <a:t>Metrics such as construction year and square footage will have the largest impact on the local level but these factors will be outweighed by location.  For example, a 3-bedroom home in Wyoming will cost less than a 1-bedroom home on Park Ave.  At a more local level, other factors will outweigh location.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Affordability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Problem</a:t>
            </a:r>
          </a:p>
          <a:p>
            <a:pPr lvl="1"/>
            <a:r>
              <a:rPr lang="en-US" dirty="0" smtClean="0"/>
              <a:t>Determine </a:t>
            </a:r>
            <a:r>
              <a:rPr lang="en-US" dirty="0"/>
              <a:t>whether area median income is an appropriate basis for housing affordability.  Since AMI is calculated on a regional basis, areas with concentrated poverty with relatively wealthy regional areas (e.g. Brownsville within New York City) can see residents priced out when ‘affordable’ housing is actually out of their reach</a:t>
            </a:r>
            <a:r>
              <a:rPr lang="en-US" dirty="0" smtClean="0"/>
              <a:t>.</a:t>
            </a:r>
          </a:p>
          <a:p>
            <a:r>
              <a:rPr lang="en-US" dirty="0" smtClean="0"/>
              <a:t>Data</a:t>
            </a:r>
          </a:p>
          <a:p>
            <a:pPr lvl="1"/>
            <a:r>
              <a:rPr lang="en-US" dirty="0"/>
              <a:t>HUD Low Income Housing Tax Credit data is available from the US Department of Housing and Urban Development</a:t>
            </a:r>
          </a:p>
          <a:p>
            <a:r>
              <a:rPr lang="en-US" dirty="0" smtClean="0"/>
              <a:t>Hypothesis</a:t>
            </a:r>
          </a:p>
          <a:p>
            <a:pPr lvl="1"/>
            <a:r>
              <a:rPr lang="en-US" dirty="0"/>
              <a:t>The Low Income Housing Tax Credit allows for the creation of housing that isn’t affordable because it determine affordability on a regional rather than a local basis.</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 NIMBYs right?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a:t>
            </a:r>
          </a:p>
          <a:p>
            <a:pPr lvl="1"/>
            <a:r>
              <a:rPr lang="en-US" dirty="0"/>
              <a:t>While many people support affordable housing and homeless shelters as ideas, they tend to resist having it built in their neighborhoods for fear of decreased home values or increased crime.  Using time series data, determine if the construction of affordable housing leads to a decrease in overall home values in the same zip code over a 5, 10, and 15 year period</a:t>
            </a:r>
            <a:r>
              <a:rPr lang="en-US" dirty="0" smtClean="0"/>
              <a:t>.</a:t>
            </a:r>
          </a:p>
          <a:p>
            <a:r>
              <a:rPr lang="en-US" dirty="0" smtClean="0"/>
              <a:t>Data</a:t>
            </a:r>
          </a:p>
          <a:p>
            <a:pPr lvl="1"/>
            <a:r>
              <a:rPr lang="en-US" dirty="0"/>
              <a:t>HUD Low Income Housing Tex Credit Data contains information on the amount of units of affordable housing created in a given area.  </a:t>
            </a:r>
            <a:r>
              <a:rPr lang="en-US" dirty="0" err="1"/>
              <a:t>Zillow</a:t>
            </a:r>
            <a:r>
              <a:rPr lang="en-US" dirty="0"/>
              <a:t> tracks median home price by zip code.</a:t>
            </a:r>
            <a:endParaRPr lang="en-US" dirty="0" smtClean="0"/>
          </a:p>
          <a:p>
            <a:r>
              <a:rPr lang="en-US" dirty="0" smtClean="0"/>
              <a:t>Hypothesis</a:t>
            </a:r>
          </a:p>
          <a:p>
            <a:pPr lvl="1"/>
            <a:r>
              <a:rPr lang="en-US" dirty="0"/>
              <a:t>There will be periods when this is the case and times when it isn’t be there will be confounding factors.  In the 1970s, there will be a stronger correlation due to urban renewal policies and the adoption of the automobile.  </a:t>
            </a:r>
            <a:r>
              <a:rPr lang="en-US"/>
              <a:t>More recently, affordable housing is being constructed in areas facing gentrification and so the presence of affordable housing will correlate positively with median home price.</a:t>
            </a:r>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81</Words>
  <Application>Microsoft Office PowerPoint</Application>
  <PresentationFormat>On-screen Show (4:3)</PresentationFormat>
  <Paragraphs>21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Predicting Housing Prices</vt:lpstr>
      <vt:lpstr>Regional Affordability</vt:lpstr>
      <vt:lpstr>Are the NIMBYs right?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dc:title>
  <dc:creator>Jerald</dc:creator>
  <cp:lastModifiedBy>Jerald</cp:lastModifiedBy>
  <cp:revision>1</cp:revision>
  <dcterms:created xsi:type="dcterms:W3CDTF">2017-05-16T02:21:49Z</dcterms:created>
  <dcterms:modified xsi:type="dcterms:W3CDTF">2017-05-16T22:51:49Z</dcterms:modified>
</cp:coreProperties>
</file>