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70" r:id="rId5"/>
    <p:sldId id="271" r:id="rId6"/>
    <p:sldId id="259" r:id="rId7"/>
    <p:sldId id="272" r:id="rId8"/>
    <p:sldId id="260" r:id="rId9"/>
    <p:sldId id="273" r:id="rId10"/>
    <p:sldId id="261" r:id="rId11"/>
    <p:sldId id="274" r:id="rId12"/>
    <p:sldId id="262" r:id="rId13"/>
    <p:sldId id="275" r:id="rId14"/>
    <p:sldId id="276" r:id="rId15"/>
    <p:sldId id="277" r:id="rId16"/>
    <p:sldId id="264" r:id="rId17"/>
    <p:sldId id="265" r:id="rId18"/>
    <p:sldId id="266" r:id="rId19"/>
    <p:sldId id="267" r:id="rId20"/>
    <p:sldId id="268" r:id="rId21"/>
    <p:sldId id="278" r:id="rId22"/>
    <p:sldId id="279" r:id="rId23"/>
    <p:sldId id="269" r:id="rId24"/>
  </p:sldIdLst>
  <p:sldSz cx="9144000" cy="5143500" type="screen16x9"/>
  <p:notesSz cx="6858000" cy="9144000"/>
  <p:embeddedFontLst>
    <p:embeddedFont>
      <p:font typeface="Lato" panose="020B0604020202020204" charset="0"/>
      <p:regular r:id="rId26"/>
      <p:bold r:id="rId27"/>
      <p:italic r:id="rId28"/>
      <p:boldItalic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Roboto Mon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40314dd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40314dd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40314dd9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40314dd9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3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27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657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1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a7cad88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4a7cad88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a7cad88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a7cad88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a7cad88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4a7cad88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a7cad88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4a7cad88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a7cad88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4a7cad88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950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a7cad88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4a7cad88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881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4a7cad88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4a7cad88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0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1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994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64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Presentation:</a:t>
            </a:r>
            <a:br>
              <a:rPr lang="en"/>
            </a:br>
            <a:r>
              <a:rPr lang="en"/>
              <a:t>Flashcard WebApp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71725" y="4192825"/>
            <a:ext cx="6331500" cy="5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Emmanuel  • 5 May, 2025</a:t>
            </a:r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2371725" y="2929175"/>
            <a:ext cx="6331500" cy="5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Modern Tool for Effective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cont.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2400249" y="12113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User Experience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Responsive design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Visual difficulty indicators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Form validation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Error handling</a:t>
            </a:r>
            <a:endParaRPr sz="1600" dirty="0"/>
          </a:p>
        </p:txBody>
      </p:sp>
      <p:pic>
        <p:nvPicPr>
          <p:cNvPr id="10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11412BEC-5C2C-4FCD-BECE-4523FCFB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-1" y="633657"/>
            <a:ext cx="9144001" cy="577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User Experience</a:t>
            </a:r>
            <a:endParaRPr sz="2100" b="1" dirty="0">
              <a:solidFill>
                <a:schemeClr val="dk1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5" y="1377330"/>
            <a:ext cx="5877302" cy="238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088" y="3510401"/>
            <a:ext cx="9620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6674" y="2356471"/>
            <a:ext cx="9239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6674" y="2927971"/>
            <a:ext cx="952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6674" y="1804021"/>
            <a:ext cx="9144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6674" y="4105892"/>
            <a:ext cx="952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E5DDE5-C874-450A-BA6E-4B18FAF5B1A4}"/>
              </a:ext>
            </a:extLst>
          </p:cNvPr>
          <p:cNvSpPr txBox="1"/>
          <p:nvPr/>
        </p:nvSpPr>
        <p:spPr>
          <a:xfrm>
            <a:off x="6874616" y="1392646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Difficulty Indicator</a:t>
            </a:r>
            <a:endParaRPr lang="en-BZ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20B594-E7CC-4C6D-9FEC-B5C3DD97819B}"/>
              </a:ext>
            </a:extLst>
          </p:cNvPr>
          <p:cNvCxnSpPr>
            <a:cxnSpLocks/>
          </p:cNvCxnSpPr>
          <p:nvPr/>
        </p:nvCxnSpPr>
        <p:spPr>
          <a:xfrm flipH="1" flipV="1">
            <a:off x="1073426" y="3120887"/>
            <a:ext cx="1888435" cy="877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5F5E4-5FC9-4372-9397-8AF38797DC14}"/>
              </a:ext>
            </a:extLst>
          </p:cNvPr>
          <p:cNvCxnSpPr>
            <a:cxnSpLocks/>
          </p:cNvCxnSpPr>
          <p:nvPr/>
        </p:nvCxnSpPr>
        <p:spPr>
          <a:xfrm flipH="1" flipV="1">
            <a:off x="2385392" y="2256183"/>
            <a:ext cx="735495" cy="1742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DAAAE1-4AEF-4B49-A942-F8AA3606818B}"/>
              </a:ext>
            </a:extLst>
          </p:cNvPr>
          <p:cNvCxnSpPr>
            <a:cxnSpLocks/>
          </p:cNvCxnSpPr>
          <p:nvPr/>
        </p:nvCxnSpPr>
        <p:spPr>
          <a:xfrm flipV="1">
            <a:off x="3230217" y="2356471"/>
            <a:ext cx="1341783" cy="1642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702E6C-F2C7-4524-9FB6-3EFFABF5B398}"/>
              </a:ext>
            </a:extLst>
          </p:cNvPr>
          <p:cNvSpPr txBox="1"/>
          <p:nvPr/>
        </p:nvSpPr>
        <p:spPr>
          <a:xfrm>
            <a:off x="1278400" y="4083865"/>
            <a:ext cx="390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Flashcard cannot be created if fields are empty</a:t>
            </a:r>
            <a:endParaRPr lang="en-BZ" dirty="0"/>
          </a:p>
        </p:txBody>
      </p:sp>
    </p:spTree>
    <p:extLst>
      <p:ext uri="{BB962C8B-B14F-4D97-AF65-F5344CB8AC3E}">
        <p14:creationId xmlns:p14="http://schemas.microsoft.com/office/powerpoint/2010/main" val="94919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2410112" y="527367"/>
            <a:ext cx="6321600" cy="407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u="sng" dirty="0">
              <a:solidFill>
                <a:schemeClr val="dk1"/>
              </a:solidFill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dk1"/>
                </a:solidFill>
              </a:rPr>
              <a:t>Backend</a:t>
            </a: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Node.js with Express framework</a:t>
            </a: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PostgreSQL database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Connecting pool for database efficiency</a:t>
            </a:r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RESTful API design</a:t>
            </a:r>
            <a:endParaRPr sz="1600" dirty="0"/>
          </a:p>
        </p:txBody>
      </p:sp>
      <p:pic>
        <p:nvPicPr>
          <p:cNvPr id="15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CD66B8F4-6690-4705-9313-8A706F677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12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2410112" y="626012"/>
            <a:ext cx="6321600" cy="3972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u="sng" dirty="0">
              <a:solidFill>
                <a:schemeClr val="dk1"/>
              </a:solidFill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dk1"/>
                </a:solidFill>
              </a:rPr>
              <a:t>Frontend</a:t>
            </a: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EJS templating design</a:t>
            </a: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CSS with modern layout techniques 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Client-side interactivity</a:t>
            </a:r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Responsive design principles</a:t>
            </a:r>
            <a:endParaRPr sz="1600" dirty="0"/>
          </a:p>
        </p:txBody>
      </p:sp>
      <p:pic>
        <p:nvPicPr>
          <p:cNvPr id="9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72841FAB-330E-4AD3-9100-F9206C781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79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410112" y="545325"/>
            <a:ext cx="6321600" cy="4052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u="sng" dirty="0">
              <a:solidFill>
                <a:schemeClr val="dk1"/>
              </a:solidFill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                </a:t>
            </a:r>
            <a:r>
              <a:rPr lang="en" sz="2100" b="1" u="sng" dirty="0">
                <a:solidFill>
                  <a:schemeClr val="dk1"/>
                </a:solidFill>
              </a:rPr>
              <a:t>Key Dependencies</a:t>
            </a:r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pg (PostgreSQL client)</a:t>
            </a: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dotenv (environment variable)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method-override (RESTful routes)</a:t>
            </a:r>
            <a:endParaRPr sz="1600" dirty="0"/>
          </a:p>
        </p:txBody>
      </p:sp>
      <p:pic>
        <p:nvPicPr>
          <p:cNvPr id="9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2502E434-CB65-4335-8526-FAC1650C1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845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2"/>
          </p:nvPr>
        </p:nvSpPr>
        <p:spPr>
          <a:xfrm>
            <a:off x="4732200" y="643050"/>
            <a:ext cx="4233900" cy="3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 (primary key)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front (question/term)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 (answer/definition)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category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difficulty (1-5)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created_at/updated_at timestamps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266950" y="518550"/>
            <a:ext cx="4554000" cy="4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Validation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validateFlashcardInput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front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back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category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errors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[];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 i="1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Front validation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front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front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B76B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errors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"Question/Term is required"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 i="1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Back validation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back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back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B76B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errors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"Answer/Definition is required"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 i="1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Category validation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category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trim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B76B0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errors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"Category is required"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errors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5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4990000" y="518550"/>
            <a:ext cx="4053900" cy="4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Random Card Selection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getFlashcardsForStudy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'all'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query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"SELECT * FROM flashcards"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params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[];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category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!==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'all'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query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 WHERE category = $1"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 params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 i="1">
                <a:solidFill>
                  <a:srgbClr val="A0A1A7"/>
                </a:solidFill>
                <a:latin typeface="Roboto Mono"/>
                <a:ea typeface="Roboto Mono"/>
                <a:cs typeface="Roboto Mono"/>
                <a:sym typeface="Roboto Mono"/>
              </a:rPr>
              <a:t>// Randomizes the order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query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50A14F"/>
                </a:solidFill>
                <a:latin typeface="Roboto Mono"/>
                <a:ea typeface="Roboto Mono"/>
                <a:cs typeface="Roboto Mono"/>
                <a:sym typeface="Roboto Mono"/>
              </a:rPr>
              <a:t>" ORDER BY RANDOM()"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result 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pool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078F2"/>
                </a:solidFill>
                <a:latin typeface="Roboto Mono"/>
                <a:ea typeface="Roboto Mono"/>
                <a:cs typeface="Roboto Mono"/>
                <a:sym typeface="Roboto Mono"/>
              </a:rPr>
              <a:t>query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query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params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b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50">
                <a:solidFill>
                  <a:srgbClr val="A626A4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 result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950">
                <a:solidFill>
                  <a:srgbClr val="494949"/>
                </a:solidFill>
                <a:latin typeface="Roboto Mono"/>
                <a:ea typeface="Roboto Mono"/>
                <a:cs typeface="Roboto Mono"/>
                <a:sym typeface="Roboto Mono"/>
              </a:rPr>
              <a:t>rows</a:t>
            </a: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50">
              <a:solidFill>
                <a:srgbClr val="49494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27000" marR="12700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383A42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950">
              <a:solidFill>
                <a:srgbClr val="383A4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950">
              <a:solidFill>
                <a:srgbClr val="A626A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Components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4758425" y="724200"/>
            <a:ext cx="4208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 web-based flashcard application designed to help users: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Create digital flashcards effortlessly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Manage cards with intuitive tools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/>
              <a:t>Study efficiently with interactive features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Digital flashcards for effective learning.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2410111" y="554649"/>
            <a:ext cx="6321601" cy="4043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u="sng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dk1"/>
                </a:solidFill>
              </a:rPr>
              <a:t>Flashcard Creation Form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Text area for Front &amp; Back</a:t>
            </a: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Category input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Difficulty selector</a:t>
            </a:r>
            <a:endParaRPr sz="1600" dirty="0"/>
          </a:p>
        </p:txBody>
      </p:sp>
      <p:pic>
        <p:nvPicPr>
          <p:cNvPr id="9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6941504A-B7A5-4E80-B323-8C9695D0B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2410112" y="604911"/>
            <a:ext cx="6321600" cy="3993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u="sng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dk1"/>
                </a:solidFill>
              </a:rPr>
              <a:t>Flashcard Display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Grid layout for browsing</a:t>
            </a: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Edit &amp; Delete actions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Visual difficulty indicators</a:t>
            </a:r>
            <a:endParaRPr sz="1600" dirty="0"/>
          </a:p>
        </p:txBody>
      </p:sp>
      <p:pic>
        <p:nvPicPr>
          <p:cNvPr id="9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5D15E5E5-7076-42E6-ADC2-095B3F33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129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2410112" y="597877"/>
            <a:ext cx="6321600" cy="4090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u="sng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 dirty="0">
                <a:solidFill>
                  <a:schemeClr val="dk1"/>
                </a:solidFill>
              </a:rPr>
              <a:t>Study Mood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 u="sng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3D flip animation</a:t>
            </a: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Navigation controls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Current position indicator</a:t>
            </a:r>
            <a:endParaRPr sz="1600" dirty="0"/>
          </a:p>
        </p:txBody>
      </p:sp>
      <p:pic>
        <p:nvPicPr>
          <p:cNvPr id="9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4B193009-2C8F-486C-895A-B308B0E6F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571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2"/>
          </p:nvPr>
        </p:nvSpPr>
        <p:spPr>
          <a:xfrm>
            <a:off x="4732200" y="643050"/>
            <a:ext cx="4233900" cy="3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flashcard application provides: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 yet effective learning tool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Clean, intuitive interface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Robust backend functionality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customization and extension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Ideal for students, professionals, or anyone looking to implement active recall in their learning process.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400250" y="1070549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100" b="1" dirty="0">
              <a:solidFill>
                <a:schemeClr val="dk1"/>
              </a:solidFill>
            </a:endParaRPr>
          </a:p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Flashcard Management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Create, edit, and delete flashcards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Store questions/terms and answers/definitions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Organize by categories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Set difficulty levels (1-5)</a:t>
            </a:r>
            <a:endParaRPr sz="1600" dirty="0"/>
          </a:p>
        </p:txBody>
      </p:sp>
      <p:pic>
        <p:nvPicPr>
          <p:cNvPr id="1026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6369D7E7-6A75-4B64-A682-A9A6A192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23933336-E8FE-4283-A553-81C1A9ACB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8" y="1422431"/>
            <a:ext cx="5346001" cy="1959739"/>
          </a:xfrm>
          <a:prstGeom prst="rect">
            <a:avLst/>
          </a:prstGeom>
        </p:spPr>
      </p:pic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91651" y="529649"/>
            <a:ext cx="8824607" cy="55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Flashcard Management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33912-CF12-4FB8-BE62-C75D4FF00AC5}"/>
              </a:ext>
            </a:extLst>
          </p:cNvPr>
          <p:cNvSpPr txBox="1"/>
          <p:nvPr/>
        </p:nvSpPr>
        <p:spPr>
          <a:xfrm>
            <a:off x="91652" y="3959609"/>
            <a:ext cx="308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	Question	Answer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50E4CD-3F07-4B09-B6BB-F9DA3EA852E3}"/>
              </a:ext>
            </a:extLst>
          </p:cNvPr>
          <p:cNvCxnSpPr>
            <a:cxnSpLocks/>
          </p:cNvCxnSpPr>
          <p:nvPr/>
        </p:nvCxnSpPr>
        <p:spPr>
          <a:xfrm flipH="1" flipV="1">
            <a:off x="714644" y="2938573"/>
            <a:ext cx="134532" cy="1021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BB8ADC-A744-40D3-AEA0-DB448F1A7DB3}"/>
              </a:ext>
            </a:extLst>
          </p:cNvPr>
          <p:cNvCxnSpPr>
            <a:cxnSpLocks/>
          </p:cNvCxnSpPr>
          <p:nvPr/>
        </p:nvCxnSpPr>
        <p:spPr>
          <a:xfrm flipV="1">
            <a:off x="2464248" y="2322347"/>
            <a:ext cx="788598" cy="1637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E4F616-3207-41C1-95D6-F15EC8CA0182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285992" y="2227005"/>
            <a:ext cx="346580" cy="1732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CD830B-8E8A-4097-A5AA-45EA74A58F49}"/>
              </a:ext>
            </a:extLst>
          </p:cNvPr>
          <p:cNvSpPr txBox="1"/>
          <p:nvPr/>
        </p:nvSpPr>
        <p:spPr>
          <a:xfrm>
            <a:off x="3396826" y="3751846"/>
            <a:ext cx="15696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Difficulty Selector</a:t>
            </a:r>
          </a:p>
          <a:p>
            <a:pPr algn="ctr"/>
            <a:r>
              <a:rPr lang="en-US" dirty="0"/>
              <a:t>(1-5)</a:t>
            </a:r>
          </a:p>
          <a:p>
            <a:pPr algn="ctr"/>
            <a:r>
              <a:rPr lang="en-US" dirty="0"/>
              <a:t>Default Level 1</a:t>
            </a:r>
            <a:endParaRPr lang="en-BZ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01AB93-057D-4DE3-8E14-28758901A92E}"/>
              </a:ext>
            </a:extLst>
          </p:cNvPr>
          <p:cNvCxnSpPr>
            <a:cxnSpLocks/>
          </p:cNvCxnSpPr>
          <p:nvPr/>
        </p:nvCxnSpPr>
        <p:spPr>
          <a:xfrm flipH="1" flipV="1">
            <a:off x="4005168" y="2886458"/>
            <a:ext cx="176488" cy="775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61C7E2-37DC-42A5-985A-86B45CF47BE7}"/>
              </a:ext>
            </a:extLst>
          </p:cNvPr>
          <p:cNvGrpSpPr/>
          <p:nvPr/>
        </p:nvGrpSpPr>
        <p:grpSpPr>
          <a:xfrm>
            <a:off x="5876392" y="1598462"/>
            <a:ext cx="2833974" cy="3004738"/>
            <a:chOff x="5721772" y="986507"/>
            <a:chExt cx="2833974" cy="30047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11DC83-D25C-420E-AFB9-175C6C514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5256" y="1499187"/>
              <a:ext cx="2089982" cy="1550632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FA82F04-E7BF-4B1A-ACDD-5A461F5BC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538" y="1268852"/>
              <a:ext cx="209306" cy="3362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0DE9294-EC83-40B9-B2D0-FB76739DC8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420" y="1371600"/>
              <a:ext cx="616667" cy="486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01FA222-C90C-4789-A876-7287036D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8794" y="2473526"/>
              <a:ext cx="345332" cy="11913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45EA1C9-D1B9-4BFA-B158-97B578B5B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0247" y="2473526"/>
              <a:ext cx="486346" cy="8066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0F3930-0CCC-4D2A-84B7-85D2156E3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901" y="2876840"/>
              <a:ext cx="0" cy="3846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7F83C4-996B-497D-B3BA-03F252763173}"/>
                </a:ext>
              </a:extLst>
            </p:cNvPr>
            <p:cNvSpPr txBox="1"/>
            <p:nvPr/>
          </p:nvSpPr>
          <p:spPr>
            <a:xfrm>
              <a:off x="5721772" y="3683468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Edit</a:t>
              </a:r>
              <a:endParaRPr lang="en-BZ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095C1E7-47BA-4810-95E8-85B426CA0A96}"/>
                </a:ext>
              </a:extLst>
            </p:cNvPr>
            <p:cNvSpPr txBox="1"/>
            <p:nvPr/>
          </p:nvSpPr>
          <p:spPr>
            <a:xfrm>
              <a:off x="7425376" y="3297002"/>
              <a:ext cx="702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Delete</a:t>
              </a:r>
              <a:endParaRPr lang="en-BZ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3D8B5C-5DA1-4A12-B821-A22510285F5E}"/>
                </a:ext>
              </a:extLst>
            </p:cNvPr>
            <p:cNvSpPr txBox="1"/>
            <p:nvPr/>
          </p:nvSpPr>
          <p:spPr>
            <a:xfrm>
              <a:off x="6369102" y="3288559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Difficulty</a:t>
              </a:r>
            </a:p>
            <a:p>
              <a:pPr algn="ctr"/>
              <a:r>
                <a:rPr lang="en-US" dirty="0"/>
                <a:t>Indicator</a:t>
              </a:r>
              <a:endParaRPr lang="en-BZ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56DB0A-8D77-4F38-A7C9-DCA0378AB5E6}"/>
                </a:ext>
              </a:extLst>
            </p:cNvPr>
            <p:cNvSpPr txBox="1"/>
            <p:nvPr/>
          </p:nvSpPr>
          <p:spPr>
            <a:xfrm>
              <a:off x="6244125" y="986507"/>
              <a:ext cx="910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Category</a:t>
              </a:r>
              <a:endParaRPr lang="en-BZ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07B630-07B7-4733-AE0D-178CC48CC1F2}"/>
                </a:ext>
              </a:extLst>
            </p:cNvPr>
            <p:cNvSpPr txBox="1"/>
            <p:nvPr/>
          </p:nvSpPr>
          <p:spPr>
            <a:xfrm>
              <a:off x="7654537" y="1067818"/>
              <a:ext cx="901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Question</a:t>
              </a:r>
              <a:endParaRPr lang="en-BZ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C8B12AF-F1AA-45B6-96F4-1215205E3667}"/>
              </a:ext>
            </a:extLst>
          </p:cNvPr>
          <p:cNvSpPr txBox="1"/>
          <p:nvPr/>
        </p:nvSpPr>
        <p:spPr>
          <a:xfrm>
            <a:off x="6243733" y="1104655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View of flashcard when created</a:t>
            </a:r>
            <a:endParaRPr lang="en-BZ" u="sng" dirty="0"/>
          </a:p>
        </p:txBody>
      </p:sp>
    </p:spTree>
    <p:extLst>
      <p:ext uri="{BB962C8B-B14F-4D97-AF65-F5344CB8AC3E}">
        <p14:creationId xmlns:p14="http://schemas.microsoft.com/office/powerpoint/2010/main" val="14580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91651" y="529649"/>
            <a:ext cx="8824607" cy="55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Flashcard Management</a:t>
            </a:r>
            <a:endParaRPr sz="2100" b="1" dirty="0">
              <a:solidFill>
                <a:schemeClr val="dk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8B12AF-F1AA-45B6-96F4-1215205E3667}"/>
              </a:ext>
            </a:extLst>
          </p:cNvPr>
          <p:cNvSpPr txBox="1"/>
          <p:nvPr/>
        </p:nvSpPr>
        <p:spPr>
          <a:xfrm>
            <a:off x="3167691" y="1087464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View of flashcard when editing</a:t>
            </a:r>
            <a:endParaRPr lang="en-BZ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1928F-DF84-42EF-9171-C6C5A89B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516" y="1611214"/>
            <a:ext cx="6200654" cy="2897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FCDC4-66B9-46D5-81CF-0F476211BA3A}"/>
              </a:ext>
            </a:extLst>
          </p:cNvPr>
          <p:cNvSpPr txBox="1"/>
          <p:nvPr/>
        </p:nvSpPr>
        <p:spPr>
          <a:xfrm>
            <a:off x="278295" y="2044487"/>
            <a:ext cx="1877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Question</a:t>
            </a:r>
          </a:p>
          <a:p>
            <a:endParaRPr lang="en-US" dirty="0"/>
          </a:p>
          <a:p>
            <a:r>
              <a:rPr lang="en-US" dirty="0"/>
              <a:t>Edit Answer</a:t>
            </a:r>
          </a:p>
          <a:p>
            <a:endParaRPr lang="en-US" dirty="0"/>
          </a:p>
          <a:p>
            <a:r>
              <a:rPr lang="en-US" dirty="0"/>
              <a:t>Edit Category</a:t>
            </a:r>
          </a:p>
          <a:p>
            <a:endParaRPr lang="en-US" dirty="0"/>
          </a:p>
          <a:p>
            <a:r>
              <a:rPr lang="en-US" dirty="0"/>
              <a:t>Edit Difficulty</a:t>
            </a:r>
          </a:p>
          <a:p>
            <a:endParaRPr lang="en-US" dirty="0"/>
          </a:p>
          <a:p>
            <a:r>
              <a:rPr lang="en-US" dirty="0"/>
              <a:t>Click to apply Update</a:t>
            </a:r>
            <a:endParaRPr lang="en-BZ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C38E07-BB00-4137-8F82-A6A0DC318D3E}"/>
              </a:ext>
            </a:extLst>
          </p:cNvPr>
          <p:cNvCxnSpPr>
            <a:cxnSpLocks/>
          </p:cNvCxnSpPr>
          <p:nvPr/>
        </p:nvCxnSpPr>
        <p:spPr>
          <a:xfrm>
            <a:off x="1590261" y="2216426"/>
            <a:ext cx="968255" cy="99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1A274F-6B75-44BB-8EB1-193128C5E99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426688" y="2657061"/>
            <a:ext cx="1131828" cy="403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192EE1-7418-4BF1-AC23-58FB1AD8C0B1}"/>
              </a:ext>
            </a:extLst>
          </p:cNvPr>
          <p:cNvCxnSpPr>
            <a:cxnSpLocks/>
          </p:cNvCxnSpPr>
          <p:nvPr/>
        </p:nvCxnSpPr>
        <p:spPr>
          <a:xfrm>
            <a:off x="1535595" y="3036958"/>
            <a:ext cx="1022921" cy="44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94577D-1BA6-4DF1-B6D5-19939AFF97F0}"/>
              </a:ext>
            </a:extLst>
          </p:cNvPr>
          <p:cNvCxnSpPr>
            <a:cxnSpLocks/>
          </p:cNvCxnSpPr>
          <p:nvPr/>
        </p:nvCxnSpPr>
        <p:spPr>
          <a:xfrm>
            <a:off x="1480931" y="3478696"/>
            <a:ext cx="1077585" cy="430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907AA4-819C-478D-A9C5-3E89A0591515}"/>
              </a:ext>
            </a:extLst>
          </p:cNvPr>
          <p:cNvCxnSpPr>
            <a:cxnSpLocks/>
          </p:cNvCxnSpPr>
          <p:nvPr/>
        </p:nvCxnSpPr>
        <p:spPr>
          <a:xfrm>
            <a:off x="2074388" y="3909391"/>
            <a:ext cx="484128" cy="46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2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cont.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2400249" y="12113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Study Mode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Interactive card flipping animation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Randomized card order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Navigation between cards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Category-specific study sessions </a:t>
            </a:r>
            <a:endParaRPr sz="1600" dirty="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(including an All category)</a:t>
            </a:r>
            <a:endParaRPr sz="1600" dirty="0"/>
          </a:p>
        </p:txBody>
      </p:sp>
      <p:pic>
        <p:nvPicPr>
          <p:cNvPr id="7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95FF02C0-E70F-46DC-853D-29700310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-5" y="568118"/>
            <a:ext cx="9144001" cy="55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Study Mode</a:t>
            </a:r>
            <a:endParaRPr sz="2100" b="1" dirty="0">
              <a:solidFill>
                <a:schemeClr val="dk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10B9E9-670D-4AE9-9BB1-C4E231A21C4A}"/>
              </a:ext>
            </a:extLst>
          </p:cNvPr>
          <p:cNvGrpSpPr/>
          <p:nvPr/>
        </p:nvGrpSpPr>
        <p:grpSpPr>
          <a:xfrm>
            <a:off x="2519929" y="1433709"/>
            <a:ext cx="6291998" cy="1962326"/>
            <a:chOff x="2519930" y="2223217"/>
            <a:chExt cx="6291998" cy="1962326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9930" y="2223217"/>
              <a:ext cx="3145999" cy="196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65929" y="2223218"/>
              <a:ext cx="3145999" cy="1962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72" y="1769679"/>
            <a:ext cx="2085083" cy="11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B781C-DAA8-4D26-A915-166FC6F98BF9}"/>
              </a:ext>
            </a:extLst>
          </p:cNvPr>
          <p:cNvSpPr txBox="1"/>
          <p:nvPr/>
        </p:nvSpPr>
        <p:spPr>
          <a:xfrm>
            <a:off x="4776903" y="1125932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of Study Mode</a:t>
            </a:r>
            <a:endParaRPr lang="en-BZ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06D3A9-277E-43D2-8DED-BC7E541F3CEE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3339549" y="2414873"/>
            <a:ext cx="124898" cy="1206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DDFB1-9048-4568-B51F-AE2D0CAF8F9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7835349" y="2414873"/>
            <a:ext cx="508130" cy="1298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FB4530-0C9C-47EB-9CC4-200FF0C9EA0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630353" y="3230051"/>
            <a:ext cx="533260" cy="694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9BC187-22AE-4EAB-AC2B-CB0979112AFC}"/>
              </a:ext>
            </a:extLst>
          </p:cNvPr>
          <p:cNvSpPr/>
          <p:nvPr/>
        </p:nvSpPr>
        <p:spPr>
          <a:xfrm>
            <a:off x="3617843" y="2888504"/>
            <a:ext cx="968732" cy="5075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6BD744-E022-4490-A526-89986912DCAA}"/>
              </a:ext>
            </a:extLst>
          </p:cNvPr>
          <p:cNvSpPr/>
          <p:nvPr/>
        </p:nvSpPr>
        <p:spPr>
          <a:xfrm>
            <a:off x="6763842" y="2888504"/>
            <a:ext cx="968732" cy="5075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4DCB70-A82B-450C-BE3F-F050452F724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225122" y="3230053"/>
            <a:ext cx="495111" cy="694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A4171F-301D-4040-B7FA-1A3E534D8C70}"/>
              </a:ext>
            </a:extLst>
          </p:cNvPr>
          <p:cNvSpPr txBox="1"/>
          <p:nvPr/>
        </p:nvSpPr>
        <p:spPr>
          <a:xfrm>
            <a:off x="5163613" y="3447889"/>
            <a:ext cx="10615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Flashcard</a:t>
            </a:r>
          </a:p>
          <a:p>
            <a:pPr algn="ctr"/>
            <a:r>
              <a:rPr lang="en-US" dirty="0"/>
              <a:t>Navigation</a:t>
            </a:r>
          </a:p>
          <a:p>
            <a:pPr algn="ctr"/>
            <a:r>
              <a:rPr lang="en-US" dirty="0"/>
              <a:t>with</a:t>
            </a:r>
          </a:p>
          <a:p>
            <a:pPr algn="ctr"/>
            <a:r>
              <a:rPr lang="en-US" dirty="0"/>
              <a:t>Exit Option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0F1CE7-D59C-465D-9988-FD13750AFC6B}"/>
              </a:ext>
            </a:extLst>
          </p:cNvPr>
          <p:cNvSpPr txBox="1"/>
          <p:nvPr/>
        </p:nvSpPr>
        <p:spPr>
          <a:xfrm>
            <a:off x="7732574" y="3713161"/>
            <a:ext cx="12218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Back Display</a:t>
            </a:r>
          </a:p>
          <a:p>
            <a:pPr algn="ctr"/>
            <a:r>
              <a:rPr lang="en-US" dirty="0"/>
              <a:t>with</a:t>
            </a:r>
          </a:p>
          <a:p>
            <a:pPr algn="ctr"/>
            <a:r>
              <a:rPr lang="en-US" dirty="0"/>
              <a:t>Answer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DD188-C631-4690-8D52-4C8DA2645AC2}"/>
              </a:ext>
            </a:extLst>
          </p:cNvPr>
          <p:cNvSpPr txBox="1"/>
          <p:nvPr/>
        </p:nvSpPr>
        <p:spPr>
          <a:xfrm>
            <a:off x="2665189" y="3621275"/>
            <a:ext cx="15985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Display</a:t>
            </a:r>
          </a:p>
          <a:p>
            <a:pPr algn="ctr"/>
            <a:r>
              <a:rPr lang="en-US" dirty="0"/>
              <a:t>with</a:t>
            </a:r>
          </a:p>
          <a:p>
            <a:pPr algn="ctr"/>
            <a:r>
              <a:rPr lang="en-US" dirty="0"/>
              <a:t>Category</a:t>
            </a:r>
          </a:p>
          <a:p>
            <a:pPr algn="ctr"/>
            <a:r>
              <a:rPr lang="en-US" dirty="0"/>
              <a:t>Question</a:t>
            </a:r>
          </a:p>
          <a:p>
            <a:pPr algn="ctr"/>
            <a:r>
              <a:rPr lang="en-US" dirty="0"/>
              <a:t>Difficulty Indicator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F29E4B-6605-4A43-84F9-889FA1B8FA76}"/>
              </a:ext>
            </a:extLst>
          </p:cNvPr>
          <p:cNvSpPr txBox="1"/>
          <p:nvPr/>
        </p:nvSpPr>
        <p:spPr>
          <a:xfrm>
            <a:off x="307554" y="3384180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Study Mode Selector</a:t>
            </a:r>
          </a:p>
          <a:p>
            <a:pPr algn="ctr"/>
            <a:r>
              <a:rPr lang="en-US" dirty="0"/>
              <a:t>All or Category Specific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13BAEA-FE57-44D2-9D2B-A61448E84B4F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331232" y="2626850"/>
            <a:ext cx="51458" cy="757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21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cont.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400249" y="12113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     Search &amp; Filter</a:t>
            </a:r>
            <a:endParaRPr sz="2100" b="1" dirty="0">
              <a:solidFill>
                <a:schemeClr val="dk1"/>
              </a:solidFill>
            </a:endParaRPr>
          </a:p>
          <a:p>
            <a:pPr marL="457200" lvl="0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Full-text search across all cards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Filter by specific categories</a:t>
            </a:r>
            <a:endParaRPr sz="1600" dirty="0"/>
          </a:p>
          <a:p>
            <a:pPr marL="457200" lvl="0" indent="-330200" algn="ctr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Pagination for large collections</a:t>
            </a:r>
            <a:endParaRPr sz="1600" dirty="0"/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(12 cards per page)</a:t>
            </a:r>
            <a:endParaRPr sz="1600" dirty="0"/>
          </a:p>
        </p:txBody>
      </p:sp>
      <p:pic>
        <p:nvPicPr>
          <p:cNvPr id="8" name="Picture 2" descr="Flashcards Vector PNG, Vector, PSD, and Clipart With Transparent Background  for Free Download | Pngtree">
            <a:extLst>
              <a:ext uri="{FF2B5EF4-FFF2-40B4-BE49-F238E27FC236}">
                <a16:creationId xmlns:a16="http://schemas.microsoft.com/office/drawing/2014/main" id="{84F7AB4B-26AD-4190-B147-732EA2F2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" y="1417486"/>
            <a:ext cx="2670175" cy="26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-1" y="605098"/>
            <a:ext cx="9144001" cy="577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     Search &amp; Filter</a:t>
            </a:r>
            <a:endParaRPr sz="2100" b="1" dirty="0">
              <a:solidFill>
                <a:schemeClr val="dk1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84" y="3276059"/>
            <a:ext cx="33528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083" y="1181962"/>
            <a:ext cx="2672520" cy="34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349" y="1489739"/>
            <a:ext cx="2038525" cy="11141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F7CED5-EA47-49E7-B581-D694B3546E66}"/>
              </a:ext>
            </a:extLst>
          </p:cNvPr>
          <p:cNvSpPr txBox="1"/>
          <p:nvPr/>
        </p:nvSpPr>
        <p:spPr>
          <a:xfrm>
            <a:off x="1194476" y="1181962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&amp; Filter Options</a:t>
            </a:r>
            <a:endParaRPr lang="en-B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1471F-9CA7-4E24-BCD7-4F3FB767F9DB}"/>
              </a:ext>
            </a:extLst>
          </p:cNvPr>
          <p:cNvSpPr txBox="1"/>
          <p:nvPr/>
        </p:nvSpPr>
        <p:spPr>
          <a:xfrm>
            <a:off x="842964" y="2678376"/>
            <a:ext cx="2733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Search by question of answer</a:t>
            </a:r>
          </a:p>
          <a:p>
            <a:pPr algn="ctr"/>
            <a:r>
              <a:rPr lang="en-US" dirty="0"/>
              <a:t>Filter by All or Category Specific</a:t>
            </a:r>
            <a:endParaRPr lang="en-B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BC939-9A40-44DC-BE8D-7B73D143339A}"/>
              </a:ext>
            </a:extLst>
          </p:cNvPr>
          <p:cNvSpPr txBox="1"/>
          <p:nvPr/>
        </p:nvSpPr>
        <p:spPr>
          <a:xfrm>
            <a:off x="800856" y="3531444"/>
            <a:ext cx="28312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If a Search or Filter is not active</a:t>
            </a:r>
          </a:p>
          <a:p>
            <a:pPr algn="ctr"/>
            <a:r>
              <a:rPr lang="en-US" dirty="0"/>
              <a:t>No flashcard will be displayed</a:t>
            </a:r>
          </a:p>
          <a:p>
            <a:pPr algn="ctr"/>
            <a:r>
              <a:rPr lang="en-BZ" dirty="0"/>
              <a:t>Once Search or Filter is </a:t>
            </a:r>
          </a:p>
          <a:p>
            <a:pPr algn="ctr"/>
            <a:r>
              <a:rPr lang="en-BZ" dirty="0"/>
              <a:t>Cleared, display becomes hidden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7D4D20-078C-4856-96F0-7D43FAF94D76}"/>
              </a:ext>
            </a:extLst>
          </p:cNvPr>
          <p:cNvSpPr txBox="1"/>
          <p:nvPr/>
        </p:nvSpPr>
        <p:spPr>
          <a:xfrm>
            <a:off x="4474793" y="1878157"/>
            <a:ext cx="13083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Display of </a:t>
            </a:r>
          </a:p>
          <a:p>
            <a:pPr algn="ctr"/>
            <a:r>
              <a:rPr lang="en-US" dirty="0"/>
              <a:t>Flashcards </a:t>
            </a:r>
          </a:p>
          <a:p>
            <a:pPr algn="ctr"/>
            <a:r>
              <a:rPr lang="en-US" dirty="0"/>
              <a:t>using</a:t>
            </a:r>
          </a:p>
          <a:p>
            <a:pPr algn="ctr"/>
            <a:r>
              <a:rPr lang="en-US" dirty="0"/>
              <a:t>Search </a:t>
            </a:r>
          </a:p>
          <a:p>
            <a:pPr algn="ctr"/>
            <a:r>
              <a:rPr lang="en-US" dirty="0"/>
              <a:t>or Filter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12 Flashcards</a:t>
            </a:r>
          </a:p>
          <a:p>
            <a:pPr algn="ctr"/>
            <a:r>
              <a:rPr lang="en-US" dirty="0"/>
              <a:t> per page</a:t>
            </a:r>
            <a:endParaRPr lang="en-BZ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19563E-2DF9-455A-AF9C-BADF9CE23AB7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28978" y="3694039"/>
            <a:ext cx="1858231" cy="844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09AB63-34F9-4BB8-B099-7E4E0A34BB7E}"/>
              </a:ext>
            </a:extLst>
          </p:cNvPr>
          <p:cNvCxnSpPr>
            <a:cxnSpLocks/>
          </p:cNvCxnSpPr>
          <p:nvPr/>
        </p:nvCxnSpPr>
        <p:spPr>
          <a:xfrm>
            <a:off x="5516217" y="2494722"/>
            <a:ext cx="1828800" cy="278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3BF7BBB-6309-4331-90C6-7A98917B4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203" y="1449437"/>
            <a:ext cx="2026262" cy="11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1498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668</Words>
  <Application>Microsoft Office PowerPoint</Application>
  <PresentationFormat>On-screen Show (16:9)</PresentationFormat>
  <Paragraphs>161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Raleway</vt:lpstr>
      <vt:lpstr>Roboto Mono</vt:lpstr>
      <vt:lpstr>Lato</vt:lpstr>
      <vt:lpstr>Arial</vt:lpstr>
      <vt:lpstr>Swiss</vt:lpstr>
      <vt:lpstr>GUI Presentation: Flashcard WebApp</vt:lpstr>
      <vt:lpstr>Overview</vt:lpstr>
      <vt:lpstr>Key Features</vt:lpstr>
      <vt:lpstr>PowerPoint Presentation</vt:lpstr>
      <vt:lpstr>PowerPoint Presentation</vt:lpstr>
      <vt:lpstr>Key Features cont.</vt:lpstr>
      <vt:lpstr>PowerPoint Presentation</vt:lpstr>
      <vt:lpstr>Key Features cont.</vt:lpstr>
      <vt:lpstr>PowerPoint Presentation</vt:lpstr>
      <vt:lpstr>Key Features cont.</vt:lpstr>
      <vt:lpstr>PowerPoint Presentation</vt:lpstr>
      <vt:lpstr>Technical Architecture</vt:lpstr>
      <vt:lpstr>PowerPoint Presentation</vt:lpstr>
      <vt:lpstr>PowerPoint Presentation</vt:lpstr>
      <vt:lpstr>PowerPoint Presentation</vt:lpstr>
      <vt:lpstr>Database Structure</vt:lpstr>
      <vt:lpstr>Code Highlights</vt:lpstr>
      <vt:lpstr>PowerPoint Presentation</vt:lpstr>
      <vt:lpstr>UI Components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Presentation: Flashcard WebApp</dc:title>
  <cp:lastModifiedBy>OPSC3LL</cp:lastModifiedBy>
  <cp:revision>14</cp:revision>
  <dcterms:modified xsi:type="dcterms:W3CDTF">2025-05-08T04:15:34Z</dcterms:modified>
</cp:coreProperties>
</file>