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66" r:id="rId4"/>
    <p:sldId id="267" r:id="rId5"/>
    <p:sldId id="268" r:id="rId6"/>
    <p:sldId id="269" r:id="rId7"/>
    <p:sldId id="270" r:id="rId8"/>
    <p:sldId id="282" r:id="rId9"/>
    <p:sldId id="261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3" r:id="rId19"/>
    <p:sldId id="284" r:id="rId20"/>
    <p:sldId id="279" r:id="rId21"/>
    <p:sldId id="285" r:id="rId22"/>
    <p:sldId id="286" r:id="rId23"/>
    <p:sldId id="264" r:id="rId24"/>
    <p:sldId id="26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Rockwell Nova" panose="02060503020205020403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 of Data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397-4246-B646-85A446F7DA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8C0-4C8E-B578-6C5A0D1DAA2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Rockwell Nova" panose="020605030202050204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Training Data</c:v>
                </c:pt>
                <c:pt idx="1">
                  <c:v>Test Data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97-4246-B646-85A446F7DA0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ockwell Nova" panose="02060503020205020403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7BB87-7304-4E2A-A942-4D5A8291D4A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315F9-90FD-4DB5-9225-8838ABDCE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4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96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18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65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7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3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02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7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31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51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08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5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6411-C670-48F2-AC30-8C8AE7061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36123-E339-48B7-946A-EDD69C4C7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89FD7-EE7C-48D8-AD5E-EC219914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9CF12-DB4A-4882-AD3F-22BA7588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9857F-FD41-4FD2-9593-F2C1ED8C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1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19FC-479E-4C8F-B9A6-ECFDC99B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EE440-B50F-4537-B2B9-75102EA6B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2692F-69A9-412F-83FD-63A15939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F2B18-18A8-466D-86B8-1BE07FA2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0CC23-E7A6-4BEF-B368-224815FC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817B1-EC95-42C7-AAA6-E310F4D23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5D94B-8448-4FF6-9BC0-23C07DB52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35513-4594-4882-8A7D-0532C36B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9EF0E-452B-4EAB-BA25-35EB1350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13E3F-01C9-412C-8EE4-DB15F70C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7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21A7-1076-4538-AAF0-2A40525D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83B0-40B9-4B0A-A36F-D30C3BC90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3CD8B-EC6B-48C8-8EFE-3B21E2C7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B0EC8-B042-440E-B6B6-EF315B72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22C26-E836-4821-ABA8-F584B0AC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8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039E-E385-49B9-8F8A-4B020056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534B6-59DE-42E0-8B86-96476F978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660AD-DC22-499F-8DD1-7D90B1F2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02F50-20E0-4B80-89E8-7257D9C5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9CBE8-C298-41FC-80AE-7DCB439C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8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B892-853A-4DC2-8661-A9F1CECF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6536-66F5-41BA-BADB-010F0C6D8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4964D-FEBF-4467-BED1-2FB792225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D943-498E-4B83-BC48-4A2991EF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CAFEE-4932-4EE2-894D-2DAD714A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A4B3C-294E-4EDD-9D35-FDAC9C2F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1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7D6B-5229-4BF0-84BB-5813C386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06679-8A37-4401-B235-4F0F1B52E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7496B-DDB1-4D86-BE34-1F940DC7F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53689-C202-4CF7-AC52-E89D05436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31A16F-39C7-475B-ABEA-6937A67E1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270EE-F82E-4BE7-A6FD-BA6FF023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5E3E5-D8C8-46A7-840E-AC10C050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5BAD8-3F63-4F97-9424-77CE5905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2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1F4B-0A37-46B7-956E-C854CB6A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83222C-D234-4831-BFAC-58AF66F6D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7283D-23B8-4216-B368-A6DECE0C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0002B-5619-48B3-8268-6E1DD87D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6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EA1E8-0E0A-4A97-8908-B5D97996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C4E11-C9F3-4D09-8298-B25328C5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7BD8D-BFBB-42B8-A558-A6B1328E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4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DD11-C755-47F2-BDBF-876CA098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CBDB-7006-4D01-86EB-C3CC21A37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ABEE5-68B9-4533-8E4B-865DAFAD0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BC033-D7BE-4432-9570-D03003B7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9C5B0-019E-479B-AE0E-938143C9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DC9DE-9A22-4234-BACB-DBC7BFF9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6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7573-C0CE-4360-BCA0-8D1534BE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C89FB-B6C7-408C-B7BB-DCF68BAB2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87CD9-7AA3-41B5-85B3-C2ADA42F9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7FAC4-86E9-4A8B-8186-1720936E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72AEC-6704-4FB3-84A5-5D7FD1B6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FB96E-EBDD-4AC2-9688-F76C5C3E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2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377F5-0084-43EE-9BE5-4E8777F0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27D36-7739-489C-A4BF-2A5ADB7B8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0D3F8-97AA-4605-B4E3-897E34C83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DE30-A92D-4B13-96B5-0A5171E22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572D2-F3FB-4777-9BF3-8542A948A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6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dietphysicalactivity/factsheet_olderadults/en/" TargetMode="External"/><Relationship Id="rId2" Type="http://schemas.openxmlformats.org/officeDocument/2006/relationships/hyperlink" Target="https://www.who.int/health-topics/cardiovascular-diseases/#tab=tab_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mc/articles/PMC6345029/" TargetMode="External"/><Relationship Id="rId4" Type="http://schemas.openxmlformats.org/officeDocument/2006/relationships/hyperlink" Target="https://www.cdc.gov/nchs/fastats/leading-causes-of-death.ht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hajournals.org/doi/10.1161/CIR.000000000000065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ulianova/cardiovascular-disease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ndawi.com/journals/misy/2018/3860146/" TargetMode="External"/><Relationship Id="rId2" Type="http://schemas.openxmlformats.org/officeDocument/2006/relationships/hyperlink" Target="https://www.ncbi.nlm.nih.gov/pmc/articles/PMC6489351/#CR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hajournals.org/doi/full/10.1161/01.cir.97.18.1837" TargetMode="External"/><Relationship Id="rId4" Type="http://schemas.openxmlformats.org/officeDocument/2006/relationships/hyperlink" Target="https://ieeexplore.ieee.org/abstract/document/449352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ulianova/cardiovascular-disease-datas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DCCAB3F-B4D9-4A7D-8DF2-AF51CD7281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2" b="7300"/>
          <a:stretch/>
        </p:blipFill>
        <p:spPr>
          <a:xfrm>
            <a:off x="622817" y="136525"/>
            <a:ext cx="10946364" cy="65514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2DA7F3-9F51-4FC6-9018-2089972C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280" y="608376"/>
            <a:ext cx="9551437" cy="5641248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CDS501 Principles and Practices of Data Science and Analytics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Semester 1, 2019/2020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Predicting Risk of Cardiovascular Diseases From Easily Obtainable Health Factors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By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Lee Kar Choon (P-COM0130/19)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Lee Jing Wen (P-COM0087/19)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Sammak Musabbir Hasan (P-COM0092/19)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Wang Huaixu (P-COM0103/19)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endParaRPr lang="en-US" sz="2000" dirty="0">
              <a:solidFill>
                <a:schemeClr val="accent1">
                  <a:lumMod val="50000"/>
                </a:schemeClr>
              </a:solidFill>
              <a:latin typeface="Rockwell Nova" panose="02060503020205020403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089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(Density Plots)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Georgia Pro Cond" panose="020405060504050203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FD27441-CD8B-42CE-897E-1AC67F16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656641"/>
            <a:ext cx="5715000" cy="333375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DC1F3836-0DDE-404F-B5D5-0E57EBF1F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90688"/>
            <a:ext cx="5715000" cy="333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D9B6C-A177-4E3F-8EF3-12CE11BDE130}"/>
              </a:ext>
            </a:extLst>
          </p:cNvPr>
          <p:cNvSpPr txBox="1"/>
          <p:nvPr/>
        </p:nvSpPr>
        <p:spPr>
          <a:xfrm>
            <a:off x="838200" y="505848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Mean age of patients with CVDs was higher than those without. However, distribution of Height was normal and remained same for both classes.</a:t>
            </a:r>
          </a:p>
        </p:txBody>
      </p:sp>
    </p:spTree>
    <p:extLst>
      <p:ext uri="{BB962C8B-B14F-4D97-AF65-F5344CB8AC3E}">
        <p14:creationId xmlns:p14="http://schemas.microsoft.com/office/powerpoint/2010/main" val="27344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(Density Plots)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Georgia Pro Cond" panose="020405060504050203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27441-CD8B-42CE-897E-1AC67F16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900" y="1656641"/>
            <a:ext cx="5715000" cy="333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F3836-0DDE-404F-B5D5-0E57EBF1F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8900" y="1690688"/>
            <a:ext cx="5715000" cy="333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D9B6C-A177-4E3F-8EF3-12CE11BDE130}"/>
              </a:ext>
            </a:extLst>
          </p:cNvPr>
          <p:cNvSpPr txBox="1"/>
          <p:nvPr/>
        </p:nvSpPr>
        <p:spPr>
          <a:xfrm>
            <a:off x="838200" y="505848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Mean weight of patients with CVDs was little higher than those without. Distribution of BMI was normal, and mean was slightly higher if not the same for patients with CVD.</a:t>
            </a:r>
          </a:p>
        </p:txBody>
      </p:sp>
    </p:spTree>
    <p:extLst>
      <p:ext uri="{BB962C8B-B14F-4D97-AF65-F5344CB8AC3E}">
        <p14:creationId xmlns:p14="http://schemas.microsoft.com/office/powerpoint/2010/main" val="380651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(Density Plots)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Georgia Pro Cond" panose="020405060504050203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27441-CD8B-42CE-897E-1AC67F16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900" y="1656641"/>
            <a:ext cx="5715000" cy="333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F3836-0DDE-404F-B5D5-0E57EBF1F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8900" y="1690688"/>
            <a:ext cx="5715000" cy="333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D9B6C-A177-4E3F-8EF3-12CE11BDE130}"/>
              </a:ext>
            </a:extLst>
          </p:cNvPr>
          <p:cNvSpPr txBox="1"/>
          <p:nvPr/>
        </p:nvSpPr>
        <p:spPr>
          <a:xfrm>
            <a:off x="838200" y="505848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Both Systole and Diastole featured a lot of outliers and invalid values that need to be taken care of. The mean Systolic blood pressure was slightly high in CVD affected patients.</a:t>
            </a:r>
          </a:p>
        </p:txBody>
      </p:sp>
    </p:spTree>
    <p:extLst>
      <p:ext uri="{BB962C8B-B14F-4D97-AF65-F5344CB8AC3E}">
        <p14:creationId xmlns:p14="http://schemas.microsoft.com/office/powerpoint/2010/main" val="785239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(Side-by-side Bar Charts)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Georgia Pro Cond" panose="020405060504050203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27441-CD8B-42CE-897E-1AC67F16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900" y="1656641"/>
            <a:ext cx="5715000" cy="333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F3836-0DDE-404F-B5D5-0E57EBF1F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8900" y="1690688"/>
            <a:ext cx="5715000" cy="333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D9B6C-A177-4E3F-8EF3-12CE11BDE130}"/>
              </a:ext>
            </a:extLst>
          </p:cNvPr>
          <p:cNvSpPr txBox="1"/>
          <p:nvPr/>
        </p:nvSpPr>
        <p:spPr>
          <a:xfrm>
            <a:off x="838200" y="5058485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There was no identifiable association between Smoking and CVDs or between Alcohol consumption and CVDs in the population.</a:t>
            </a:r>
          </a:p>
        </p:txBody>
      </p:sp>
    </p:spTree>
    <p:extLst>
      <p:ext uri="{BB962C8B-B14F-4D97-AF65-F5344CB8AC3E}">
        <p14:creationId xmlns:p14="http://schemas.microsoft.com/office/powerpoint/2010/main" val="1903730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(Side-by-side Bar Charts)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Georgia Pro Cond" panose="020405060504050203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27441-CD8B-42CE-897E-1AC67F16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900" y="1656641"/>
            <a:ext cx="5715000" cy="333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F3836-0DDE-404F-B5D5-0E57EBF1F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8900" y="1690688"/>
            <a:ext cx="5715000" cy="333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D9B6C-A177-4E3F-8EF3-12CE11BDE130}"/>
              </a:ext>
            </a:extLst>
          </p:cNvPr>
          <p:cNvSpPr txBox="1"/>
          <p:nvPr/>
        </p:nvSpPr>
        <p:spPr>
          <a:xfrm>
            <a:off x="838200" y="505848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Patients with high blood pressure had significantly higher rate of CVD. Also, frequency of CVDs was slightly higher in physically inactive patients.</a:t>
            </a:r>
          </a:p>
        </p:txBody>
      </p:sp>
    </p:spTree>
    <p:extLst>
      <p:ext uri="{BB962C8B-B14F-4D97-AF65-F5344CB8AC3E}">
        <p14:creationId xmlns:p14="http://schemas.microsoft.com/office/powerpoint/2010/main" val="2373048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(Side-by-side Bar Charts)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Georgia Pro Cond" panose="020405060504050203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27441-CD8B-42CE-897E-1AC67F16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900" y="1656641"/>
            <a:ext cx="5715000" cy="333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F3836-0DDE-404F-B5D5-0E57EBF1F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8900" y="1690688"/>
            <a:ext cx="5715000" cy="333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D9B6C-A177-4E3F-8EF3-12CE11BDE130}"/>
              </a:ext>
            </a:extLst>
          </p:cNvPr>
          <p:cNvSpPr txBox="1"/>
          <p:nvPr/>
        </p:nvSpPr>
        <p:spPr>
          <a:xfrm>
            <a:off x="838200" y="505848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Patients with cholesterol and glucose levels above and well above normal were more susceptible to cardiovascular diseases than their counterparts.</a:t>
            </a:r>
          </a:p>
        </p:txBody>
      </p:sp>
    </p:spTree>
    <p:extLst>
      <p:ext uri="{BB962C8B-B14F-4D97-AF65-F5344CB8AC3E}">
        <p14:creationId xmlns:p14="http://schemas.microsoft.com/office/powerpoint/2010/main" val="128156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(Side-by-side Bar Charts)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Georgia Pro Cond" panose="020405060504050203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27441-CD8B-42CE-897E-1AC67F16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900" y="1656641"/>
            <a:ext cx="5715000" cy="333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F3836-0DDE-404F-B5D5-0E57EBF1F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8900" y="1690688"/>
            <a:ext cx="5715000" cy="333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D9B6C-A177-4E3F-8EF3-12CE11BDE130}"/>
              </a:ext>
            </a:extLst>
          </p:cNvPr>
          <p:cNvSpPr txBox="1"/>
          <p:nvPr/>
        </p:nvSpPr>
        <p:spPr>
          <a:xfrm>
            <a:off x="838200" y="505848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CVDs were slightly more prevalent in male patients than their counterparts (left). Class distribution in the dataset was well balanced (right).</a:t>
            </a:r>
          </a:p>
        </p:txBody>
      </p:sp>
    </p:spTree>
    <p:extLst>
      <p:ext uri="{BB962C8B-B14F-4D97-AF65-F5344CB8AC3E}">
        <p14:creationId xmlns:p14="http://schemas.microsoft.com/office/powerpoint/2010/main" val="2402339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CLEANING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The dataset did not contain any missing value.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Negative values of Systolic and Diastolic blood pressure were removed from the dataset.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Cases where Systolic pressure was lower than Diastolic pressure were removed from the dataset.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Outliers of Systolic and Diastolic blood pressure, Weight, and Height were removed.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Outliers were selected to be 5 times the Inter Quartile Range as the usual 1.5 times IQR removes too many observations.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B5B8B-B2BB-42F0-8C9F-0A36A51E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CLEANING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B5B8B-B2BB-42F0-8C9F-0A36A51E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18</a:t>
            </a:fld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C3BE05-DBBC-477F-8657-B22FBEA04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475" y="1690688"/>
            <a:ext cx="7395049" cy="33812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83396C-B0D4-43EA-85D1-771B444483EF}"/>
              </a:ext>
            </a:extLst>
          </p:cNvPr>
          <p:cNvSpPr txBox="1"/>
          <p:nvPr/>
        </p:nvSpPr>
        <p:spPr>
          <a:xfrm>
            <a:off x="838199" y="5156021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As seen in the summary statistics, invalid values and outliers of systolic and diastolic blood pressures, Weight, and Height has been removed after data cleaning.</a:t>
            </a:r>
          </a:p>
        </p:txBody>
      </p:sp>
    </p:spTree>
    <p:extLst>
      <p:ext uri="{BB962C8B-B14F-4D97-AF65-F5344CB8AC3E}">
        <p14:creationId xmlns:p14="http://schemas.microsoft.com/office/powerpoint/2010/main" val="4091667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TRAIN/TEST SPLIT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B5B8B-B2BB-42F0-8C9F-0A36A51E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19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83396C-B0D4-43EA-85D1-771B444483EF}"/>
              </a:ext>
            </a:extLst>
          </p:cNvPr>
          <p:cNvSpPr txBox="1"/>
          <p:nvPr/>
        </p:nvSpPr>
        <p:spPr>
          <a:xfrm>
            <a:off x="838200" y="1690688"/>
            <a:ext cx="63699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We split the dataset into train and test right after data cleaning.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80% of the data were kept for training and the rest was for testing.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Ensured that class distribution was equal in both training and test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Further feature selection and exploratory analysis were done using the training data only.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Test dataset was never analyzed and solely kept for final evaluation to make mode validation more rigorous.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4AF4217-1158-4DBA-ACBA-832F9E29E0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8414002"/>
              </p:ext>
            </p:extLst>
          </p:nvPr>
        </p:nvGraphicFramePr>
        <p:xfrm>
          <a:off x="5695440" y="1690688"/>
          <a:ext cx="5830319" cy="4122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3103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Cardiovascular diseases are one of the complex &amp; deadliest diseases that affect human life in every aspect possible.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They are the number 1 cause of death globally, taking an estimated 17.9 million lives annually (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2"/>
              </a:rPr>
              <a:t>WHO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).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According to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3"/>
              </a:rPr>
              <a:t>WHO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, by the end of 2020, CVDs will kill 24.8 million people annually if preventive measures are not taken.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According to Centers for Disease Control &amp; Prevention (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4"/>
              </a:rPr>
              <a:t>CDC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), it is the leading cause of death in US, leaving cancer, accidents, diabetes far behind.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In a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5"/>
              </a:rPr>
              <a:t>survey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performed in 2013, CVD was found to be the leading cause of death among males in Malaysia.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03B214-B5CB-4491-B71F-B6D13C56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10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FEATURE SELECTION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(Recursive Feature Elimination)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54226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We used Recursive Feature Elimination (RFE) to select the best features.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RFE trains an algorithm using different subsets of features and selects the best combination.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We used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rfe()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function of the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caret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package with Naïve Bayes algorithm.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B5B8B-B2BB-42F0-8C9F-0A36A51E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 descr="A picture containing table, water, kitchen, man&#10;&#10;Description automatically generated">
            <a:extLst>
              <a:ext uri="{FF2B5EF4-FFF2-40B4-BE49-F238E27FC236}">
                <a16:creationId xmlns:a16="http://schemas.microsoft.com/office/drawing/2014/main" id="{0FBC890D-6D25-431E-B212-E8D17CE09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581" y="1586204"/>
            <a:ext cx="5250635" cy="3215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C1E874-D9D0-47E4-A780-AFA366D01C5C}"/>
              </a:ext>
            </a:extLst>
          </p:cNvPr>
          <p:cNvSpPr txBox="1"/>
          <p:nvPr/>
        </p:nvSpPr>
        <p:spPr>
          <a:xfrm>
            <a:off x="838200" y="5013315"/>
            <a:ext cx="109930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RFE yielded Systole, BloodPressure, Diastole, Age, BMI, Weight, and Cholesterol as the best features, and the performance did not improve using other features.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161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FEATURE SELECTION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(Decision Tree)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199" y="4510670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We checked for features with near zero variance but found none.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We checked for linearly dependent features but found none.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We checked for correlated features, and found that only BMI and weight are highly correlated, which was obvious.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B5B8B-B2BB-42F0-8C9F-0A36A51E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09EF98B-7A63-457F-A8EC-226D63863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064288"/>
              </p:ext>
            </p:extLst>
          </p:nvPr>
        </p:nvGraphicFramePr>
        <p:xfrm>
          <a:off x="1168202" y="3388011"/>
          <a:ext cx="9855593" cy="1042912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738339">
                  <a:extLst>
                    <a:ext uri="{9D8B030D-6E8A-4147-A177-3AD203B41FA5}">
                      <a16:colId xmlns:a16="http://schemas.microsoft.com/office/drawing/2014/main" val="3603662796"/>
                    </a:ext>
                  </a:extLst>
                </a:gridCol>
                <a:gridCol w="1175019">
                  <a:extLst>
                    <a:ext uri="{9D8B030D-6E8A-4147-A177-3AD203B41FA5}">
                      <a16:colId xmlns:a16="http://schemas.microsoft.com/office/drawing/2014/main" val="1085636841"/>
                    </a:ext>
                  </a:extLst>
                </a:gridCol>
                <a:gridCol w="1981893">
                  <a:extLst>
                    <a:ext uri="{9D8B030D-6E8A-4147-A177-3AD203B41FA5}">
                      <a16:colId xmlns:a16="http://schemas.microsoft.com/office/drawing/2014/main" val="2337802212"/>
                    </a:ext>
                  </a:extLst>
                </a:gridCol>
                <a:gridCol w="1224724">
                  <a:extLst>
                    <a:ext uri="{9D8B030D-6E8A-4147-A177-3AD203B41FA5}">
                      <a16:colId xmlns:a16="http://schemas.microsoft.com/office/drawing/2014/main" val="1269004687"/>
                    </a:ext>
                  </a:extLst>
                </a:gridCol>
                <a:gridCol w="1034190">
                  <a:extLst>
                    <a:ext uri="{9D8B030D-6E8A-4147-A177-3AD203B41FA5}">
                      <a16:colId xmlns:a16="http://schemas.microsoft.com/office/drawing/2014/main" val="3646290293"/>
                    </a:ext>
                  </a:extLst>
                </a:gridCol>
                <a:gridCol w="1133599">
                  <a:extLst>
                    <a:ext uri="{9D8B030D-6E8A-4147-A177-3AD203B41FA5}">
                      <a16:colId xmlns:a16="http://schemas.microsoft.com/office/drawing/2014/main" val="117005064"/>
                    </a:ext>
                  </a:extLst>
                </a:gridCol>
                <a:gridCol w="1567829">
                  <a:extLst>
                    <a:ext uri="{9D8B030D-6E8A-4147-A177-3AD203B41FA5}">
                      <a16:colId xmlns:a16="http://schemas.microsoft.com/office/drawing/2014/main" val="2575613395"/>
                    </a:ext>
                  </a:extLst>
                </a:gridCol>
              </a:tblGrid>
              <a:tr h="521456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Systole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BloodPressure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Diastole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Cholesterol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406002"/>
                  </a:ext>
                </a:extLst>
              </a:tr>
              <a:tr h="521456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4941.37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3654.02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2915.97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465.89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423.25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405.60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07647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F18858F-5154-40C7-9BF5-97BDFE76F46F}"/>
              </a:ext>
            </a:extLst>
          </p:cNvPr>
          <p:cNvSpPr txBox="1"/>
          <p:nvPr/>
        </p:nvSpPr>
        <p:spPr>
          <a:xfrm>
            <a:off x="838199" y="1738604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We also used Decision Tree to extract the best features that explain the class variance.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Decision Tree yielded Systole, BloodPressure, Diastole, BMI, Weight, and Cholesterol as the best 6 features.</a:t>
            </a:r>
          </a:p>
        </p:txBody>
      </p:sp>
    </p:spTree>
    <p:extLst>
      <p:ext uri="{BB962C8B-B14F-4D97-AF65-F5344CB8AC3E}">
        <p14:creationId xmlns:p14="http://schemas.microsoft.com/office/powerpoint/2010/main" val="1635265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FEATURE SELECTION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B5B8B-B2BB-42F0-8C9F-0A36A51E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22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83396C-B0D4-43EA-85D1-771B444483EF}"/>
              </a:ext>
            </a:extLst>
          </p:cNvPr>
          <p:cNvSpPr txBox="1"/>
          <p:nvPr/>
        </p:nvSpPr>
        <p:spPr>
          <a:xfrm>
            <a:off x="838199" y="5156021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As seen in the summary statistics, invalid values and outliers of systolic and diastolic blood pressures, Weight, and Height has been removed after data cleaning.</a:t>
            </a:r>
          </a:p>
        </p:txBody>
      </p:sp>
    </p:spTree>
    <p:extLst>
      <p:ext uri="{BB962C8B-B14F-4D97-AF65-F5344CB8AC3E}">
        <p14:creationId xmlns:p14="http://schemas.microsoft.com/office/powerpoint/2010/main" val="2883083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2851-B6DE-443C-B478-A5CE31ED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Georgia Pro Cond" panose="02040506050405020303" pitchFamily="18" charset="0"/>
              </a:rPr>
              <a:t>MODELLING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2BB9D-80AD-44A1-B3CA-66E5054E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6DC2E-D261-4A96-ACC8-B6992B7C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23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2851-B6DE-443C-B478-A5CE31ED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Georgia Pro Cond" panose="02040506050405020303" pitchFamily="18" charset="0"/>
              </a:rPr>
              <a:t>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E9DA8-D33E-4936-8C6E-0AB0DC333089}"/>
              </a:ext>
            </a:extLst>
          </p:cNvPr>
          <p:cNvSpPr txBox="1"/>
          <p:nvPr/>
        </p:nvSpPr>
        <p:spPr>
          <a:xfrm>
            <a:off x="1866122" y="2705878"/>
            <a:ext cx="7800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How should they interpret the model? What does the model output look like? If the model provides a trace of which rules in the decision tree executed, how do they read that? If the model provides a confidence score in addition to a classification, how should they use the confidence score? When might they potentially overrule the model?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AAD00-1CCC-45D8-B7C5-310D4810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D4610-9580-4390-A9FA-6611AEA7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9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On time diagnosis is of utmost priority for both prevention &amp; management of cardiovascular diseases.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According to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2"/>
              </a:rPr>
              <a:t>Mark McClellan et al.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, detecting &amp; managing risk factors can reduce odds of CVD by 80%, and 20%-40% heart attacks occur in undiagnosed CVD patients.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They showed that disparities in primary health care access, income, education, gender, ethnicity, etc. still persists which make management of CVDs more complex.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For example, unavailability of diagnostic apparatus &amp; experienced physicians, especially in developing countries and rural areas, make the situation more challenging.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7D4BB-B635-4E07-B7DE-37D77B6D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7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AIM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Our aim is to predict the risk of developing cardiovascular diseases from easily obtainable health factors using machine learning techniques.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Our selected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2"/>
              </a:rPr>
              <a:t>dataset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include factual or subjective information and medical examination reports of 70,000 patients.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Subjective information include Age, Height, Weight, Gender, Smoking Habit, Alcohol Consumption, and Physical Activity.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Health examination reports include Systolic and Diastolic blood pressures, blood Glucose level, and blood cholesterol level.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Association of Smoking, Alcohol, Glucose, Cholesterol, etc. with CVDs is well established in medical literatures.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A7B69-B6C9-4E45-A856-119BFA84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8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RELATED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Predicting CVDs is the most interesting and challenging field in contemporary clinical data analysis.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2"/>
              </a:rPr>
              <a:t>Haleh Ayatollahi et al.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predicted coronary artery disease with 88.01% sensitivity using ANN and achieved 92.32% sensitivity using SVM.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3"/>
              </a:rPr>
              <a:t>Amin Ul Haq et al.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predicted heart disease with 89% accuracy using Logistic Regression and obtained 88% accuracy using SVM.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4"/>
              </a:rPr>
              <a:t>S.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4"/>
              </a:rPr>
              <a:t>Palaniappan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4"/>
              </a:rPr>
              <a:t> et al.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developed an intelligent system that predicted heart disease with 86.53% accuracy using Naïve Bayes algorithm.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5"/>
              </a:rPr>
              <a:t>P. W. F. Wilson et al.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developed their own algorithm for predicting risk of CVDs.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10A6C-F07A-4F52-BC6A-49F56D9A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We want to improve the sensitivity of cardiovascular disease prediction model at least 1% from 61.17%.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We selected sensitivity/recall to be the main metric for model evaluation.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Although many researchers &amp; industries achieved higher accuracies that should’ve been the null model, we had to consider the data and the infrastructure available.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We set the null model or lower bound to be the highest recall achieved by any single feature, which was 61.11% sensitivity by systolic blood pressure.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We used KNN to select the Bayes Rate or upper bound which was 66.96% sensitivity.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B5B8B-B2BB-42F0-8C9F-0A36A51E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8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COLLECTION &amp; 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The dataset was collected from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2"/>
              </a:rPr>
              <a:t>Kaggle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in a structured CSV format.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Loading the dataset was therefore straight forward using the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read.csv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function.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For cleanliness &amp; readability, we changed the column names to more readable form. For example, “ap_hi” column was renamed to “Systolic” and “ap_lo” to “Diastolic”.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Categorical features like “Smoking”, “Alcohol”, “Glucose”, etc. were encoded as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factors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Two new features were added. One is “BMI” from respective “Weight” and “Height”. Another is “BloodPressure” from respective “Systole” and “Diastole”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The unit of “Age” was changed from days to years.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B5B8B-B2BB-42F0-8C9F-0A36A51E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24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COLLECTION &amp; PREPROCESSING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B5B8B-B2BB-42F0-8C9F-0A36A51E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CA31362-4F02-414D-94B5-65C85A224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043149"/>
              </p:ext>
            </p:extLst>
          </p:nvPr>
        </p:nvGraphicFramePr>
        <p:xfrm>
          <a:off x="6096000" y="1446467"/>
          <a:ext cx="4803712" cy="4796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856">
                  <a:extLst>
                    <a:ext uri="{9D8B030D-6E8A-4147-A177-3AD203B41FA5}">
                      <a16:colId xmlns:a16="http://schemas.microsoft.com/office/drawing/2014/main" val="2061229163"/>
                    </a:ext>
                  </a:extLst>
                </a:gridCol>
                <a:gridCol w="2401856">
                  <a:extLst>
                    <a:ext uri="{9D8B030D-6E8A-4147-A177-3AD203B41FA5}">
                      <a16:colId xmlns:a16="http://schemas.microsoft.com/office/drawing/2014/main" val="194036185"/>
                    </a:ext>
                  </a:extLst>
                </a:gridCol>
              </a:tblGrid>
              <a:tr h="429055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823547"/>
                  </a:ext>
                </a:extLst>
              </a:tr>
              <a:tr h="429055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Age (Years)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308417"/>
                  </a:ext>
                </a:extLst>
              </a:tr>
              <a:tr h="429055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Height 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52191"/>
                  </a:ext>
                </a:extLst>
              </a:tr>
              <a:tr h="429055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Weight (KG)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165683"/>
                  </a:ext>
                </a:extLst>
              </a:tr>
              <a:tr h="429055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Systole (mmHg)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221947"/>
                  </a:ext>
                </a:extLst>
              </a:tr>
              <a:tr h="740561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Diastole (mmHg)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888008"/>
                  </a:ext>
                </a:extLst>
              </a:tr>
              <a:tr h="429055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62487"/>
                  </a:ext>
                </a:extLst>
              </a:tr>
              <a:tr h="740561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Factor (Active, Inactive)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59293"/>
                  </a:ext>
                </a:extLst>
              </a:tr>
              <a:tr h="740561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Factor (Positive, Negative)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065141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2E48C453-3898-42F5-8662-9FF7F0EE7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365023"/>
              </p:ext>
            </p:extLst>
          </p:nvPr>
        </p:nvGraphicFramePr>
        <p:xfrm>
          <a:off x="838201" y="1446468"/>
          <a:ext cx="4803712" cy="4796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856">
                  <a:extLst>
                    <a:ext uri="{9D8B030D-6E8A-4147-A177-3AD203B41FA5}">
                      <a16:colId xmlns:a16="http://schemas.microsoft.com/office/drawing/2014/main" val="2061229163"/>
                    </a:ext>
                  </a:extLst>
                </a:gridCol>
                <a:gridCol w="2401856">
                  <a:extLst>
                    <a:ext uri="{9D8B030D-6E8A-4147-A177-3AD203B41FA5}">
                      <a16:colId xmlns:a16="http://schemas.microsoft.com/office/drawing/2014/main" val="194036185"/>
                    </a:ext>
                  </a:extLst>
                </a:gridCol>
              </a:tblGrid>
              <a:tr h="309061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823547"/>
                  </a:ext>
                </a:extLst>
              </a:tr>
              <a:tr h="540856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Factor (Man, Woman)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407288"/>
                  </a:ext>
                </a:extLst>
              </a:tr>
              <a:tr h="1004447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Cholesterol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Factor (Normal, Above Normal, Well Above Normal)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04552"/>
                  </a:ext>
                </a:extLst>
              </a:tr>
              <a:tr h="1004447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Glucose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ckwell Nova" panose="02060503020205020403" pitchFamily="18" charset="0"/>
                        </a:rPr>
                        <a:t>Factor (Normal, Above Normal, Well Above Normal)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567939"/>
                  </a:ext>
                </a:extLst>
              </a:tr>
              <a:tr h="540856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Smoking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ckwell Nova" panose="02060503020205020403" pitchFamily="18" charset="0"/>
                        </a:rPr>
                        <a:t>Factor (Smoker, Non-smoker)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277395"/>
                  </a:ext>
                </a:extLst>
              </a:tr>
              <a:tr h="772652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Alcohol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ckwell Nova" panose="02060503020205020403" pitchFamily="18" charset="0"/>
                        </a:rPr>
                        <a:t>Factor (Alcoholic, Non-alcoholic)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9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76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(Summary Statistics)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9</a:t>
            </a:fld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57102B-D1A5-4868-9E59-EE64B3EB5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73" y="1690688"/>
            <a:ext cx="10455427" cy="30787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6940E6-3A9C-47AC-B7C7-F29F83BEB94E}"/>
              </a:ext>
            </a:extLst>
          </p:cNvPr>
          <p:cNvSpPr txBox="1"/>
          <p:nvPr/>
        </p:nvSpPr>
        <p:spPr>
          <a:xfrm>
            <a:off x="898373" y="497321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It was evident from summary statistics that Systole &amp; Diastole had some invalid negative values that needed to address, and BMI, Height, and Weight had some outliers.</a:t>
            </a:r>
          </a:p>
        </p:txBody>
      </p:sp>
    </p:spTree>
    <p:extLst>
      <p:ext uri="{BB962C8B-B14F-4D97-AF65-F5344CB8AC3E}">
        <p14:creationId xmlns:p14="http://schemas.microsoft.com/office/powerpoint/2010/main" val="3088394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1618</Words>
  <Application>Microsoft Office PowerPoint</Application>
  <PresentationFormat>Widescreen</PresentationFormat>
  <Paragraphs>187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Georgia Pro Cond</vt:lpstr>
      <vt:lpstr>Rockwell Nova</vt:lpstr>
      <vt:lpstr>Office Theme</vt:lpstr>
      <vt:lpstr> CDS501 Principles and Practices of Data Science and Analytics Semester 1, 2019/2020  Predicting Risk of Cardiovascular Diseases From Easily Obtainable Health Factors   By Lee Kar Choon (P-COM0130/19) Lee Jing Wen (P-COM0087/19) Sammak Musabbir Hasan (P-COM0092/19) Wang Huaixu (P-COM0103/19)    </vt:lpstr>
      <vt:lpstr>INTRODUCTION</vt:lpstr>
      <vt:lpstr>INTRODUCTION</vt:lpstr>
      <vt:lpstr>AIM</vt:lpstr>
      <vt:lpstr>RELATED WORKS</vt:lpstr>
      <vt:lpstr>PROBLEM STATEMENT</vt:lpstr>
      <vt:lpstr>DATA COLLECTION &amp; PREPROCESSING</vt:lpstr>
      <vt:lpstr>DATA COLLECTION &amp; PREPROCESSING</vt:lpstr>
      <vt:lpstr>DATA EXPLORATION (Summary Statistics)</vt:lpstr>
      <vt:lpstr>DATA EXPLORATION (Density Plots)</vt:lpstr>
      <vt:lpstr>DATA EXPLORATION (Density Plots)</vt:lpstr>
      <vt:lpstr>DATA EXPLORATION (Density Plots)</vt:lpstr>
      <vt:lpstr>DATA EXPLORATION (Side-by-side Bar Charts)</vt:lpstr>
      <vt:lpstr>DATA EXPLORATION (Side-by-side Bar Charts)</vt:lpstr>
      <vt:lpstr>DATA EXPLORATION (Side-by-side Bar Charts)</vt:lpstr>
      <vt:lpstr>DATA EXPLORATION (Side-by-side Bar Charts)</vt:lpstr>
      <vt:lpstr>DATA CLEANING</vt:lpstr>
      <vt:lpstr>DATA CLEANING</vt:lpstr>
      <vt:lpstr>TRAIN/TEST SPLIT</vt:lpstr>
      <vt:lpstr>FEATURE SELECTION (Recursive Feature Elimination)</vt:lpstr>
      <vt:lpstr>FEATURE SELECTION (Decision Tree)</vt:lpstr>
      <vt:lpstr>FEATURE SELECTION</vt:lpstr>
      <vt:lpstr>MODELLING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CDS501 Principles and Practices of Data Science and Analytics Semester 1, 2019/2020  Predicting Risk of Cardiovascular Diseases From Easily Obtainable Health Factors   By Lee Kar Choon (P-COM0130/19) Lee Jing Wen (P-COM0087/19) Sammak Musabbir Hasan (P-COM0092/19) Wang Huaixu (P-COM0103/19)    </dc:title>
  <dc:creator>Lee, Jing Wen</dc:creator>
  <cp:keywords>CTPClassification=CTP_NT</cp:keywords>
  <cp:lastModifiedBy>Musabbir Sammak</cp:lastModifiedBy>
  <cp:revision>20</cp:revision>
  <dcterms:created xsi:type="dcterms:W3CDTF">2019-12-03T01:37:27Z</dcterms:created>
  <dcterms:modified xsi:type="dcterms:W3CDTF">2019-12-03T17:59:57Z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9996cca6-7b25-4fe0-8019-8f3bf089066c</vt:lpwstr>
  </property>
  <property fmtid="{D5CDD505-2E9C-101B-9397-08002B2CF9AE}" pid="3" name="CTP_TimeStamp">
    <vt:lpwstr>2019-12-03 01:37:42Z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