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9" r:id="rId3"/>
    <p:sldId id="266" r:id="rId4"/>
    <p:sldId id="267" r:id="rId5"/>
    <p:sldId id="268" r:id="rId6"/>
    <p:sldId id="269" r:id="rId7"/>
    <p:sldId id="270" r:id="rId8"/>
    <p:sldId id="282" r:id="rId9"/>
    <p:sldId id="261" r:id="rId10"/>
    <p:sldId id="271" r:id="rId11"/>
    <p:sldId id="272" r:id="rId12"/>
    <p:sldId id="273" r:id="rId13"/>
    <p:sldId id="274" r:id="rId14"/>
    <p:sldId id="275" r:id="rId15"/>
    <p:sldId id="276" r:id="rId16"/>
    <p:sldId id="277" r:id="rId17"/>
    <p:sldId id="278" r:id="rId18"/>
    <p:sldId id="283" r:id="rId19"/>
    <p:sldId id="284" r:id="rId20"/>
    <p:sldId id="279" r:id="rId21"/>
    <p:sldId id="285" r:id="rId22"/>
    <p:sldId id="286" r:id="rId23"/>
    <p:sldId id="287" r:id="rId24"/>
    <p:sldId id="288" r:id="rId25"/>
    <p:sldId id="289" r:id="rId26"/>
    <p:sldId id="290" r:id="rId27"/>
    <p:sldId id="264"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Rockwell Nova" panose="02060503020205020403" pitchFamily="18" charset="0"/>
              <a:ea typeface="+mn-ea"/>
              <a:cs typeface="+mn-cs"/>
            </a:defRPr>
          </a:pPr>
          <a:endParaRPr lang="en-US"/>
        </a:p>
      </c:txPr>
    </c:title>
    <c:autoTitleDeleted val="0"/>
    <c:plotArea>
      <c:layout/>
      <c:pieChart>
        <c:varyColors val="1"/>
        <c:ser>
          <c:idx val="0"/>
          <c:order val="0"/>
          <c:tx>
            <c:strRef>
              <c:f>Sheet1!$B$1</c:f>
              <c:strCache>
                <c:ptCount val="1"/>
                <c:pt idx="0">
                  <c:v>Percentage of Data</c:v>
                </c:pt>
              </c:strCache>
            </c:strRef>
          </c:tx>
          <c:explosion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97-4246-B646-85A446F7DA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C0-4C8E-B578-6C5A0D1DAA2A}"/>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Rockwell Nova" panose="02060503020205020403" pitchFamily="18"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Training Data</c:v>
                </c:pt>
                <c:pt idx="1">
                  <c:v>Test Data</c:v>
                </c:pt>
              </c:strCache>
            </c:strRef>
          </c:cat>
          <c:val>
            <c:numRef>
              <c:f>Sheet1!$B$2:$B$3</c:f>
              <c:numCache>
                <c:formatCode>General</c:formatCode>
                <c:ptCount val="2"/>
                <c:pt idx="0">
                  <c:v>80</c:v>
                </c:pt>
                <c:pt idx="1">
                  <c:v>20</c:v>
                </c:pt>
              </c:numCache>
            </c:numRef>
          </c:val>
          <c:extLst>
            <c:ext xmlns:c16="http://schemas.microsoft.com/office/drawing/2014/chart" uri="{C3380CC4-5D6E-409C-BE32-E72D297353CC}">
              <c16:uniqueId val="{00000000-2397-4246-B646-85A446F7DA0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ockwell Nova" panose="02060503020205020403"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7BB87-7304-4E2A-A942-4D5A8291D4AA}"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315F9-90FD-4DB5-9225-8838ABDCEE34}" type="slidenum">
              <a:rPr lang="en-US" smtClean="0"/>
              <a:t>‹#›</a:t>
            </a:fld>
            <a:endParaRPr lang="en-US"/>
          </a:p>
        </p:txBody>
      </p:sp>
    </p:spTree>
    <p:extLst>
      <p:ext uri="{BB962C8B-B14F-4D97-AF65-F5344CB8AC3E}">
        <p14:creationId xmlns:p14="http://schemas.microsoft.com/office/powerpoint/2010/main" val="1716643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a:t>
            </a:fld>
            <a:endParaRPr lang="en-US"/>
          </a:p>
        </p:txBody>
      </p:sp>
    </p:spTree>
    <p:extLst>
      <p:ext uri="{BB962C8B-B14F-4D97-AF65-F5344CB8AC3E}">
        <p14:creationId xmlns:p14="http://schemas.microsoft.com/office/powerpoint/2010/main" val="2387496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18</a:t>
            </a:fld>
            <a:endParaRPr lang="en-US"/>
          </a:p>
        </p:txBody>
      </p:sp>
    </p:spTree>
    <p:extLst>
      <p:ext uri="{BB962C8B-B14F-4D97-AF65-F5344CB8AC3E}">
        <p14:creationId xmlns:p14="http://schemas.microsoft.com/office/powerpoint/2010/main" val="3936118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19</a:t>
            </a:fld>
            <a:endParaRPr lang="en-US"/>
          </a:p>
        </p:txBody>
      </p:sp>
    </p:spTree>
    <p:extLst>
      <p:ext uri="{BB962C8B-B14F-4D97-AF65-F5344CB8AC3E}">
        <p14:creationId xmlns:p14="http://schemas.microsoft.com/office/powerpoint/2010/main" val="2988965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22</a:t>
            </a:fld>
            <a:endParaRPr lang="en-US"/>
          </a:p>
        </p:txBody>
      </p:sp>
    </p:spTree>
    <p:extLst>
      <p:ext uri="{BB962C8B-B14F-4D97-AF65-F5344CB8AC3E}">
        <p14:creationId xmlns:p14="http://schemas.microsoft.com/office/powerpoint/2010/main" val="80527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23</a:t>
            </a:fld>
            <a:endParaRPr lang="en-US"/>
          </a:p>
        </p:txBody>
      </p:sp>
    </p:spTree>
    <p:extLst>
      <p:ext uri="{BB962C8B-B14F-4D97-AF65-F5344CB8AC3E}">
        <p14:creationId xmlns:p14="http://schemas.microsoft.com/office/powerpoint/2010/main" val="192092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24</a:t>
            </a:fld>
            <a:endParaRPr lang="en-US"/>
          </a:p>
        </p:txBody>
      </p:sp>
    </p:spTree>
    <p:extLst>
      <p:ext uri="{BB962C8B-B14F-4D97-AF65-F5344CB8AC3E}">
        <p14:creationId xmlns:p14="http://schemas.microsoft.com/office/powerpoint/2010/main" val="366330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25</a:t>
            </a:fld>
            <a:endParaRPr lang="en-US"/>
          </a:p>
        </p:txBody>
      </p:sp>
    </p:spTree>
    <p:extLst>
      <p:ext uri="{BB962C8B-B14F-4D97-AF65-F5344CB8AC3E}">
        <p14:creationId xmlns:p14="http://schemas.microsoft.com/office/powerpoint/2010/main" val="49908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26</a:t>
            </a:fld>
            <a:endParaRPr lang="en-US"/>
          </a:p>
        </p:txBody>
      </p:sp>
    </p:spTree>
    <p:extLst>
      <p:ext uri="{BB962C8B-B14F-4D97-AF65-F5344CB8AC3E}">
        <p14:creationId xmlns:p14="http://schemas.microsoft.com/office/powerpoint/2010/main" val="342897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9</a:t>
            </a:fld>
            <a:endParaRPr lang="en-US"/>
          </a:p>
        </p:txBody>
      </p:sp>
    </p:spTree>
    <p:extLst>
      <p:ext uri="{BB962C8B-B14F-4D97-AF65-F5344CB8AC3E}">
        <p14:creationId xmlns:p14="http://schemas.microsoft.com/office/powerpoint/2010/main" val="3366059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10</a:t>
            </a:fld>
            <a:endParaRPr lang="en-US"/>
          </a:p>
        </p:txBody>
      </p:sp>
    </p:spTree>
    <p:extLst>
      <p:ext uri="{BB962C8B-B14F-4D97-AF65-F5344CB8AC3E}">
        <p14:creationId xmlns:p14="http://schemas.microsoft.com/office/powerpoint/2010/main" val="389790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11</a:t>
            </a:fld>
            <a:endParaRPr lang="en-US"/>
          </a:p>
        </p:txBody>
      </p:sp>
    </p:spTree>
    <p:extLst>
      <p:ext uri="{BB962C8B-B14F-4D97-AF65-F5344CB8AC3E}">
        <p14:creationId xmlns:p14="http://schemas.microsoft.com/office/powerpoint/2010/main" val="2596002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12</a:t>
            </a:fld>
            <a:endParaRPr lang="en-US"/>
          </a:p>
        </p:txBody>
      </p:sp>
    </p:spTree>
    <p:extLst>
      <p:ext uri="{BB962C8B-B14F-4D97-AF65-F5344CB8AC3E}">
        <p14:creationId xmlns:p14="http://schemas.microsoft.com/office/powerpoint/2010/main" val="281607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13</a:t>
            </a:fld>
            <a:endParaRPr lang="en-US"/>
          </a:p>
        </p:txBody>
      </p:sp>
    </p:spTree>
    <p:extLst>
      <p:ext uri="{BB962C8B-B14F-4D97-AF65-F5344CB8AC3E}">
        <p14:creationId xmlns:p14="http://schemas.microsoft.com/office/powerpoint/2010/main" val="117183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14</a:t>
            </a:fld>
            <a:endParaRPr lang="en-US"/>
          </a:p>
        </p:txBody>
      </p:sp>
    </p:spTree>
    <p:extLst>
      <p:ext uri="{BB962C8B-B14F-4D97-AF65-F5344CB8AC3E}">
        <p14:creationId xmlns:p14="http://schemas.microsoft.com/office/powerpoint/2010/main" val="155725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15</a:t>
            </a:fld>
            <a:endParaRPr lang="en-US"/>
          </a:p>
        </p:txBody>
      </p:sp>
    </p:spTree>
    <p:extLst>
      <p:ext uri="{BB962C8B-B14F-4D97-AF65-F5344CB8AC3E}">
        <p14:creationId xmlns:p14="http://schemas.microsoft.com/office/powerpoint/2010/main" val="10027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8315F9-90FD-4DB5-9225-8838ABDCEE34}" type="slidenum">
              <a:rPr lang="en-US" smtClean="0"/>
              <a:t>16</a:t>
            </a:fld>
            <a:endParaRPr lang="en-US"/>
          </a:p>
        </p:txBody>
      </p:sp>
    </p:spTree>
    <p:extLst>
      <p:ext uri="{BB962C8B-B14F-4D97-AF65-F5344CB8AC3E}">
        <p14:creationId xmlns:p14="http://schemas.microsoft.com/office/powerpoint/2010/main" val="418835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6411-C670-48F2-AC30-8C8AE7061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136123-E339-48B7-946A-EDD69C4C7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D89FD7-EE7C-48D8-AD5E-EC2199147A36}"/>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5CD9CF12-DB4A-4882-AD3F-22BA7588A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9857F-FD41-4FD2-9593-F2C1ED8C1808}"/>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760611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19FC-479E-4C8F-B9A6-ECFDC99B6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DEE440-B50F-4537-B2B9-75102EA6B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2692F-69A9-412F-83FD-63A15939070F}"/>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F81F2B18-18A8-466D-86B8-1BE07FA21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0CC23-E7A6-4BEF-B368-224815FCA922}"/>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23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F817B1-EC95-42C7-AAA6-E310F4D23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5D94B-8448-4FF6-9BC0-23C07DB52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635513-4594-4882-8A7D-0532C36BE33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1619EF0E-452B-4EAB-BA25-35EB13503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3E3F-01C9-412C-8EE4-DB15F70CC4AA}"/>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66047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21A7-1076-4538-AAF0-2A40525DE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B83B0-40B9-4B0A-A36F-D30C3BC90F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3CD8B-EC6B-48C8-8EFE-3B21E2C7946D}"/>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439B0EC8-B042-440E-B6B6-EF315B72A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22C26-E836-4821-ABA8-F584B0AC3BB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8182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039E-E385-49B9-8F8A-4B020056D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9534B6-59DE-42E0-8B86-96476F978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660AD-DC22-499F-8DD1-7D90B1F2BE7C}"/>
              </a:ext>
            </a:extLst>
          </p:cNvPr>
          <p:cNvSpPr>
            <a:spLocks noGrp="1"/>
          </p:cNvSpPr>
          <p:nvPr>
            <p:ph type="dt" sz="half" idx="10"/>
          </p:nvPr>
        </p:nvSpPr>
        <p:spPr/>
        <p:txBody>
          <a:bodyPr/>
          <a:lstStyle/>
          <a:p>
            <a:r>
              <a:rPr lang="en-US"/>
              <a:t>12/4/2019</a:t>
            </a:r>
          </a:p>
        </p:txBody>
      </p:sp>
      <p:sp>
        <p:nvSpPr>
          <p:cNvPr id="5" name="Footer Placeholder 4">
            <a:extLst>
              <a:ext uri="{FF2B5EF4-FFF2-40B4-BE49-F238E27FC236}">
                <a16:creationId xmlns:a16="http://schemas.microsoft.com/office/drawing/2014/main" id="{BFF02F50-20E0-4B80-89E8-7257D9C5A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CBE8-C298-41FC-80AE-7DCB439C8B60}"/>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08928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B892-853A-4DC2-8661-A9F1CECF52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836536-66F5-41BA-BADB-010F0C6D8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4964D-FEBF-4467-BED1-2FB792225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3D943-498E-4B83-BC48-4A2991EF1F65}"/>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3B9CAFEE-4932-4EE2-894D-2DAD714A2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A4B3C-294E-4EDD-9D35-FDAC9C2FF343}"/>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30951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7D6B-5229-4BF0-84BB-5813C38661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06679-8A37-4401-B235-4F0F1B52E7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7496B-DDB1-4D86-BE34-1F940DC7F7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53689-C202-4CF7-AC52-E89D05436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31A16F-39C7-475B-ABEA-6937A67E1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E270EE-F82E-4BE7-A6FD-BA6FF02372D4}"/>
              </a:ext>
            </a:extLst>
          </p:cNvPr>
          <p:cNvSpPr>
            <a:spLocks noGrp="1"/>
          </p:cNvSpPr>
          <p:nvPr>
            <p:ph type="dt" sz="half" idx="10"/>
          </p:nvPr>
        </p:nvSpPr>
        <p:spPr/>
        <p:txBody>
          <a:bodyPr/>
          <a:lstStyle/>
          <a:p>
            <a:r>
              <a:rPr lang="en-US"/>
              <a:t>12/4/2019</a:t>
            </a:r>
          </a:p>
        </p:txBody>
      </p:sp>
      <p:sp>
        <p:nvSpPr>
          <p:cNvPr id="8" name="Footer Placeholder 7">
            <a:extLst>
              <a:ext uri="{FF2B5EF4-FFF2-40B4-BE49-F238E27FC236}">
                <a16:creationId xmlns:a16="http://schemas.microsoft.com/office/drawing/2014/main" id="{1E95E3E5-D8C8-46A7-840E-AC10C050A1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45BAD8-3F63-4F97-9424-77CE5905A0A6}"/>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155502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1F4B-0A37-46B7-956E-C854CB6AF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83222C-D234-4831-BFAC-58AF66F6D4B7}"/>
              </a:ext>
            </a:extLst>
          </p:cNvPr>
          <p:cNvSpPr>
            <a:spLocks noGrp="1"/>
          </p:cNvSpPr>
          <p:nvPr>
            <p:ph type="dt" sz="half" idx="10"/>
          </p:nvPr>
        </p:nvSpPr>
        <p:spPr/>
        <p:txBody>
          <a:bodyPr/>
          <a:lstStyle/>
          <a:p>
            <a:r>
              <a:rPr lang="en-US"/>
              <a:t>12/4/2019</a:t>
            </a:r>
          </a:p>
        </p:txBody>
      </p:sp>
      <p:sp>
        <p:nvSpPr>
          <p:cNvPr id="4" name="Footer Placeholder 3">
            <a:extLst>
              <a:ext uri="{FF2B5EF4-FFF2-40B4-BE49-F238E27FC236}">
                <a16:creationId xmlns:a16="http://schemas.microsoft.com/office/drawing/2014/main" id="{61C7283D-23B8-4216-B368-A6DECE0C3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0002B-5619-48B3-8268-6E1DD87D12E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72016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EA1E8-0E0A-4A97-8908-B5D97996CD19}"/>
              </a:ext>
            </a:extLst>
          </p:cNvPr>
          <p:cNvSpPr>
            <a:spLocks noGrp="1"/>
          </p:cNvSpPr>
          <p:nvPr>
            <p:ph type="dt" sz="half" idx="10"/>
          </p:nvPr>
        </p:nvSpPr>
        <p:spPr/>
        <p:txBody>
          <a:bodyPr/>
          <a:lstStyle/>
          <a:p>
            <a:r>
              <a:rPr lang="en-US"/>
              <a:t>12/4/2019</a:t>
            </a:r>
          </a:p>
        </p:txBody>
      </p:sp>
      <p:sp>
        <p:nvSpPr>
          <p:cNvPr id="3" name="Footer Placeholder 2">
            <a:extLst>
              <a:ext uri="{FF2B5EF4-FFF2-40B4-BE49-F238E27FC236}">
                <a16:creationId xmlns:a16="http://schemas.microsoft.com/office/drawing/2014/main" id="{A5CC4E11-C9F3-4D09-8298-B25328C518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7BD8D-BFBB-42B8-A558-A6B1328E448B}"/>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353214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DD11-C755-47F2-BDBF-876CA0981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D4CBDB-7006-4D01-86EB-C3CC21A3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FABEE5-68B9-4533-8E4B-865DAFAD0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BC033-D7BE-4432-9570-D03003B70621}"/>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4459C5B0-019E-479B-AE0E-938143C9E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6DC9DE-9A22-4234-BACB-DBC7BFF9EF8F}"/>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270226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7573-C0CE-4360-BCA0-8D1534BE2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C89FB-B6C7-408C-B7BB-DCF68BAB2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987CD9-7AA3-41B5-85B3-C2ADA42F91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7FAC4-86E9-4A8B-8186-1720936E0CD9}"/>
              </a:ext>
            </a:extLst>
          </p:cNvPr>
          <p:cNvSpPr>
            <a:spLocks noGrp="1"/>
          </p:cNvSpPr>
          <p:nvPr>
            <p:ph type="dt" sz="half" idx="10"/>
          </p:nvPr>
        </p:nvSpPr>
        <p:spPr/>
        <p:txBody>
          <a:bodyPr/>
          <a:lstStyle/>
          <a:p>
            <a:r>
              <a:rPr lang="en-US"/>
              <a:t>12/4/2019</a:t>
            </a:r>
          </a:p>
        </p:txBody>
      </p:sp>
      <p:sp>
        <p:nvSpPr>
          <p:cNvPr id="6" name="Footer Placeholder 5">
            <a:extLst>
              <a:ext uri="{FF2B5EF4-FFF2-40B4-BE49-F238E27FC236}">
                <a16:creationId xmlns:a16="http://schemas.microsoft.com/office/drawing/2014/main" id="{C1D72AEC-6704-4FB3-84A5-5D7FD1B6D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FB96E-EBDD-4AC2-9688-F76C5C3E51FC}"/>
              </a:ext>
            </a:extLst>
          </p:cNvPr>
          <p:cNvSpPr>
            <a:spLocks noGrp="1"/>
          </p:cNvSpPr>
          <p:nvPr>
            <p:ph type="sldNum" sz="quarter" idx="12"/>
          </p:nvPr>
        </p:nvSpPr>
        <p:spPr/>
        <p:txBody>
          <a:bodyPr/>
          <a:lstStyle/>
          <a:p>
            <a:fld id="{87963F98-C10F-4FC1-8017-0839D2AC7CA3}" type="slidenum">
              <a:rPr lang="en-US" smtClean="0"/>
              <a:t>‹#›</a:t>
            </a:fld>
            <a:endParaRPr lang="en-US"/>
          </a:p>
        </p:txBody>
      </p:sp>
    </p:spTree>
    <p:extLst>
      <p:ext uri="{BB962C8B-B14F-4D97-AF65-F5344CB8AC3E}">
        <p14:creationId xmlns:p14="http://schemas.microsoft.com/office/powerpoint/2010/main" val="66302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377F5-0084-43EE-9BE5-4E8777F0F4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27D36-7739-489C-A4BF-2A5ADB7B8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0D3F8-97AA-4605-B4E3-897E34C83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12/4/2019</a:t>
            </a:r>
          </a:p>
        </p:txBody>
      </p:sp>
      <p:sp>
        <p:nvSpPr>
          <p:cNvPr id="5" name="Footer Placeholder 4">
            <a:extLst>
              <a:ext uri="{FF2B5EF4-FFF2-40B4-BE49-F238E27FC236}">
                <a16:creationId xmlns:a16="http://schemas.microsoft.com/office/drawing/2014/main" id="{ACF2DE30-A92D-4B13-96B5-0A5171E22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D572D2-F3FB-4777-9BF3-8542A948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63F98-C10F-4FC1-8017-0839D2AC7CA3}" type="slidenum">
              <a:rPr lang="en-US" smtClean="0"/>
              <a:t>‹#›</a:t>
            </a:fld>
            <a:endParaRPr lang="en-US"/>
          </a:p>
        </p:txBody>
      </p:sp>
    </p:spTree>
    <p:extLst>
      <p:ext uri="{BB962C8B-B14F-4D97-AF65-F5344CB8AC3E}">
        <p14:creationId xmlns:p14="http://schemas.microsoft.com/office/powerpoint/2010/main" val="156296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ho.int/dietphysicalactivity/factsheet_olderadults/en/" TargetMode="External"/><Relationship Id="rId2" Type="http://schemas.openxmlformats.org/officeDocument/2006/relationships/hyperlink" Target="https://www.who.int/health-topics/cardiovascular-diseases/#tab=tab_1" TargetMode="External"/><Relationship Id="rId1" Type="http://schemas.openxmlformats.org/officeDocument/2006/relationships/slideLayout" Target="../slideLayouts/slideLayout2.xml"/><Relationship Id="rId5" Type="http://schemas.openxmlformats.org/officeDocument/2006/relationships/hyperlink" Target="https://www.ncbi.nlm.nih.gov/pmc/articles/PMC6345029/" TargetMode="External"/><Relationship Id="rId4" Type="http://schemas.openxmlformats.org/officeDocument/2006/relationships/hyperlink" Target="https://www.cdc.gov/nchs/fastats/leading-causes-of-death.ht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hajournals.org/doi/10.1161/CIR.000000000000065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hindawi.com/journals/misy/2018/3860146/" TargetMode="External"/><Relationship Id="rId2" Type="http://schemas.openxmlformats.org/officeDocument/2006/relationships/hyperlink" Target="https://www.ncbi.nlm.nih.gov/pmc/articles/PMC6489351/#CR1" TargetMode="External"/><Relationship Id="rId1" Type="http://schemas.openxmlformats.org/officeDocument/2006/relationships/slideLayout" Target="../slideLayouts/slideLayout2.xml"/><Relationship Id="rId5" Type="http://schemas.openxmlformats.org/officeDocument/2006/relationships/hyperlink" Target="https://ahajournals.org/doi/full/10.1161/01.cir.97.18.1837" TargetMode="External"/><Relationship Id="rId4" Type="http://schemas.openxmlformats.org/officeDocument/2006/relationships/hyperlink" Target="https://ieeexplore.ieee.org/abstract/document/449352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sulianova/cardiovascular-disease-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DCCAB3F-B4D9-4A7D-8DF2-AF51CD728133}"/>
              </a:ext>
            </a:extLst>
          </p:cNvPr>
          <p:cNvPicPr>
            <a:picLocks noChangeAspect="1"/>
          </p:cNvPicPr>
          <p:nvPr/>
        </p:nvPicPr>
        <p:blipFill rotWithShape="1">
          <a:blip r:embed="rId3">
            <a:alphaModFix amt="5000"/>
            <a:extLst>
              <a:ext uri="{28A0092B-C50C-407E-A947-70E740481C1C}">
                <a14:useLocalDpi xmlns:a14="http://schemas.microsoft.com/office/drawing/2010/main" val="0"/>
              </a:ext>
            </a:extLst>
          </a:blip>
          <a:srcRect t="7622" b="7300"/>
          <a:stretch/>
        </p:blipFill>
        <p:spPr>
          <a:xfrm>
            <a:off x="622817" y="136525"/>
            <a:ext cx="10946364" cy="6551439"/>
          </a:xfrm>
          <a:prstGeom prst="rect">
            <a:avLst/>
          </a:prstGeom>
        </p:spPr>
      </p:pic>
      <p:sp>
        <p:nvSpPr>
          <p:cNvPr id="2" name="Title 1">
            <a:extLst>
              <a:ext uri="{FF2B5EF4-FFF2-40B4-BE49-F238E27FC236}">
                <a16:creationId xmlns:a16="http://schemas.microsoft.com/office/drawing/2014/main" id="{642DA7F3-9F51-4FC6-9018-2089972CBFB9}"/>
              </a:ext>
            </a:extLst>
          </p:cNvPr>
          <p:cNvSpPr>
            <a:spLocks noGrp="1"/>
          </p:cNvSpPr>
          <p:nvPr>
            <p:ph type="ctrTitle"/>
          </p:nvPr>
        </p:nvSpPr>
        <p:spPr>
          <a:xfrm>
            <a:off x="1320280" y="608376"/>
            <a:ext cx="9551437" cy="5641248"/>
          </a:xfrm>
        </p:spPr>
        <p:txBody>
          <a:bodyPr anchor="t">
            <a:noAutofit/>
          </a:bodyPr>
          <a:lstStyle/>
          <a:p>
            <a:pPr>
              <a:lnSpc>
                <a:spcPct val="100000"/>
              </a:lnSpc>
            </a:pP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CDS501 Principles and Practices of Data Science and Analytics</a:t>
            </a:r>
            <a:br>
              <a:rPr lang="en-US" sz="32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Semester 1, 2019/2020</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800" dirty="0">
                <a:solidFill>
                  <a:schemeClr val="accent1">
                    <a:lumMod val="50000"/>
                  </a:schemeClr>
                </a:solidFill>
                <a:latin typeface="Rockwell Nova" panose="02060503020205020403" pitchFamily="18" charset="0"/>
                <a:cs typeface="Segoe UI Light" panose="020B0502040204020203" pitchFamily="34" charset="0"/>
              </a:rPr>
              <a:t>Predicting Risk of Cardiovascular Diseases From Easily Obtainable Health Factors</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By</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Kar Choon (P-COM0130/19)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Lee Jing Wen (P-COM0087/19)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Sammak Musabbir Hasan (P-COM0092/19)</a:t>
            </a:r>
            <a:br>
              <a:rPr lang="en-US" sz="2400" dirty="0">
                <a:solidFill>
                  <a:schemeClr val="accent1">
                    <a:lumMod val="50000"/>
                  </a:schemeClr>
                </a:solidFill>
                <a:latin typeface="Rockwell Nova" panose="02060503020205020403" pitchFamily="18" charset="0"/>
                <a:cs typeface="Segoe UI Light" panose="020B0502040204020203" pitchFamily="34" charset="0"/>
              </a:rPr>
            </a:br>
            <a:r>
              <a:rPr lang="en-US" sz="2400" dirty="0">
                <a:solidFill>
                  <a:schemeClr val="accent1">
                    <a:lumMod val="50000"/>
                  </a:schemeClr>
                </a:solidFill>
                <a:latin typeface="Rockwell Nova" panose="02060503020205020403" pitchFamily="18" charset="0"/>
                <a:cs typeface="Segoe UI Light" panose="020B0502040204020203" pitchFamily="34" charset="0"/>
              </a:rPr>
              <a:t>Wang Huaixu (P-COM0103/19)</a:t>
            </a: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br>
              <a:rPr lang="en-US" sz="2000" dirty="0">
                <a:solidFill>
                  <a:schemeClr val="accent1">
                    <a:lumMod val="50000"/>
                  </a:schemeClr>
                </a:solidFill>
                <a:latin typeface="Rockwell Nova" panose="02060503020205020403" pitchFamily="18" charset="0"/>
                <a:cs typeface="Segoe UI Light" panose="020B0502040204020203" pitchFamily="34" charset="0"/>
              </a:rPr>
            </a:br>
            <a:endParaRPr lang="en-US" sz="2000" dirty="0">
              <a:solidFill>
                <a:schemeClr val="accent1">
                  <a:lumMod val="50000"/>
                </a:schemeClr>
              </a:solidFill>
              <a:latin typeface="Rockwell Nova" panose="02060503020205020403" pitchFamily="18" charset="0"/>
              <a:cs typeface="Segoe UI Light" panose="020B0502040204020203" pitchFamily="34" charset="0"/>
            </a:endParaRPr>
          </a:p>
        </p:txBody>
      </p:sp>
    </p:spTree>
    <p:extLst>
      <p:ext uri="{BB962C8B-B14F-4D97-AF65-F5344CB8AC3E}">
        <p14:creationId xmlns:p14="http://schemas.microsoft.com/office/powerpoint/2010/main" val="115408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10</a:t>
            </a:fld>
            <a:endParaRPr lang="en-US"/>
          </a:p>
        </p:txBody>
      </p:sp>
      <p:pic>
        <p:nvPicPr>
          <p:cNvPr id="7" name="Picture 6" descr="A close up of a map&#10;&#10;Description automatically generated">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656641"/>
            <a:ext cx="5715000" cy="3333750"/>
          </a:xfrm>
          <a:prstGeom prst="rect">
            <a:avLst/>
          </a:prstGeom>
        </p:spPr>
      </p:pic>
      <p:pic>
        <p:nvPicPr>
          <p:cNvPr id="9" name="Picture 8" descr="A close up of a map&#10;&#10;Description automatically generated">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However, distribution of Height was normal and remained same for both classes.</a:t>
            </a:r>
          </a:p>
        </p:txBody>
      </p:sp>
    </p:spTree>
    <p:extLst>
      <p:ext uri="{BB962C8B-B14F-4D97-AF65-F5344CB8AC3E}">
        <p14:creationId xmlns:p14="http://schemas.microsoft.com/office/powerpoint/2010/main" val="27344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11</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weight of patients with CVDs was little higher than those without. Distribution of BMI was normal, and mean was slightly higher if not the same for patients with CVD.</a:t>
            </a:r>
          </a:p>
        </p:txBody>
      </p:sp>
    </p:spTree>
    <p:extLst>
      <p:ext uri="{BB962C8B-B14F-4D97-AF65-F5344CB8AC3E}">
        <p14:creationId xmlns:p14="http://schemas.microsoft.com/office/powerpoint/2010/main" val="38065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(Density Plots)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12</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Both Systole and Diastole featured a lot of outliers and invalid values that need to be taken care of. The mean Systolic blood pressure was slightly high in CVD affected patients.</a:t>
            </a:r>
          </a:p>
        </p:txBody>
      </p:sp>
    </p:spTree>
    <p:extLst>
      <p:ext uri="{BB962C8B-B14F-4D97-AF65-F5344CB8AC3E}">
        <p14:creationId xmlns:p14="http://schemas.microsoft.com/office/powerpoint/2010/main" val="78523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13</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830997"/>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There was no identifiable association between Smoking and CVDs or between Alcohol consumption and CVDs in the population.</a:t>
            </a:r>
          </a:p>
        </p:txBody>
      </p:sp>
    </p:spTree>
    <p:extLst>
      <p:ext uri="{BB962C8B-B14F-4D97-AF65-F5344CB8AC3E}">
        <p14:creationId xmlns:p14="http://schemas.microsoft.com/office/powerpoint/2010/main" val="190373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14</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high blood pressure had significantly higher rate of CVD. Also, frequency of CVDs was slightly higher in physically inactive patients.</a:t>
            </a:r>
          </a:p>
        </p:txBody>
      </p:sp>
    </p:spTree>
    <p:extLst>
      <p:ext uri="{BB962C8B-B14F-4D97-AF65-F5344CB8AC3E}">
        <p14:creationId xmlns:p14="http://schemas.microsoft.com/office/powerpoint/2010/main" val="237304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15</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cholesterol and glucose levels above and well above normal were more susceptible to cardiovascular diseases than their counterparts.</a:t>
            </a:r>
          </a:p>
        </p:txBody>
      </p:sp>
    </p:spTree>
    <p:extLst>
      <p:ext uri="{BB962C8B-B14F-4D97-AF65-F5344CB8AC3E}">
        <p14:creationId xmlns:p14="http://schemas.microsoft.com/office/powerpoint/2010/main" val="12815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(Side-by-side Bar Charts)</a:t>
            </a:r>
            <a:endParaRPr lang="en-US" sz="2000" dirty="0">
              <a:solidFill>
                <a:schemeClr val="accent1">
                  <a:lumMod val="50000"/>
                </a:schemeClr>
              </a:solidFill>
              <a:latin typeface="Georgia Pro Cond" panose="020405060504050203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16</a:t>
            </a:fld>
            <a:endParaRPr lang="en-US"/>
          </a:p>
        </p:txBody>
      </p:sp>
      <p:pic>
        <p:nvPicPr>
          <p:cNvPr id="7" name="Picture 6">
            <a:extLst>
              <a:ext uri="{FF2B5EF4-FFF2-40B4-BE49-F238E27FC236}">
                <a16:creationId xmlns:a16="http://schemas.microsoft.com/office/drawing/2014/main" id="{7FD27441-CD8B-42CE-897E-1AC67F16DE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56641"/>
            <a:ext cx="5715000" cy="3333750"/>
          </a:xfrm>
          <a:prstGeom prst="rect">
            <a:avLst/>
          </a:prstGeom>
        </p:spPr>
      </p:pic>
      <p:pic>
        <p:nvPicPr>
          <p:cNvPr id="9" name="Picture 8">
            <a:extLst>
              <a:ext uri="{FF2B5EF4-FFF2-40B4-BE49-F238E27FC236}">
                <a16:creationId xmlns:a16="http://schemas.microsoft.com/office/drawing/2014/main" id="{DC1F3836-0DDE-404F-B5D5-0E57EBF1F71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
        <p:nvSpPr>
          <p:cNvPr id="8" name="TextBox 7">
            <a:extLst>
              <a:ext uri="{FF2B5EF4-FFF2-40B4-BE49-F238E27FC236}">
                <a16:creationId xmlns:a16="http://schemas.microsoft.com/office/drawing/2014/main" id="{30CD9B6C-A177-4E3F-8EF3-12CE11BDE130}"/>
              </a:ext>
            </a:extLst>
          </p:cNvPr>
          <p:cNvSpPr txBox="1"/>
          <p:nvPr/>
        </p:nvSpPr>
        <p:spPr>
          <a:xfrm>
            <a:off x="838200" y="5058485"/>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CVDs were slightly more prevalent in male patients than their counterparts (left). Class distribution in the dataset was well balanced (right).</a:t>
            </a:r>
          </a:p>
        </p:txBody>
      </p:sp>
    </p:spTree>
    <p:extLst>
      <p:ext uri="{BB962C8B-B14F-4D97-AF65-F5344CB8AC3E}">
        <p14:creationId xmlns:p14="http://schemas.microsoft.com/office/powerpoint/2010/main" val="240233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did not contain any missing value.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Negative values of Systolic and Diastolic blood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Cases where Systolic pressure was lower than Diastolic pressure were removed from the dataset.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of Systolic and Diastolic blood pressure, Weight, and Height were removed.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Outliers were selected to be 5 times the Inter Quartile Range as the usual 1.5 times IQR removes too many observations.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17</a:t>
            </a:fld>
            <a:endParaRPr lang="en-US"/>
          </a:p>
        </p:txBody>
      </p:sp>
    </p:spTree>
    <p:extLst>
      <p:ext uri="{BB962C8B-B14F-4D97-AF65-F5344CB8AC3E}">
        <p14:creationId xmlns:p14="http://schemas.microsoft.com/office/powerpoint/2010/main" val="1308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CLEANING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18</a:t>
            </a:fld>
            <a:endParaRPr lang="en-US"/>
          </a:p>
        </p:txBody>
      </p:sp>
      <p:pic>
        <p:nvPicPr>
          <p:cNvPr id="9" name="Picture 8" descr="A screenshot of a cell phone&#10;&#10;Description automatically generated">
            <a:extLst>
              <a:ext uri="{FF2B5EF4-FFF2-40B4-BE49-F238E27FC236}">
                <a16:creationId xmlns:a16="http://schemas.microsoft.com/office/drawing/2014/main" id="{3FC3BE05-DBBC-477F-8657-B22FBEA04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475" y="1690688"/>
            <a:ext cx="7395049" cy="3381288"/>
          </a:xfrm>
          <a:prstGeom prst="rect">
            <a:avLst/>
          </a:prstGeom>
        </p:spPr>
      </p:pic>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As seen in the summary statistics, invalid values and outliers of systolic and diastolic blood pressures, Weight, and Height has been removed after data cleaning.</a:t>
            </a:r>
          </a:p>
        </p:txBody>
      </p:sp>
    </p:spTree>
    <p:extLst>
      <p:ext uri="{BB962C8B-B14F-4D97-AF65-F5344CB8AC3E}">
        <p14:creationId xmlns:p14="http://schemas.microsoft.com/office/powerpoint/2010/main" val="409166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TRAIN/TEST SPLIT</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19</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200" y="1690688"/>
            <a:ext cx="6369996"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We split the dataset into train and test right after data cleaning.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80% of the data were kept for training and the rest was for testing.</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Ensured that class distribution was equal in both training and test data.</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Further feature selection and exploratory analysis were done using the training data only.</a:t>
            </a:r>
          </a:p>
          <a:p>
            <a:pPr marL="342900" indent="-342900">
              <a:buFont typeface="Arial" panose="020B0604020202020204" pitchFamily="34" charset="0"/>
              <a:buChar char="•"/>
            </a:pPr>
            <a:r>
              <a:rPr lang="en-US" sz="2400" dirty="0">
                <a:solidFill>
                  <a:schemeClr val="bg2">
                    <a:lumMod val="25000"/>
                  </a:schemeClr>
                </a:solidFill>
                <a:latin typeface="Rockwell Nova" panose="02060503020205020403" pitchFamily="18" charset="0"/>
              </a:rPr>
              <a:t>Test dataset was never analyzed and solely kept for final evaluation to make mode validation more rigorous.</a:t>
            </a:r>
          </a:p>
          <a:p>
            <a:pPr marL="342900" indent="-342900">
              <a:buFont typeface="Arial" panose="020B0604020202020204" pitchFamily="34" charset="0"/>
              <a:buChar char="•"/>
            </a:pPr>
            <a:endParaRPr lang="en-US" sz="2400" dirty="0">
              <a:solidFill>
                <a:schemeClr val="bg2">
                  <a:lumMod val="25000"/>
                </a:schemeClr>
              </a:solidFill>
              <a:latin typeface="Rockwell Nova" panose="02060503020205020403" pitchFamily="18" charset="0"/>
            </a:endParaRPr>
          </a:p>
        </p:txBody>
      </p:sp>
      <p:graphicFrame>
        <p:nvGraphicFramePr>
          <p:cNvPr id="7" name="Chart 6">
            <a:extLst>
              <a:ext uri="{FF2B5EF4-FFF2-40B4-BE49-F238E27FC236}">
                <a16:creationId xmlns:a16="http://schemas.microsoft.com/office/drawing/2014/main" id="{A4AF4217-1158-4DBA-ACBA-832F9E29E02F}"/>
              </a:ext>
            </a:extLst>
          </p:cNvPr>
          <p:cNvGraphicFramePr/>
          <p:nvPr>
            <p:extLst>
              <p:ext uri="{D42A27DB-BD31-4B8C-83A1-F6EECF244321}">
                <p14:modId xmlns:p14="http://schemas.microsoft.com/office/powerpoint/2010/main" val="2028414002"/>
              </p:ext>
            </p:extLst>
          </p:nvPr>
        </p:nvGraphicFramePr>
        <p:xfrm>
          <a:off x="5695440" y="1690688"/>
          <a:ext cx="5830319" cy="41229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103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154984"/>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Cardiovascular diseases are one of the complex &amp; deadliest diseases that affect human life in every aspect possible.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are the number 1 cause of death globally, taking an estimated 17.9 million lives annually (</a:t>
            </a:r>
            <a:r>
              <a:rPr lang="en-US" sz="2400" dirty="0">
                <a:solidFill>
                  <a:schemeClr val="bg2">
                    <a:lumMod val="25000"/>
                  </a:schemeClr>
                </a:solidFill>
                <a:latin typeface="Rockwell Nova" panose="02060503020205020403" pitchFamily="18" charset="0"/>
                <a:hlinkClick r:id="rId2"/>
              </a:rPr>
              <a:t>WHO</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3"/>
              </a:rPr>
              <a:t>WHO</a:t>
            </a:r>
            <a:r>
              <a:rPr lang="en-US" sz="2400" dirty="0">
                <a:solidFill>
                  <a:schemeClr val="bg2">
                    <a:lumMod val="25000"/>
                  </a:schemeClr>
                </a:solidFill>
                <a:latin typeface="Rockwell Nova" panose="02060503020205020403" pitchFamily="18" charset="0"/>
              </a:rPr>
              <a:t>, by the end of 2020, CVDs will kill 24.8 million people annually if preventive measures are not taken.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Centers for Disease Control &amp; Prevention (</a:t>
            </a:r>
            <a:r>
              <a:rPr lang="en-US" sz="2400" dirty="0">
                <a:solidFill>
                  <a:schemeClr val="bg2">
                    <a:lumMod val="25000"/>
                  </a:schemeClr>
                </a:solidFill>
                <a:latin typeface="Rockwell Nova" panose="02060503020205020403" pitchFamily="18" charset="0"/>
                <a:hlinkClick r:id="rId4"/>
              </a:rPr>
              <a:t>CDC</a:t>
            </a:r>
            <a:r>
              <a:rPr lang="en-US" sz="2400" dirty="0">
                <a:solidFill>
                  <a:schemeClr val="bg2">
                    <a:lumMod val="25000"/>
                  </a:schemeClr>
                </a:solidFill>
                <a:latin typeface="Rockwell Nova" panose="02060503020205020403" pitchFamily="18" charset="0"/>
              </a:rPr>
              <a:t>), it is the leading cause of death in US, leaving cancer, accidents, diabetes far behind.</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In a </a:t>
            </a:r>
            <a:r>
              <a:rPr lang="en-US" sz="2400" dirty="0">
                <a:solidFill>
                  <a:schemeClr val="bg2">
                    <a:lumMod val="25000"/>
                  </a:schemeClr>
                </a:solidFill>
                <a:latin typeface="Rockwell Nova" panose="02060503020205020403" pitchFamily="18" charset="0"/>
                <a:hlinkClick r:id="rId5"/>
              </a:rPr>
              <a:t>survey</a:t>
            </a:r>
            <a:r>
              <a:rPr lang="en-US" sz="2400" dirty="0">
                <a:solidFill>
                  <a:schemeClr val="bg2">
                    <a:lumMod val="25000"/>
                  </a:schemeClr>
                </a:solidFill>
                <a:latin typeface="Rockwell Nova" panose="02060503020205020403" pitchFamily="18" charset="0"/>
              </a:rPr>
              <a:t> performed in 2013, CVD was found to be the leading cause of death among males in Malaysia.</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8" name="Slide Number Placeholder 7">
            <a:extLst>
              <a:ext uri="{FF2B5EF4-FFF2-40B4-BE49-F238E27FC236}">
                <a16:creationId xmlns:a16="http://schemas.microsoft.com/office/drawing/2014/main" id="{5503B214-B5CB-4491-B71F-B6D13C5663F3}"/>
              </a:ext>
            </a:extLst>
          </p:cNvPr>
          <p:cNvSpPr>
            <a:spLocks noGrp="1"/>
          </p:cNvSpPr>
          <p:nvPr>
            <p:ph type="sldNum" sz="quarter" idx="12"/>
          </p:nvPr>
        </p:nvSpPr>
        <p:spPr/>
        <p:txBody>
          <a:bodyPr/>
          <a:lstStyle/>
          <a:p>
            <a:fld id="{87963F98-C10F-4FC1-8017-0839D2AC7CA3}" type="slidenum">
              <a:rPr lang="en-US" smtClean="0"/>
              <a:t>2</a:t>
            </a:fld>
            <a:endParaRPr lang="en-US"/>
          </a:p>
        </p:txBody>
      </p:sp>
    </p:spTree>
    <p:extLst>
      <p:ext uri="{BB962C8B-B14F-4D97-AF65-F5344CB8AC3E}">
        <p14:creationId xmlns:p14="http://schemas.microsoft.com/office/powerpoint/2010/main" val="2261210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(Recursive Feature Elimination)</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5422641" cy="378565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Recursive Feature Elimination (RFE) to select the best features.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trains an algorithm using different subsets of features and selects the best combination.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a:t>
            </a:r>
            <a:r>
              <a:rPr lang="en-US" sz="2400" i="1" dirty="0">
                <a:solidFill>
                  <a:schemeClr val="bg2">
                    <a:lumMod val="25000"/>
                  </a:schemeClr>
                </a:solidFill>
                <a:latin typeface="Rockwell Nova" panose="02060503020205020403" pitchFamily="18" charset="0"/>
              </a:rPr>
              <a:t>rfe()</a:t>
            </a:r>
            <a:r>
              <a:rPr lang="en-US" sz="2400" dirty="0">
                <a:solidFill>
                  <a:schemeClr val="bg2">
                    <a:lumMod val="25000"/>
                  </a:schemeClr>
                </a:solidFill>
                <a:latin typeface="Rockwell Nova" panose="02060503020205020403" pitchFamily="18" charset="0"/>
              </a:rPr>
              <a:t> function of the </a:t>
            </a:r>
            <a:r>
              <a:rPr lang="en-US" sz="2400" i="1" dirty="0">
                <a:solidFill>
                  <a:schemeClr val="bg2">
                    <a:lumMod val="25000"/>
                  </a:schemeClr>
                </a:solidFill>
                <a:latin typeface="Rockwell Nova" panose="02060503020205020403" pitchFamily="18" charset="0"/>
              </a:rPr>
              <a:t>caret</a:t>
            </a:r>
            <a:r>
              <a:rPr lang="en-US" sz="2400" dirty="0">
                <a:solidFill>
                  <a:schemeClr val="bg2">
                    <a:lumMod val="25000"/>
                  </a:schemeClr>
                </a:solidFill>
                <a:latin typeface="Rockwell Nova" panose="02060503020205020403" pitchFamily="18" charset="0"/>
              </a:rPr>
              <a:t> package with Naïve Bayes algorithm.</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20</a:t>
            </a:fld>
            <a:endParaRPr lang="en-US"/>
          </a:p>
        </p:txBody>
      </p:sp>
      <p:pic>
        <p:nvPicPr>
          <p:cNvPr id="7" name="Picture 6" descr="A picture containing table, water, kitchen, man&#10;&#10;Description automatically generated">
            <a:extLst>
              <a:ext uri="{FF2B5EF4-FFF2-40B4-BE49-F238E27FC236}">
                <a16:creationId xmlns:a16="http://schemas.microsoft.com/office/drawing/2014/main" id="{0FBC890D-6D25-431E-B212-E8D17CE0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581" y="1586204"/>
            <a:ext cx="5250635" cy="3215919"/>
          </a:xfrm>
          <a:prstGeom prst="rect">
            <a:avLst/>
          </a:prstGeom>
        </p:spPr>
      </p:pic>
      <p:sp>
        <p:nvSpPr>
          <p:cNvPr id="8" name="TextBox 7">
            <a:extLst>
              <a:ext uri="{FF2B5EF4-FFF2-40B4-BE49-F238E27FC236}">
                <a16:creationId xmlns:a16="http://schemas.microsoft.com/office/drawing/2014/main" id="{66C1E874-D9D0-47E4-A780-AFA366D01C5C}"/>
              </a:ext>
            </a:extLst>
          </p:cNvPr>
          <p:cNvSpPr txBox="1"/>
          <p:nvPr/>
        </p:nvSpPr>
        <p:spPr>
          <a:xfrm>
            <a:off x="838200" y="5013315"/>
            <a:ext cx="10993016" cy="1938992"/>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RFE yielded Systole, BloodPressure, Diastole, Age, BMI, Weight, and Cholesterol as the best features, and the performance did not improve using other features.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Tree>
    <p:extLst>
      <p:ext uri="{BB962C8B-B14F-4D97-AF65-F5344CB8AC3E}">
        <p14:creationId xmlns:p14="http://schemas.microsoft.com/office/powerpoint/2010/main" val="357116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 </a:t>
            </a:r>
            <a:r>
              <a:rPr lang="en-US" sz="2000" dirty="0">
                <a:solidFill>
                  <a:schemeClr val="accent1">
                    <a:lumMod val="50000"/>
                  </a:schemeClr>
                </a:solidFill>
                <a:latin typeface="Rockwell Nova" panose="02060503020205020403" pitchFamily="18" charset="0"/>
              </a:rPr>
              <a:t>(Decision Tree)</a:t>
            </a:r>
            <a:endParaRPr lang="en-US" sz="3200" dirty="0">
              <a:solidFill>
                <a:schemeClr val="accent1">
                  <a:lumMod val="50000"/>
                </a:schemeClr>
              </a:solidFill>
              <a:latin typeface="Rockwell Nova" panose="02060503020205020403" pitchFamily="18" charset="0"/>
            </a:endParaRPr>
          </a:p>
        </p:txBody>
      </p:sp>
      <p:sp>
        <p:nvSpPr>
          <p:cNvPr id="3" name="TextBox 2">
            <a:extLst>
              <a:ext uri="{FF2B5EF4-FFF2-40B4-BE49-F238E27FC236}">
                <a16:creationId xmlns:a16="http://schemas.microsoft.com/office/drawing/2014/main" id="{844C0F2F-D499-47DB-987F-E7D869D73F1C}"/>
              </a:ext>
            </a:extLst>
          </p:cNvPr>
          <p:cNvSpPr txBox="1"/>
          <p:nvPr/>
        </p:nvSpPr>
        <p:spPr>
          <a:xfrm>
            <a:off x="838199" y="4510670"/>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features with near zero variance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linearly dependent features but found none.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checked for correlated features and found that only BMI and weight are highly correlated, which was obvious.</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21</a:t>
            </a:fld>
            <a:endParaRPr lang="en-US"/>
          </a:p>
        </p:txBody>
      </p:sp>
      <p:graphicFrame>
        <p:nvGraphicFramePr>
          <p:cNvPr id="6" name="Table 8">
            <a:extLst>
              <a:ext uri="{FF2B5EF4-FFF2-40B4-BE49-F238E27FC236}">
                <a16:creationId xmlns:a16="http://schemas.microsoft.com/office/drawing/2014/main" id="{F09EF98B-7A63-457F-A8EC-226D63863940}"/>
              </a:ext>
            </a:extLst>
          </p:cNvPr>
          <p:cNvGraphicFramePr>
            <a:graphicFrameLocks noGrp="1"/>
          </p:cNvGraphicFramePr>
          <p:nvPr>
            <p:extLst>
              <p:ext uri="{D42A27DB-BD31-4B8C-83A1-F6EECF244321}">
                <p14:modId xmlns:p14="http://schemas.microsoft.com/office/powerpoint/2010/main" val="542064288"/>
              </p:ext>
            </p:extLst>
          </p:nvPr>
        </p:nvGraphicFramePr>
        <p:xfrm>
          <a:off x="1168202" y="3388011"/>
          <a:ext cx="9855593" cy="1042912"/>
        </p:xfrm>
        <a:graphic>
          <a:graphicData uri="http://schemas.openxmlformats.org/drawingml/2006/table">
            <a:tbl>
              <a:tblPr firstCol="1">
                <a:tableStyleId>{5C22544A-7EE6-4342-B048-85BDC9FD1C3A}</a:tableStyleId>
              </a:tblPr>
              <a:tblGrid>
                <a:gridCol w="1738339">
                  <a:extLst>
                    <a:ext uri="{9D8B030D-6E8A-4147-A177-3AD203B41FA5}">
                      <a16:colId xmlns:a16="http://schemas.microsoft.com/office/drawing/2014/main" val="3603662796"/>
                    </a:ext>
                  </a:extLst>
                </a:gridCol>
                <a:gridCol w="1175019">
                  <a:extLst>
                    <a:ext uri="{9D8B030D-6E8A-4147-A177-3AD203B41FA5}">
                      <a16:colId xmlns:a16="http://schemas.microsoft.com/office/drawing/2014/main" val="1085636841"/>
                    </a:ext>
                  </a:extLst>
                </a:gridCol>
                <a:gridCol w="1981893">
                  <a:extLst>
                    <a:ext uri="{9D8B030D-6E8A-4147-A177-3AD203B41FA5}">
                      <a16:colId xmlns:a16="http://schemas.microsoft.com/office/drawing/2014/main" val="2337802212"/>
                    </a:ext>
                  </a:extLst>
                </a:gridCol>
                <a:gridCol w="1224724">
                  <a:extLst>
                    <a:ext uri="{9D8B030D-6E8A-4147-A177-3AD203B41FA5}">
                      <a16:colId xmlns:a16="http://schemas.microsoft.com/office/drawing/2014/main" val="1269004687"/>
                    </a:ext>
                  </a:extLst>
                </a:gridCol>
                <a:gridCol w="1034190">
                  <a:extLst>
                    <a:ext uri="{9D8B030D-6E8A-4147-A177-3AD203B41FA5}">
                      <a16:colId xmlns:a16="http://schemas.microsoft.com/office/drawing/2014/main" val="3646290293"/>
                    </a:ext>
                  </a:extLst>
                </a:gridCol>
                <a:gridCol w="1133599">
                  <a:extLst>
                    <a:ext uri="{9D8B030D-6E8A-4147-A177-3AD203B41FA5}">
                      <a16:colId xmlns:a16="http://schemas.microsoft.com/office/drawing/2014/main" val="117005064"/>
                    </a:ext>
                  </a:extLst>
                </a:gridCol>
                <a:gridCol w="1567829">
                  <a:extLst>
                    <a:ext uri="{9D8B030D-6E8A-4147-A177-3AD203B41FA5}">
                      <a16:colId xmlns:a16="http://schemas.microsoft.com/office/drawing/2014/main" val="2575613395"/>
                    </a:ext>
                  </a:extLst>
                </a:gridCol>
              </a:tblGrid>
              <a:tr h="521456">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Systole</a:t>
                      </a:r>
                    </a:p>
                  </a:txBody>
                  <a:tcPr/>
                </a:tc>
                <a:tc>
                  <a:txBody>
                    <a:bodyPr/>
                    <a:lstStyle/>
                    <a:p>
                      <a:r>
                        <a:rPr lang="en-US" dirty="0">
                          <a:latin typeface="Rockwell Nova" panose="02060503020205020403" pitchFamily="18" charset="0"/>
                        </a:rPr>
                        <a:t>BloodPressure</a:t>
                      </a:r>
                    </a:p>
                  </a:txBody>
                  <a:tcPr/>
                </a:tc>
                <a:tc>
                  <a:txBody>
                    <a:bodyPr/>
                    <a:lstStyle/>
                    <a:p>
                      <a:r>
                        <a:rPr lang="en-US" dirty="0">
                          <a:latin typeface="Rockwell Nova" panose="02060503020205020403" pitchFamily="18" charset="0"/>
                        </a:rPr>
                        <a:t>Diastole</a:t>
                      </a:r>
                    </a:p>
                  </a:txBody>
                  <a:tcPr/>
                </a:tc>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Weight</a:t>
                      </a:r>
                    </a:p>
                  </a:txBody>
                  <a:tcPr/>
                </a:tc>
                <a:tc>
                  <a:txBody>
                    <a:bodyPr/>
                    <a:lstStyle/>
                    <a:p>
                      <a:r>
                        <a:rPr lang="en-US" dirty="0">
                          <a:latin typeface="Rockwell Nova" panose="02060503020205020403" pitchFamily="18" charset="0"/>
                        </a:rPr>
                        <a:t>Cholesterol</a:t>
                      </a:r>
                    </a:p>
                  </a:txBody>
                  <a:tcPr/>
                </a:tc>
                <a:extLst>
                  <a:ext uri="{0D108BD9-81ED-4DB2-BD59-A6C34878D82A}">
                    <a16:rowId xmlns:a16="http://schemas.microsoft.com/office/drawing/2014/main" val="673406002"/>
                  </a:ext>
                </a:extLst>
              </a:tr>
              <a:tr h="521456">
                <a:tc>
                  <a:txBody>
                    <a:bodyPr/>
                    <a:lstStyle/>
                    <a:p>
                      <a:r>
                        <a:rPr lang="en-US" dirty="0">
                          <a:latin typeface="Rockwell Nova" panose="02060503020205020403" pitchFamily="18" charset="0"/>
                        </a:rPr>
                        <a:t>Importance</a:t>
                      </a:r>
                    </a:p>
                  </a:txBody>
                  <a:tcPr/>
                </a:tc>
                <a:tc>
                  <a:txBody>
                    <a:bodyPr/>
                    <a:lstStyle/>
                    <a:p>
                      <a:r>
                        <a:rPr lang="en-US" dirty="0">
                          <a:latin typeface="Rockwell Nova" panose="02060503020205020403" pitchFamily="18" charset="0"/>
                        </a:rPr>
                        <a:t>4941.37</a:t>
                      </a:r>
                    </a:p>
                  </a:txBody>
                  <a:tcPr/>
                </a:tc>
                <a:tc>
                  <a:txBody>
                    <a:bodyPr/>
                    <a:lstStyle/>
                    <a:p>
                      <a:r>
                        <a:rPr lang="en-US" dirty="0">
                          <a:latin typeface="Rockwell Nova" panose="02060503020205020403" pitchFamily="18" charset="0"/>
                        </a:rPr>
                        <a:t>3654.02</a:t>
                      </a:r>
                    </a:p>
                  </a:txBody>
                  <a:tcPr/>
                </a:tc>
                <a:tc>
                  <a:txBody>
                    <a:bodyPr/>
                    <a:lstStyle/>
                    <a:p>
                      <a:r>
                        <a:rPr lang="en-US" dirty="0">
                          <a:latin typeface="Rockwell Nova" panose="02060503020205020403" pitchFamily="18" charset="0"/>
                        </a:rPr>
                        <a:t>2915.97</a:t>
                      </a:r>
                    </a:p>
                  </a:txBody>
                  <a:tcPr/>
                </a:tc>
                <a:tc>
                  <a:txBody>
                    <a:bodyPr/>
                    <a:lstStyle/>
                    <a:p>
                      <a:r>
                        <a:rPr lang="en-US" dirty="0">
                          <a:latin typeface="Rockwell Nova" panose="02060503020205020403" pitchFamily="18" charset="0"/>
                        </a:rPr>
                        <a:t>465.89</a:t>
                      </a:r>
                    </a:p>
                  </a:txBody>
                  <a:tcPr/>
                </a:tc>
                <a:tc>
                  <a:txBody>
                    <a:bodyPr/>
                    <a:lstStyle/>
                    <a:p>
                      <a:r>
                        <a:rPr lang="en-US" dirty="0">
                          <a:latin typeface="Rockwell Nova" panose="02060503020205020403" pitchFamily="18" charset="0"/>
                        </a:rPr>
                        <a:t>423.25</a:t>
                      </a:r>
                    </a:p>
                  </a:txBody>
                  <a:tcPr/>
                </a:tc>
                <a:tc>
                  <a:txBody>
                    <a:bodyPr/>
                    <a:lstStyle/>
                    <a:p>
                      <a:r>
                        <a:rPr lang="en-US" dirty="0">
                          <a:latin typeface="Rockwell Nova" panose="02060503020205020403" pitchFamily="18" charset="0"/>
                        </a:rPr>
                        <a:t>405.60</a:t>
                      </a:r>
                    </a:p>
                  </a:txBody>
                  <a:tcPr/>
                </a:tc>
                <a:extLst>
                  <a:ext uri="{0D108BD9-81ED-4DB2-BD59-A6C34878D82A}">
                    <a16:rowId xmlns:a16="http://schemas.microsoft.com/office/drawing/2014/main" val="3685076478"/>
                  </a:ext>
                </a:extLst>
              </a:tr>
            </a:tbl>
          </a:graphicData>
        </a:graphic>
      </p:graphicFrame>
      <p:sp>
        <p:nvSpPr>
          <p:cNvPr id="10" name="TextBox 9">
            <a:extLst>
              <a:ext uri="{FF2B5EF4-FFF2-40B4-BE49-F238E27FC236}">
                <a16:creationId xmlns:a16="http://schemas.microsoft.com/office/drawing/2014/main" id="{3F18858F-5154-40C7-9BF5-97BDFE76F46F}"/>
              </a:ext>
            </a:extLst>
          </p:cNvPr>
          <p:cNvSpPr txBox="1"/>
          <p:nvPr/>
        </p:nvSpPr>
        <p:spPr>
          <a:xfrm>
            <a:off x="838199" y="1738604"/>
            <a:ext cx="10515600" cy="1569660"/>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also used Decision Tree to extract the best features that explain the class variance.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Decision Tree yielded Systole, BloodPressure, Diastole, BMI, Weight, and Cholesterol as the best 6 features.</a:t>
            </a:r>
          </a:p>
        </p:txBody>
      </p:sp>
    </p:spTree>
    <p:extLst>
      <p:ext uri="{BB962C8B-B14F-4D97-AF65-F5344CB8AC3E}">
        <p14:creationId xmlns:p14="http://schemas.microsoft.com/office/powerpoint/2010/main" val="163526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22</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diagnosed with CVDs had on average higher systolic blood pressure than normal patients (left), but jitter box plot shows there are lots of outliers and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88308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23</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diastolic blood pressure was same for both classes but the difference was in variance and outliers (left). Jitter box plot shows lots of variance and outliers in the positive class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1932973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24</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Mean age of patients with CVDs was higher than those without (left). However, jitter box plot shows there is too much noisy data in both classes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368865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25</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Patients with CVDs clearly had a higher average BMI than normal patients (left). But BMI too had lots of outliers and noisy data points as shown in the jitter box plot (right).</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20394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FEATURE SELECTION</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26</a:t>
            </a:fld>
            <a:endParaRPr lang="en-US"/>
          </a:p>
        </p:txBody>
      </p:sp>
      <p:sp>
        <p:nvSpPr>
          <p:cNvPr id="10" name="TextBox 9">
            <a:extLst>
              <a:ext uri="{FF2B5EF4-FFF2-40B4-BE49-F238E27FC236}">
                <a16:creationId xmlns:a16="http://schemas.microsoft.com/office/drawing/2014/main" id="{C183396C-B0D4-43EA-85D1-771B444483EF}"/>
              </a:ext>
            </a:extLst>
          </p:cNvPr>
          <p:cNvSpPr txBox="1"/>
          <p:nvPr/>
        </p:nvSpPr>
        <p:spPr>
          <a:xfrm>
            <a:off x="838199" y="5156021"/>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Weights of patients with CVDs were higher than normal patients (left). But as usual there was lots of outliers and noisy data in both classes.</a:t>
            </a:r>
          </a:p>
        </p:txBody>
      </p:sp>
      <p:pic>
        <p:nvPicPr>
          <p:cNvPr id="11" name="Picture 10">
            <a:extLst>
              <a:ext uri="{FF2B5EF4-FFF2-40B4-BE49-F238E27FC236}">
                <a16:creationId xmlns:a16="http://schemas.microsoft.com/office/drawing/2014/main" id="{D8E77698-ED02-4945-8306-C197906565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900" y="1690688"/>
            <a:ext cx="5715000" cy="3333750"/>
          </a:xfrm>
          <a:prstGeom prst="rect">
            <a:avLst/>
          </a:prstGeom>
        </p:spPr>
      </p:pic>
      <p:pic>
        <p:nvPicPr>
          <p:cNvPr id="13" name="Picture 12">
            <a:extLst>
              <a:ext uri="{FF2B5EF4-FFF2-40B4-BE49-F238E27FC236}">
                <a16:creationId xmlns:a16="http://schemas.microsoft.com/office/drawing/2014/main" id="{A005DDC1-F7DA-4AF6-9C09-EA8F1609A09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8900" y="1690688"/>
            <a:ext cx="5715000" cy="3333750"/>
          </a:xfrm>
          <a:prstGeom prst="rect">
            <a:avLst/>
          </a:prstGeom>
        </p:spPr>
      </p:pic>
    </p:spTree>
    <p:extLst>
      <p:ext uri="{BB962C8B-B14F-4D97-AF65-F5344CB8AC3E}">
        <p14:creationId xmlns:p14="http://schemas.microsoft.com/office/powerpoint/2010/main" val="435246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Georgia Pro Cond" panose="02040506050405020303" pitchFamily="18" charset="0"/>
              </a:rPr>
              <a:t>MODELLING</a:t>
            </a:r>
          </a:p>
        </p:txBody>
      </p:sp>
      <p:sp>
        <p:nvSpPr>
          <p:cNvPr id="3" name="Date Placeholder 2">
            <a:extLst>
              <a:ext uri="{FF2B5EF4-FFF2-40B4-BE49-F238E27FC236}">
                <a16:creationId xmlns:a16="http://schemas.microsoft.com/office/drawing/2014/main" id="{6202BB9D-80AD-44A1-B3CA-66E5054E0B7C}"/>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4646DC2E-D261-4A96-ACC8-B6992B7CB69A}"/>
              </a:ext>
            </a:extLst>
          </p:cNvPr>
          <p:cNvSpPr>
            <a:spLocks noGrp="1"/>
          </p:cNvSpPr>
          <p:nvPr>
            <p:ph type="sldNum" sz="quarter" idx="12"/>
          </p:nvPr>
        </p:nvSpPr>
        <p:spPr/>
        <p:txBody>
          <a:bodyPr/>
          <a:lstStyle/>
          <a:p>
            <a:fld id="{87963F98-C10F-4FC1-8017-0839D2AC7CA3}" type="slidenum">
              <a:rPr lang="en-US" smtClean="0"/>
              <a:t>27</a:t>
            </a:fld>
            <a:endParaRPr lang="en-US"/>
          </a:p>
        </p:txBody>
      </p:sp>
    </p:spTree>
    <p:extLst>
      <p:ext uri="{BB962C8B-B14F-4D97-AF65-F5344CB8AC3E}">
        <p14:creationId xmlns:p14="http://schemas.microsoft.com/office/powerpoint/2010/main" val="1422923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2851-B6DE-443C-B478-A5CE31ED592D}"/>
              </a:ext>
            </a:extLst>
          </p:cNvPr>
          <p:cNvSpPr>
            <a:spLocks noGrp="1"/>
          </p:cNvSpPr>
          <p:nvPr>
            <p:ph type="title"/>
          </p:nvPr>
        </p:nvSpPr>
        <p:spPr/>
        <p:txBody>
          <a:bodyPr>
            <a:normAutofit/>
          </a:bodyPr>
          <a:lstStyle/>
          <a:p>
            <a:r>
              <a:rPr lang="en-US" sz="3200" dirty="0">
                <a:solidFill>
                  <a:schemeClr val="accent1">
                    <a:lumMod val="50000"/>
                  </a:schemeClr>
                </a:solidFill>
                <a:latin typeface="Georgia Pro Cond" panose="02040506050405020303" pitchFamily="18" charset="0"/>
              </a:rPr>
              <a:t>EVALUATION</a:t>
            </a:r>
          </a:p>
        </p:txBody>
      </p:sp>
      <p:sp>
        <p:nvSpPr>
          <p:cNvPr id="3" name="TextBox 2">
            <a:extLst>
              <a:ext uri="{FF2B5EF4-FFF2-40B4-BE49-F238E27FC236}">
                <a16:creationId xmlns:a16="http://schemas.microsoft.com/office/drawing/2014/main" id="{3DBE9DA8-D33E-4936-8C6E-0AB0DC333089}"/>
              </a:ext>
            </a:extLst>
          </p:cNvPr>
          <p:cNvSpPr txBox="1"/>
          <p:nvPr/>
        </p:nvSpPr>
        <p:spPr>
          <a:xfrm>
            <a:off x="1866122" y="2705878"/>
            <a:ext cx="7800392" cy="1477328"/>
          </a:xfrm>
          <a:prstGeom prst="rect">
            <a:avLst/>
          </a:prstGeom>
          <a:noFill/>
        </p:spPr>
        <p:txBody>
          <a:bodyPr wrap="square" rtlCol="0">
            <a:spAutoFit/>
          </a:bodyPr>
          <a:lstStyle/>
          <a:p>
            <a:r>
              <a:rPr lang="en-MY"/>
              <a:t>How should they interpret the model? What does the model output look like? If the model provides a trace of which rules in the decision tree executed, how do they read that? If the model provides a confidence score in addition to a classification, how should they use the confidence score? When might they potentially overrule the model?</a:t>
            </a:r>
            <a:endParaRPr lang="en-US" dirty="0"/>
          </a:p>
        </p:txBody>
      </p:sp>
      <p:sp>
        <p:nvSpPr>
          <p:cNvPr id="4" name="Date Placeholder 3">
            <a:extLst>
              <a:ext uri="{FF2B5EF4-FFF2-40B4-BE49-F238E27FC236}">
                <a16:creationId xmlns:a16="http://schemas.microsoft.com/office/drawing/2014/main" id="{FEAAAD00-1CCC-45D8-B7C5-310D4810AFA1}"/>
              </a:ext>
            </a:extLst>
          </p:cNvPr>
          <p:cNvSpPr>
            <a:spLocks noGrp="1"/>
          </p:cNvSpPr>
          <p:nvPr>
            <p:ph type="dt" sz="half" idx="10"/>
          </p:nvPr>
        </p:nvSpPr>
        <p:spPr/>
        <p:txBody>
          <a:bodyPr/>
          <a:lstStyle/>
          <a:p>
            <a:r>
              <a:rPr lang="en-US"/>
              <a:t>12/4/2019</a:t>
            </a:r>
          </a:p>
        </p:txBody>
      </p:sp>
      <p:sp>
        <p:nvSpPr>
          <p:cNvPr id="6" name="Slide Number Placeholder 5">
            <a:extLst>
              <a:ext uri="{FF2B5EF4-FFF2-40B4-BE49-F238E27FC236}">
                <a16:creationId xmlns:a16="http://schemas.microsoft.com/office/drawing/2014/main" id="{41BD4610-9580-4390-A9FA-6611AEA7CF4F}"/>
              </a:ext>
            </a:extLst>
          </p:cNvPr>
          <p:cNvSpPr>
            <a:spLocks noGrp="1"/>
          </p:cNvSpPr>
          <p:nvPr>
            <p:ph type="sldNum" sz="quarter" idx="12"/>
          </p:nvPr>
        </p:nvSpPr>
        <p:spPr/>
        <p:txBody>
          <a:bodyPr/>
          <a:lstStyle/>
          <a:p>
            <a:fld id="{87963F98-C10F-4FC1-8017-0839D2AC7CA3}" type="slidenum">
              <a:rPr lang="en-US" smtClean="0"/>
              <a:t>28</a:t>
            </a:fld>
            <a:endParaRPr lang="en-US"/>
          </a:p>
        </p:txBody>
      </p:sp>
    </p:spTree>
    <p:extLst>
      <p:ext uri="{BB962C8B-B14F-4D97-AF65-F5344CB8AC3E}">
        <p14:creationId xmlns:p14="http://schemas.microsoft.com/office/powerpoint/2010/main" val="41806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INTRODUCTION</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On time diagnosis is of utmost priority for both prevention &amp; management of cardiovascular diseases.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According to </a:t>
            </a:r>
            <a:r>
              <a:rPr lang="en-US" sz="2400" dirty="0">
                <a:solidFill>
                  <a:schemeClr val="bg2">
                    <a:lumMod val="25000"/>
                  </a:schemeClr>
                </a:solidFill>
                <a:latin typeface="Rockwell Nova" panose="02060503020205020403" pitchFamily="18" charset="0"/>
                <a:hlinkClick r:id="rId2"/>
              </a:rPr>
              <a:t>Mark McClellan et al.</a:t>
            </a:r>
            <a:r>
              <a:rPr lang="en-US" sz="2400" dirty="0">
                <a:solidFill>
                  <a:schemeClr val="bg2">
                    <a:lumMod val="25000"/>
                  </a:schemeClr>
                </a:solidFill>
                <a:latin typeface="Rockwell Nova" panose="02060503020205020403" pitchFamily="18" charset="0"/>
              </a:rPr>
              <a:t>, detecting &amp; managing risk factors can reduce odds of CVD by 80%, and 20%-40% heart attacks occur in undiagnosed CVD patients.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They showed that disparities in primary health care access, income, education, gender, ethnicity, etc. still persists which make management of CVDs more complex.</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example, unavailability of diagnostic apparatus &amp; experienced physicians, especially in developing countries and rural areas, make the situation more challenging.</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1B37D4BB-B635-4E07-B7DE-37D77B6DA83D}"/>
              </a:ext>
            </a:extLst>
          </p:cNvPr>
          <p:cNvSpPr>
            <a:spLocks noGrp="1"/>
          </p:cNvSpPr>
          <p:nvPr>
            <p:ph type="sldNum" sz="quarter" idx="12"/>
          </p:nvPr>
        </p:nvSpPr>
        <p:spPr/>
        <p:txBody>
          <a:bodyPr/>
          <a:lstStyle/>
          <a:p>
            <a:fld id="{87963F98-C10F-4FC1-8017-0839D2AC7CA3}" type="slidenum">
              <a:rPr lang="en-US" smtClean="0"/>
              <a:t>3</a:t>
            </a:fld>
            <a:endParaRPr lang="en-US"/>
          </a:p>
        </p:txBody>
      </p:sp>
    </p:spTree>
    <p:extLst>
      <p:ext uri="{BB962C8B-B14F-4D97-AF65-F5344CB8AC3E}">
        <p14:creationId xmlns:p14="http://schemas.microsoft.com/office/powerpoint/2010/main" val="347997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AIM</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52431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aim is to predict the risk of developing cardiovascular diseases from easily obtainable health factors using machine learning techniques.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Our selected </a:t>
            </a:r>
            <a:r>
              <a:rPr lang="en-US" sz="2400" dirty="0">
                <a:solidFill>
                  <a:schemeClr val="bg2">
                    <a:lumMod val="25000"/>
                  </a:schemeClr>
                </a:solidFill>
                <a:latin typeface="Rockwell Nova" panose="02060503020205020403" pitchFamily="18" charset="0"/>
                <a:hlinkClick r:id="rId2"/>
              </a:rPr>
              <a:t>dataset</a:t>
            </a:r>
            <a:r>
              <a:rPr lang="en-US" sz="2400" dirty="0">
                <a:solidFill>
                  <a:schemeClr val="bg2">
                    <a:lumMod val="25000"/>
                  </a:schemeClr>
                </a:solidFill>
                <a:latin typeface="Rockwell Nova" panose="02060503020205020403" pitchFamily="18" charset="0"/>
              </a:rPr>
              <a:t> include factual or subjective information and medical examination reports of 70,000 patients.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Subjective information include Age, Height, Weight, Gender, Smoking Habit, Alcohol Consumption, and Physical Activity.</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Health examination reports include Systolic and Diastolic blood pressures, blood Glucose level, and blood cholesterol level.</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Association of Smoking, Alcohol, Glucose, Cholesterol, etc. with CVDs is well established in medical literatures.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5C1A7B69-B6C9-4E45-A856-119BFA84AE2F}"/>
              </a:ext>
            </a:extLst>
          </p:cNvPr>
          <p:cNvSpPr>
            <a:spLocks noGrp="1"/>
          </p:cNvSpPr>
          <p:nvPr>
            <p:ph type="sldNum" sz="quarter" idx="12"/>
          </p:nvPr>
        </p:nvSpPr>
        <p:spPr/>
        <p:txBody>
          <a:bodyPr/>
          <a:lstStyle/>
          <a:p>
            <a:fld id="{87963F98-C10F-4FC1-8017-0839D2AC7CA3}" type="slidenum">
              <a:rPr lang="en-US" smtClean="0"/>
              <a:t>4</a:t>
            </a:fld>
            <a:endParaRPr lang="en-US"/>
          </a:p>
        </p:txBody>
      </p:sp>
    </p:spTree>
    <p:extLst>
      <p:ext uri="{BB962C8B-B14F-4D97-AF65-F5344CB8AC3E}">
        <p14:creationId xmlns:p14="http://schemas.microsoft.com/office/powerpoint/2010/main" val="380418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RELATED WORKS</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Predicting CVDs is the most interesting and challenging field in contemporary clinical data analysis.</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2"/>
              </a:rPr>
              <a:t>Haleh Ayatollahi et al.</a:t>
            </a:r>
            <a:r>
              <a:rPr lang="en-US" sz="2400" dirty="0">
                <a:solidFill>
                  <a:schemeClr val="bg2">
                    <a:lumMod val="25000"/>
                  </a:schemeClr>
                </a:solidFill>
                <a:latin typeface="Rockwell Nova" panose="02060503020205020403" pitchFamily="18" charset="0"/>
              </a:rPr>
              <a:t> predicted coronary artery disease with 88.01% sensitivity using ANN and achieved 92.32% sensitivity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3"/>
              </a:rPr>
              <a:t>Amin Ul Haq et al.</a:t>
            </a:r>
            <a:r>
              <a:rPr lang="en-US" sz="2400" dirty="0">
                <a:solidFill>
                  <a:schemeClr val="bg2">
                    <a:lumMod val="25000"/>
                  </a:schemeClr>
                </a:solidFill>
                <a:latin typeface="Rockwell Nova" panose="02060503020205020403" pitchFamily="18" charset="0"/>
              </a:rPr>
              <a:t> predicted heart disease with 89% accuracy using Logistic Regression and obtained 88% accuracy using SVM.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4"/>
              </a:rPr>
              <a:t>S. </a:t>
            </a:r>
            <a:r>
              <a:rPr lang="en-US" sz="2400" dirty="0" err="1">
                <a:solidFill>
                  <a:schemeClr val="bg2">
                    <a:lumMod val="25000"/>
                  </a:schemeClr>
                </a:solidFill>
                <a:latin typeface="Rockwell Nova" panose="02060503020205020403" pitchFamily="18" charset="0"/>
                <a:hlinkClick r:id="rId4"/>
              </a:rPr>
              <a:t>Palaniappan</a:t>
            </a:r>
            <a:r>
              <a:rPr lang="en-US" sz="2400" dirty="0">
                <a:solidFill>
                  <a:schemeClr val="bg2">
                    <a:lumMod val="25000"/>
                  </a:schemeClr>
                </a:solidFill>
                <a:latin typeface="Rockwell Nova" panose="02060503020205020403" pitchFamily="18" charset="0"/>
                <a:hlinkClick r:id="rId4"/>
              </a:rPr>
              <a:t> et al.</a:t>
            </a:r>
            <a:r>
              <a:rPr lang="en-US" sz="2400" dirty="0">
                <a:solidFill>
                  <a:schemeClr val="bg2">
                    <a:lumMod val="25000"/>
                  </a:schemeClr>
                </a:solidFill>
                <a:latin typeface="Rockwell Nova" panose="02060503020205020403" pitchFamily="18" charset="0"/>
              </a:rPr>
              <a:t> developed an intelligent system that predicted heart disease with 86.53% accuracy using Naïve Bayes algorithm.</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hlinkClick r:id="rId5"/>
              </a:rPr>
              <a:t>P. W. F. Wilson et al.</a:t>
            </a:r>
            <a:r>
              <a:rPr lang="en-US" sz="2400" dirty="0">
                <a:solidFill>
                  <a:schemeClr val="bg2">
                    <a:lumMod val="25000"/>
                  </a:schemeClr>
                </a:solidFill>
                <a:latin typeface="Rockwell Nova" panose="02060503020205020403" pitchFamily="18" charset="0"/>
              </a:rPr>
              <a:t> developed their own algorithm for predicting risk of CVDs.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9E510A6C-F07A-4F52-BC6A-49F56D9AE550}"/>
              </a:ext>
            </a:extLst>
          </p:cNvPr>
          <p:cNvSpPr>
            <a:spLocks noGrp="1"/>
          </p:cNvSpPr>
          <p:nvPr>
            <p:ph type="sldNum" sz="quarter" idx="12"/>
          </p:nvPr>
        </p:nvSpPr>
        <p:spPr/>
        <p:txBody>
          <a:bodyPr/>
          <a:lstStyle/>
          <a:p>
            <a:fld id="{87963F98-C10F-4FC1-8017-0839D2AC7CA3}" type="slidenum">
              <a:rPr lang="en-US" smtClean="0"/>
              <a:t>5</a:t>
            </a:fld>
            <a:endParaRPr lang="en-US"/>
          </a:p>
        </p:txBody>
      </p:sp>
    </p:spTree>
    <p:extLst>
      <p:ext uri="{BB962C8B-B14F-4D97-AF65-F5344CB8AC3E}">
        <p14:creationId xmlns:p14="http://schemas.microsoft.com/office/powerpoint/2010/main" val="1473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PROBLEM STATEMENT</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5262979"/>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want to improve the sensitivity of cardiovascular disease prediction model at least 1% from 61.17%.</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selected sensitivity/recall to be the main metric for model evaluation. </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Although many researchers &amp; industries achieved higher accuracies that should’ve been the null model, we had to consider the data and the infrastructure available.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set the null model or lower bound to be the highest recall achieved by any single feature, which was 61.11% sensitivity by systolic blood pressure.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We used KNN to select the Bayes Rate or upper bound which was 66.96% sensitivity.</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6</a:t>
            </a:fld>
            <a:endParaRPr lang="en-US"/>
          </a:p>
        </p:txBody>
      </p:sp>
    </p:spTree>
    <p:extLst>
      <p:ext uri="{BB962C8B-B14F-4D97-AF65-F5344CB8AC3E}">
        <p14:creationId xmlns:p14="http://schemas.microsoft.com/office/powerpoint/2010/main" val="144518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3" name="TextBox 2">
            <a:extLst>
              <a:ext uri="{FF2B5EF4-FFF2-40B4-BE49-F238E27FC236}">
                <a16:creationId xmlns:a16="http://schemas.microsoft.com/office/drawing/2014/main" id="{844C0F2F-D499-47DB-987F-E7D869D73F1C}"/>
              </a:ext>
            </a:extLst>
          </p:cNvPr>
          <p:cNvSpPr txBox="1"/>
          <p:nvPr/>
        </p:nvSpPr>
        <p:spPr>
          <a:xfrm>
            <a:off x="838200" y="1586204"/>
            <a:ext cx="10993016" cy="489364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dataset was collected from </a:t>
            </a:r>
            <a:r>
              <a:rPr lang="en-US" sz="2400" dirty="0">
                <a:solidFill>
                  <a:schemeClr val="bg2">
                    <a:lumMod val="25000"/>
                  </a:schemeClr>
                </a:solidFill>
                <a:latin typeface="Rockwell Nova" panose="02060503020205020403" pitchFamily="18" charset="0"/>
                <a:hlinkClick r:id="rId2"/>
              </a:rPr>
              <a:t>Kaggle</a:t>
            </a:r>
            <a:r>
              <a:rPr lang="en-US" sz="2400" dirty="0">
                <a:solidFill>
                  <a:schemeClr val="bg2">
                    <a:lumMod val="25000"/>
                  </a:schemeClr>
                </a:solidFill>
                <a:latin typeface="Rockwell Nova" panose="02060503020205020403" pitchFamily="18" charset="0"/>
              </a:rPr>
              <a:t> in a structured CSV format.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Loading the dataset was therefore straight forward using the </a:t>
            </a:r>
            <a:r>
              <a:rPr lang="en-US" sz="2400" i="1" dirty="0">
                <a:solidFill>
                  <a:schemeClr val="bg2">
                    <a:lumMod val="25000"/>
                  </a:schemeClr>
                </a:solidFill>
                <a:latin typeface="Rockwell Nova" panose="02060503020205020403" pitchFamily="18" charset="0"/>
              </a:rPr>
              <a:t>read.csv</a:t>
            </a:r>
            <a:r>
              <a:rPr lang="en-US" sz="2400" dirty="0">
                <a:solidFill>
                  <a:schemeClr val="bg2">
                    <a:lumMod val="25000"/>
                  </a:schemeClr>
                </a:solidFill>
                <a:latin typeface="Rockwell Nova" panose="02060503020205020403" pitchFamily="18" charset="0"/>
              </a:rPr>
              <a:t> function.</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For cleanliness &amp; readability, we changed the column names to more readable form. For example, “ap_hi” column was renamed to “Systolic” and “ap_lo” to “Diastolic”.</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Categorical features like “Smoking”, “Alcohol”, “Glucose”, etc. were encoded as </a:t>
            </a:r>
            <a:r>
              <a:rPr lang="en-US" sz="2400" i="1" dirty="0">
                <a:solidFill>
                  <a:schemeClr val="bg2">
                    <a:lumMod val="25000"/>
                  </a:schemeClr>
                </a:solidFill>
                <a:latin typeface="Rockwell Nova" panose="02060503020205020403" pitchFamily="18" charset="0"/>
              </a:rPr>
              <a:t>factors</a:t>
            </a:r>
            <a:r>
              <a:rPr lang="en-US" sz="2400" dirty="0">
                <a:solidFill>
                  <a:schemeClr val="bg2">
                    <a:lumMod val="25000"/>
                  </a:schemeClr>
                </a:solidFill>
                <a:latin typeface="Rockwell Nova" panose="02060503020205020403" pitchFamily="18" charset="0"/>
              </a:rPr>
              <a:t>.</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Two new features were added. One is “BMI” from respective “Weight” and “Height”. Another is “BloodPressure” from respective “Systole” and “Diastole”</a:t>
            </a:r>
          </a:p>
          <a:p>
            <a:pPr marL="342900" indent="-342900">
              <a:buFont typeface="Courier New" panose="02070309020205020404" pitchFamily="49" charset="0"/>
              <a:buChar char="o"/>
            </a:pPr>
            <a:r>
              <a:rPr lang="en-US" sz="2400" dirty="0">
                <a:solidFill>
                  <a:schemeClr val="bg2">
                    <a:lumMod val="25000"/>
                  </a:schemeClr>
                </a:solidFill>
                <a:latin typeface="Rockwell Nova" panose="02060503020205020403" pitchFamily="18" charset="0"/>
              </a:rPr>
              <a:t>The unit of “Age” was changed from days to years.</a:t>
            </a:r>
          </a:p>
          <a:p>
            <a:pPr marL="342900" indent="-342900">
              <a:buFont typeface="Courier New" panose="02070309020205020404" pitchFamily="49" charset="0"/>
              <a:buChar char="o"/>
            </a:pPr>
            <a:endParaRPr lang="en-US" sz="2400" dirty="0">
              <a:solidFill>
                <a:schemeClr val="bg2">
                  <a:lumMod val="25000"/>
                </a:schemeClr>
              </a:solidFill>
              <a:latin typeface="Rockwell Nova" panose="02060503020205020403" pitchFamily="18" charset="0"/>
            </a:endParaRP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7</a:t>
            </a:fld>
            <a:endParaRPr lang="en-US"/>
          </a:p>
        </p:txBody>
      </p:sp>
    </p:spTree>
    <p:extLst>
      <p:ext uri="{BB962C8B-B14F-4D97-AF65-F5344CB8AC3E}">
        <p14:creationId xmlns:p14="http://schemas.microsoft.com/office/powerpoint/2010/main" val="274742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0921-96AE-4FEC-B1D7-21D5580C3F23}"/>
              </a:ext>
            </a:extLst>
          </p:cNvPr>
          <p:cNvSpPr>
            <a:spLocks noGrp="1"/>
          </p:cNvSpPr>
          <p:nvPr>
            <p:ph type="title"/>
          </p:nvPr>
        </p:nvSpPr>
        <p:spPr/>
        <p:txBody>
          <a:bodyPr>
            <a:normAutofit/>
          </a:bodyPr>
          <a:lstStyle/>
          <a:p>
            <a:r>
              <a:rPr lang="en-US" sz="3200" dirty="0">
                <a:solidFill>
                  <a:schemeClr val="accent1">
                    <a:lumMod val="50000"/>
                  </a:schemeClr>
                </a:solidFill>
                <a:latin typeface="Rockwell Nova" panose="02060503020205020403" pitchFamily="18" charset="0"/>
              </a:rPr>
              <a:t>DATA COLLECTION &amp; PREPROCESSING</a:t>
            </a:r>
          </a:p>
        </p:txBody>
      </p:sp>
      <p:sp>
        <p:nvSpPr>
          <p:cNvPr id="4" name="Date Placeholder 3">
            <a:extLst>
              <a:ext uri="{FF2B5EF4-FFF2-40B4-BE49-F238E27FC236}">
                <a16:creationId xmlns:a16="http://schemas.microsoft.com/office/drawing/2014/main" id="{073D39D9-F71A-4C1E-A18F-01247A980266}"/>
              </a:ext>
            </a:extLst>
          </p:cNvPr>
          <p:cNvSpPr>
            <a:spLocks noGrp="1"/>
          </p:cNvSpPr>
          <p:nvPr>
            <p:ph type="dt" sz="half" idx="10"/>
          </p:nvPr>
        </p:nvSpPr>
        <p:spPr/>
        <p:txBody>
          <a:bodyPr/>
          <a:lstStyle/>
          <a:p>
            <a:r>
              <a:rPr lang="en-US"/>
              <a:t>12/4/2019</a:t>
            </a:r>
          </a:p>
        </p:txBody>
      </p:sp>
      <p:sp>
        <p:nvSpPr>
          <p:cNvPr id="5" name="Slide Number Placeholder 4">
            <a:extLst>
              <a:ext uri="{FF2B5EF4-FFF2-40B4-BE49-F238E27FC236}">
                <a16:creationId xmlns:a16="http://schemas.microsoft.com/office/drawing/2014/main" id="{B83B5B8B-B2BB-42F0-8C9F-0A36A51E1253}"/>
              </a:ext>
            </a:extLst>
          </p:cNvPr>
          <p:cNvSpPr>
            <a:spLocks noGrp="1"/>
          </p:cNvSpPr>
          <p:nvPr>
            <p:ph type="sldNum" sz="quarter" idx="12"/>
          </p:nvPr>
        </p:nvSpPr>
        <p:spPr/>
        <p:txBody>
          <a:bodyPr/>
          <a:lstStyle/>
          <a:p>
            <a:fld id="{87963F98-C10F-4FC1-8017-0839D2AC7CA3}" type="slidenum">
              <a:rPr lang="en-US" smtClean="0"/>
              <a:t>8</a:t>
            </a:fld>
            <a:endParaRPr lang="en-US"/>
          </a:p>
        </p:txBody>
      </p:sp>
      <p:graphicFrame>
        <p:nvGraphicFramePr>
          <p:cNvPr id="6" name="Table 6">
            <a:extLst>
              <a:ext uri="{FF2B5EF4-FFF2-40B4-BE49-F238E27FC236}">
                <a16:creationId xmlns:a16="http://schemas.microsoft.com/office/drawing/2014/main" id="{ECA31362-4F02-414D-94B5-65C85A22471F}"/>
              </a:ext>
            </a:extLst>
          </p:cNvPr>
          <p:cNvGraphicFramePr>
            <a:graphicFrameLocks noGrp="1"/>
          </p:cNvGraphicFramePr>
          <p:nvPr>
            <p:extLst>
              <p:ext uri="{D42A27DB-BD31-4B8C-83A1-F6EECF244321}">
                <p14:modId xmlns:p14="http://schemas.microsoft.com/office/powerpoint/2010/main" val="4214043149"/>
              </p:ext>
            </p:extLst>
          </p:nvPr>
        </p:nvGraphicFramePr>
        <p:xfrm>
          <a:off x="6096000" y="1446467"/>
          <a:ext cx="4803712" cy="4796013"/>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429055">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429055">
                <a:tc>
                  <a:txBody>
                    <a:bodyPr/>
                    <a:lstStyle/>
                    <a:p>
                      <a:r>
                        <a:rPr lang="en-US" dirty="0">
                          <a:latin typeface="Rockwell Nova" panose="02060503020205020403" pitchFamily="18" charset="0"/>
                        </a:rPr>
                        <a:t>Age (Years)</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4098308417"/>
                  </a:ext>
                </a:extLst>
              </a:tr>
              <a:tr h="429055">
                <a:tc>
                  <a:txBody>
                    <a:bodyPr/>
                    <a:lstStyle/>
                    <a:p>
                      <a:r>
                        <a:rPr lang="en-US" dirty="0">
                          <a:latin typeface="Rockwell Nova" panose="02060503020205020403" pitchFamily="18" charset="0"/>
                        </a:rPr>
                        <a:t>Height (CM)</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3184452191"/>
                  </a:ext>
                </a:extLst>
              </a:tr>
              <a:tr h="429055">
                <a:tc>
                  <a:txBody>
                    <a:bodyPr/>
                    <a:lstStyle/>
                    <a:p>
                      <a:r>
                        <a:rPr lang="en-US" dirty="0">
                          <a:latin typeface="Rockwell Nova" panose="02060503020205020403" pitchFamily="18" charset="0"/>
                        </a:rPr>
                        <a:t>Weight (KG)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652165683"/>
                  </a:ext>
                </a:extLst>
              </a:tr>
              <a:tr h="429055">
                <a:tc>
                  <a:txBody>
                    <a:bodyPr/>
                    <a:lstStyle/>
                    <a:p>
                      <a:r>
                        <a:rPr lang="en-US" dirty="0">
                          <a:latin typeface="Rockwell Nova" panose="02060503020205020403" pitchFamily="18" charset="0"/>
                        </a:rPr>
                        <a:t>Systole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817221947"/>
                  </a:ext>
                </a:extLst>
              </a:tr>
              <a:tr h="740561">
                <a:tc>
                  <a:txBody>
                    <a:bodyPr/>
                    <a:lstStyle/>
                    <a:p>
                      <a:r>
                        <a:rPr lang="en-US" dirty="0">
                          <a:latin typeface="Rockwell Nova" panose="02060503020205020403" pitchFamily="18" charset="0"/>
                        </a:rPr>
                        <a:t>Diastole (mmHg)</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400888008"/>
                  </a:ext>
                </a:extLst>
              </a:tr>
              <a:tr h="429055">
                <a:tc>
                  <a:txBody>
                    <a:bodyPr/>
                    <a:lstStyle/>
                    <a:p>
                      <a:r>
                        <a:rPr lang="en-US" dirty="0">
                          <a:latin typeface="Rockwell Nova" panose="02060503020205020403" pitchFamily="18" charset="0"/>
                        </a:rPr>
                        <a:t>BMI</a:t>
                      </a:r>
                    </a:p>
                  </a:txBody>
                  <a:tcPr/>
                </a:tc>
                <a:tc>
                  <a:txBody>
                    <a:bodyPr/>
                    <a:lstStyle/>
                    <a:p>
                      <a:r>
                        <a:rPr lang="en-US" dirty="0">
                          <a:latin typeface="Rockwell Nova" panose="02060503020205020403" pitchFamily="18" charset="0"/>
                        </a:rPr>
                        <a:t>Numeric</a:t>
                      </a:r>
                    </a:p>
                  </a:txBody>
                  <a:tcPr/>
                </a:tc>
                <a:extLst>
                  <a:ext uri="{0D108BD9-81ED-4DB2-BD59-A6C34878D82A}">
                    <a16:rowId xmlns:a16="http://schemas.microsoft.com/office/drawing/2014/main" val="271962487"/>
                  </a:ext>
                </a:extLst>
              </a:tr>
              <a:tr h="740561">
                <a:tc>
                  <a:txBody>
                    <a:bodyPr/>
                    <a:lstStyle/>
                    <a:p>
                      <a:r>
                        <a:rPr lang="en-US" dirty="0">
                          <a:latin typeface="Rockwell Nova" panose="02060503020205020403" pitchFamily="18" charset="0"/>
                        </a:rPr>
                        <a:t>Active</a:t>
                      </a:r>
                    </a:p>
                  </a:txBody>
                  <a:tcPr/>
                </a:tc>
                <a:tc>
                  <a:txBody>
                    <a:bodyPr/>
                    <a:lstStyle/>
                    <a:p>
                      <a:r>
                        <a:rPr lang="en-US" dirty="0">
                          <a:latin typeface="Rockwell Nova" panose="02060503020205020403" pitchFamily="18" charset="0"/>
                        </a:rPr>
                        <a:t>Factor (Active, Inactive)</a:t>
                      </a:r>
                    </a:p>
                  </a:txBody>
                  <a:tcPr/>
                </a:tc>
                <a:extLst>
                  <a:ext uri="{0D108BD9-81ED-4DB2-BD59-A6C34878D82A}">
                    <a16:rowId xmlns:a16="http://schemas.microsoft.com/office/drawing/2014/main" val="1975659293"/>
                  </a:ext>
                </a:extLst>
              </a:tr>
              <a:tr h="740561">
                <a:tc>
                  <a:txBody>
                    <a:bodyPr/>
                    <a:lstStyle/>
                    <a:p>
                      <a:r>
                        <a:rPr lang="en-US" dirty="0">
                          <a:latin typeface="Rockwell Nova" panose="02060503020205020403" pitchFamily="18" charset="0"/>
                        </a:rPr>
                        <a:t>Target</a:t>
                      </a:r>
                    </a:p>
                  </a:txBody>
                  <a:tcPr/>
                </a:tc>
                <a:tc>
                  <a:txBody>
                    <a:bodyPr/>
                    <a:lstStyle/>
                    <a:p>
                      <a:r>
                        <a:rPr lang="en-US" dirty="0">
                          <a:latin typeface="Rockwell Nova" panose="02060503020205020403" pitchFamily="18" charset="0"/>
                        </a:rPr>
                        <a:t>Factor (Positive, Negative)</a:t>
                      </a:r>
                    </a:p>
                  </a:txBody>
                  <a:tcPr/>
                </a:tc>
                <a:extLst>
                  <a:ext uri="{0D108BD9-81ED-4DB2-BD59-A6C34878D82A}">
                    <a16:rowId xmlns:a16="http://schemas.microsoft.com/office/drawing/2014/main" val="1469065141"/>
                  </a:ext>
                </a:extLst>
              </a:tr>
            </a:tbl>
          </a:graphicData>
        </a:graphic>
      </p:graphicFrame>
      <p:graphicFrame>
        <p:nvGraphicFramePr>
          <p:cNvPr id="8" name="Table 6">
            <a:extLst>
              <a:ext uri="{FF2B5EF4-FFF2-40B4-BE49-F238E27FC236}">
                <a16:creationId xmlns:a16="http://schemas.microsoft.com/office/drawing/2014/main" id="{2E48C453-3898-42F5-8662-9FF7F0EE791A}"/>
              </a:ext>
            </a:extLst>
          </p:cNvPr>
          <p:cNvGraphicFramePr>
            <a:graphicFrameLocks noGrp="1"/>
          </p:cNvGraphicFramePr>
          <p:nvPr>
            <p:extLst>
              <p:ext uri="{D42A27DB-BD31-4B8C-83A1-F6EECF244321}">
                <p14:modId xmlns:p14="http://schemas.microsoft.com/office/powerpoint/2010/main" val="1250365023"/>
              </p:ext>
            </p:extLst>
          </p:nvPr>
        </p:nvGraphicFramePr>
        <p:xfrm>
          <a:off x="838201" y="1446468"/>
          <a:ext cx="4803712" cy="4796012"/>
        </p:xfrm>
        <a:graphic>
          <a:graphicData uri="http://schemas.openxmlformats.org/drawingml/2006/table">
            <a:tbl>
              <a:tblPr firstRow="1" bandRow="1">
                <a:tableStyleId>{5C22544A-7EE6-4342-B048-85BDC9FD1C3A}</a:tableStyleId>
              </a:tblPr>
              <a:tblGrid>
                <a:gridCol w="2401856">
                  <a:extLst>
                    <a:ext uri="{9D8B030D-6E8A-4147-A177-3AD203B41FA5}">
                      <a16:colId xmlns:a16="http://schemas.microsoft.com/office/drawing/2014/main" val="2061229163"/>
                    </a:ext>
                  </a:extLst>
                </a:gridCol>
                <a:gridCol w="2401856">
                  <a:extLst>
                    <a:ext uri="{9D8B030D-6E8A-4147-A177-3AD203B41FA5}">
                      <a16:colId xmlns:a16="http://schemas.microsoft.com/office/drawing/2014/main" val="194036185"/>
                    </a:ext>
                  </a:extLst>
                </a:gridCol>
              </a:tblGrid>
              <a:tr h="309061">
                <a:tc>
                  <a:txBody>
                    <a:bodyPr/>
                    <a:lstStyle/>
                    <a:p>
                      <a:r>
                        <a:rPr lang="en-US" dirty="0">
                          <a:latin typeface="Rockwell Nova" panose="02060503020205020403" pitchFamily="18" charset="0"/>
                        </a:rPr>
                        <a:t>Feature</a:t>
                      </a:r>
                    </a:p>
                  </a:txBody>
                  <a:tcPr/>
                </a:tc>
                <a:tc>
                  <a:txBody>
                    <a:bodyPr/>
                    <a:lstStyle/>
                    <a:p>
                      <a:r>
                        <a:rPr lang="en-US" dirty="0">
                          <a:latin typeface="Rockwell Nova" panose="02060503020205020403" pitchFamily="18" charset="0"/>
                        </a:rPr>
                        <a:t>Data Type</a:t>
                      </a:r>
                    </a:p>
                  </a:txBody>
                  <a:tcPr/>
                </a:tc>
                <a:extLst>
                  <a:ext uri="{0D108BD9-81ED-4DB2-BD59-A6C34878D82A}">
                    <a16:rowId xmlns:a16="http://schemas.microsoft.com/office/drawing/2014/main" val="3030823547"/>
                  </a:ext>
                </a:extLst>
              </a:tr>
              <a:tr h="540856">
                <a:tc>
                  <a:txBody>
                    <a:bodyPr/>
                    <a:lstStyle/>
                    <a:p>
                      <a:r>
                        <a:rPr lang="en-US" dirty="0">
                          <a:latin typeface="Rockwell Nova" panose="02060503020205020403" pitchFamily="18" charset="0"/>
                        </a:rPr>
                        <a:t>Gender</a:t>
                      </a:r>
                    </a:p>
                  </a:txBody>
                  <a:tcPr/>
                </a:tc>
                <a:tc>
                  <a:txBody>
                    <a:bodyPr/>
                    <a:lstStyle/>
                    <a:p>
                      <a:r>
                        <a:rPr lang="en-US" dirty="0">
                          <a:latin typeface="Rockwell Nova" panose="02060503020205020403" pitchFamily="18" charset="0"/>
                        </a:rPr>
                        <a:t>Factor (Man, Woman)</a:t>
                      </a:r>
                    </a:p>
                  </a:txBody>
                  <a:tcPr/>
                </a:tc>
                <a:extLst>
                  <a:ext uri="{0D108BD9-81ED-4DB2-BD59-A6C34878D82A}">
                    <a16:rowId xmlns:a16="http://schemas.microsoft.com/office/drawing/2014/main" val="651407288"/>
                  </a:ext>
                </a:extLst>
              </a:tr>
              <a:tr h="1004447">
                <a:tc>
                  <a:txBody>
                    <a:bodyPr/>
                    <a:lstStyle/>
                    <a:p>
                      <a:r>
                        <a:rPr lang="en-US" dirty="0">
                          <a:latin typeface="Rockwell Nova" panose="02060503020205020403" pitchFamily="18" charset="0"/>
                        </a:rPr>
                        <a:t>Cholesterol</a:t>
                      </a:r>
                    </a:p>
                  </a:txBody>
                  <a:tcPr/>
                </a:tc>
                <a:tc>
                  <a:txBody>
                    <a:bodyPr/>
                    <a:lstStyle/>
                    <a:p>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3703804552"/>
                  </a:ext>
                </a:extLst>
              </a:tr>
              <a:tr h="1004447">
                <a:tc>
                  <a:txBody>
                    <a:bodyPr/>
                    <a:lstStyle/>
                    <a:p>
                      <a:r>
                        <a:rPr lang="en-US" dirty="0">
                          <a:latin typeface="Rockwell Nova" panose="02060503020205020403" pitchFamily="18" charset="0"/>
                        </a:rPr>
                        <a:t>Glucose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(Normal, Above Normal, Well Above Normal)</a:t>
                      </a:r>
                    </a:p>
                  </a:txBody>
                  <a:tcPr/>
                </a:tc>
                <a:extLst>
                  <a:ext uri="{0D108BD9-81ED-4DB2-BD59-A6C34878D82A}">
                    <a16:rowId xmlns:a16="http://schemas.microsoft.com/office/drawing/2014/main" val="514567939"/>
                  </a:ext>
                </a:extLst>
              </a:tr>
              <a:tr h="540856">
                <a:tc>
                  <a:txBody>
                    <a:bodyPr/>
                    <a:lstStyle/>
                    <a:p>
                      <a:r>
                        <a:rPr lang="en-US" dirty="0">
                          <a:latin typeface="Rockwell Nova" panose="02060503020205020403" pitchFamily="18" charset="0"/>
                        </a:rPr>
                        <a:t>Smoking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(Smoker, Non-smoker)</a:t>
                      </a:r>
                    </a:p>
                  </a:txBody>
                  <a:tcPr/>
                </a:tc>
                <a:extLst>
                  <a:ext uri="{0D108BD9-81ED-4DB2-BD59-A6C34878D82A}">
                    <a16:rowId xmlns:a16="http://schemas.microsoft.com/office/drawing/2014/main" val="2939277395"/>
                  </a:ext>
                </a:extLst>
              </a:tr>
              <a:tr h="772652">
                <a:tc>
                  <a:txBody>
                    <a:bodyPr/>
                    <a:lstStyle/>
                    <a:p>
                      <a:r>
                        <a:rPr lang="en-US" dirty="0">
                          <a:latin typeface="Rockwell Nova" panose="02060503020205020403" pitchFamily="18" charset="0"/>
                        </a:rPr>
                        <a:t>Alcohol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Rockwell Nova" panose="02060503020205020403" pitchFamily="18" charset="0"/>
                        </a:rPr>
                        <a:t>Factor (Alcoholic, Non-alcoholic)</a:t>
                      </a:r>
                    </a:p>
                  </a:txBody>
                  <a:tcPr/>
                </a:tc>
                <a:extLst>
                  <a:ext uri="{0D108BD9-81ED-4DB2-BD59-A6C34878D82A}">
                    <a16:rowId xmlns:a16="http://schemas.microsoft.com/office/drawing/2014/main" val="1850798226"/>
                  </a:ext>
                </a:extLst>
              </a:tr>
            </a:tbl>
          </a:graphicData>
        </a:graphic>
      </p:graphicFrame>
    </p:spTree>
    <p:extLst>
      <p:ext uri="{BB962C8B-B14F-4D97-AF65-F5344CB8AC3E}">
        <p14:creationId xmlns:p14="http://schemas.microsoft.com/office/powerpoint/2010/main" val="9817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A9F0-EACB-4E34-ADF6-58C865CC56FE}"/>
              </a:ext>
            </a:extLst>
          </p:cNvPr>
          <p:cNvSpPr>
            <a:spLocks noGrp="1"/>
          </p:cNvSpPr>
          <p:nvPr>
            <p:ph type="title"/>
          </p:nvPr>
        </p:nvSpPr>
        <p:spPr>
          <a:xfrm>
            <a:off x="838200" y="365125"/>
            <a:ext cx="10515600" cy="1325563"/>
          </a:xfrm>
        </p:spPr>
        <p:txBody>
          <a:bodyPr>
            <a:normAutofit/>
          </a:bodyPr>
          <a:lstStyle/>
          <a:p>
            <a:r>
              <a:rPr lang="en-US" sz="3200" dirty="0">
                <a:solidFill>
                  <a:schemeClr val="accent1">
                    <a:lumMod val="50000"/>
                  </a:schemeClr>
                </a:solidFill>
                <a:latin typeface="Rockwell Nova" panose="02060503020205020403" pitchFamily="18" charset="0"/>
              </a:rPr>
              <a:t>DATA EXPLORATION </a:t>
            </a:r>
            <a:r>
              <a:rPr lang="en-US" sz="2000" dirty="0">
                <a:solidFill>
                  <a:schemeClr val="accent1">
                    <a:lumMod val="50000"/>
                  </a:schemeClr>
                </a:solidFill>
                <a:latin typeface="Rockwell Nova" panose="02060503020205020403" pitchFamily="18" charset="0"/>
              </a:rPr>
              <a:t>(Summary Statistics)</a:t>
            </a:r>
            <a:endParaRPr lang="en-US" sz="3200" dirty="0">
              <a:solidFill>
                <a:schemeClr val="accent1">
                  <a:lumMod val="50000"/>
                </a:schemeClr>
              </a:solidFill>
              <a:latin typeface="Rockwell Nova" panose="02060503020205020403" pitchFamily="18" charset="0"/>
            </a:endParaRPr>
          </a:p>
        </p:txBody>
      </p:sp>
      <p:sp>
        <p:nvSpPr>
          <p:cNvPr id="3" name="Date Placeholder 2">
            <a:extLst>
              <a:ext uri="{FF2B5EF4-FFF2-40B4-BE49-F238E27FC236}">
                <a16:creationId xmlns:a16="http://schemas.microsoft.com/office/drawing/2014/main" id="{23C3AC0D-1883-489E-94CC-C78C43267E4B}"/>
              </a:ext>
            </a:extLst>
          </p:cNvPr>
          <p:cNvSpPr>
            <a:spLocks noGrp="1"/>
          </p:cNvSpPr>
          <p:nvPr>
            <p:ph type="dt" sz="half" idx="10"/>
          </p:nvPr>
        </p:nvSpPr>
        <p:spPr>
          <a:xfrm>
            <a:off x="838200" y="6356350"/>
            <a:ext cx="2743200" cy="365125"/>
          </a:xfrm>
        </p:spPr>
        <p:txBody>
          <a:bodyPr/>
          <a:lstStyle/>
          <a:p>
            <a:r>
              <a:rPr lang="en-US"/>
              <a:t>12/4/2019</a:t>
            </a:r>
          </a:p>
        </p:txBody>
      </p:sp>
      <p:sp>
        <p:nvSpPr>
          <p:cNvPr id="5" name="Slide Number Placeholder 4">
            <a:extLst>
              <a:ext uri="{FF2B5EF4-FFF2-40B4-BE49-F238E27FC236}">
                <a16:creationId xmlns:a16="http://schemas.microsoft.com/office/drawing/2014/main" id="{6A598B4C-F27D-4381-AE08-1CF3CADEB7C4}"/>
              </a:ext>
            </a:extLst>
          </p:cNvPr>
          <p:cNvSpPr>
            <a:spLocks noGrp="1"/>
          </p:cNvSpPr>
          <p:nvPr>
            <p:ph type="sldNum" sz="quarter" idx="12"/>
          </p:nvPr>
        </p:nvSpPr>
        <p:spPr>
          <a:xfrm>
            <a:off x="8610600" y="6356350"/>
            <a:ext cx="2743200" cy="365125"/>
          </a:xfrm>
        </p:spPr>
        <p:txBody>
          <a:bodyPr/>
          <a:lstStyle/>
          <a:p>
            <a:fld id="{87963F98-C10F-4FC1-8017-0839D2AC7CA3}" type="slidenum">
              <a:rPr lang="en-US" smtClean="0"/>
              <a:t>9</a:t>
            </a:fld>
            <a:endParaRPr lang="en-US"/>
          </a:p>
        </p:txBody>
      </p:sp>
      <p:pic>
        <p:nvPicPr>
          <p:cNvPr id="11" name="Picture 10" descr="A screenshot of a cell phone&#10;&#10;Description automatically generated">
            <a:extLst>
              <a:ext uri="{FF2B5EF4-FFF2-40B4-BE49-F238E27FC236}">
                <a16:creationId xmlns:a16="http://schemas.microsoft.com/office/drawing/2014/main" id="{E057102B-D1A5-4868-9E59-EE64B3EB5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73" y="1690688"/>
            <a:ext cx="10455427" cy="3078738"/>
          </a:xfrm>
          <a:prstGeom prst="rect">
            <a:avLst/>
          </a:prstGeom>
        </p:spPr>
      </p:pic>
      <p:sp>
        <p:nvSpPr>
          <p:cNvPr id="13" name="TextBox 12">
            <a:extLst>
              <a:ext uri="{FF2B5EF4-FFF2-40B4-BE49-F238E27FC236}">
                <a16:creationId xmlns:a16="http://schemas.microsoft.com/office/drawing/2014/main" id="{DF6940E6-3A9C-47AC-B7C7-F29F83BEB94E}"/>
              </a:ext>
            </a:extLst>
          </p:cNvPr>
          <p:cNvSpPr txBox="1"/>
          <p:nvPr/>
        </p:nvSpPr>
        <p:spPr>
          <a:xfrm>
            <a:off x="898373" y="4973216"/>
            <a:ext cx="10515600" cy="1200329"/>
          </a:xfrm>
          <a:prstGeom prst="rect">
            <a:avLst/>
          </a:prstGeom>
          <a:noFill/>
        </p:spPr>
        <p:txBody>
          <a:bodyPr wrap="square" rtlCol="0">
            <a:spAutoFit/>
          </a:bodyPr>
          <a:lstStyle/>
          <a:p>
            <a:r>
              <a:rPr lang="en-US" sz="2400" dirty="0">
                <a:solidFill>
                  <a:schemeClr val="bg2">
                    <a:lumMod val="25000"/>
                  </a:schemeClr>
                </a:solidFill>
                <a:latin typeface="Rockwell Nova" panose="02060503020205020403" pitchFamily="18" charset="0"/>
              </a:rPr>
              <a:t>It was evident from summary statistics that Systole &amp; Diastole had some invalid negative values that needed to address, and BMI, Height, and Weight had some outliers.</a:t>
            </a:r>
          </a:p>
        </p:txBody>
      </p:sp>
    </p:spTree>
    <p:extLst>
      <p:ext uri="{BB962C8B-B14F-4D97-AF65-F5344CB8AC3E}">
        <p14:creationId xmlns:p14="http://schemas.microsoft.com/office/powerpoint/2010/main" val="3088394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1776</Words>
  <Application>Microsoft Office PowerPoint</Application>
  <PresentationFormat>Widescreen</PresentationFormat>
  <Paragraphs>207</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Georgia Pro Cond</vt:lpstr>
      <vt:lpstr>Rockwell Nova</vt:lpstr>
      <vt:lpstr>Office Theme</vt:lpstr>
      <vt:lpstr> CDS501 Principles and Practices of Data Science and Analytics Semester 1, 2019/2020  Predicting Risk of Cardiovascular Diseases From Easily Obtainable Health Factors   By Lee Kar Choon (P-COM0130/19) Lee Jing Wen (P-COM0087/19) Sammak Musabbir Hasan (P-COM0092/19) Wang Huaixu (P-COM0103/19)    </vt:lpstr>
      <vt:lpstr>INTRODUCTION</vt:lpstr>
      <vt:lpstr>INTRODUCTION</vt:lpstr>
      <vt:lpstr>AIM</vt:lpstr>
      <vt:lpstr>RELATED WORKS</vt:lpstr>
      <vt:lpstr>PROBLEM STATEMENT</vt:lpstr>
      <vt:lpstr>DATA COLLECTION &amp; PREPROCESSING</vt:lpstr>
      <vt:lpstr>DATA COLLECTION &amp; PREPROCESSING</vt:lpstr>
      <vt:lpstr>DATA EXPLORATION (Summary Statistics)</vt:lpstr>
      <vt:lpstr>DATA EXPLORATION (Density Plots)</vt:lpstr>
      <vt:lpstr>DATA EXPLORATION (Density Plots)</vt:lpstr>
      <vt:lpstr>DATA EXPLORATION (Density Plots)</vt:lpstr>
      <vt:lpstr>DATA EXPLORATION (Side-by-side Bar Charts)</vt:lpstr>
      <vt:lpstr>DATA EXPLORATION (Side-by-side Bar Charts)</vt:lpstr>
      <vt:lpstr>DATA EXPLORATION (Side-by-side Bar Charts)</vt:lpstr>
      <vt:lpstr>DATA EXPLORATION (Side-by-side Bar Charts)</vt:lpstr>
      <vt:lpstr>DATA CLEANING</vt:lpstr>
      <vt:lpstr>DATA CLEANING</vt:lpstr>
      <vt:lpstr>TRAIN/TEST SPLIT</vt:lpstr>
      <vt:lpstr>FEATURE SELECTION (Recursive Feature Elimination)</vt:lpstr>
      <vt:lpstr>FEATURE SELECTION (Decision Tree)</vt:lpstr>
      <vt:lpstr>FEATURE SELECTION</vt:lpstr>
      <vt:lpstr>FEATURE SELECTION</vt:lpstr>
      <vt:lpstr>FEATURE SELECTION</vt:lpstr>
      <vt:lpstr>FEATURE SELECTION</vt:lpstr>
      <vt:lpstr>FEATURE SELECTION</vt:lpstr>
      <vt:lpstr>MODELLING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CDS501 Principles and Practices of Data Science and Analytics Semester 1, 2019/2020  Predicting Risk of Cardiovascular Diseases From Easily Obtainable Health Factors   By Lee Kar Choon (P-COM0130/19) Lee Jing Wen (P-COM0087/19) Sammak Musabbir Hasan (P-COM0092/19) Wang Huaixu (P-COM0103/19)    </dc:title>
  <dc:creator>Lee, Jing Wen</dc:creator>
  <cp:keywords>CTPClassification=CTP_NT</cp:keywords>
  <cp:lastModifiedBy>Musabbir Sammak</cp:lastModifiedBy>
  <cp:revision>26</cp:revision>
  <dcterms:created xsi:type="dcterms:W3CDTF">2019-12-03T01:37:27Z</dcterms:created>
  <dcterms:modified xsi:type="dcterms:W3CDTF">2019-12-03T18:27:00Z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9996cca6-7b25-4fe0-8019-8f3bf089066c</vt:lpwstr>
  </property>
  <property fmtid="{D5CDD505-2E9C-101B-9397-08002B2CF9AE}" pid="3" name="CTP_TimeStamp">
    <vt:lpwstr>2019-12-03 01:37:42Z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