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8"/>
  </p:notesMasterIdLst>
  <p:sldIdLst>
    <p:sldId id="256" r:id="rId2"/>
    <p:sldId id="259" r:id="rId3"/>
    <p:sldId id="266" r:id="rId4"/>
    <p:sldId id="267" r:id="rId5"/>
    <p:sldId id="268" r:id="rId6"/>
    <p:sldId id="269" r:id="rId7"/>
    <p:sldId id="270" r:id="rId8"/>
    <p:sldId id="282" r:id="rId9"/>
    <p:sldId id="261" r:id="rId10"/>
    <p:sldId id="271" r:id="rId11"/>
    <p:sldId id="272" r:id="rId12"/>
    <p:sldId id="273" r:id="rId13"/>
    <p:sldId id="274" r:id="rId14"/>
    <p:sldId id="275" r:id="rId15"/>
    <p:sldId id="276" r:id="rId16"/>
    <p:sldId id="277" r:id="rId17"/>
    <p:sldId id="278" r:id="rId18"/>
    <p:sldId id="283" r:id="rId19"/>
    <p:sldId id="284" r:id="rId20"/>
    <p:sldId id="279" r:id="rId21"/>
    <p:sldId id="285" r:id="rId22"/>
    <p:sldId id="286" r:id="rId23"/>
    <p:sldId id="287" r:id="rId24"/>
    <p:sldId id="288" r:id="rId25"/>
    <p:sldId id="289" r:id="rId26"/>
    <p:sldId id="290" r:id="rId27"/>
    <p:sldId id="291" r:id="rId28"/>
    <p:sldId id="264" r:id="rId29"/>
    <p:sldId id="292" r:id="rId30"/>
    <p:sldId id="293" r:id="rId31"/>
    <p:sldId id="294" r:id="rId32"/>
    <p:sldId id="295" r:id="rId33"/>
    <p:sldId id="296" r:id="rId34"/>
    <p:sldId id="297" r:id="rId35"/>
    <p:sldId id="298" r:id="rId36"/>
    <p:sldId id="29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Rockwell Nova" panose="02060503020205020403" pitchFamily="18" charset="0"/>
              <a:ea typeface="+mn-ea"/>
              <a:cs typeface="+mn-cs"/>
            </a:defRPr>
          </a:pPr>
          <a:endParaRPr lang="en-US"/>
        </a:p>
      </c:txPr>
    </c:title>
    <c:autoTitleDeleted val="0"/>
    <c:plotArea>
      <c:layout/>
      <c:pieChart>
        <c:varyColors val="1"/>
        <c:ser>
          <c:idx val="0"/>
          <c:order val="0"/>
          <c:tx>
            <c:strRef>
              <c:f>Sheet1!$B$1</c:f>
              <c:strCache>
                <c:ptCount val="1"/>
                <c:pt idx="0">
                  <c:v>Percentage of Data</c:v>
                </c:pt>
              </c:strCache>
            </c:strRef>
          </c:tx>
          <c:explosion val="2"/>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397-4246-B646-85A446F7DA0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8C0-4C8E-B578-6C5A0D1DAA2A}"/>
              </c:ext>
            </c:extLst>
          </c:dPt>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bg1"/>
                    </a:solidFill>
                    <a:latin typeface="Rockwell Nova" panose="02060503020205020403" pitchFamily="18" charset="0"/>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Training Data</c:v>
                </c:pt>
                <c:pt idx="1">
                  <c:v>Test Data</c:v>
                </c:pt>
              </c:strCache>
            </c:strRef>
          </c:cat>
          <c:val>
            <c:numRef>
              <c:f>Sheet1!$B$2:$B$3</c:f>
              <c:numCache>
                <c:formatCode>General</c:formatCode>
                <c:ptCount val="2"/>
                <c:pt idx="0">
                  <c:v>80</c:v>
                </c:pt>
                <c:pt idx="1">
                  <c:v>20</c:v>
                </c:pt>
              </c:numCache>
            </c:numRef>
          </c:val>
          <c:extLst>
            <c:ext xmlns:c16="http://schemas.microsoft.com/office/drawing/2014/chart" uri="{C3380CC4-5D6E-409C-BE32-E72D297353CC}">
              <c16:uniqueId val="{00000000-2397-4246-B646-85A446F7DA0C}"/>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Rockwell Nova" panose="02060503020205020403"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97BB87-7304-4E2A-A942-4D5A8291D4AA}" type="datetimeFigureOut">
              <a:rPr lang="en-US" smtClean="0"/>
              <a:t>12/4/2019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8315F9-90FD-4DB5-9225-8838ABDCEE34}" type="slidenum">
              <a:rPr lang="en-US" smtClean="0"/>
              <a:t>‹#›</a:t>
            </a:fld>
            <a:endParaRPr lang="en-US"/>
          </a:p>
        </p:txBody>
      </p:sp>
    </p:spTree>
    <p:extLst>
      <p:ext uri="{BB962C8B-B14F-4D97-AF65-F5344CB8AC3E}">
        <p14:creationId xmlns:p14="http://schemas.microsoft.com/office/powerpoint/2010/main" val="1716643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315F9-90FD-4DB5-9225-8838ABDCEE34}" type="slidenum">
              <a:rPr lang="en-US" smtClean="0"/>
              <a:t>1</a:t>
            </a:fld>
            <a:endParaRPr lang="en-US"/>
          </a:p>
        </p:txBody>
      </p:sp>
    </p:spTree>
    <p:extLst>
      <p:ext uri="{BB962C8B-B14F-4D97-AF65-F5344CB8AC3E}">
        <p14:creationId xmlns:p14="http://schemas.microsoft.com/office/powerpoint/2010/main" val="2387496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315F9-90FD-4DB5-9225-8838ABDCEE34}" type="slidenum">
              <a:rPr lang="en-US" smtClean="0"/>
              <a:t>18</a:t>
            </a:fld>
            <a:endParaRPr lang="en-US"/>
          </a:p>
        </p:txBody>
      </p:sp>
    </p:spTree>
    <p:extLst>
      <p:ext uri="{BB962C8B-B14F-4D97-AF65-F5344CB8AC3E}">
        <p14:creationId xmlns:p14="http://schemas.microsoft.com/office/powerpoint/2010/main" val="3936118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315F9-90FD-4DB5-9225-8838ABDCEE34}" type="slidenum">
              <a:rPr lang="en-US" smtClean="0"/>
              <a:t>19</a:t>
            </a:fld>
            <a:endParaRPr lang="en-US"/>
          </a:p>
        </p:txBody>
      </p:sp>
    </p:spTree>
    <p:extLst>
      <p:ext uri="{BB962C8B-B14F-4D97-AF65-F5344CB8AC3E}">
        <p14:creationId xmlns:p14="http://schemas.microsoft.com/office/powerpoint/2010/main" val="29889658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315F9-90FD-4DB5-9225-8838ABDCEE34}" type="slidenum">
              <a:rPr lang="en-US" smtClean="0"/>
              <a:t>22</a:t>
            </a:fld>
            <a:endParaRPr lang="en-US"/>
          </a:p>
        </p:txBody>
      </p:sp>
    </p:spTree>
    <p:extLst>
      <p:ext uri="{BB962C8B-B14F-4D97-AF65-F5344CB8AC3E}">
        <p14:creationId xmlns:p14="http://schemas.microsoft.com/office/powerpoint/2010/main" val="805277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315F9-90FD-4DB5-9225-8838ABDCEE34}" type="slidenum">
              <a:rPr lang="en-US" smtClean="0"/>
              <a:t>23</a:t>
            </a:fld>
            <a:endParaRPr lang="en-US"/>
          </a:p>
        </p:txBody>
      </p:sp>
    </p:spTree>
    <p:extLst>
      <p:ext uri="{BB962C8B-B14F-4D97-AF65-F5344CB8AC3E}">
        <p14:creationId xmlns:p14="http://schemas.microsoft.com/office/powerpoint/2010/main" val="192092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315F9-90FD-4DB5-9225-8838ABDCEE34}" type="slidenum">
              <a:rPr lang="en-US" smtClean="0"/>
              <a:t>24</a:t>
            </a:fld>
            <a:endParaRPr lang="en-US"/>
          </a:p>
        </p:txBody>
      </p:sp>
    </p:spTree>
    <p:extLst>
      <p:ext uri="{BB962C8B-B14F-4D97-AF65-F5344CB8AC3E}">
        <p14:creationId xmlns:p14="http://schemas.microsoft.com/office/powerpoint/2010/main" val="3663309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315F9-90FD-4DB5-9225-8838ABDCEE34}" type="slidenum">
              <a:rPr lang="en-US" smtClean="0"/>
              <a:t>25</a:t>
            </a:fld>
            <a:endParaRPr lang="en-US"/>
          </a:p>
        </p:txBody>
      </p:sp>
    </p:spTree>
    <p:extLst>
      <p:ext uri="{BB962C8B-B14F-4D97-AF65-F5344CB8AC3E}">
        <p14:creationId xmlns:p14="http://schemas.microsoft.com/office/powerpoint/2010/main" val="499082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315F9-90FD-4DB5-9225-8838ABDCEE34}" type="slidenum">
              <a:rPr lang="en-US" smtClean="0"/>
              <a:t>26</a:t>
            </a:fld>
            <a:endParaRPr lang="en-US"/>
          </a:p>
        </p:txBody>
      </p:sp>
    </p:spTree>
    <p:extLst>
      <p:ext uri="{BB962C8B-B14F-4D97-AF65-F5344CB8AC3E}">
        <p14:creationId xmlns:p14="http://schemas.microsoft.com/office/powerpoint/2010/main" val="3428971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315F9-90FD-4DB5-9225-8838ABDCEE34}" type="slidenum">
              <a:rPr lang="en-US" smtClean="0"/>
              <a:t>27</a:t>
            </a:fld>
            <a:endParaRPr lang="en-US"/>
          </a:p>
        </p:txBody>
      </p:sp>
    </p:spTree>
    <p:extLst>
      <p:ext uri="{BB962C8B-B14F-4D97-AF65-F5344CB8AC3E}">
        <p14:creationId xmlns:p14="http://schemas.microsoft.com/office/powerpoint/2010/main" val="1779460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315F9-90FD-4DB5-9225-8838ABDCEE34}" type="slidenum">
              <a:rPr lang="en-US" smtClean="0"/>
              <a:t>9</a:t>
            </a:fld>
            <a:endParaRPr lang="en-US"/>
          </a:p>
        </p:txBody>
      </p:sp>
    </p:spTree>
    <p:extLst>
      <p:ext uri="{BB962C8B-B14F-4D97-AF65-F5344CB8AC3E}">
        <p14:creationId xmlns:p14="http://schemas.microsoft.com/office/powerpoint/2010/main" val="3366059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315F9-90FD-4DB5-9225-8838ABDCEE34}" type="slidenum">
              <a:rPr lang="en-US" smtClean="0"/>
              <a:t>10</a:t>
            </a:fld>
            <a:endParaRPr lang="en-US"/>
          </a:p>
        </p:txBody>
      </p:sp>
    </p:spTree>
    <p:extLst>
      <p:ext uri="{BB962C8B-B14F-4D97-AF65-F5344CB8AC3E}">
        <p14:creationId xmlns:p14="http://schemas.microsoft.com/office/powerpoint/2010/main" val="3897903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315F9-90FD-4DB5-9225-8838ABDCEE34}" type="slidenum">
              <a:rPr lang="en-US" smtClean="0"/>
              <a:t>11</a:t>
            </a:fld>
            <a:endParaRPr lang="en-US"/>
          </a:p>
        </p:txBody>
      </p:sp>
    </p:spTree>
    <p:extLst>
      <p:ext uri="{BB962C8B-B14F-4D97-AF65-F5344CB8AC3E}">
        <p14:creationId xmlns:p14="http://schemas.microsoft.com/office/powerpoint/2010/main" val="2596002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315F9-90FD-4DB5-9225-8838ABDCEE34}" type="slidenum">
              <a:rPr lang="en-US" smtClean="0"/>
              <a:t>12</a:t>
            </a:fld>
            <a:endParaRPr lang="en-US"/>
          </a:p>
        </p:txBody>
      </p:sp>
    </p:spTree>
    <p:extLst>
      <p:ext uri="{BB962C8B-B14F-4D97-AF65-F5344CB8AC3E}">
        <p14:creationId xmlns:p14="http://schemas.microsoft.com/office/powerpoint/2010/main" val="2816076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315F9-90FD-4DB5-9225-8838ABDCEE34}" type="slidenum">
              <a:rPr lang="en-US" smtClean="0"/>
              <a:t>13</a:t>
            </a:fld>
            <a:endParaRPr lang="en-US"/>
          </a:p>
        </p:txBody>
      </p:sp>
    </p:spTree>
    <p:extLst>
      <p:ext uri="{BB962C8B-B14F-4D97-AF65-F5344CB8AC3E}">
        <p14:creationId xmlns:p14="http://schemas.microsoft.com/office/powerpoint/2010/main" val="1171831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315F9-90FD-4DB5-9225-8838ABDCEE34}" type="slidenum">
              <a:rPr lang="en-US" smtClean="0"/>
              <a:t>14</a:t>
            </a:fld>
            <a:endParaRPr lang="en-US"/>
          </a:p>
        </p:txBody>
      </p:sp>
    </p:spTree>
    <p:extLst>
      <p:ext uri="{BB962C8B-B14F-4D97-AF65-F5344CB8AC3E}">
        <p14:creationId xmlns:p14="http://schemas.microsoft.com/office/powerpoint/2010/main" val="1557251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315F9-90FD-4DB5-9225-8838ABDCEE34}" type="slidenum">
              <a:rPr lang="en-US" smtClean="0"/>
              <a:t>15</a:t>
            </a:fld>
            <a:endParaRPr lang="en-US"/>
          </a:p>
        </p:txBody>
      </p:sp>
    </p:spTree>
    <p:extLst>
      <p:ext uri="{BB962C8B-B14F-4D97-AF65-F5344CB8AC3E}">
        <p14:creationId xmlns:p14="http://schemas.microsoft.com/office/powerpoint/2010/main" val="1002708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315F9-90FD-4DB5-9225-8838ABDCEE34}" type="slidenum">
              <a:rPr lang="en-US" smtClean="0"/>
              <a:t>16</a:t>
            </a:fld>
            <a:endParaRPr lang="en-US"/>
          </a:p>
        </p:txBody>
      </p:sp>
    </p:spTree>
    <p:extLst>
      <p:ext uri="{BB962C8B-B14F-4D97-AF65-F5344CB8AC3E}">
        <p14:creationId xmlns:p14="http://schemas.microsoft.com/office/powerpoint/2010/main" val="4188357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36411-C670-48F2-AC30-8C8AE7061C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136123-E339-48B7-946A-EDD69C4C78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D89FD7-EE7C-48D8-AD5E-EC2199147A36}"/>
              </a:ext>
            </a:extLst>
          </p:cNvPr>
          <p:cNvSpPr>
            <a:spLocks noGrp="1"/>
          </p:cNvSpPr>
          <p:nvPr>
            <p:ph type="dt" sz="half" idx="10"/>
          </p:nvPr>
        </p:nvSpPr>
        <p:spPr/>
        <p:txBody>
          <a:bodyPr/>
          <a:lstStyle/>
          <a:p>
            <a:r>
              <a:rPr lang="en-US"/>
              <a:t>12/4/2019</a:t>
            </a:r>
          </a:p>
        </p:txBody>
      </p:sp>
      <p:sp>
        <p:nvSpPr>
          <p:cNvPr id="5" name="Footer Placeholder 4">
            <a:extLst>
              <a:ext uri="{FF2B5EF4-FFF2-40B4-BE49-F238E27FC236}">
                <a16:creationId xmlns:a16="http://schemas.microsoft.com/office/drawing/2014/main" id="{5CD9CF12-DB4A-4882-AD3F-22BA7588A8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9857F-FD41-4FD2-9593-F2C1ED8C1808}"/>
              </a:ext>
            </a:extLst>
          </p:cNvPr>
          <p:cNvSpPr>
            <a:spLocks noGrp="1"/>
          </p:cNvSpPr>
          <p:nvPr>
            <p:ph type="sldNum" sz="quarter" idx="12"/>
          </p:nvPr>
        </p:nvSpPr>
        <p:spPr/>
        <p:txBody>
          <a:bodyPr/>
          <a:lstStyle/>
          <a:p>
            <a:fld id="{87963F98-C10F-4FC1-8017-0839D2AC7CA3}" type="slidenum">
              <a:rPr lang="en-US" smtClean="0"/>
              <a:t>‹#›</a:t>
            </a:fld>
            <a:endParaRPr lang="en-US"/>
          </a:p>
        </p:txBody>
      </p:sp>
    </p:spTree>
    <p:extLst>
      <p:ext uri="{BB962C8B-B14F-4D97-AF65-F5344CB8AC3E}">
        <p14:creationId xmlns:p14="http://schemas.microsoft.com/office/powerpoint/2010/main" val="760611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419FC-479E-4C8F-B9A6-ECFDC99B67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DEE440-B50F-4537-B2B9-75102EA6BA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52692F-69A9-412F-83FD-63A15939070F}"/>
              </a:ext>
            </a:extLst>
          </p:cNvPr>
          <p:cNvSpPr>
            <a:spLocks noGrp="1"/>
          </p:cNvSpPr>
          <p:nvPr>
            <p:ph type="dt" sz="half" idx="10"/>
          </p:nvPr>
        </p:nvSpPr>
        <p:spPr/>
        <p:txBody>
          <a:bodyPr/>
          <a:lstStyle/>
          <a:p>
            <a:r>
              <a:rPr lang="en-US"/>
              <a:t>12/4/2019</a:t>
            </a:r>
          </a:p>
        </p:txBody>
      </p:sp>
      <p:sp>
        <p:nvSpPr>
          <p:cNvPr id="5" name="Footer Placeholder 4">
            <a:extLst>
              <a:ext uri="{FF2B5EF4-FFF2-40B4-BE49-F238E27FC236}">
                <a16:creationId xmlns:a16="http://schemas.microsoft.com/office/drawing/2014/main" id="{F81F2B18-18A8-466D-86B8-1BE07FA212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50CC23-E7A6-4BEF-B368-224815FCA922}"/>
              </a:ext>
            </a:extLst>
          </p:cNvPr>
          <p:cNvSpPr>
            <a:spLocks noGrp="1"/>
          </p:cNvSpPr>
          <p:nvPr>
            <p:ph type="sldNum" sz="quarter" idx="12"/>
          </p:nvPr>
        </p:nvSpPr>
        <p:spPr/>
        <p:txBody>
          <a:bodyPr/>
          <a:lstStyle/>
          <a:p>
            <a:fld id="{87963F98-C10F-4FC1-8017-0839D2AC7CA3}" type="slidenum">
              <a:rPr lang="en-US" smtClean="0"/>
              <a:t>‹#›</a:t>
            </a:fld>
            <a:endParaRPr lang="en-US"/>
          </a:p>
        </p:txBody>
      </p:sp>
    </p:spTree>
    <p:extLst>
      <p:ext uri="{BB962C8B-B14F-4D97-AF65-F5344CB8AC3E}">
        <p14:creationId xmlns:p14="http://schemas.microsoft.com/office/powerpoint/2010/main" val="35235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F817B1-EC95-42C7-AAA6-E310F4D235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E5D94B-8448-4FF6-9BC0-23C07DB521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635513-4594-4882-8A7D-0532C36BE33D}"/>
              </a:ext>
            </a:extLst>
          </p:cNvPr>
          <p:cNvSpPr>
            <a:spLocks noGrp="1"/>
          </p:cNvSpPr>
          <p:nvPr>
            <p:ph type="dt" sz="half" idx="10"/>
          </p:nvPr>
        </p:nvSpPr>
        <p:spPr/>
        <p:txBody>
          <a:bodyPr/>
          <a:lstStyle/>
          <a:p>
            <a:r>
              <a:rPr lang="en-US"/>
              <a:t>12/4/2019</a:t>
            </a:r>
          </a:p>
        </p:txBody>
      </p:sp>
      <p:sp>
        <p:nvSpPr>
          <p:cNvPr id="5" name="Footer Placeholder 4">
            <a:extLst>
              <a:ext uri="{FF2B5EF4-FFF2-40B4-BE49-F238E27FC236}">
                <a16:creationId xmlns:a16="http://schemas.microsoft.com/office/drawing/2014/main" id="{1619EF0E-452B-4EAB-BA25-35EB13503A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13E3F-01C9-412C-8EE4-DB15F70CC4AA}"/>
              </a:ext>
            </a:extLst>
          </p:cNvPr>
          <p:cNvSpPr>
            <a:spLocks noGrp="1"/>
          </p:cNvSpPr>
          <p:nvPr>
            <p:ph type="sldNum" sz="quarter" idx="12"/>
          </p:nvPr>
        </p:nvSpPr>
        <p:spPr/>
        <p:txBody>
          <a:bodyPr/>
          <a:lstStyle/>
          <a:p>
            <a:fld id="{87963F98-C10F-4FC1-8017-0839D2AC7CA3}" type="slidenum">
              <a:rPr lang="en-US" smtClean="0"/>
              <a:t>‹#›</a:t>
            </a:fld>
            <a:endParaRPr lang="en-US"/>
          </a:p>
        </p:txBody>
      </p:sp>
    </p:spTree>
    <p:extLst>
      <p:ext uri="{BB962C8B-B14F-4D97-AF65-F5344CB8AC3E}">
        <p14:creationId xmlns:p14="http://schemas.microsoft.com/office/powerpoint/2010/main" val="3660478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021A7-1076-4538-AAF0-2A40525DEA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8B83B0-40B9-4B0A-A36F-D30C3BC90F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63CD8B-EC6B-48C8-8EFE-3B21E2C7946D}"/>
              </a:ext>
            </a:extLst>
          </p:cNvPr>
          <p:cNvSpPr>
            <a:spLocks noGrp="1"/>
          </p:cNvSpPr>
          <p:nvPr>
            <p:ph type="dt" sz="half" idx="10"/>
          </p:nvPr>
        </p:nvSpPr>
        <p:spPr/>
        <p:txBody>
          <a:bodyPr/>
          <a:lstStyle/>
          <a:p>
            <a:r>
              <a:rPr lang="en-US"/>
              <a:t>12/4/2019</a:t>
            </a:r>
          </a:p>
        </p:txBody>
      </p:sp>
      <p:sp>
        <p:nvSpPr>
          <p:cNvPr id="5" name="Footer Placeholder 4">
            <a:extLst>
              <a:ext uri="{FF2B5EF4-FFF2-40B4-BE49-F238E27FC236}">
                <a16:creationId xmlns:a16="http://schemas.microsoft.com/office/drawing/2014/main" id="{439B0EC8-B042-440E-B6B6-EF315B72A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F22C26-E836-4821-ABA8-F584B0AC3BBF}"/>
              </a:ext>
            </a:extLst>
          </p:cNvPr>
          <p:cNvSpPr>
            <a:spLocks noGrp="1"/>
          </p:cNvSpPr>
          <p:nvPr>
            <p:ph type="sldNum" sz="quarter" idx="12"/>
          </p:nvPr>
        </p:nvSpPr>
        <p:spPr/>
        <p:txBody>
          <a:bodyPr/>
          <a:lstStyle/>
          <a:p>
            <a:fld id="{87963F98-C10F-4FC1-8017-0839D2AC7CA3}" type="slidenum">
              <a:rPr lang="en-US" smtClean="0"/>
              <a:t>‹#›</a:t>
            </a:fld>
            <a:endParaRPr lang="en-US"/>
          </a:p>
        </p:txBody>
      </p:sp>
    </p:spTree>
    <p:extLst>
      <p:ext uri="{BB962C8B-B14F-4D97-AF65-F5344CB8AC3E}">
        <p14:creationId xmlns:p14="http://schemas.microsoft.com/office/powerpoint/2010/main" val="3818285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4039E-E385-49B9-8F8A-4B020056D3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9534B6-59DE-42E0-8B86-96476F978A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9660AD-DC22-499F-8DD1-7D90B1F2BE7C}"/>
              </a:ext>
            </a:extLst>
          </p:cNvPr>
          <p:cNvSpPr>
            <a:spLocks noGrp="1"/>
          </p:cNvSpPr>
          <p:nvPr>
            <p:ph type="dt" sz="half" idx="10"/>
          </p:nvPr>
        </p:nvSpPr>
        <p:spPr/>
        <p:txBody>
          <a:bodyPr/>
          <a:lstStyle/>
          <a:p>
            <a:r>
              <a:rPr lang="en-US"/>
              <a:t>12/4/2019</a:t>
            </a:r>
          </a:p>
        </p:txBody>
      </p:sp>
      <p:sp>
        <p:nvSpPr>
          <p:cNvPr id="5" name="Footer Placeholder 4">
            <a:extLst>
              <a:ext uri="{FF2B5EF4-FFF2-40B4-BE49-F238E27FC236}">
                <a16:creationId xmlns:a16="http://schemas.microsoft.com/office/drawing/2014/main" id="{BFF02F50-20E0-4B80-89E8-7257D9C5AB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19CBE8-C298-41FC-80AE-7DCB439C8B60}"/>
              </a:ext>
            </a:extLst>
          </p:cNvPr>
          <p:cNvSpPr>
            <a:spLocks noGrp="1"/>
          </p:cNvSpPr>
          <p:nvPr>
            <p:ph type="sldNum" sz="quarter" idx="12"/>
          </p:nvPr>
        </p:nvSpPr>
        <p:spPr/>
        <p:txBody>
          <a:bodyPr/>
          <a:lstStyle/>
          <a:p>
            <a:fld id="{87963F98-C10F-4FC1-8017-0839D2AC7CA3}" type="slidenum">
              <a:rPr lang="en-US" smtClean="0"/>
              <a:t>‹#›</a:t>
            </a:fld>
            <a:endParaRPr lang="en-US"/>
          </a:p>
        </p:txBody>
      </p:sp>
    </p:spTree>
    <p:extLst>
      <p:ext uri="{BB962C8B-B14F-4D97-AF65-F5344CB8AC3E}">
        <p14:creationId xmlns:p14="http://schemas.microsoft.com/office/powerpoint/2010/main" val="3089284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BB892-853A-4DC2-8661-A9F1CECF52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836536-66F5-41BA-BADB-010F0C6D88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44964D-FEBF-4467-BED1-2FB7922256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53D943-498E-4B83-BC48-4A2991EF1F65}"/>
              </a:ext>
            </a:extLst>
          </p:cNvPr>
          <p:cNvSpPr>
            <a:spLocks noGrp="1"/>
          </p:cNvSpPr>
          <p:nvPr>
            <p:ph type="dt" sz="half" idx="10"/>
          </p:nvPr>
        </p:nvSpPr>
        <p:spPr/>
        <p:txBody>
          <a:bodyPr/>
          <a:lstStyle/>
          <a:p>
            <a:r>
              <a:rPr lang="en-US"/>
              <a:t>12/4/2019</a:t>
            </a:r>
          </a:p>
        </p:txBody>
      </p:sp>
      <p:sp>
        <p:nvSpPr>
          <p:cNvPr id="6" name="Footer Placeholder 5">
            <a:extLst>
              <a:ext uri="{FF2B5EF4-FFF2-40B4-BE49-F238E27FC236}">
                <a16:creationId xmlns:a16="http://schemas.microsoft.com/office/drawing/2014/main" id="{3B9CAFEE-4932-4EE2-894D-2DAD714A21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6A4B3C-294E-4EDD-9D35-FDAC9C2FF343}"/>
              </a:ext>
            </a:extLst>
          </p:cNvPr>
          <p:cNvSpPr>
            <a:spLocks noGrp="1"/>
          </p:cNvSpPr>
          <p:nvPr>
            <p:ph type="sldNum" sz="quarter" idx="12"/>
          </p:nvPr>
        </p:nvSpPr>
        <p:spPr/>
        <p:txBody>
          <a:bodyPr/>
          <a:lstStyle/>
          <a:p>
            <a:fld id="{87963F98-C10F-4FC1-8017-0839D2AC7CA3}" type="slidenum">
              <a:rPr lang="en-US" smtClean="0"/>
              <a:t>‹#›</a:t>
            </a:fld>
            <a:endParaRPr lang="en-US"/>
          </a:p>
        </p:txBody>
      </p:sp>
    </p:spTree>
    <p:extLst>
      <p:ext uri="{BB962C8B-B14F-4D97-AF65-F5344CB8AC3E}">
        <p14:creationId xmlns:p14="http://schemas.microsoft.com/office/powerpoint/2010/main" val="2309511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07D6B-5229-4BF0-84BB-5813C38661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706679-8A37-4401-B235-4F0F1B52E7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47496B-DDB1-4D86-BE34-1F940DC7F7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D53689-C202-4CF7-AC52-E89D054369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31A16F-39C7-475B-ABEA-6937A67E16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E270EE-F82E-4BE7-A6FD-BA6FF02372D4}"/>
              </a:ext>
            </a:extLst>
          </p:cNvPr>
          <p:cNvSpPr>
            <a:spLocks noGrp="1"/>
          </p:cNvSpPr>
          <p:nvPr>
            <p:ph type="dt" sz="half" idx="10"/>
          </p:nvPr>
        </p:nvSpPr>
        <p:spPr/>
        <p:txBody>
          <a:bodyPr/>
          <a:lstStyle/>
          <a:p>
            <a:r>
              <a:rPr lang="en-US"/>
              <a:t>12/4/2019</a:t>
            </a:r>
          </a:p>
        </p:txBody>
      </p:sp>
      <p:sp>
        <p:nvSpPr>
          <p:cNvPr id="8" name="Footer Placeholder 7">
            <a:extLst>
              <a:ext uri="{FF2B5EF4-FFF2-40B4-BE49-F238E27FC236}">
                <a16:creationId xmlns:a16="http://schemas.microsoft.com/office/drawing/2014/main" id="{1E95E3E5-D8C8-46A7-840E-AC10C050A1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45BAD8-3F63-4F97-9424-77CE5905A0A6}"/>
              </a:ext>
            </a:extLst>
          </p:cNvPr>
          <p:cNvSpPr>
            <a:spLocks noGrp="1"/>
          </p:cNvSpPr>
          <p:nvPr>
            <p:ph type="sldNum" sz="quarter" idx="12"/>
          </p:nvPr>
        </p:nvSpPr>
        <p:spPr/>
        <p:txBody>
          <a:bodyPr/>
          <a:lstStyle/>
          <a:p>
            <a:fld id="{87963F98-C10F-4FC1-8017-0839D2AC7CA3}" type="slidenum">
              <a:rPr lang="en-US" smtClean="0"/>
              <a:t>‹#›</a:t>
            </a:fld>
            <a:endParaRPr lang="en-US"/>
          </a:p>
        </p:txBody>
      </p:sp>
    </p:spTree>
    <p:extLst>
      <p:ext uri="{BB962C8B-B14F-4D97-AF65-F5344CB8AC3E}">
        <p14:creationId xmlns:p14="http://schemas.microsoft.com/office/powerpoint/2010/main" val="1555025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91F4B-0A37-46B7-956E-C854CB6AF1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83222C-D234-4831-BFAC-58AF66F6D4B7}"/>
              </a:ext>
            </a:extLst>
          </p:cNvPr>
          <p:cNvSpPr>
            <a:spLocks noGrp="1"/>
          </p:cNvSpPr>
          <p:nvPr>
            <p:ph type="dt" sz="half" idx="10"/>
          </p:nvPr>
        </p:nvSpPr>
        <p:spPr/>
        <p:txBody>
          <a:bodyPr/>
          <a:lstStyle/>
          <a:p>
            <a:r>
              <a:rPr lang="en-US"/>
              <a:t>12/4/2019</a:t>
            </a:r>
          </a:p>
        </p:txBody>
      </p:sp>
      <p:sp>
        <p:nvSpPr>
          <p:cNvPr id="4" name="Footer Placeholder 3">
            <a:extLst>
              <a:ext uri="{FF2B5EF4-FFF2-40B4-BE49-F238E27FC236}">
                <a16:creationId xmlns:a16="http://schemas.microsoft.com/office/drawing/2014/main" id="{61C7283D-23B8-4216-B368-A6DECE0C33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10002B-5619-48B3-8268-6E1DD87D12EB}"/>
              </a:ext>
            </a:extLst>
          </p:cNvPr>
          <p:cNvSpPr>
            <a:spLocks noGrp="1"/>
          </p:cNvSpPr>
          <p:nvPr>
            <p:ph type="sldNum" sz="quarter" idx="12"/>
          </p:nvPr>
        </p:nvSpPr>
        <p:spPr/>
        <p:txBody>
          <a:bodyPr/>
          <a:lstStyle/>
          <a:p>
            <a:fld id="{87963F98-C10F-4FC1-8017-0839D2AC7CA3}" type="slidenum">
              <a:rPr lang="en-US" smtClean="0"/>
              <a:t>‹#›</a:t>
            </a:fld>
            <a:endParaRPr lang="en-US"/>
          </a:p>
        </p:txBody>
      </p:sp>
    </p:spTree>
    <p:extLst>
      <p:ext uri="{BB962C8B-B14F-4D97-AF65-F5344CB8AC3E}">
        <p14:creationId xmlns:p14="http://schemas.microsoft.com/office/powerpoint/2010/main" val="3720164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6EA1E8-0E0A-4A97-8908-B5D97996CD19}"/>
              </a:ext>
            </a:extLst>
          </p:cNvPr>
          <p:cNvSpPr>
            <a:spLocks noGrp="1"/>
          </p:cNvSpPr>
          <p:nvPr>
            <p:ph type="dt" sz="half" idx="10"/>
          </p:nvPr>
        </p:nvSpPr>
        <p:spPr/>
        <p:txBody>
          <a:bodyPr/>
          <a:lstStyle/>
          <a:p>
            <a:r>
              <a:rPr lang="en-US"/>
              <a:t>12/4/2019</a:t>
            </a:r>
          </a:p>
        </p:txBody>
      </p:sp>
      <p:sp>
        <p:nvSpPr>
          <p:cNvPr id="3" name="Footer Placeholder 2">
            <a:extLst>
              <a:ext uri="{FF2B5EF4-FFF2-40B4-BE49-F238E27FC236}">
                <a16:creationId xmlns:a16="http://schemas.microsoft.com/office/drawing/2014/main" id="{A5CC4E11-C9F3-4D09-8298-B25328C518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37BD8D-BFBB-42B8-A558-A6B1328E448B}"/>
              </a:ext>
            </a:extLst>
          </p:cNvPr>
          <p:cNvSpPr>
            <a:spLocks noGrp="1"/>
          </p:cNvSpPr>
          <p:nvPr>
            <p:ph type="sldNum" sz="quarter" idx="12"/>
          </p:nvPr>
        </p:nvSpPr>
        <p:spPr/>
        <p:txBody>
          <a:bodyPr/>
          <a:lstStyle/>
          <a:p>
            <a:fld id="{87963F98-C10F-4FC1-8017-0839D2AC7CA3}" type="slidenum">
              <a:rPr lang="en-US" smtClean="0"/>
              <a:t>‹#›</a:t>
            </a:fld>
            <a:endParaRPr lang="en-US"/>
          </a:p>
        </p:txBody>
      </p:sp>
    </p:spTree>
    <p:extLst>
      <p:ext uri="{BB962C8B-B14F-4D97-AF65-F5344CB8AC3E}">
        <p14:creationId xmlns:p14="http://schemas.microsoft.com/office/powerpoint/2010/main" val="3532144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ADD11-C755-47F2-BDBF-876CA09812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D4CBDB-7006-4D01-86EB-C3CC21A375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FABEE5-68B9-4533-8E4B-865DAFAD0E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6BC033-D7BE-4432-9570-D03003B70621}"/>
              </a:ext>
            </a:extLst>
          </p:cNvPr>
          <p:cNvSpPr>
            <a:spLocks noGrp="1"/>
          </p:cNvSpPr>
          <p:nvPr>
            <p:ph type="dt" sz="half" idx="10"/>
          </p:nvPr>
        </p:nvSpPr>
        <p:spPr/>
        <p:txBody>
          <a:bodyPr/>
          <a:lstStyle/>
          <a:p>
            <a:r>
              <a:rPr lang="en-US"/>
              <a:t>12/4/2019</a:t>
            </a:r>
          </a:p>
        </p:txBody>
      </p:sp>
      <p:sp>
        <p:nvSpPr>
          <p:cNvPr id="6" name="Footer Placeholder 5">
            <a:extLst>
              <a:ext uri="{FF2B5EF4-FFF2-40B4-BE49-F238E27FC236}">
                <a16:creationId xmlns:a16="http://schemas.microsoft.com/office/drawing/2014/main" id="{4459C5B0-019E-479B-AE0E-938143C9E8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6DC9DE-9A22-4234-BACB-DBC7BFF9EF8F}"/>
              </a:ext>
            </a:extLst>
          </p:cNvPr>
          <p:cNvSpPr>
            <a:spLocks noGrp="1"/>
          </p:cNvSpPr>
          <p:nvPr>
            <p:ph type="sldNum" sz="quarter" idx="12"/>
          </p:nvPr>
        </p:nvSpPr>
        <p:spPr/>
        <p:txBody>
          <a:bodyPr/>
          <a:lstStyle/>
          <a:p>
            <a:fld id="{87963F98-C10F-4FC1-8017-0839D2AC7CA3}" type="slidenum">
              <a:rPr lang="en-US" smtClean="0"/>
              <a:t>‹#›</a:t>
            </a:fld>
            <a:endParaRPr lang="en-US"/>
          </a:p>
        </p:txBody>
      </p:sp>
    </p:spTree>
    <p:extLst>
      <p:ext uri="{BB962C8B-B14F-4D97-AF65-F5344CB8AC3E}">
        <p14:creationId xmlns:p14="http://schemas.microsoft.com/office/powerpoint/2010/main" val="2702261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67573-C0CE-4360-BCA0-8D1534BE23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7C89FB-B6C7-408C-B7BB-DCF68BAB2D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987CD9-7AA3-41B5-85B3-C2ADA42F91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D7FAC4-86E9-4A8B-8186-1720936E0CD9}"/>
              </a:ext>
            </a:extLst>
          </p:cNvPr>
          <p:cNvSpPr>
            <a:spLocks noGrp="1"/>
          </p:cNvSpPr>
          <p:nvPr>
            <p:ph type="dt" sz="half" idx="10"/>
          </p:nvPr>
        </p:nvSpPr>
        <p:spPr/>
        <p:txBody>
          <a:bodyPr/>
          <a:lstStyle/>
          <a:p>
            <a:r>
              <a:rPr lang="en-US"/>
              <a:t>12/4/2019</a:t>
            </a:r>
          </a:p>
        </p:txBody>
      </p:sp>
      <p:sp>
        <p:nvSpPr>
          <p:cNvPr id="6" name="Footer Placeholder 5">
            <a:extLst>
              <a:ext uri="{FF2B5EF4-FFF2-40B4-BE49-F238E27FC236}">
                <a16:creationId xmlns:a16="http://schemas.microsoft.com/office/drawing/2014/main" id="{C1D72AEC-6704-4FB3-84A5-5D7FD1B6D9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7FB96E-EBDD-4AC2-9688-F76C5C3E51FC}"/>
              </a:ext>
            </a:extLst>
          </p:cNvPr>
          <p:cNvSpPr>
            <a:spLocks noGrp="1"/>
          </p:cNvSpPr>
          <p:nvPr>
            <p:ph type="sldNum" sz="quarter" idx="12"/>
          </p:nvPr>
        </p:nvSpPr>
        <p:spPr/>
        <p:txBody>
          <a:bodyPr/>
          <a:lstStyle/>
          <a:p>
            <a:fld id="{87963F98-C10F-4FC1-8017-0839D2AC7CA3}" type="slidenum">
              <a:rPr lang="en-US" smtClean="0"/>
              <a:t>‹#›</a:t>
            </a:fld>
            <a:endParaRPr lang="en-US"/>
          </a:p>
        </p:txBody>
      </p:sp>
    </p:spTree>
    <p:extLst>
      <p:ext uri="{BB962C8B-B14F-4D97-AF65-F5344CB8AC3E}">
        <p14:creationId xmlns:p14="http://schemas.microsoft.com/office/powerpoint/2010/main" val="663020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8377F5-0084-43EE-9BE5-4E8777F0F4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B27D36-7739-489C-A4BF-2A5ADB7B8E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0D3F8-97AA-4605-B4E3-897E34C83C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12/4/2019</a:t>
            </a:r>
          </a:p>
        </p:txBody>
      </p:sp>
      <p:sp>
        <p:nvSpPr>
          <p:cNvPr id="5" name="Footer Placeholder 4">
            <a:extLst>
              <a:ext uri="{FF2B5EF4-FFF2-40B4-BE49-F238E27FC236}">
                <a16:creationId xmlns:a16="http://schemas.microsoft.com/office/drawing/2014/main" id="{ACF2DE30-A92D-4B13-96B5-0A5171E228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D572D2-F3FB-4777-9BF3-8542A948A0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963F98-C10F-4FC1-8017-0839D2AC7CA3}" type="slidenum">
              <a:rPr lang="en-US" smtClean="0"/>
              <a:t>‹#›</a:t>
            </a:fld>
            <a:endParaRPr lang="en-US"/>
          </a:p>
        </p:txBody>
      </p:sp>
    </p:spTree>
    <p:extLst>
      <p:ext uri="{BB962C8B-B14F-4D97-AF65-F5344CB8AC3E}">
        <p14:creationId xmlns:p14="http://schemas.microsoft.com/office/powerpoint/2010/main" val="1562961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who.int/dietphysicalactivity/factsheet_olderadults/en/" TargetMode="External"/><Relationship Id="rId2" Type="http://schemas.openxmlformats.org/officeDocument/2006/relationships/hyperlink" Target="https://www.who.int/health-topics/cardiovascular-diseases/#tab=tab_1" TargetMode="External"/><Relationship Id="rId1" Type="http://schemas.openxmlformats.org/officeDocument/2006/relationships/slideLayout" Target="../slideLayouts/slideLayout2.xml"/><Relationship Id="rId5" Type="http://schemas.openxmlformats.org/officeDocument/2006/relationships/hyperlink" Target="https://www.ncbi.nlm.nih.gov/pmc/articles/PMC6345029/" TargetMode="External"/><Relationship Id="rId4" Type="http://schemas.openxmlformats.org/officeDocument/2006/relationships/hyperlink" Target="https://www.cdc.gov/nchs/fastats/leading-causes-of-death.htm"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ahajournals.org/doi/10.1161/CIR.0000000000000652"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github.com/mhsammak/cds501-predicting-heart-diseas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sulianova/cardiovascular-disease-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hindawi.com/journals/misy/2018/3860146/" TargetMode="External"/><Relationship Id="rId2" Type="http://schemas.openxmlformats.org/officeDocument/2006/relationships/hyperlink" Target="https://www.ncbi.nlm.nih.gov/pmc/articles/PMC6489351/#CR1" TargetMode="External"/><Relationship Id="rId1" Type="http://schemas.openxmlformats.org/officeDocument/2006/relationships/slideLayout" Target="../slideLayouts/slideLayout2.xml"/><Relationship Id="rId5" Type="http://schemas.openxmlformats.org/officeDocument/2006/relationships/hyperlink" Target="https://ahajournals.org/doi/full/10.1161/01.cir.97.18.1837" TargetMode="External"/><Relationship Id="rId4" Type="http://schemas.openxmlformats.org/officeDocument/2006/relationships/hyperlink" Target="https://ieeexplore.ieee.org/abstract/document/449352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sulianova/cardiovascular-disease-datase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sign&#10;&#10;Description automatically generated">
            <a:extLst>
              <a:ext uri="{FF2B5EF4-FFF2-40B4-BE49-F238E27FC236}">
                <a16:creationId xmlns:a16="http://schemas.microsoft.com/office/drawing/2014/main" id="{7DCCAB3F-B4D9-4A7D-8DF2-AF51CD728133}"/>
              </a:ext>
            </a:extLst>
          </p:cNvPr>
          <p:cNvPicPr>
            <a:picLocks noChangeAspect="1"/>
          </p:cNvPicPr>
          <p:nvPr/>
        </p:nvPicPr>
        <p:blipFill rotWithShape="1">
          <a:blip r:embed="rId3">
            <a:alphaModFix amt="5000"/>
            <a:extLst>
              <a:ext uri="{28A0092B-C50C-407E-A947-70E740481C1C}">
                <a14:useLocalDpi xmlns:a14="http://schemas.microsoft.com/office/drawing/2010/main" val="0"/>
              </a:ext>
            </a:extLst>
          </a:blip>
          <a:srcRect t="7622" b="7300"/>
          <a:stretch/>
        </p:blipFill>
        <p:spPr>
          <a:xfrm>
            <a:off x="622817" y="136525"/>
            <a:ext cx="10946364" cy="6551439"/>
          </a:xfrm>
          <a:prstGeom prst="rect">
            <a:avLst/>
          </a:prstGeom>
        </p:spPr>
      </p:pic>
      <p:sp>
        <p:nvSpPr>
          <p:cNvPr id="2" name="Title 1">
            <a:extLst>
              <a:ext uri="{FF2B5EF4-FFF2-40B4-BE49-F238E27FC236}">
                <a16:creationId xmlns:a16="http://schemas.microsoft.com/office/drawing/2014/main" id="{642DA7F3-9F51-4FC6-9018-2089972CBFB9}"/>
              </a:ext>
            </a:extLst>
          </p:cNvPr>
          <p:cNvSpPr>
            <a:spLocks noGrp="1"/>
          </p:cNvSpPr>
          <p:nvPr>
            <p:ph type="ctrTitle"/>
          </p:nvPr>
        </p:nvSpPr>
        <p:spPr>
          <a:xfrm>
            <a:off x="1320280" y="608376"/>
            <a:ext cx="9551437" cy="5641248"/>
          </a:xfrm>
        </p:spPr>
        <p:txBody>
          <a:bodyPr anchor="t">
            <a:noAutofit/>
          </a:bodyPr>
          <a:lstStyle/>
          <a:p>
            <a:pPr>
              <a:lnSpc>
                <a:spcPct val="100000"/>
              </a:lnSpc>
            </a:pPr>
            <a:br>
              <a:rPr lang="en-US" sz="2400" dirty="0">
                <a:solidFill>
                  <a:schemeClr val="accent1">
                    <a:lumMod val="50000"/>
                  </a:schemeClr>
                </a:solidFill>
                <a:latin typeface="Rockwell Nova" panose="02060503020205020403" pitchFamily="18" charset="0"/>
                <a:cs typeface="Segoe UI Light" panose="020B0502040204020203" pitchFamily="34" charset="0"/>
              </a:rPr>
            </a:br>
            <a:r>
              <a:rPr lang="en-US" sz="2800" dirty="0">
                <a:solidFill>
                  <a:schemeClr val="accent1">
                    <a:lumMod val="50000"/>
                  </a:schemeClr>
                </a:solidFill>
                <a:latin typeface="Rockwell Nova" panose="02060503020205020403" pitchFamily="18" charset="0"/>
                <a:cs typeface="Segoe UI Light" panose="020B0502040204020203" pitchFamily="34" charset="0"/>
              </a:rPr>
              <a:t>CDS501 Principles and Practices of Data Science and Analytics</a:t>
            </a:r>
            <a:br>
              <a:rPr lang="en-US" sz="3200" dirty="0">
                <a:solidFill>
                  <a:schemeClr val="accent1">
                    <a:lumMod val="50000"/>
                  </a:schemeClr>
                </a:solidFill>
                <a:latin typeface="Rockwell Nova" panose="02060503020205020403" pitchFamily="18" charset="0"/>
                <a:cs typeface="Segoe UI Light" panose="020B0502040204020203" pitchFamily="34" charset="0"/>
              </a:rPr>
            </a:br>
            <a:r>
              <a:rPr lang="en-US" sz="2400" dirty="0">
                <a:solidFill>
                  <a:schemeClr val="accent1">
                    <a:lumMod val="50000"/>
                  </a:schemeClr>
                </a:solidFill>
                <a:latin typeface="Rockwell Nova" panose="02060503020205020403" pitchFamily="18" charset="0"/>
                <a:cs typeface="Segoe UI Light" panose="020B0502040204020203" pitchFamily="34" charset="0"/>
              </a:rPr>
              <a:t>Semester 1, 2019/2020</a:t>
            </a:r>
            <a:br>
              <a:rPr lang="en-US" sz="2000" dirty="0">
                <a:solidFill>
                  <a:schemeClr val="accent1">
                    <a:lumMod val="50000"/>
                  </a:schemeClr>
                </a:solidFill>
                <a:latin typeface="Rockwell Nova" panose="02060503020205020403" pitchFamily="18" charset="0"/>
                <a:cs typeface="Segoe UI Light" panose="020B0502040204020203" pitchFamily="34" charset="0"/>
              </a:rPr>
            </a:br>
            <a:br>
              <a:rPr lang="en-US" sz="2000" dirty="0">
                <a:solidFill>
                  <a:schemeClr val="accent1">
                    <a:lumMod val="50000"/>
                  </a:schemeClr>
                </a:solidFill>
                <a:latin typeface="Rockwell Nova" panose="02060503020205020403" pitchFamily="18" charset="0"/>
                <a:cs typeface="Segoe UI Light" panose="020B0502040204020203" pitchFamily="34" charset="0"/>
              </a:rPr>
            </a:br>
            <a:r>
              <a:rPr lang="en-US" sz="2800" dirty="0">
                <a:solidFill>
                  <a:schemeClr val="accent1">
                    <a:lumMod val="50000"/>
                  </a:schemeClr>
                </a:solidFill>
                <a:latin typeface="Rockwell Nova" panose="02060503020205020403" pitchFamily="18" charset="0"/>
                <a:cs typeface="Segoe UI Light" panose="020B0502040204020203" pitchFamily="34" charset="0"/>
              </a:rPr>
              <a:t>Predicting Risk of Cardiovascular Diseases From Easily Obtainable Health Factors</a:t>
            </a:r>
            <a:br>
              <a:rPr lang="en-US" sz="2000" dirty="0">
                <a:solidFill>
                  <a:schemeClr val="accent1">
                    <a:lumMod val="50000"/>
                  </a:schemeClr>
                </a:solidFill>
                <a:latin typeface="Rockwell Nova" panose="02060503020205020403" pitchFamily="18" charset="0"/>
                <a:cs typeface="Segoe UI Light" panose="020B0502040204020203" pitchFamily="34" charset="0"/>
              </a:rPr>
            </a:br>
            <a:br>
              <a:rPr lang="en-US" sz="2000" dirty="0">
                <a:solidFill>
                  <a:schemeClr val="accent1">
                    <a:lumMod val="50000"/>
                  </a:schemeClr>
                </a:solidFill>
                <a:latin typeface="Rockwell Nova" panose="02060503020205020403" pitchFamily="18" charset="0"/>
                <a:cs typeface="Segoe UI Light" panose="020B0502040204020203" pitchFamily="34" charset="0"/>
              </a:rPr>
            </a:br>
            <a:br>
              <a:rPr lang="en-US" sz="2000" dirty="0">
                <a:solidFill>
                  <a:schemeClr val="accent1">
                    <a:lumMod val="50000"/>
                  </a:schemeClr>
                </a:solidFill>
                <a:latin typeface="Rockwell Nova" panose="02060503020205020403" pitchFamily="18" charset="0"/>
                <a:cs typeface="Segoe UI Light" panose="020B0502040204020203" pitchFamily="34" charset="0"/>
              </a:rPr>
            </a:br>
            <a:r>
              <a:rPr lang="en-US" sz="2400" dirty="0">
                <a:solidFill>
                  <a:schemeClr val="accent1">
                    <a:lumMod val="50000"/>
                  </a:schemeClr>
                </a:solidFill>
                <a:latin typeface="Rockwell Nova" panose="02060503020205020403" pitchFamily="18" charset="0"/>
                <a:cs typeface="Segoe UI Light" panose="020B0502040204020203" pitchFamily="34" charset="0"/>
              </a:rPr>
              <a:t>By</a:t>
            </a:r>
            <a:br>
              <a:rPr lang="en-US" sz="2400" dirty="0">
                <a:solidFill>
                  <a:schemeClr val="accent1">
                    <a:lumMod val="50000"/>
                  </a:schemeClr>
                </a:solidFill>
                <a:latin typeface="Rockwell Nova" panose="02060503020205020403" pitchFamily="18" charset="0"/>
                <a:cs typeface="Segoe UI Light" panose="020B0502040204020203" pitchFamily="34" charset="0"/>
              </a:rPr>
            </a:br>
            <a:r>
              <a:rPr lang="en-US" sz="2400" dirty="0">
                <a:solidFill>
                  <a:schemeClr val="accent1">
                    <a:lumMod val="50000"/>
                  </a:schemeClr>
                </a:solidFill>
                <a:latin typeface="Rockwell Nova" panose="02060503020205020403" pitchFamily="18" charset="0"/>
                <a:cs typeface="Segoe UI Light" panose="020B0502040204020203" pitchFamily="34" charset="0"/>
              </a:rPr>
              <a:t>Lee Kar Choon (P-COM0130/19)</a:t>
            </a:r>
            <a:br>
              <a:rPr lang="en-US" sz="2400" dirty="0">
                <a:solidFill>
                  <a:schemeClr val="accent1">
                    <a:lumMod val="50000"/>
                  </a:schemeClr>
                </a:solidFill>
                <a:latin typeface="Rockwell Nova" panose="02060503020205020403" pitchFamily="18" charset="0"/>
                <a:cs typeface="Segoe UI Light" panose="020B0502040204020203" pitchFamily="34" charset="0"/>
              </a:rPr>
            </a:br>
            <a:r>
              <a:rPr lang="en-US" sz="2400" dirty="0">
                <a:solidFill>
                  <a:schemeClr val="accent1">
                    <a:lumMod val="50000"/>
                  </a:schemeClr>
                </a:solidFill>
                <a:latin typeface="Rockwell Nova" panose="02060503020205020403" pitchFamily="18" charset="0"/>
                <a:cs typeface="Segoe UI Light" panose="020B0502040204020203" pitchFamily="34" charset="0"/>
              </a:rPr>
              <a:t>Lee Jing Wen (P-COM0087/19)</a:t>
            </a:r>
            <a:br>
              <a:rPr lang="en-US" sz="2400" dirty="0">
                <a:solidFill>
                  <a:schemeClr val="accent1">
                    <a:lumMod val="50000"/>
                  </a:schemeClr>
                </a:solidFill>
                <a:latin typeface="Rockwell Nova" panose="02060503020205020403" pitchFamily="18" charset="0"/>
                <a:cs typeface="Segoe UI Light" panose="020B0502040204020203" pitchFamily="34" charset="0"/>
              </a:rPr>
            </a:br>
            <a:r>
              <a:rPr lang="en-US" sz="2400" dirty="0">
                <a:solidFill>
                  <a:schemeClr val="accent1">
                    <a:lumMod val="50000"/>
                  </a:schemeClr>
                </a:solidFill>
                <a:latin typeface="Rockwell Nova" panose="02060503020205020403" pitchFamily="18" charset="0"/>
                <a:cs typeface="Segoe UI Light" panose="020B0502040204020203" pitchFamily="34" charset="0"/>
              </a:rPr>
              <a:t>Sammak Musabbir Hasan (P-COM0092/19)</a:t>
            </a:r>
            <a:br>
              <a:rPr lang="en-US" sz="2400" dirty="0">
                <a:solidFill>
                  <a:schemeClr val="accent1">
                    <a:lumMod val="50000"/>
                  </a:schemeClr>
                </a:solidFill>
                <a:latin typeface="Rockwell Nova" panose="02060503020205020403" pitchFamily="18" charset="0"/>
                <a:cs typeface="Segoe UI Light" panose="020B0502040204020203" pitchFamily="34" charset="0"/>
              </a:rPr>
            </a:br>
            <a:r>
              <a:rPr lang="en-US" sz="2400" dirty="0">
                <a:solidFill>
                  <a:schemeClr val="accent1">
                    <a:lumMod val="50000"/>
                  </a:schemeClr>
                </a:solidFill>
                <a:latin typeface="Rockwell Nova" panose="02060503020205020403" pitchFamily="18" charset="0"/>
                <a:cs typeface="Segoe UI Light" panose="020B0502040204020203" pitchFamily="34" charset="0"/>
              </a:rPr>
              <a:t>Wang Huaixu (P-COM0103/19)</a:t>
            </a:r>
            <a:br>
              <a:rPr lang="en-US" sz="2000" dirty="0">
                <a:solidFill>
                  <a:schemeClr val="accent1">
                    <a:lumMod val="50000"/>
                  </a:schemeClr>
                </a:solidFill>
                <a:latin typeface="Rockwell Nova" panose="02060503020205020403" pitchFamily="18" charset="0"/>
                <a:cs typeface="Segoe UI Light" panose="020B0502040204020203" pitchFamily="34" charset="0"/>
              </a:rPr>
            </a:br>
            <a:br>
              <a:rPr lang="en-US" sz="2000" dirty="0">
                <a:solidFill>
                  <a:schemeClr val="accent1">
                    <a:lumMod val="50000"/>
                  </a:schemeClr>
                </a:solidFill>
                <a:latin typeface="Rockwell Nova" panose="02060503020205020403" pitchFamily="18" charset="0"/>
                <a:cs typeface="Segoe UI Light" panose="020B0502040204020203" pitchFamily="34" charset="0"/>
              </a:rPr>
            </a:br>
            <a:br>
              <a:rPr lang="en-US" sz="2000" dirty="0">
                <a:solidFill>
                  <a:schemeClr val="accent1">
                    <a:lumMod val="50000"/>
                  </a:schemeClr>
                </a:solidFill>
                <a:latin typeface="Rockwell Nova" panose="02060503020205020403" pitchFamily="18" charset="0"/>
                <a:cs typeface="Segoe UI Light" panose="020B0502040204020203" pitchFamily="34" charset="0"/>
              </a:rPr>
            </a:br>
            <a:br>
              <a:rPr lang="en-US" sz="2000" dirty="0">
                <a:solidFill>
                  <a:schemeClr val="accent1">
                    <a:lumMod val="50000"/>
                  </a:schemeClr>
                </a:solidFill>
                <a:latin typeface="Rockwell Nova" panose="02060503020205020403" pitchFamily="18" charset="0"/>
                <a:cs typeface="Segoe UI Light" panose="020B0502040204020203" pitchFamily="34" charset="0"/>
              </a:rPr>
            </a:br>
            <a:endParaRPr lang="en-US" sz="2000" dirty="0">
              <a:solidFill>
                <a:schemeClr val="accent1">
                  <a:lumMod val="50000"/>
                </a:schemeClr>
              </a:solidFill>
              <a:latin typeface="Rockwell Nova" panose="02060503020205020403" pitchFamily="18" charset="0"/>
              <a:cs typeface="Segoe UI Light" panose="020B0502040204020203" pitchFamily="34" charset="0"/>
            </a:endParaRPr>
          </a:p>
        </p:txBody>
      </p:sp>
    </p:spTree>
    <p:extLst>
      <p:ext uri="{BB962C8B-B14F-4D97-AF65-F5344CB8AC3E}">
        <p14:creationId xmlns:p14="http://schemas.microsoft.com/office/powerpoint/2010/main" val="1154089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EA9F0-EACB-4E34-ADF6-58C865CC56FE}"/>
              </a:ext>
            </a:extLst>
          </p:cNvPr>
          <p:cNvSpPr>
            <a:spLocks noGrp="1"/>
          </p:cNvSpPr>
          <p:nvPr>
            <p:ph type="title"/>
          </p:nvPr>
        </p:nvSpPr>
        <p:spPr>
          <a:xfrm>
            <a:off x="838200" y="365125"/>
            <a:ext cx="10515600" cy="1325563"/>
          </a:xfrm>
        </p:spPr>
        <p:txBody>
          <a:bodyPr>
            <a:normAutofit/>
          </a:bodyPr>
          <a:lstStyle/>
          <a:p>
            <a:r>
              <a:rPr lang="en-US" sz="3200" dirty="0">
                <a:solidFill>
                  <a:schemeClr val="accent1">
                    <a:lumMod val="50000"/>
                  </a:schemeClr>
                </a:solidFill>
                <a:latin typeface="Rockwell Nova" panose="02060503020205020403" pitchFamily="18" charset="0"/>
              </a:rPr>
              <a:t>DATA EXPLORATION </a:t>
            </a:r>
            <a:r>
              <a:rPr lang="en-US" sz="2000" dirty="0">
                <a:solidFill>
                  <a:schemeClr val="accent1">
                    <a:lumMod val="50000"/>
                  </a:schemeClr>
                </a:solidFill>
                <a:latin typeface="Rockwell Nova" panose="02060503020205020403" pitchFamily="18" charset="0"/>
              </a:rPr>
              <a:t>(Density Plots)</a:t>
            </a:r>
            <a:endParaRPr lang="en-US" sz="2000" dirty="0">
              <a:solidFill>
                <a:schemeClr val="accent1">
                  <a:lumMod val="50000"/>
                </a:schemeClr>
              </a:solidFill>
              <a:latin typeface="Georgia Pro Cond" panose="02040506050405020303" pitchFamily="18" charset="0"/>
            </a:endParaRPr>
          </a:p>
        </p:txBody>
      </p:sp>
      <p:sp>
        <p:nvSpPr>
          <p:cNvPr id="3" name="Date Placeholder 2">
            <a:extLst>
              <a:ext uri="{FF2B5EF4-FFF2-40B4-BE49-F238E27FC236}">
                <a16:creationId xmlns:a16="http://schemas.microsoft.com/office/drawing/2014/main" id="{23C3AC0D-1883-489E-94CC-C78C43267E4B}"/>
              </a:ext>
            </a:extLst>
          </p:cNvPr>
          <p:cNvSpPr>
            <a:spLocks noGrp="1"/>
          </p:cNvSpPr>
          <p:nvPr>
            <p:ph type="dt" sz="half" idx="10"/>
          </p:nvPr>
        </p:nvSpPr>
        <p:spPr>
          <a:xfrm>
            <a:off x="838200" y="6356350"/>
            <a:ext cx="2743200" cy="365125"/>
          </a:xfrm>
        </p:spPr>
        <p:txBody>
          <a:bodyPr/>
          <a:lstStyle/>
          <a:p>
            <a:r>
              <a:rPr lang="en-US"/>
              <a:t>12/4/2019</a:t>
            </a:r>
          </a:p>
        </p:txBody>
      </p:sp>
      <p:sp>
        <p:nvSpPr>
          <p:cNvPr id="5" name="Slide Number Placeholder 4">
            <a:extLst>
              <a:ext uri="{FF2B5EF4-FFF2-40B4-BE49-F238E27FC236}">
                <a16:creationId xmlns:a16="http://schemas.microsoft.com/office/drawing/2014/main" id="{6A598B4C-F27D-4381-AE08-1CF3CADEB7C4}"/>
              </a:ext>
            </a:extLst>
          </p:cNvPr>
          <p:cNvSpPr>
            <a:spLocks noGrp="1"/>
          </p:cNvSpPr>
          <p:nvPr>
            <p:ph type="sldNum" sz="quarter" idx="12"/>
          </p:nvPr>
        </p:nvSpPr>
        <p:spPr>
          <a:xfrm>
            <a:off x="8610600" y="6356350"/>
            <a:ext cx="2743200" cy="365125"/>
          </a:xfrm>
        </p:spPr>
        <p:txBody>
          <a:bodyPr/>
          <a:lstStyle/>
          <a:p>
            <a:fld id="{87963F98-C10F-4FC1-8017-0839D2AC7CA3}" type="slidenum">
              <a:rPr lang="en-US" smtClean="0"/>
              <a:t>10</a:t>
            </a:fld>
            <a:endParaRPr lang="en-US"/>
          </a:p>
        </p:txBody>
      </p:sp>
      <p:pic>
        <p:nvPicPr>
          <p:cNvPr id="7" name="Picture 6" descr="A close up of a map&#10;&#10;Description automatically generated">
            <a:extLst>
              <a:ext uri="{FF2B5EF4-FFF2-40B4-BE49-F238E27FC236}">
                <a16:creationId xmlns:a16="http://schemas.microsoft.com/office/drawing/2014/main" id="{7FD27441-CD8B-42CE-897E-1AC67F16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 y="1656641"/>
            <a:ext cx="5715000" cy="3333750"/>
          </a:xfrm>
          <a:prstGeom prst="rect">
            <a:avLst/>
          </a:prstGeom>
        </p:spPr>
      </p:pic>
      <p:pic>
        <p:nvPicPr>
          <p:cNvPr id="9" name="Picture 8" descr="A close up of a map&#10;&#10;Description automatically generated">
            <a:extLst>
              <a:ext uri="{FF2B5EF4-FFF2-40B4-BE49-F238E27FC236}">
                <a16:creationId xmlns:a16="http://schemas.microsoft.com/office/drawing/2014/main" id="{DC1F3836-0DDE-404F-B5D5-0E57EBF1F7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8900" y="1690688"/>
            <a:ext cx="5715000" cy="3333750"/>
          </a:xfrm>
          <a:prstGeom prst="rect">
            <a:avLst/>
          </a:prstGeom>
        </p:spPr>
      </p:pic>
      <p:sp>
        <p:nvSpPr>
          <p:cNvPr id="8" name="TextBox 7">
            <a:extLst>
              <a:ext uri="{FF2B5EF4-FFF2-40B4-BE49-F238E27FC236}">
                <a16:creationId xmlns:a16="http://schemas.microsoft.com/office/drawing/2014/main" id="{30CD9B6C-A177-4E3F-8EF3-12CE11BDE130}"/>
              </a:ext>
            </a:extLst>
          </p:cNvPr>
          <p:cNvSpPr txBox="1"/>
          <p:nvPr/>
        </p:nvSpPr>
        <p:spPr>
          <a:xfrm>
            <a:off x="838200" y="5058485"/>
            <a:ext cx="10515600" cy="1200329"/>
          </a:xfrm>
          <a:prstGeom prst="rect">
            <a:avLst/>
          </a:prstGeom>
          <a:noFill/>
        </p:spPr>
        <p:txBody>
          <a:bodyPr wrap="square" rtlCol="0">
            <a:spAutoFit/>
          </a:bodyPr>
          <a:lstStyle/>
          <a:p>
            <a:r>
              <a:rPr lang="en-US" sz="2400" dirty="0">
                <a:solidFill>
                  <a:schemeClr val="bg2">
                    <a:lumMod val="25000"/>
                  </a:schemeClr>
                </a:solidFill>
                <a:latin typeface="Rockwell Nova" panose="02060503020205020403" pitchFamily="18" charset="0"/>
              </a:rPr>
              <a:t>Mean age of patients with CVDs was higher than those without. However, distribution of Height was normal and remained same for both classes.</a:t>
            </a:r>
          </a:p>
        </p:txBody>
      </p:sp>
    </p:spTree>
    <p:extLst>
      <p:ext uri="{BB962C8B-B14F-4D97-AF65-F5344CB8AC3E}">
        <p14:creationId xmlns:p14="http://schemas.microsoft.com/office/powerpoint/2010/main" val="273446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EA9F0-EACB-4E34-ADF6-58C865CC56FE}"/>
              </a:ext>
            </a:extLst>
          </p:cNvPr>
          <p:cNvSpPr>
            <a:spLocks noGrp="1"/>
          </p:cNvSpPr>
          <p:nvPr>
            <p:ph type="title"/>
          </p:nvPr>
        </p:nvSpPr>
        <p:spPr>
          <a:xfrm>
            <a:off x="838200" y="365125"/>
            <a:ext cx="10515600" cy="1325563"/>
          </a:xfrm>
        </p:spPr>
        <p:txBody>
          <a:bodyPr>
            <a:normAutofit/>
          </a:bodyPr>
          <a:lstStyle/>
          <a:p>
            <a:r>
              <a:rPr lang="en-US" sz="3200" dirty="0">
                <a:solidFill>
                  <a:schemeClr val="accent1">
                    <a:lumMod val="50000"/>
                  </a:schemeClr>
                </a:solidFill>
                <a:latin typeface="Rockwell Nova" panose="02060503020205020403" pitchFamily="18" charset="0"/>
              </a:rPr>
              <a:t>DATA EXPLORATION </a:t>
            </a:r>
            <a:r>
              <a:rPr lang="en-US" sz="2000" dirty="0">
                <a:solidFill>
                  <a:schemeClr val="accent1">
                    <a:lumMod val="50000"/>
                  </a:schemeClr>
                </a:solidFill>
                <a:latin typeface="Rockwell Nova" panose="02060503020205020403" pitchFamily="18" charset="0"/>
              </a:rPr>
              <a:t>(Density Plots)</a:t>
            </a:r>
            <a:endParaRPr lang="en-US" sz="2000" dirty="0">
              <a:solidFill>
                <a:schemeClr val="accent1">
                  <a:lumMod val="50000"/>
                </a:schemeClr>
              </a:solidFill>
              <a:latin typeface="Georgia Pro Cond" panose="02040506050405020303" pitchFamily="18" charset="0"/>
            </a:endParaRPr>
          </a:p>
        </p:txBody>
      </p:sp>
      <p:sp>
        <p:nvSpPr>
          <p:cNvPr id="3" name="Date Placeholder 2">
            <a:extLst>
              <a:ext uri="{FF2B5EF4-FFF2-40B4-BE49-F238E27FC236}">
                <a16:creationId xmlns:a16="http://schemas.microsoft.com/office/drawing/2014/main" id="{23C3AC0D-1883-489E-94CC-C78C43267E4B}"/>
              </a:ext>
            </a:extLst>
          </p:cNvPr>
          <p:cNvSpPr>
            <a:spLocks noGrp="1"/>
          </p:cNvSpPr>
          <p:nvPr>
            <p:ph type="dt" sz="half" idx="10"/>
          </p:nvPr>
        </p:nvSpPr>
        <p:spPr>
          <a:xfrm>
            <a:off x="838200" y="6356350"/>
            <a:ext cx="2743200" cy="365125"/>
          </a:xfrm>
        </p:spPr>
        <p:txBody>
          <a:bodyPr/>
          <a:lstStyle/>
          <a:p>
            <a:r>
              <a:rPr lang="en-US"/>
              <a:t>12/4/2019</a:t>
            </a:r>
          </a:p>
        </p:txBody>
      </p:sp>
      <p:sp>
        <p:nvSpPr>
          <p:cNvPr id="5" name="Slide Number Placeholder 4">
            <a:extLst>
              <a:ext uri="{FF2B5EF4-FFF2-40B4-BE49-F238E27FC236}">
                <a16:creationId xmlns:a16="http://schemas.microsoft.com/office/drawing/2014/main" id="{6A598B4C-F27D-4381-AE08-1CF3CADEB7C4}"/>
              </a:ext>
            </a:extLst>
          </p:cNvPr>
          <p:cNvSpPr>
            <a:spLocks noGrp="1"/>
          </p:cNvSpPr>
          <p:nvPr>
            <p:ph type="sldNum" sz="quarter" idx="12"/>
          </p:nvPr>
        </p:nvSpPr>
        <p:spPr>
          <a:xfrm>
            <a:off x="8610600" y="6356350"/>
            <a:ext cx="2743200" cy="365125"/>
          </a:xfrm>
        </p:spPr>
        <p:txBody>
          <a:bodyPr/>
          <a:lstStyle/>
          <a:p>
            <a:fld id="{87963F98-C10F-4FC1-8017-0839D2AC7CA3}" type="slidenum">
              <a:rPr lang="en-US" smtClean="0"/>
              <a:t>11</a:t>
            </a:fld>
            <a:endParaRPr lang="en-US"/>
          </a:p>
        </p:txBody>
      </p:sp>
      <p:pic>
        <p:nvPicPr>
          <p:cNvPr id="7" name="Picture 6">
            <a:extLst>
              <a:ext uri="{FF2B5EF4-FFF2-40B4-BE49-F238E27FC236}">
                <a16:creationId xmlns:a16="http://schemas.microsoft.com/office/drawing/2014/main" id="{7FD27441-CD8B-42CE-897E-1AC67F16DEC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3900" y="1656641"/>
            <a:ext cx="5715000" cy="3333750"/>
          </a:xfrm>
          <a:prstGeom prst="rect">
            <a:avLst/>
          </a:prstGeom>
        </p:spPr>
      </p:pic>
      <p:pic>
        <p:nvPicPr>
          <p:cNvPr id="9" name="Picture 8">
            <a:extLst>
              <a:ext uri="{FF2B5EF4-FFF2-40B4-BE49-F238E27FC236}">
                <a16:creationId xmlns:a16="http://schemas.microsoft.com/office/drawing/2014/main" id="{DC1F3836-0DDE-404F-B5D5-0E57EBF1F7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38900" y="1690688"/>
            <a:ext cx="5715000" cy="3333750"/>
          </a:xfrm>
          <a:prstGeom prst="rect">
            <a:avLst/>
          </a:prstGeom>
        </p:spPr>
      </p:pic>
      <p:sp>
        <p:nvSpPr>
          <p:cNvPr id="8" name="TextBox 7">
            <a:extLst>
              <a:ext uri="{FF2B5EF4-FFF2-40B4-BE49-F238E27FC236}">
                <a16:creationId xmlns:a16="http://schemas.microsoft.com/office/drawing/2014/main" id="{30CD9B6C-A177-4E3F-8EF3-12CE11BDE130}"/>
              </a:ext>
            </a:extLst>
          </p:cNvPr>
          <p:cNvSpPr txBox="1"/>
          <p:nvPr/>
        </p:nvSpPr>
        <p:spPr>
          <a:xfrm>
            <a:off x="838200" y="5058485"/>
            <a:ext cx="10515600" cy="1200329"/>
          </a:xfrm>
          <a:prstGeom prst="rect">
            <a:avLst/>
          </a:prstGeom>
          <a:noFill/>
        </p:spPr>
        <p:txBody>
          <a:bodyPr wrap="square" rtlCol="0">
            <a:spAutoFit/>
          </a:bodyPr>
          <a:lstStyle/>
          <a:p>
            <a:r>
              <a:rPr lang="en-US" sz="2400" dirty="0">
                <a:solidFill>
                  <a:schemeClr val="bg2">
                    <a:lumMod val="25000"/>
                  </a:schemeClr>
                </a:solidFill>
                <a:latin typeface="Rockwell Nova" panose="02060503020205020403" pitchFamily="18" charset="0"/>
              </a:rPr>
              <a:t>Mean weight of patients with CVDs was little higher than those without. Distribution of BMI was normal, and mean was slightly higher if not the same for patients with CVD.</a:t>
            </a:r>
          </a:p>
        </p:txBody>
      </p:sp>
    </p:spTree>
    <p:extLst>
      <p:ext uri="{BB962C8B-B14F-4D97-AF65-F5344CB8AC3E}">
        <p14:creationId xmlns:p14="http://schemas.microsoft.com/office/powerpoint/2010/main" val="380651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EA9F0-EACB-4E34-ADF6-58C865CC56FE}"/>
              </a:ext>
            </a:extLst>
          </p:cNvPr>
          <p:cNvSpPr>
            <a:spLocks noGrp="1"/>
          </p:cNvSpPr>
          <p:nvPr>
            <p:ph type="title"/>
          </p:nvPr>
        </p:nvSpPr>
        <p:spPr>
          <a:xfrm>
            <a:off x="838200" y="365125"/>
            <a:ext cx="10515600" cy="1325563"/>
          </a:xfrm>
        </p:spPr>
        <p:txBody>
          <a:bodyPr>
            <a:normAutofit/>
          </a:bodyPr>
          <a:lstStyle/>
          <a:p>
            <a:r>
              <a:rPr lang="en-US" sz="3200" dirty="0">
                <a:solidFill>
                  <a:schemeClr val="accent1">
                    <a:lumMod val="50000"/>
                  </a:schemeClr>
                </a:solidFill>
                <a:latin typeface="Rockwell Nova" panose="02060503020205020403" pitchFamily="18" charset="0"/>
              </a:rPr>
              <a:t>DATA EXPLORATION </a:t>
            </a:r>
            <a:r>
              <a:rPr lang="en-US" sz="2000" dirty="0">
                <a:solidFill>
                  <a:schemeClr val="accent1">
                    <a:lumMod val="50000"/>
                  </a:schemeClr>
                </a:solidFill>
                <a:latin typeface="Rockwell Nova" panose="02060503020205020403" pitchFamily="18" charset="0"/>
              </a:rPr>
              <a:t>(Density Plots)</a:t>
            </a:r>
            <a:endParaRPr lang="en-US" sz="2000" dirty="0">
              <a:solidFill>
                <a:schemeClr val="accent1">
                  <a:lumMod val="50000"/>
                </a:schemeClr>
              </a:solidFill>
              <a:latin typeface="Georgia Pro Cond" panose="02040506050405020303" pitchFamily="18" charset="0"/>
            </a:endParaRPr>
          </a:p>
        </p:txBody>
      </p:sp>
      <p:sp>
        <p:nvSpPr>
          <p:cNvPr id="3" name="Date Placeholder 2">
            <a:extLst>
              <a:ext uri="{FF2B5EF4-FFF2-40B4-BE49-F238E27FC236}">
                <a16:creationId xmlns:a16="http://schemas.microsoft.com/office/drawing/2014/main" id="{23C3AC0D-1883-489E-94CC-C78C43267E4B}"/>
              </a:ext>
            </a:extLst>
          </p:cNvPr>
          <p:cNvSpPr>
            <a:spLocks noGrp="1"/>
          </p:cNvSpPr>
          <p:nvPr>
            <p:ph type="dt" sz="half" idx="10"/>
          </p:nvPr>
        </p:nvSpPr>
        <p:spPr>
          <a:xfrm>
            <a:off x="838200" y="6356350"/>
            <a:ext cx="2743200" cy="365125"/>
          </a:xfrm>
        </p:spPr>
        <p:txBody>
          <a:bodyPr/>
          <a:lstStyle/>
          <a:p>
            <a:r>
              <a:rPr lang="en-US"/>
              <a:t>12/4/2019</a:t>
            </a:r>
          </a:p>
        </p:txBody>
      </p:sp>
      <p:sp>
        <p:nvSpPr>
          <p:cNvPr id="5" name="Slide Number Placeholder 4">
            <a:extLst>
              <a:ext uri="{FF2B5EF4-FFF2-40B4-BE49-F238E27FC236}">
                <a16:creationId xmlns:a16="http://schemas.microsoft.com/office/drawing/2014/main" id="{6A598B4C-F27D-4381-AE08-1CF3CADEB7C4}"/>
              </a:ext>
            </a:extLst>
          </p:cNvPr>
          <p:cNvSpPr>
            <a:spLocks noGrp="1"/>
          </p:cNvSpPr>
          <p:nvPr>
            <p:ph type="sldNum" sz="quarter" idx="12"/>
          </p:nvPr>
        </p:nvSpPr>
        <p:spPr>
          <a:xfrm>
            <a:off x="8610600" y="6356350"/>
            <a:ext cx="2743200" cy="365125"/>
          </a:xfrm>
        </p:spPr>
        <p:txBody>
          <a:bodyPr/>
          <a:lstStyle/>
          <a:p>
            <a:fld id="{87963F98-C10F-4FC1-8017-0839D2AC7CA3}" type="slidenum">
              <a:rPr lang="en-US" smtClean="0"/>
              <a:t>12</a:t>
            </a:fld>
            <a:endParaRPr lang="en-US"/>
          </a:p>
        </p:txBody>
      </p:sp>
      <p:pic>
        <p:nvPicPr>
          <p:cNvPr id="7" name="Picture 6">
            <a:extLst>
              <a:ext uri="{FF2B5EF4-FFF2-40B4-BE49-F238E27FC236}">
                <a16:creationId xmlns:a16="http://schemas.microsoft.com/office/drawing/2014/main" id="{7FD27441-CD8B-42CE-897E-1AC67F16DEC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3900" y="1656641"/>
            <a:ext cx="5715000" cy="3333750"/>
          </a:xfrm>
          <a:prstGeom prst="rect">
            <a:avLst/>
          </a:prstGeom>
        </p:spPr>
      </p:pic>
      <p:pic>
        <p:nvPicPr>
          <p:cNvPr id="9" name="Picture 8">
            <a:extLst>
              <a:ext uri="{FF2B5EF4-FFF2-40B4-BE49-F238E27FC236}">
                <a16:creationId xmlns:a16="http://schemas.microsoft.com/office/drawing/2014/main" id="{DC1F3836-0DDE-404F-B5D5-0E57EBF1F7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38900" y="1690688"/>
            <a:ext cx="5715000" cy="3333750"/>
          </a:xfrm>
          <a:prstGeom prst="rect">
            <a:avLst/>
          </a:prstGeom>
        </p:spPr>
      </p:pic>
      <p:sp>
        <p:nvSpPr>
          <p:cNvPr id="8" name="TextBox 7">
            <a:extLst>
              <a:ext uri="{FF2B5EF4-FFF2-40B4-BE49-F238E27FC236}">
                <a16:creationId xmlns:a16="http://schemas.microsoft.com/office/drawing/2014/main" id="{30CD9B6C-A177-4E3F-8EF3-12CE11BDE130}"/>
              </a:ext>
            </a:extLst>
          </p:cNvPr>
          <p:cNvSpPr txBox="1"/>
          <p:nvPr/>
        </p:nvSpPr>
        <p:spPr>
          <a:xfrm>
            <a:off x="838200" y="5058485"/>
            <a:ext cx="10515600" cy="1200329"/>
          </a:xfrm>
          <a:prstGeom prst="rect">
            <a:avLst/>
          </a:prstGeom>
          <a:noFill/>
        </p:spPr>
        <p:txBody>
          <a:bodyPr wrap="square" rtlCol="0">
            <a:spAutoFit/>
          </a:bodyPr>
          <a:lstStyle/>
          <a:p>
            <a:r>
              <a:rPr lang="en-US" sz="2400" dirty="0">
                <a:solidFill>
                  <a:schemeClr val="bg2">
                    <a:lumMod val="25000"/>
                  </a:schemeClr>
                </a:solidFill>
                <a:latin typeface="Rockwell Nova" panose="02060503020205020403" pitchFamily="18" charset="0"/>
              </a:rPr>
              <a:t>Both Systole and Diastole featured a lot of outliers and invalid values that need to be taken care of. The mean Systolic blood pressure was slightly high in CVD affected patients.</a:t>
            </a:r>
          </a:p>
        </p:txBody>
      </p:sp>
    </p:spTree>
    <p:extLst>
      <p:ext uri="{BB962C8B-B14F-4D97-AF65-F5344CB8AC3E}">
        <p14:creationId xmlns:p14="http://schemas.microsoft.com/office/powerpoint/2010/main" val="785239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EA9F0-EACB-4E34-ADF6-58C865CC56FE}"/>
              </a:ext>
            </a:extLst>
          </p:cNvPr>
          <p:cNvSpPr>
            <a:spLocks noGrp="1"/>
          </p:cNvSpPr>
          <p:nvPr>
            <p:ph type="title"/>
          </p:nvPr>
        </p:nvSpPr>
        <p:spPr>
          <a:xfrm>
            <a:off x="838200" y="365125"/>
            <a:ext cx="10515600" cy="1325563"/>
          </a:xfrm>
        </p:spPr>
        <p:txBody>
          <a:bodyPr>
            <a:normAutofit/>
          </a:bodyPr>
          <a:lstStyle/>
          <a:p>
            <a:r>
              <a:rPr lang="en-US" sz="3200" dirty="0">
                <a:solidFill>
                  <a:schemeClr val="accent1">
                    <a:lumMod val="50000"/>
                  </a:schemeClr>
                </a:solidFill>
                <a:latin typeface="Rockwell Nova" panose="02060503020205020403" pitchFamily="18" charset="0"/>
              </a:rPr>
              <a:t>DATA EXPLORATION </a:t>
            </a:r>
            <a:r>
              <a:rPr lang="en-US" sz="2000" dirty="0">
                <a:solidFill>
                  <a:schemeClr val="accent1">
                    <a:lumMod val="50000"/>
                  </a:schemeClr>
                </a:solidFill>
                <a:latin typeface="Rockwell Nova" panose="02060503020205020403" pitchFamily="18" charset="0"/>
              </a:rPr>
              <a:t>(Side-by-side Bar Charts)</a:t>
            </a:r>
            <a:endParaRPr lang="en-US" sz="2000" dirty="0">
              <a:solidFill>
                <a:schemeClr val="accent1">
                  <a:lumMod val="50000"/>
                </a:schemeClr>
              </a:solidFill>
              <a:latin typeface="Georgia Pro Cond" panose="02040506050405020303" pitchFamily="18" charset="0"/>
            </a:endParaRPr>
          </a:p>
        </p:txBody>
      </p:sp>
      <p:sp>
        <p:nvSpPr>
          <p:cNvPr id="3" name="Date Placeholder 2">
            <a:extLst>
              <a:ext uri="{FF2B5EF4-FFF2-40B4-BE49-F238E27FC236}">
                <a16:creationId xmlns:a16="http://schemas.microsoft.com/office/drawing/2014/main" id="{23C3AC0D-1883-489E-94CC-C78C43267E4B}"/>
              </a:ext>
            </a:extLst>
          </p:cNvPr>
          <p:cNvSpPr>
            <a:spLocks noGrp="1"/>
          </p:cNvSpPr>
          <p:nvPr>
            <p:ph type="dt" sz="half" idx="10"/>
          </p:nvPr>
        </p:nvSpPr>
        <p:spPr>
          <a:xfrm>
            <a:off x="838200" y="6356350"/>
            <a:ext cx="2743200" cy="365125"/>
          </a:xfrm>
        </p:spPr>
        <p:txBody>
          <a:bodyPr/>
          <a:lstStyle/>
          <a:p>
            <a:r>
              <a:rPr lang="en-US"/>
              <a:t>12/4/2019</a:t>
            </a:r>
          </a:p>
        </p:txBody>
      </p:sp>
      <p:sp>
        <p:nvSpPr>
          <p:cNvPr id="5" name="Slide Number Placeholder 4">
            <a:extLst>
              <a:ext uri="{FF2B5EF4-FFF2-40B4-BE49-F238E27FC236}">
                <a16:creationId xmlns:a16="http://schemas.microsoft.com/office/drawing/2014/main" id="{6A598B4C-F27D-4381-AE08-1CF3CADEB7C4}"/>
              </a:ext>
            </a:extLst>
          </p:cNvPr>
          <p:cNvSpPr>
            <a:spLocks noGrp="1"/>
          </p:cNvSpPr>
          <p:nvPr>
            <p:ph type="sldNum" sz="quarter" idx="12"/>
          </p:nvPr>
        </p:nvSpPr>
        <p:spPr>
          <a:xfrm>
            <a:off x="8610600" y="6356350"/>
            <a:ext cx="2743200" cy="365125"/>
          </a:xfrm>
        </p:spPr>
        <p:txBody>
          <a:bodyPr/>
          <a:lstStyle/>
          <a:p>
            <a:fld id="{87963F98-C10F-4FC1-8017-0839D2AC7CA3}" type="slidenum">
              <a:rPr lang="en-US" smtClean="0"/>
              <a:t>13</a:t>
            </a:fld>
            <a:endParaRPr lang="en-US"/>
          </a:p>
        </p:txBody>
      </p:sp>
      <p:pic>
        <p:nvPicPr>
          <p:cNvPr id="7" name="Picture 6">
            <a:extLst>
              <a:ext uri="{FF2B5EF4-FFF2-40B4-BE49-F238E27FC236}">
                <a16:creationId xmlns:a16="http://schemas.microsoft.com/office/drawing/2014/main" id="{7FD27441-CD8B-42CE-897E-1AC67F16DEC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3900" y="1656641"/>
            <a:ext cx="5715000" cy="3333750"/>
          </a:xfrm>
          <a:prstGeom prst="rect">
            <a:avLst/>
          </a:prstGeom>
        </p:spPr>
      </p:pic>
      <p:pic>
        <p:nvPicPr>
          <p:cNvPr id="9" name="Picture 8">
            <a:extLst>
              <a:ext uri="{FF2B5EF4-FFF2-40B4-BE49-F238E27FC236}">
                <a16:creationId xmlns:a16="http://schemas.microsoft.com/office/drawing/2014/main" id="{DC1F3836-0DDE-404F-B5D5-0E57EBF1F7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38900" y="1690688"/>
            <a:ext cx="5715000" cy="3333750"/>
          </a:xfrm>
          <a:prstGeom prst="rect">
            <a:avLst/>
          </a:prstGeom>
        </p:spPr>
      </p:pic>
      <p:sp>
        <p:nvSpPr>
          <p:cNvPr id="8" name="TextBox 7">
            <a:extLst>
              <a:ext uri="{FF2B5EF4-FFF2-40B4-BE49-F238E27FC236}">
                <a16:creationId xmlns:a16="http://schemas.microsoft.com/office/drawing/2014/main" id="{30CD9B6C-A177-4E3F-8EF3-12CE11BDE130}"/>
              </a:ext>
            </a:extLst>
          </p:cNvPr>
          <p:cNvSpPr txBox="1"/>
          <p:nvPr/>
        </p:nvSpPr>
        <p:spPr>
          <a:xfrm>
            <a:off x="838200" y="5058485"/>
            <a:ext cx="10515600" cy="830997"/>
          </a:xfrm>
          <a:prstGeom prst="rect">
            <a:avLst/>
          </a:prstGeom>
          <a:noFill/>
        </p:spPr>
        <p:txBody>
          <a:bodyPr wrap="square" rtlCol="0">
            <a:spAutoFit/>
          </a:bodyPr>
          <a:lstStyle/>
          <a:p>
            <a:r>
              <a:rPr lang="en-US" sz="2400" dirty="0">
                <a:solidFill>
                  <a:schemeClr val="bg2">
                    <a:lumMod val="25000"/>
                  </a:schemeClr>
                </a:solidFill>
                <a:latin typeface="Rockwell Nova" panose="02060503020205020403" pitchFamily="18" charset="0"/>
              </a:rPr>
              <a:t>There was no identifiable association between Smoking and CVDs or between Alcohol consumption and CVDs in the population.</a:t>
            </a:r>
          </a:p>
        </p:txBody>
      </p:sp>
    </p:spTree>
    <p:extLst>
      <p:ext uri="{BB962C8B-B14F-4D97-AF65-F5344CB8AC3E}">
        <p14:creationId xmlns:p14="http://schemas.microsoft.com/office/powerpoint/2010/main" val="1903730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EA9F0-EACB-4E34-ADF6-58C865CC56FE}"/>
              </a:ext>
            </a:extLst>
          </p:cNvPr>
          <p:cNvSpPr>
            <a:spLocks noGrp="1"/>
          </p:cNvSpPr>
          <p:nvPr>
            <p:ph type="title"/>
          </p:nvPr>
        </p:nvSpPr>
        <p:spPr>
          <a:xfrm>
            <a:off x="838200" y="365125"/>
            <a:ext cx="10515600" cy="1325563"/>
          </a:xfrm>
        </p:spPr>
        <p:txBody>
          <a:bodyPr>
            <a:normAutofit/>
          </a:bodyPr>
          <a:lstStyle/>
          <a:p>
            <a:r>
              <a:rPr lang="en-US" sz="3200" dirty="0">
                <a:solidFill>
                  <a:schemeClr val="accent1">
                    <a:lumMod val="50000"/>
                  </a:schemeClr>
                </a:solidFill>
                <a:latin typeface="Rockwell Nova" panose="02060503020205020403" pitchFamily="18" charset="0"/>
              </a:rPr>
              <a:t>DATA EXPLORATION </a:t>
            </a:r>
            <a:r>
              <a:rPr lang="en-US" sz="2000" dirty="0">
                <a:solidFill>
                  <a:schemeClr val="accent1">
                    <a:lumMod val="50000"/>
                  </a:schemeClr>
                </a:solidFill>
                <a:latin typeface="Rockwell Nova" panose="02060503020205020403" pitchFamily="18" charset="0"/>
              </a:rPr>
              <a:t>(Side-by-side Bar Charts)</a:t>
            </a:r>
            <a:endParaRPr lang="en-US" sz="2000" dirty="0">
              <a:solidFill>
                <a:schemeClr val="accent1">
                  <a:lumMod val="50000"/>
                </a:schemeClr>
              </a:solidFill>
              <a:latin typeface="Georgia Pro Cond" panose="02040506050405020303" pitchFamily="18" charset="0"/>
            </a:endParaRPr>
          </a:p>
        </p:txBody>
      </p:sp>
      <p:sp>
        <p:nvSpPr>
          <p:cNvPr id="3" name="Date Placeholder 2">
            <a:extLst>
              <a:ext uri="{FF2B5EF4-FFF2-40B4-BE49-F238E27FC236}">
                <a16:creationId xmlns:a16="http://schemas.microsoft.com/office/drawing/2014/main" id="{23C3AC0D-1883-489E-94CC-C78C43267E4B}"/>
              </a:ext>
            </a:extLst>
          </p:cNvPr>
          <p:cNvSpPr>
            <a:spLocks noGrp="1"/>
          </p:cNvSpPr>
          <p:nvPr>
            <p:ph type="dt" sz="half" idx="10"/>
          </p:nvPr>
        </p:nvSpPr>
        <p:spPr>
          <a:xfrm>
            <a:off x="838200" y="6356350"/>
            <a:ext cx="2743200" cy="365125"/>
          </a:xfrm>
        </p:spPr>
        <p:txBody>
          <a:bodyPr/>
          <a:lstStyle/>
          <a:p>
            <a:r>
              <a:rPr lang="en-US"/>
              <a:t>12/4/2019</a:t>
            </a:r>
          </a:p>
        </p:txBody>
      </p:sp>
      <p:sp>
        <p:nvSpPr>
          <p:cNvPr id="5" name="Slide Number Placeholder 4">
            <a:extLst>
              <a:ext uri="{FF2B5EF4-FFF2-40B4-BE49-F238E27FC236}">
                <a16:creationId xmlns:a16="http://schemas.microsoft.com/office/drawing/2014/main" id="{6A598B4C-F27D-4381-AE08-1CF3CADEB7C4}"/>
              </a:ext>
            </a:extLst>
          </p:cNvPr>
          <p:cNvSpPr>
            <a:spLocks noGrp="1"/>
          </p:cNvSpPr>
          <p:nvPr>
            <p:ph type="sldNum" sz="quarter" idx="12"/>
          </p:nvPr>
        </p:nvSpPr>
        <p:spPr>
          <a:xfrm>
            <a:off x="8610600" y="6356350"/>
            <a:ext cx="2743200" cy="365125"/>
          </a:xfrm>
        </p:spPr>
        <p:txBody>
          <a:bodyPr/>
          <a:lstStyle/>
          <a:p>
            <a:fld id="{87963F98-C10F-4FC1-8017-0839D2AC7CA3}" type="slidenum">
              <a:rPr lang="en-US" smtClean="0"/>
              <a:t>14</a:t>
            </a:fld>
            <a:endParaRPr lang="en-US"/>
          </a:p>
        </p:txBody>
      </p:sp>
      <p:pic>
        <p:nvPicPr>
          <p:cNvPr id="7" name="Picture 6">
            <a:extLst>
              <a:ext uri="{FF2B5EF4-FFF2-40B4-BE49-F238E27FC236}">
                <a16:creationId xmlns:a16="http://schemas.microsoft.com/office/drawing/2014/main" id="{7FD27441-CD8B-42CE-897E-1AC67F16DEC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3900" y="1656641"/>
            <a:ext cx="5715000" cy="3333750"/>
          </a:xfrm>
          <a:prstGeom prst="rect">
            <a:avLst/>
          </a:prstGeom>
        </p:spPr>
      </p:pic>
      <p:pic>
        <p:nvPicPr>
          <p:cNvPr id="9" name="Picture 8">
            <a:extLst>
              <a:ext uri="{FF2B5EF4-FFF2-40B4-BE49-F238E27FC236}">
                <a16:creationId xmlns:a16="http://schemas.microsoft.com/office/drawing/2014/main" id="{DC1F3836-0DDE-404F-B5D5-0E57EBF1F7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38900" y="1690688"/>
            <a:ext cx="5715000" cy="3333750"/>
          </a:xfrm>
          <a:prstGeom prst="rect">
            <a:avLst/>
          </a:prstGeom>
        </p:spPr>
      </p:pic>
      <p:sp>
        <p:nvSpPr>
          <p:cNvPr id="8" name="TextBox 7">
            <a:extLst>
              <a:ext uri="{FF2B5EF4-FFF2-40B4-BE49-F238E27FC236}">
                <a16:creationId xmlns:a16="http://schemas.microsoft.com/office/drawing/2014/main" id="{30CD9B6C-A177-4E3F-8EF3-12CE11BDE130}"/>
              </a:ext>
            </a:extLst>
          </p:cNvPr>
          <p:cNvSpPr txBox="1"/>
          <p:nvPr/>
        </p:nvSpPr>
        <p:spPr>
          <a:xfrm>
            <a:off x="838200" y="5058485"/>
            <a:ext cx="10515600" cy="1200329"/>
          </a:xfrm>
          <a:prstGeom prst="rect">
            <a:avLst/>
          </a:prstGeom>
          <a:noFill/>
        </p:spPr>
        <p:txBody>
          <a:bodyPr wrap="square" rtlCol="0">
            <a:spAutoFit/>
          </a:bodyPr>
          <a:lstStyle/>
          <a:p>
            <a:r>
              <a:rPr lang="en-US" sz="2400" dirty="0">
                <a:solidFill>
                  <a:schemeClr val="bg2">
                    <a:lumMod val="25000"/>
                  </a:schemeClr>
                </a:solidFill>
                <a:latin typeface="Rockwell Nova" panose="02060503020205020403" pitchFamily="18" charset="0"/>
              </a:rPr>
              <a:t>Patients with high blood pressure had significantly higher rate of CVD. Also, frequency of CVDs was slightly higher in physically inactive patients.</a:t>
            </a:r>
          </a:p>
        </p:txBody>
      </p:sp>
    </p:spTree>
    <p:extLst>
      <p:ext uri="{BB962C8B-B14F-4D97-AF65-F5344CB8AC3E}">
        <p14:creationId xmlns:p14="http://schemas.microsoft.com/office/powerpoint/2010/main" val="2373048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EA9F0-EACB-4E34-ADF6-58C865CC56FE}"/>
              </a:ext>
            </a:extLst>
          </p:cNvPr>
          <p:cNvSpPr>
            <a:spLocks noGrp="1"/>
          </p:cNvSpPr>
          <p:nvPr>
            <p:ph type="title"/>
          </p:nvPr>
        </p:nvSpPr>
        <p:spPr>
          <a:xfrm>
            <a:off x="838200" y="365125"/>
            <a:ext cx="10515600" cy="1325563"/>
          </a:xfrm>
        </p:spPr>
        <p:txBody>
          <a:bodyPr>
            <a:normAutofit/>
          </a:bodyPr>
          <a:lstStyle/>
          <a:p>
            <a:r>
              <a:rPr lang="en-US" sz="3200" dirty="0">
                <a:solidFill>
                  <a:schemeClr val="accent1">
                    <a:lumMod val="50000"/>
                  </a:schemeClr>
                </a:solidFill>
                <a:latin typeface="Rockwell Nova" panose="02060503020205020403" pitchFamily="18" charset="0"/>
              </a:rPr>
              <a:t>DATA EXPLORATION </a:t>
            </a:r>
            <a:r>
              <a:rPr lang="en-US" sz="2000" dirty="0">
                <a:solidFill>
                  <a:schemeClr val="accent1">
                    <a:lumMod val="50000"/>
                  </a:schemeClr>
                </a:solidFill>
                <a:latin typeface="Rockwell Nova" panose="02060503020205020403" pitchFamily="18" charset="0"/>
              </a:rPr>
              <a:t>(Side-by-side Bar Charts)</a:t>
            </a:r>
            <a:endParaRPr lang="en-US" sz="2000" dirty="0">
              <a:solidFill>
                <a:schemeClr val="accent1">
                  <a:lumMod val="50000"/>
                </a:schemeClr>
              </a:solidFill>
              <a:latin typeface="Georgia Pro Cond" panose="02040506050405020303" pitchFamily="18" charset="0"/>
            </a:endParaRPr>
          </a:p>
        </p:txBody>
      </p:sp>
      <p:sp>
        <p:nvSpPr>
          <p:cNvPr id="3" name="Date Placeholder 2">
            <a:extLst>
              <a:ext uri="{FF2B5EF4-FFF2-40B4-BE49-F238E27FC236}">
                <a16:creationId xmlns:a16="http://schemas.microsoft.com/office/drawing/2014/main" id="{23C3AC0D-1883-489E-94CC-C78C43267E4B}"/>
              </a:ext>
            </a:extLst>
          </p:cNvPr>
          <p:cNvSpPr>
            <a:spLocks noGrp="1"/>
          </p:cNvSpPr>
          <p:nvPr>
            <p:ph type="dt" sz="half" idx="10"/>
          </p:nvPr>
        </p:nvSpPr>
        <p:spPr>
          <a:xfrm>
            <a:off x="838200" y="6356350"/>
            <a:ext cx="2743200" cy="365125"/>
          </a:xfrm>
        </p:spPr>
        <p:txBody>
          <a:bodyPr/>
          <a:lstStyle/>
          <a:p>
            <a:r>
              <a:rPr lang="en-US"/>
              <a:t>12/4/2019</a:t>
            </a:r>
          </a:p>
        </p:txBody>
      </p:sp>
      <p:sp>
        <p:nvSpPr>
          <p:cNvPr id="5" name="Slide Number Placeholder 4">
            <a:extLst>
              <a:ext uri="{FF2B5EF4-FFF2-40B4-BE49-F238E27FC236}">
                <a16:creationId xmlns:a16="http://schemas.microsoft.com/office/drawing/2014/main" id="{6A598B4C-F27D-4381-AE08-1CF3CADEB7C4}"/>
              </a:ext>
            </a:extLst>
          </p:cNvPr>
          <p:cNvSpPr>
            <a:spLocks noGrp="1"/>
          </p:cNvSpPr>
          <p:nvPr>
            <p:ph type="sldNum" sz="quarter" idx="12"/>
          </p:nvPr>
        </p:nvSpPr>
        <p:spPr>
          <a:xfrm>
            <a:off x="8610600" y="6356350"/>
            <a:ext cx="2743200" cy="365125"/>
          </a:xfrm>
        </p:spPr>
        <p:txBody>
          <a:bodyPr/>
          <a:lstStyle/>
          <a:p>
            <a:fld id="{87963F98-C10F-4FC1-8017-0839D2AC7CA3}" type="slidenum">
              <a:rPr lang="en-US" smtClean="0"/>
              <a:t>15</a:t>
            </a:fld>
            <a:endParaRPr lang="en-US"/>
          </a:p>
        </p:txBody>
      </p:sp>
      <p:pic>
        <p:nvPicPr>
          <p:cNvPr id="7" name="Picture 6">
            <a:extLst>
              <a:ext uri="{FF2B5EF4-FFF2-40B4-BE49-F238E27FC236}">
                <a16:creationId xmlns:a16="http://schemas.microsoft.com/office/drawing/2014/main" id="{7FD27441-CD8B-42CE-897E-1AC67F16DEC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3900" y="1656641"/>
            <a:ext cx="5715000" cy="3333750"/>
          </a:xfrm>
          <a:prstGeom prst="rect">
            <a:avLst/>
          </a:prstGeom>
        </p:spPr>
      </p:pic>
      <p:pic>
        <p:nvPicPr>
          <p:cNvPr id="9" name="Picture 8">
            <a:extLst>
              <a:ext uri="{FF2B5EF4-FFF2-40B4-BE49-F238E27FC236}">
                <a16:creationId xmlns:a16="http://schemas.microsoft.com/office/drawing/2014/main" id="{DC1F3836-0DDE-404F-B5D5-0E57EBF1F7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38900" y="1690688"/>
            <a:ext cx="5715000" cy="3333750"/>
          </a:xfrm>
          <a:prstGeom prst="rect">
            <a:avLst/>
          </a:prstGeom>
        </p:spPr>
      </p:pic>
      <p:sp>
        <p:nvSpPr>
          <p:cNvPr id="8" name="TextBox 7">
            <a:extLst>
              <a:ext uri="{FF2B5EF4-FFF2-40B4-BE49-F238E27FC236}">
                <a16:creationId xmlns:a16="http://schemas.microsoft.com/office/drawing/2014/main" id="{30CD9B6C-A177-4E3F-8EF3-12CE11BDE130}"/>
              </a:ext>
            </a:extLst>
          </p:cNvPr>
          <p:cNvSpPr txBox="1"/>
          <p:nvPr/>
        </p:nvSpPr>
        <p:spPr>
          <a:xfrm>
            <a:off x="838200" y="5058485"/>
            <a:ext cx="10515600" cy="1200329"/>
          </a:xfrm>
          <a:prstGeom prst="rect">
            <a:avLst/>
          </a:prstGeom>
          <a:noFill/>
        </p:spPr>
        <p:txBody>
          <a:bodyPr wrap="square" rtlCol="0">
            <a:spAutoFit/>
          </a:bodyPr>
          <a:lstStyle/>
          <a:p>
            <a:r>
              <a:rPr lang="en-US" sz="2400" dirty="0">
                <a:solidFill>
                  <a:schemeClr val="bg2">
                    <a:lumMod val="25000"/>
                  </a:schemeClr>
                </a:solidFill>
                <a:latin typeface="Rockwell Nova" panose="02060503020205020403" pitchFamily="18" charset="0"/>
              </a:rPr>
              <a:t>Patients with cholesterol and glucose levels above and well above normal were more susceptible to cardiovascular diseases than their counterparts.</a:t>
            </a:r>
          </a:p>
        </p:txBody>
      </p:sp>
    </p:spTree>
    <p:extLst>
      <p:ext uri="{BB962C8B-B14F-4D97-AF65-F5344CB8AC3E}">
        <p14:creationId xmlns:p14="http://schemas.microsoft.com/office/powerpoint/2010/main" val="128156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EA9F0-EACB-4E34-ADF6-58C865CC56FE}"/>
              </a:ext>
            </a:extLst>
          </p:cNvPr>
          <p:cNvSpPr>
            <a:spLocks noGrp="1"/>
          </p:cNvSpPr>
          <p:nvPr>
            <p:ph type="title"/>
          </p:nvPr>
        </p:nvSpPr>
        <p:spPr>
          <a:xfrm>
            <a:off x="838200" y="365125"/>
            <a:ext cx="10515600" cy="1325563"/>
          </a:xfrm>
        </p:spPr>
        <p:txBody>
          <a:bodyPr>
            <a:normAutofit/>
          </a:bodyPr>
          <a:lstStyle/>
          <a:p>
            <a:r>
              <a:rPr lang="en-US" sz="3200" dirty="0">
                <a:solidFill>
                  <a:schemeClr val="accent1">
                    <a:lumMod val="50000"/>
                  </a:schemeClr>
                </a:solidFill>
                <a:latin typeface="Rockwell Nova" panose="02060503020205020403" pitchFamily="18" charset="0"/>
              </a:rPr>
              <a:t>DATA EXPLORATION </a:t>
            </a:r>
            <a:r>
              <a:rPr lang="en-US" sz="2000" dirty="0">
                <a:solidFill>
                  <a:schemeClr val="accent1">
                    <a:lumMod val="50000"/>
                  </a:schemeClr>
                </a:solidFill>
                <a:latin typeface="Rockwell Nova" panose="02060503020205020403" pitchFamily="18" charset="0"/>
              </a:rPr>
              <a:t>(Side-by-side Bar Charts)</a:t>
            </a:r>
            <a:endParaRPr lang="en-US" sz="2000" dirty="0">
              <a:solidFill>
                <a:schemeClr val="accent1">
                  <a:lumMod val="50000"/>
                </a:schemeClr>
              </a:solidFill>
              <a:latin typeface="Georgia Pro Cond" panose="02040506050405020303" pitchFamily="18" charset="0"/>
            </a:endParaRPr>
          </a:p>
        </p:txBody>
      </p:sp>
      <p:sp>
        <p:nvSpPr>
          <p:cNvPr id="3" name="Date Placeholder 2">
            <a:extLst>
              <a:ext uri="{FF2B5EF4-FFF2-40B4-BE49-F238E27FC236}">
                <a16:creationId xmlns:a16="http://schemas.microsoft.com/office/drawing/2014/main" id="{23C3AC0D-1883-489E-94CC-C78C43267E4B}"/>
              </a:ext>
            </a:extLst>
          </p:cNvPr>
          <p:cNvSpPr>
            <a:spLocks noGrp="1"/>
          </p:cNvSpPr>
          <p:nvPr>
            <p:ph type="dt" sz="half" idx="10"/>
          </p:nvPr>
        </p:nvSpPr>
        <p:spPr>
          <a:xfrm>
            <a:off x="838200" y="6356350"/>
            <a:ext cx="2743200" cy="365125"/>
          </a:xfrm>
        </p:spPr>
        <p:txBody>
          <a:bodyPr/>
          <a:lstStyle/>
          <a:p>
            <a:r>
              <a:rPr lang="en-US"/>
              <a:t>12/4/2019</a:t>
            </a:r>
          </a:p>
        </p:txBody>
      </p:sp>
      <p:sp>
        <p:nvSpPr>
          <p:cNvPr id="5" name="Slide Number Placeholder 4">
            <a:extLst>
              <a:ext uri="{FF2B5EF4-FFF2-40B4-BE49-F238E27FC236}">
                <a16:creationId xmlns:a16="http://schemas.microsoft.com/office/drawing/2014/main" id="{6A598B4C-F27D-4381-AE08-1CF3CADEB7C4}"/>
              </a:ext>
            </a:extLst>
          </p:cNvPr>
          <p:cNvSpPr>
            <a:spLocks noGrp="1"/>
          </p:cNvSpPr>
          <p:nvPr>
            <p:ph type="sldNum" sz="quarter" idx="12"/>
          </p:nvPr>
        </p:nvSpPr>
        <p:spPr>
          <a:xfrm>
            <a:off x="8610600" y="6356350"/>
            <a:ext cx="2743200" cy="365125"/>
          </a:xfrm>
        </p:spPr>
        <p:txBody>
          <a:bodyPr/>
          <a:lstStyle/>
          <a:p>
            <a:fld id="{87963F98-C10F-4FC1-8017-0839D2AC7CA3}" type="slidenum">
              <a:rPr lang="en-US" smtClean="0"/>
              <a:t>16</a:t>
            </a:fld>
            <a:endParaRPr lang="en-US"/>
          </a:p>
        </p:txBody>
      </p:sp>
      <p:pic>
        <p:nvPicPr>
          <p:cNvPr id="7" name="Picture 6">
            <a:extLst>
              <a:ext uri="{FF2B5EF4-FFF2-40B4-BE49-F238E27FC236}">
                <a16:creationId xmlns:a16="http://schemas.microsoft.com/office/drawing/2014/main" id="{7FD27441-CD8B-42CE-897E-1AC67F16DEC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3900" y="1656641"/>
            <a:ext cx="5715000" cy="3333750"/>
          </a:xfrm>
          <a:prstGeom prst="rect">
            <a:avLst/>
          </a:prstGeom>
        </p:spPr>
      </p:pic>
      <p:pic>
        <p:nvPicPr>
          <p:cNvPr id="9" name="Picture 8">
            <a:extLst>
              <a:ext uri="{FF2B5EF4-FFF2-40B4-BE49-F238E27FC236}">
                <a16:creationId xmlns:a16="http://schemas.microsoft.com/office/drawing/2014/main" id="{DC1F3836-0DDE-404F-B5D5-0E57EBF1F7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38900" y="1690688"/>
            <a:ext cx="5715000" cy="3333750"/>
          </a:xfrm>
          <a:prstGeom prst="rect">
            <a:avLst/>
          </a:prstGeom>
        </p:spPr>
      </p:pic>
      <p:sp>
        <p:nvSpPr>
          <p:cNvPr id="8" name="TextBox 7">
            <a:extLst>
              <a:ext uri="{FF2B5EF4-FFF2-40B4-BE49-F238E27FC236}">
                <a16:creationId xmlns:a16="http://schemas.microsoft.com/office/drawing/2014/main" id="{30CD9B6C-A177-4E3F-8EF3-12CE11BDE130}"/>
              </a:ext>
            </a:extLst>
          </p:cNvPr>
          <p:cNvSpPr txBox="1"/>
          <p:nvPr/>
        </p:nvSpPr>
        <p:spPr>
          <a:xfrm>
            <a:off x="838200" y="5058485"/>
            <a:ext cx="10515600" cy="1200329"/>
          </a:xfrm>
          <a:prstGeom prst="rect">
            <a:avLst/>
          </a:prstGeom>
          <a:noFill/>
        </p:spPr>
        <p:txBody>
          <a:bodyPr wrap="square" rtlCol="0">
            <a:spAutoFit/>
          </a:bodyPr>
          <a:lstStyle/>
          <a:p>
            <a:r>
              <a:rPr lang="en-US" sz="2400" dirty="0">
                <a:solidFill>
                  <a:schemeClr val="bg2">
                    <a:lumMod val="25000"/>
                  </a:schemeClr>
                </a:solidFill>
                <a:latin typeface="Rockwell Nova" panose="02060503020205020403" pitchFamily="18" charset="0"/>
              </a:rPr>
              <a:t>CVDs were slightly more prevalent in male patients than their counterparts (left). Class distribution in the dataset was well balanced (right).</a:t>
            </a:r>
          </a:p>
        </p:txBody>
      </p:sp>
    </p:spTree>
    <p:extLst>
      <p:ext uri="{BB962C8B-B14F-4D97-AF65-F5344CB8AC3E}">
        <p14:creationId xmlns:p14="http://schemas.microsoft.com/office/powerpoint/2010/main" val="2402339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921-96AE-4FEC-B1D7-21D5580C3F23}"/>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DATA CLEANING</a:t>
            </a:r>
          </a:p>
        </p:txBody>
      </p:sp>
      <p:sp>
        <p:nvSpPr>
          <p:cNvPr id="3" name="TextBox 2">
            <a:extLst>
              <a:ext uri="{FF2B5EF4-FFF2-40B4-BE49-F238E27FC236}">
                <a16:creationId xmlns:a16="http://schemas.microsoft.com/office/drawing/2014/main" id="{844C0F2F-D499-47DB-987F-E7D869D73F1C}"/>
              </a:ext>
            </a:extLst>
          </p:cNvPr>
          <p:cNvSpPr txBox="1"/>
          <p:nvPr/>
        </p:nvSpPr>
        <p:spPr>
          <a:xfrm>
            <a:off x="838200" y="1586204"/>
            <a:ext cx="10993016" cy="3785652"/>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The dataset did not contain any missing value.</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Negative values of Systolic and Diastolic blood pressure were removed from the dataset.</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Cases where Systolic pressure was lower than Diastolic pressure were removed from the dataset.</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Outliers of Systolic and Diastolic blood pressure, Weight, and Height were removed.</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Outliers were selected to be 5 times the Inter Quartile Range as the usual 1.5 times IQR removes too many observations.</a:t>
            </a:r>
          </a:p>
          <a:p>
            <a:pPr marL="342900" indent="-342900">
              <a:buFont typeface="Courier New" panose="02070309020205020404" pitchFamily="49" charset="0"/>
              <a:buChar char="o"/>
            </a:pPr>
            <a:endParaRPr lang="en-US" sz="2400" dirty="0">
              <a:solidFill>
                <a:schemeClr val="bg2">
                  <a:lumMod val="25000"/>
                </a:schemeClr>
              </a:solidFill>
              <a:latin typeface="Rockwell Nova" panose="02060503020205020403" pitchFamily="18" charset="0"/>
            </a:endParaRPr>
          </a:p>
        </p:txBody>
      </p:sp>
      <p:sp>
        <p:nvSpPr>
          <p:cNvPr id="4" name="Date Placeholder 3">
            <a:extLst>
              <a:ext uri="{FF2B5EF4-FFF2-40B4-BE49-F238E27FC236}">
                <a16:creationId xmlns:a16="http://schemas.microsoft.com/office/drawing/2014/main" id="{073D39D9-F71A-4C1E-A18F-01247A980266}"/>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B83B5B8B-B2BB-42F0-8C9F-0A36A51E1253}"/>
              </a:ext>
            </a:extLst>
          </p:cNvPr>
          <p:cNvSpPr>
            <a:spLocks noGrp="1"/>
          </p:cNvSpPr>
          <p:nvPr>
            <p:ph type="sldNum" sz="quarter" idx="12"/>
          </p:nvPr>
        </p:nvSpPr>
        <p:spPr/>
        <p:txBody>
          <a:bodyPr/>
          <a:lstStyle/>
          <a:p>
            <a:fld id="{87963F98-C10F-4FC1-8017-0839D2AC7CA3}" type="slidenum">
              <a:rPr lang="en-US" smtClean="0"/>
              <a:t>17</a:t>
            </a:fld>
            <a:endParaRPr lang="en-US"/>
          </a:p>
        </p:txBody>
      </p:sp>
    </p:spTree>
    <p:extLst>
      <p:ext uri="{BB962C8B-B14F-4D97-AF65-F5344CB8AC3E}">
        <p14:creationId xmlns:p14="http://schemas.microsoft.com/office/powerpoint/2010/main" val="13082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921-96AE-4FEC-B1D7-21D5580C3F23}"/>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DATA CLEANING</a:t>
            </a:r>
          </a:p>
        </p:txBody>
      </p:sp>
      <p:sp>
        <p:nvSpPr>
          <p:cNvPr id="4" name="Date Placeholder 3">
            <a:extLst>
              <a:ext uri="{FF2B5EF4-FFF2-40B4-BE49-F238E27FC236}">
                <a16:creationId xmlns:a16="http://schemas.microsoft.com/office/drawing/2014/main" id="{073D39D9-F71A-4C1E-A18F-01247A980266}"/>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B83B5B8B-B2BB-42F0-8C9F-0A36A51E1253}"/>
              </a:ext>
            </a:extLst>
          </p:cNvPr>
          <p:cNvSpPr>
            <a:spLocks noGrp="1"/>
          </p:cNvSpPr>
          <p:nvPr>
            <p:ph type="sldNum" sz="quarter" idx="12"/>
          </p:nvPr>
        </p:nvSpPr>
        <p:spPr/>
        <p:txBody>
          <a:bodyPr/>
          <a:lstStyle/>
          <a:p>
            <a:fld id="{87963F98-C10F-4FC1-8017-0839D2AC7CA3}" type="slidenum">
              <a:rPr lang="en-US" smtClean="0"/>
              <a:t>18</a:t>
            </a:fld>
            <a:endParaRPr lang="en-US"/>
          </a:p>
        </p:txBody>
      </p:sp>
      <p:pic>
        <p:nvPicPr>
          <p:cNvPr id="9" name="Picture 8" descr="A screenshot of a cell phone&#10;&#10;Description automatically generated">
            <a:extLst>
              <a:ext uri="{FF2B5EF4-FFF2-40B4-BE49-F238E27FC236}">
                <a16:creationId xmlns:a16="http://schemas.microsoft.com/office/drawing/2014/main" id="{3FC3BE05-DBBC-477F-8657-B22FBEA043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8475" y="1690688"/>
            <a:ext cx="7395049" cy="3381288"/>
          </a:xfrm>
          <a:prstGeom prst="rect">
            <a:avLst/>
          </a:prstGeom>
        </p:spPr>
      </p:pic>
      <p:sp>
        <p:nvSpPr>
          <p:cNvPr id="10" name="TextBox 9">
            <a:extLst>
              <a:ext uri="{FF2B5EF4-FFF2-40B4-BE49-F238E27FC236}">
                <a16:creationId xmlns:a16="http://schemas.microsoft.com/office/drawing/2014/main" id="{C183396C-B0D4-43EA-85D1-771B444483EF}"/>
              </a:ext>
            </a:extLst>
          </p:cNvPr>
          <p:cNvSpPr txBox="1"/>
          <p:nvPr/>
        </p:nvSpPr>
        <p:spPr>
          <a:xfrm>
            <a:off x="838199" y="5156021"/>
            <a:ext cx="10515600" cy="1200329"/>
          </a:xfrm>
          <a:prstGeom prst="rect">
            <a:avLst/>
          </a:prstGeom>
          <a:noFill/>
        </p:spPr>
        <p:txBody>
          <a:bodyPr wrap="square" rtlCol="0">
            <a:spAutoFit/>
          </a:bodyPr>
          <a:lstStyle/>
          <a:p>
            <a:r>
              <a:rPr lang="en-US" sz="2400" dirty="0">
                <a:solidFill>
                  <a:schemeClr val="bg2">
                    <a:lumMod val="25000"/>
                  </a:schemeClr>
                </a:solidFill>
                <a:latin typeface="Rockwell Nova" panose="02060503020205020403" pitchFamily="18" charset="0"/>
              </a:rPr>
              <a:t>As seen in the summary statistics, invalid values and outliers of systolic and diastolic blood pressures, Weight, and Height has been removed after data cleaning.</a:t>
            </a:r>
          </a:p>
        </p:txBody>
      </p:sp>
    </p:spTree>
    <p:extLst>
      <p:ext uri="{BB962C8B-B14F-4D97-AF65-F5344CB8AC3E}">
        <p14:creationId xmlns:p14="http://schemas.microsoft.com/office/powerpoint/2010/main" val="4091667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921-96AE-4FEC-B1D7-21D5580C3F23}"/>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TRAIN/TEST SPLIT</a:t>
            </a:r>
          </a:p>
        </p:txBody>
      </p:sp>
      <p:sp>
        <p:nvSpPr>
          <p:cNvPr id="4" name="Date Placeholder 3">
            <a:extLst>
              <a:ext uri="{FF2B5EF4-FFF2-40B4-BE49-F238E27FC236}">
                <a16:creationId xmlns:a16="http://schemas.microsoft.com/office/drawing/2014/main" id="{073D39D9-F71A-4C1E-A18F-01247A980266}"/>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B83B5B8B-B2BB-42F0-8C9F-0A36A51E1253}"/>
              </a:ext>
            </a:extLst>
          </p:cNvPr>
          <p:cNvSpPr>
            <a:spLocks noGrp="1"/>
          </p:cNvSpPr>
          <p:nvPr>
            <p:ph type="sldNum" sz="quarter" idx="12"/>
          </p:nvPr>
        </p:nvSpPr>
        <p:spPr/>
        <p:txBody>
          <a:bodyPr/>
          <a:lstStyle/>
          <a:p>
            <a:fld id="{87963F98-C10F-4FC1-8017-0839D2AC7CA3}" type="slidenum">
              <a:rPr lang="en-US" smtClean="0"/>
              <a:t>19</a:t>
            </a:fld>
            <a:endParaRPr lang="en-US"/>
          </a:p>
        </p:txBody>
      </p:sp>
      <p:sp>
        <p:nvSpPr>
          <p:cNvPr id="10" name="TextBox 9">
            <a:extLst>
              <a:ext uri="{FF2B5EF4-FFF2-40B4-BE49-F238E27FC236}">
                <a16:creationId xmlns:a16="http://schemas.microsoft.com/office/drawing/2014/main" id="{C183396C-B0D4-43EA-85D1-771B444483EF}"/>
              </a:ext>
            </a:extLst>
          </p:cNvPr>
          <p:cNvSpPr txBox="1"/>
          <p:nvPr/>
        </p:nvSpPr>
        <p:spPr>
          <a:xfrm>
            <a:off x="838200" y="1690688"/>
            <a:ext cx="6369996"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2">
                    <a:lumMod val="25000"/>
                  </a:schemeClr>
                </a:solidFill>
                <a:latin typeface="Rockwell Nova" panose="02060503020205020403" pitchFamily="18" charset="0"/>
              </a:rPr>
              <a:t>We split the dataset into train and test right after data cleaning.</a:t>
            </a:r>
          </a:p>
          <a:p>
            <a:pPr marL="342900" indent="-342900">
              <a:buFont typeface="Arial" panose="020B0604020202020204" pitchFamily="34" charset="0"/>
              <a:buChar char="•"/>
            </a:pPr>
            <a:r>
              <a:rPr lang="en-US" sz="2400" dirty="0">
                <a:solidFill>
                  <a:schemeClr val="bg2">
                    <a:lumMod val="25000"/>
                  </a:schemeClr>
                </a:solidFill>
                <a:latin typeface="Rockwell Nova" panose="02060503020205020403" pitchFamily="18" charset="0"/>
              </a:rPr>
              <a:t>80% of the data were kept for training and the rest was for testing.</a:t>
            </a:r>
          </a:p>
          <a:p>
            <a:pPr marL="342900" indent="-342900">
              <a:buFont typeface="Arial" panose="020B0604020202020204" pitchFamily="34" charset="0"/>
              <a:buChar char="•"/>
            </a:pPr>
            <a:r>
              <a:rPr lang="en-US" sz="2400" dirty="0">
                <a:solidFill>
                  <a:schemeClr val="bg2">
                    <a:lumMod val="25000"/>
                  </a:schemeClr>
                </a:solidFill>
                <a:latin typeface="Rockwell Nova" panose="02060503020205020403" pitchFamily="18" charset="0"/>
              </a:rPr>
              <a:t>Ensured that class distribution was equal in both training and test data.</a:t>
            </a:r>
          </a:p>
          <a:p>
            <a:pPr marL="342900" indent="-342900">
              <a:buFont typeface="Arial" panose="020B0604020202020204" pitchFamily="34" charset="0"/>
              <a:buChar char="•"/>
            </a:pPr>
            <a:r>
              <a:rPr lang="en-US" sz="2400" dirty="0">
                <a:solidFill>
                  <a:schemeClr val="bg2">
                    <a:lumMod val="25000"/>
                  </a:schemeClr>
                </a:solidFill>
                <a:latin typeface="Rockwell Nova" panose="02060503020205020403" pitchFamily="18" charset="0"/>
              </a:rPr>
              <a:t>Further feature selection and exploratory analysis were done using the training data only.</a:t>
            </a:r>
          </a:p>
          <a:p>
            <a:pPr marL="342900" indent="-342900">
              <a:buFont typeface="Arial" panose="020B0604020202020204" pitchFamily="34" charset="0"/>
              <a:buChar char="•"/>
            </a:pPr>
            <a:r>
              <a:rPr lang="en-US" sz="2400" dirty="0">
                <a:solidFill>
                  <a:schemeClr val="bg2">
                    <a:lumMod val="25000"/>
                  </a:schemeClr>
                </a:solidFill>
                <a:latin typeface="Rockwell Nova" panose="02060503020205020403" pitchFamily="18" charset="0"/>
              </a:rPr>
              <a:t>Test dataset was never analyzed and solely kept for final evaluation to make mode validation more rigorous.</a:t>
            </a:r>
          </a:p>
          <a:p>
            <a:pPr marL="342900" indent="-342900">
              <a:buFont typeface="Arial" panose="020B0604020202020204" pitchFamily="34" charset="0"/>
              <a:buChar char="•"/>
            </a:pPr>
            <a:endParaRPr lang="en-US" sz="2400" dirty="0">
              <a:solidFill>
                <a:schemeClr val="bg2">
                  <a:lumMod val="25000"/>
                </a:schemeClr>
              </a:solidFill>
              <a:latin typeface="Rockwell Nova" panose="02060503020205020403" pitchFamily="18" charset="0"/>
            </a:endParaRPr>
          </a:p>
        </p:txBody>
      </p:sp>
      <p:graphicFrame>
        <p:nvGraphicFramePr>
          <p:cNvPr id="7" name="Chart 6">
            <a:extLst>
              <a:ext uri="{FF2B5EF4-FFF2-40B4-BE49-F238E27FC236}">
                <a16:creationId xmlns:a16="http://schemas.microsoft.com/office/drawing/2014/main" id="{A4AF4217-1158-4DBA-ACBA-832F9E29E02F}"/>
              </a:ext>
            </a:extLst>
          </p:cNvPr>
          <p:cNvGraphicFramePr/>
          <p:nvPr>
            <p:extLst>
              <p:ext uri="{D42A27DB-BD31-4B8C-83A1-F6EECF244321}">
                <p14:modId xmlns:p14="http://schemas.microsoft.com/office/powerpoint/2010/main" val="2028414002"/>
              </p:ext>
            </p:extLst>
          </p:nvPr>
        </p:nvGraphicFramePr>
        <p:xfrm>
          <a:off x="5695440" y="1690688"/>
          <a:ext cx="5830319" cy="412293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31033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921-96AE-4FEC-B1D7-21D5580C3F23}"/>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INTRODUCTION</a:t>
            </a:r>
          </a:p>
        </p:txBody>
      </p:sp>
      <p:sp>
        <p:nvSpPr>
          <p:cNvPr id="3" name="TextBox 2">
            <a:extLst>
              <a:ext uri="{FF2B5EF4-FFF2-40B4-BE49-F238E27FC236}">
                <a16:creationId xmlns:a16="http://schemas.microsoft.com/office/drawing/2014/main" id="{844C0F2F-D499-47DB-987F-E7D869D73F1C}"/>
              </a:ext>
            </a:extLst>
          </p:cNvPr>
          <p:cNvSpPr txBox="1"/>
          <p:nvPr/>
        </p:nvSpPr>
        <p:spPr>
          <a:xfrm>
            <a:off x="838200" y="1586204"/>
            <a:ext cx="10993016" cy="4154984"/>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Cardiovascular diseases are one of the complex &amp; deadliest diseases that affect human life in every aspect possible.</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They are the number 1 cause of death globally, taking an estimated 17.9 million lives annually (</a:t>
            </a:r>
            <a:r>
              <a:rPr lang="en-US" sz="2400" dirty="0">
                <a:solidFill>
                  <a:schemeClr val="bg2">
                    <a:lumMod val="25000"/>
                  </a:schemeClr>
                </a:solidFill>
                <a:latin typeface="Rockwell Nova" panose="02060503020205020403" pitchFamily="18" charset="0"/>
                <a:hlinkClick r:id="rId2"/>
              </a:rPr>
              <a:t>WHO</a:t>
            </a:r>
            <a:r>
              <a:rPr lang="en-US" sz="2400" dirty="0">
                <a:solidFill>
                  <a:schemeClr val="bg2">
                    <a:lumMod val="25000"/>
                  </a:schemeClr>
                </a:solidFill>
                <a:latin typeface="Rockwell Nova" panose="02060503020205020403" pitchFamily="18" charset="0"/>
              </a:rPr>
              <a:t>).</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According to </a:t>
            </a:r>
            <a:r>
              <a:rPr lang="en-US" sz="2400" dirty="0">
                <a:solidFill>
                  <a:schemeClr val="bg2">
                    <a:lumMod val="25000"/>
                  </a:schemeClr>
                </a:solidFill>
                <a:latin typeface="Rockwell Nova" panose="02060503020205020403" pitchFamily="18" charset="0"/>
                <a:hlinkClick r:id="rId3"/>
              </a:rPr>
              <a:t>WHO</a:t>
            </a:r>
            <a:r>
              <a:rPr lang="en-US" sz="2400" dirty="0">
                <a:solidFill>
                  <a:schemeClr val="bg2">
                    <a:lumMod val="25000"/>
                  </a:schemeClr>
                </a:solidFill>
                <a:latin typeface="Rockwell Nova" panose="02060503020205020403" pitchFamily="18" charset="0"/>
              </a:rPr>
              <a:t>, by the end of 2020, CVDs will kill 24.8 million people annually if preventive measures are not taken.</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According to Centers for Disease Control &amp; Prevention (</a:t>
            </a:r>
            <a:r>
              <a:rPr lang="en-US" sz="2400" dirty="0">
                <a:solidFill>
                  <a:schemeClr val="bg2">
                    <a:lumMod val="25000"/>
                  </a:schemeClr>
                </a:solidFill>
                <a:latin typeface="Rockwell Nova" panose="02060503020205020403" pitchFamily="18" charset="0"/>
                <a:hlinkClick r:id="rId4"/>
              </a:rPr>
              <a:t>CDC</a:t>
            </a:r>
            <a:r>
              <a:rPr lang="en-US" sz="2400" dirty="0">
                <a:solidFill>
                  <a:schemeClr val="bg2">
                    <a:lumMod val="25000"/>
                  </a:schemeClr>
                </a:solidFill>
                <a:latin typeface="Rockwell Nova" panose="02060503020205020403" pitchFamily="18" charset="0"/>
              </a:rPr>
              <a:t>), it is the leading cause of death in US, leaving cancer, accidents, diabetes far behind.</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In a </a:t>
            </a:r>
            <a:r>
              <a:rPr lang="en-US" sz="2400" dirty="0">
                <a:solidFill>
                  <a:schemeClr val="bg2">
                    <a:lumMod val="25000"/>
                  </a:schemeClr>
                </a:solidFill>
                <a:latin typeface="Rockwell Nova" panose="02060503020205020403" pitchFamily="18" charset="0"/>
                <a:hlinkClick r:id="rId5"/>
              </a:rPr>
              <a:t>survey</a:t>
            </a:r>
            <a:r>
              <a:rPr lang="en-US" sz="2400" dirty="0">
                <a:solidFill>
                  <a:schemeClr val="bg2">
                    <a:lumMod val="25000"/>
                  </a:schemeClr>
                </a:solidFill>
                <a:latin typeface="Rockwell Nova" panose="02060503020205020403" pitchFamily="18" charset="0"/>
              </a:rPr>
              <a:t> performed in 2013, CVD was found to be the leading cause of death among males in Malaysia.</a:t>
            </a:r>
          </a:p>
        </p:txBody>
      </p:sp>
      <p:sp>
        <p:nvSpPr>
          <p:cNvPr id="4" name="Date Placeholder 3">
            <a:extLst>
              <a:ext uri="{FF2B5EF4-FFF2-40B4-BE49-F238E27FC236}">
                <a16:creationId xmlns:a16="http://schemas.microsoft.com/office/drawing/2014/main" id="{073D39D9-F71A-4C1E-A18F-01247A980266}"/>
              </a:ext>
            </a:extLst>
          </p:cNvPr>
          <p:cNvSpPr>
            <a:spLocks noGrp="1"/>
          </p:cNvSpPr>
          <p:nvPr>
            <p:ph type="dt" sz="half" idx="10"/>
          </p:nvPr>
        </p:nvSpPr>
        <p:spPr/>
        <p:txBody>
          <a:bodyPr/>
          <a:lstStyle/>
          <a:p>
            <a:r>
              <a:rPr lang="en-US"/>
              <a:t>12/4/2019</a:t>
            </a:r>
          </a:p>
        </p:txBody>
      </p:sp>
      <p:sp>
        <p:nvSpPr>
          <p:cNvPr id="8" name="Slide Number Placeholder 7">
            <a:extLst>
              <a:ext uri="{FF2B5EF4-FFF2-40B4-BE49-F238E27FC236}">
                <a16:creationId xmlns:a16="http://schemas.microsoft.com/office/drawing/2014/main" id="{5503B214-B5CB-4491-B71F-B6D13C5663F3}"/>
              </a:ext>
            </a:extLst>
          </p:cNvPr>
          <p:cNvSpPr>
            <a:spLocks noGrp="1"/>
          </p:cNvSpPr>
          <p:nvPr>
            <p:ph type="sldNum" sz="quarter" idx="12"/>
          </p:nvPr>
        </p:nvSpPr>
        <p:spPr/>
        <p:txBody>
          <a:bodyPr/>
          <a:lstStyle/>
          <a:p>
            <a:fld id="{87963F98-C10F-4FC1-8017-0839D2AC7CA3}" type="slidenum">
              <a:rPr lang="en-US" smtClean="0"/>
              <a:t>2</a:t>
            </a:fld>
            <a:endParaRPr lang="en-US"/>
          </a:p>
        </p:txBody>
      </p:sp>
    </p:spTree>
    <p:extLst>
      <p:ext uri="{BB962C8B-B14F-4D97-AF65-F5344CB8AC3E}">
        <p14:creationId xmlns:p14="http://schemas.microsoft.com/office/powerpoint/2010/main" val="2261210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921-96AE-4FEC-B1D7-21D5580C3F23}"/>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FEATURE SELECTION </a:t>
            </a:r>
            <a:r>
              <a:rPr lang="en-US" sz="2000" dirty="0">
                <a:solidFill>
                  <a:schemeClr val="accent1">
                    <a:lumMod val="50000"/>
                  </a:schemeClr>
                </a:solidFill>
                <a:latin typeface="Rockwell Nova" panose="02060503020205020403" pitchFamily="18" charset="0"/>
              </a:rPr>
              <a:t>(Recursive Feature Elimination)</a:t>
            </a:r>
            <a:endParaRPr lang="en-US" sz="3200" dirty="0">
              <a:solidFill>
                <a:schemeClr val="accent1">
                  <a:lumMod val="50000"/>
                </a:schemeClr>
              </a:solidFill>
              <a:latin typeface="Rockwell Nova" panose="02060503020205020403" pitchFamily="18" charset="0"/>
            </a:endParaRPr>
          </a:p>
        </p:txBody>
      </p:sp>
      <p:sp>
        <p:nvSpPr>
          <p:cNvPr id="3" name="TextBox 2">
            <a:extLst>
              <a:ext uri="{FF2B5EF4-FFF2-40B4-BE49-F238E27FC236}">
                <a16:creationId xmlns:a16="http://schemas.microsoft.com/office/drawing/2014/main" id="{844C0F2F-D499-47DB-987F-E7D869D73F1C}"/>
              </a:ext>
            </a:extLst>
          </p:cNvPr>
          <p:cNvSpPr txBox="1"/>
          <p:nvPr/>
        </p:nvSpPr>
        <p:spPr>
          <a:xfrm>
            <a:off x="838200" y="1586204"/>
            <a:ext cx="5422641" cy="3785652"/>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We used Recursive Feature Elimination (RFE) to select the best features.</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RFE trains an algorithm using different subsets of features and selects the best combination.</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We used </a:t>
            </a:r>
            <a:r>
              <a:rPr lang="en-US" sz="2400" i="1" dirty="0">
                <a:solidFill>
                  <a:schemeClr val="bg2">
                    <a:lumMod val="25000"/>
                  </a:schemeClr>
                </a:solidFill>
                <a:latin typeface="Rockwell Nova" panose="02060503020205020403" pitchFamily="18" charset="0"/>
              </a:rPr>
              <a:t>rfe()</a:t>
            </a:r>
            <a:r>
              <a:rPr lang="en-US" sz="2400" dirty="0">
                <a:solidFill>
                  <a:schemeClr val="bg2">
                    <a:lumMod val="25000"/>
                  </a:schemeClr>
                </a:solidFill>
                <a:latin typeface="Rockwell Nova" panose="02060503020205020403" pitchFamily="18" charset="0"/>
              </a:rPr>
              <a:t> function of the </a:t>
            </a:r>
            <a:r>
              <a:rPr lang="en-US" sz="2400" i="1" dirty="0">
                <a:solidFill>
                  <a:schemeClr val="bg2">
                    <a:lumMod val="25000"/>
                  </a:schemeClr>
                </a:solidFill>
                <a:latin typeface="Rockwell Nova" panose="02060503020205020403" pitchFamily="18" charset="0"/>
              </a:rPr>
              <a:t>caret</a:t>
            </a:r>
            <a:r>
              <a:rPr lang="en-US" sz="2400" dirty="0">
                <a:solidFill>
                  <a:schemeClr val="bg2">
                    <a:lumMod val="25000"/>
                  </a:schemeClr>
                </a:solidFill>
                <a:latin typeface="Rockwell Nova" panose="02060503020205020403" pitchFamily="18" charset="0"/>
              </a:rPr>
              <a:t> package with Naïve Bayes algorithm.</a:t>
            </a:r>
          </a:p>
          <a:p>
            <a:pPr marL="342900" indent="-342900">
              <a:buFont typeface="Courier New" panose="02070309020205020404" pitchFamily="49" charset="0"/>
              <a:buChar char="o"/>
            </a:pPr>
            <a:endParaRPr lang="en-US" sz="2400" dirty="0">
              <a:solidFill>
                <a:schemeClr val="bg2">
                  <a:lumMod val="25000"/>
                </a:schemeClr>
              </a:solidFill>
              <a:latin typeface="Rockwell Nova" panose="02060503020205020403" pitchFamily="18" charset="0"/>
            </a:endParaRPr>
          </a:p>
        </p:txBody>
      </p:sp>
      <p:sp>
        <p:nvSpPr>
          <p:cNvPr id="4" name="Date Placeholder 3">
            <a:extLst>
              <a:ext uri="{FF2B5EF4-FFF2-40B4-BE49-F238E27FC236}">
                <a16:creationId xmlns:a16="http://schemas.microsoft.com/office/drawing/2014/main" id="{073D39D9-F71A-4C1E-A18F-01247A980266}"/>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B83B5B8B-B2BB-42F0-8C9F-0A36A51E1253}"/>
              </a:ext>
            </a:extLst>
          </p:cNvPr>
          <p:cNvSpPr>
            <a:spLocks noGrp="1"/>
          </p:cNvSpPr>
          <p:nvPr>
            <p:ph type="sldNum" sz="quarter" idx="12"/>
          </p:nvPr>
        </p:nvSpPr>
        <p:spPr/>
        <p:txBody>
          <a:bodyPr/>
          <a:lstStyle/>
          <a:p>
            <a:fld id="{87963F98-C10F-4FC1-8017-0839D2AC7CA3}" type="slidenum">
              <a:rPr lang="en-US" smtClean="0"/>
              <a:t>20</a:t>
            </a:fld>
            <a:endParaRPr lang="en-US"/>
          </a:p>
        </p:txBody>
      </p:sp>
      <p:pic>
        <p:nvPicPr>
          <p:cNvPr id="7" name="Picture 6" descr="A picture containing table, water, kitchen, man&#10;&#10;Description automatically generated">
            <a:extLst>
              <a:ext uri="{FF2B5EF4-FFF2-40B4-BE49-F238E27FC236}">
                <a16:creationId xmlns:a16="http://schemas.microsoft.com/office/drawing/2014/main" id="{0FBC890D-6D25-431E-B212-E8D17CE091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0581" y="1586204"/>
            <a:ext cx="5250635" cy="3215919"/>
          </a:xfrm>
          <a:prstGeom prst="rect">
            <a:avLst/>
          </a:prstGeom>
        </p:spPr>
      </p:pic>
      <p:sp>
        <p:nvSpPr>
          <p:cNvPr id="8" name="TextBox 7">
            <a:extLst>
              <a:ext uri="{FF2B5EF4-FFF2-40B4-BE49-F238E27FC236}">
                <a16:creationId xmlns:a16="http://schemas.microsoft.com/office/drawing/2014/main" id="{66C1E874-D9D0-47E4-A780-AFA366D01C5C}"/>
              </a:ext>
            </a:extLst>
          </p:cNvPr>
          <p:cNvSpPr txBox="1"/>
          <p:nvPr/>
        </p:nvSpPr>
        <p:spPr>
          <a:xfrm>
            <a:off x="838200" y="5013315"/>
            <a:ext cx="10993016" cy="1938992"/>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RFE yielded Systole, BloodPressure, Diastole, Age, BMI, Weight, and Cholesterol as the best features, and the performance did not improve using other features.</a:t>
            </a:r>
          </a:p>
          <a:p>
            <a:pPr marL="342900" indent="-342900">
              <a:buFont typeface="Courier New" panose="02070309020205020404" pitchFamily="49" charset="0"/>
              <a:buChar char="o"/>
            </a:pPr>
            <a:endParaRPr lang="en-US" sz="2400" dirty="0">
              <a:solidFill>
                <a:schemeClr val="bg2">
                  <a:lumMod val="25000"/>
                </a:schemeClr>
              </a:solidFill>
              <a:latin typeface="Rockwell Nova" panose="02060503020205020403" pitchFamily="18" charset="0"/>
            </a:endParaRPr>
          </a:p>
          <a:p>
            <a:pPr marL="342900" indent="-342900">
              <a:buFont typeface="Courier New" panose="02070309020205020404" pitchFamily="49" charset="0"/>
              <a:buChar char="o"/>
            </a:pPr>
            <a:endParaRPr lang="en-US" sz="2400" dirty="0">
              <a:solidFill>
                <a:schemeClr val="bg2">
                  <a:lumMod val="25000"/>
                </a:schemeClr>
              </a:solidFill>
              <a:latin typeface="Rockwell Nova" panose="02060503020205020403" pitchFamily="18" charset="0"/>
            </a:endParaRPr>
          </a:p>
        </p:txBody>
      </p:sp>
    </p:spTree>
    <p:extLst>
      <p:ext uri="{BB962C8B-B14F-4D97-AF65-F5344CB8AC3E}">
        <p14:creationId xmlns:p14="http://schemas.microsoft.com/office/powerpoint/2010/main" val="3571161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921-96AE-4FEC-B1D7-21D5580C3F23}"/>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FEATURE SELECTION </a:t>
            </a:r>
            <a:r>
              <a:rPr lang="en-US" sz="2000" dirty="0">
                <a:solidFill>
                  <a:schemeClr val="accent1">
                    <a:lumMod val="50000"/>
                  </a:schemeClr>
                </a:solidFill>
                <a:latin typeface="Rockwell Nova" panose="02060503020205020403" pitchFamily="18" charset="0"/>
              </a:rPr>
              <a:t>(Decision Tree)</a:t>
            </a:r>
            <a:endParaRPr lang="en-US" sz="3200" dirty="0">
              <a:solidFill>
                <a:schemeClr val="accent1">
                  <a:lumMod val="50000"/>
                </a:schemeClr>
              </a:solidFill>
              <a:latin typeface="Rockwell Nova" panose="02060503020205020403" pitchFamily="18" charset="0"/>
            </a:endParaRPr>
          </a:p>
        </p:txBody>
      </p:sp>
      <p:sp>
        <p:nvSpPr>
          <p:cNvPr id="3" name="TextBox 2">
            <a:extLst>
              <a:ext uri="{FF2B5EF4-FFF2-40B4-BE49-F238E27FC236}">
                <a16:creationId xmlns:a16="http://schemas.microsoft.com/office/drawing/2014/main" id="{844C0F2F-D499-47DB-987F-E7D869D73F1C}"/>
              </a:ext>
            </a:extLst>
          </p:cNvPr>
          <p:cNvSpPr txBox="1"/>
          <p:nvPr/>
        </p:nvSpPr>
        <p:spPr>
          <a:xfrm>
            <a:off x="838199" y="4510670"/>
            <a:ext cx="10515600" cy="1569660"/>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We checked for features with near zero variance but found none.</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We checked for linearly dependent features but found none.</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We checked for correlated features and found that only BMI and weight are highly correlated, which was obvious.</a:t>
            </a:r>
          </a:p>
        </p:txBody>
      </p:sp>
      <p:sp>
        <p:nvSpPr>
          <p:cNvPr id="4" name="Date Placeholder 3">
            <a:extLst>
              <a:ext uri="{FF2B5EF4-FFF2-40B4-BE49-F238E27FC236}">
                <a16:creationId xmlns:a16="http://schemas.microsoft.com/office/drawing/2014/main" id="{073D39D9-F71A-4C1E-A18F-01247A980266}"/>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B83B5B8B-B2BB-42F0-8C9F-0A36A51E1253}"/>
              </a:ext>
            </a:extLst>
          </p:cNvPr>
          <p:cNvSpPr>
            <a:spLocks noGrp="1"/>
          </p:cNvSpPr>
          <p:nvPr>
            <p:ph type="sldNum" sz="quarter" idx="12"/>
          </p:nvPr>
        </p:nvSpPr>
        <p:spPr/>
        <p:txBody>
          <a:bodyPr/>
          <a:lstStyle/>
          <a:p>
            <a:fld id="{87963F98-C10F-4FC1-8017-0839D2AC7CA3}" type="slidenum">
              <a:rPr lang="en-US" smtClean="0"/>
              <a:t>21</a:t>
            </a:fld>
            <a:endParaRPr lang="en-US"/>
          </a:p>
        </p:txBody>
      </p:sp>
      <p:graphicFrame>
        <p:nvGraphicFramePr>
          <p:cNvPr id="6" name="Table 8">
            <a:extLst>
              <a:ext uri="{FF2B5EF4-FFF2-40B4-BE49-F238E27FC236}">
                <a16:creationId xmlns:a16="http://schemas.microsoft.com/office/drawing/2014/main" id="{F09EF98B-7A63-457F-A8EC-226D63863940}"/>
              </a:ext>
            </a:extLst>
          </p:cNvPr>
          <p:cNvGraphicFramePr>
            <a:graphicFrameLocks noGrp="1"/>
          </p:cNvGraphicFramePr>
          <p:nvPr>
            <p:extLst>
              <p:ext uri="{D42A27DB-BD31-4B8C-83A1-F6EECF244321}">
                <p14:modId xmlns:p14="http://schemas.microsoft.com/office/powerpoint/2010/main" val="542064288"/>
              </p:ext>
            </p:extLst>
          </p:nvPr>
        </p:nvGraphicFramePr>
        <p:xfrm>
          <a:off x="1168202" y="3388011"/>
          <a:ext cx="9855593" cy="1042912"/>
        </p:xfrm>
        <a:graphic>
          <a:graphicData uri="http://schemas.openxmlformats.org/drawingml/2006/table">
            <a:tbl>
              <a:tblPr firstCol="1">
                <a:tableStyleId>{5C22544A-7EE6-4342-B048-85BDC9FD1C3A}</a:tableStyleId>
              </a:tblPr>
              <a:tblGrid>
                <a:gridCol w="1738339">
                  <a:extLst>
                    <a:ext uri="{9D8B030D-6E8A-4147-A177-3AD203B41FA5}">
                      <a16:colId xmlns:a16="http://schemas.microsoft.com/office/drawing/2014/main" val="3603662796"/>
                    </a:ext>
                  </a:extLst>
                </a:gridCol>
                <a:gridCol w="1175019">
                  <a:extLst>
                    <a:ext uri="{9D8B030D-6E8A-4147-A177-3AD203B41FA5}">
                      <a16:colId xmlns:a16="http://schemas.microsoft.com/office/drawing/2014/main" val="1085636841"/>
                    </a:ext>
                  </a:extLst>
                </a:gridCol>
                <a:gridCol w="1981893">
                  <a:extLst>
                    <a:ext uri="{9D8B030D-6E8A-4147-A177-3AD203B41FA5}">
                      <a16:colId xmlns:a16="http://schemas.microsoft.com/office/drawing/2014/main" val="2337802212"/>
                    </a:ext>
                  </a:extLst>
                </a:gridCol>
                <a:gridCol w="1224724">
                  <a:extLst>
                    <a:ext uri="{9D8B030D-6E8A-4147-A177-3AD203B41FA5}">
                      <a16:colId xmlns:a16="http://schemas.microsoft.com/office/drawing/2014/main" val="1269004687"/>
                    </a:ext>
                  </a:extLst>
                </a:gridCol>
                <a:gridCol w="1034190">
                  <a:extLst>
                    <a:ext uri="{9D8B030D-6E8A-4147-A177-3AD203B41FA5}">
                      <a16:colId xmlns:a16="http://schemas.microsoft.com/office/drawing/2014/main" val="3646290293"/>
                    </a:ext>
                  </a:extLst>
                </a:gridCol>
                <a:gridCol w="1133599">
                  <a:extLst>
                    <a:ext uri="{9D8B030D-6E8A-4147-A177-3AD203B41FA5}">
                      <a16:colId xmlns:a16="http://schemas.microsoft.com/office/drawing/2014/main" val="117005064"/>
                    </a:ext>
                  </a:extLst>
                </a:gridCol>
                <a:gridCol w="1567829">
                  <a:extLst>
                    <a:ext uri="{9D8B030D-6E8A-4147-A177-3AD203B41FA5}">
                      <a16:colId xmlns:a16="http://schemas.microsoft.com/office/drawing/2014/main" val="2575613395"/>
                    </a:ext>
                  </a:extLst>
                </a:gridCol>
              </a:tblGrid>
              <a:tr h="521456">
                <a:tc>
                  <a:txBody>
                    <a:bodyPr/>
                    <a:lstStyle/>
                    <a:p>
                      <a:r>
                        <a:rPr lang="en-US" dirty="0">
                          <a:latin typeface="Rockwell Nova" panose="02060503020205020403" pitchFamily="18" charset="0"/>
                        </a:rPr>
                        <a:t>Feature</a:t>
                      </a:r>
                    </a:p>
                  </a:txBody>
                  <a:tcPr/>
                </a:tc>
                <a:tc>
                  <a:txBody>
                    <a:bodyPr/>
                    <a:lstStyle/>
                    <a:p>
                      <a:r>
                        <a:rPr lang="en-US" dirty="0">
                          <a:latin typeface="Rockwell Nova" panose="02060503020205020403" pitchFamily="18" charset="0"/>
                        </a:rPr>
                        <a:t>Systole</a:t>
                      </a:r>
                    </a:p>
                  </a:txBody>
                  <a:tcPr/>
                </a:tc>
                <a:tc>
                  <a:txBody>
                    <a:bodyPr/>
                    <a:lstStyle/>
                    <a:p>
                      <a:r>
                        <a:rPr lang="en-US" dirty="0">
                          <a:latin typeface="Rockwell Nova" panose="02060503020205020403" pitchFamily="18" charset="0"/>
                        </a:rPr>
                        <a:t>BloodPressure</a:t>
                      </a:r>
                    </a:p>
                  </a:txBody>
                  <a:tcPr/>
                </a:tc>
                <a:tc>
                  <a:txBody>
                    <a:bodyPr/>
                    <a:lstStyle/>
                    <a:p>
                      <a:r>
                        <a:rPr lang="en-US" dirty="0">
                          <a:latin typeface="Rockwell Nova" panose="02060503020205020403" pitchFamily="18" charset="0"/>
                        </a:rPr>
                        <a:t>Diastole</a:t>
                      </a:r>
                    </a:p>
                  </a:txBody>
                  <a:tcPr/>
                </a:tc>
                <a:tc>
                  <a:txBody>
                    <a:bodyPr/>
                    <a:lstStyle/>
                    <a:p>
                      <a:r>
                        <a:rPr lang="en-US" dirty="0">
                          <a:latin typeface="Rockwell Nova" panose="02060503020205020403" pitchFamily="18" charset="0"/>
                        </a:rPr>
                        <a:t>BMI</a:t>
                      </a:r>
                    </a:p>
                  </a:txBody>
                  <a:tcPr/>
                </a:tc>
                <a:tc>
                  <a:txBody>
                    <a:bodyPr/>
                    <a:lstStyle/>
                    <a:p>
                      <a:r>
                        <a:rPr lang="en-US" dirty="0">
                          <a:latin typeface="Rockwell Nova" panose="02060503020205020403" pitchFamily="18" charset="0"/>
                        </a:rPr>
                        <a:t>Weight</a:t>
                      </a:r>
                    </a:p>
                  </a:txBody>
                  <a:tcPr/>
                </a:tc>
                <a:tc>
                  <a:txBody>
                    <a:bodyPr/>
                    <a:lstStyle/>
                    <a:p>
                      <a:r>
                        <a:rPr lang="en-US" dirty="0">
                          <a:latin typeface="Rockwell Nova" panose="02060503020205020403" pitchFamily="18" charset="0"/>
                        </a:rPr>
                        <a:t>Cholesterol</a:t>
                      </a:r>
                    </a:p>
                  </a:txBody>
                  <a:tcPr/>
                </a:tc>
                <a:extLst>
                  <a:ext uri="{0D108BD9-81ED-4DB2-BD59-A6C34878D82A}">
                    <a16:rowId xmlns:a16="http://schemas.microsoft.com/office/drawing/2014/main" val="673406002"/>
                  </a:ext>
                </a:extLst>
              </a:tr>
              <a:tr h="521456">
                <a:tc>
                  <a:txBody>
                    <a:bodyPr/>
                    <a:lstStyle/>
                    <a:p>
                      <a:r>
                        <a:rPr lang="en-US" dirty="0">
                          <a:latin typeface="Rockwell Nova" panose="02060503020205020403" pitchFamily="18" charset="0"/>
                        </a:rPr>
                        <a:t>Importance</a:t>
                      </a:r>
                    </a:p>
                  </a:txBody>
                  <a:tcPr/>
                </a:tc>
                <a:tc>
                  <a:txBody>
                    <a:bodyPr/>
                    <a:lstStyle/>
                    <a:p>
                      <a:r>
                        <a:rPr lang="en-US" dirty="0">
                          <a:latin typeface="Rockwell Nova" panose="02060503020205020403" pitchFamily="18" charset="0"/>
                        </a:rPr>
                        <a:t>4941.37</a:t>
                      </a:r>
                    </a:p>
                  </a:txBody>
                  <a:tcPr/>
                </a:tc>
                <a:tc>
                  <a:txBody>
                    <a:bodyPr/>
                    <a:lstStyle/>
                    <a:p>
                      <a:r>
                        <a:rPr lang="en-US" dirty="0">
                          <a:latin typeface="Rockwell Nova" panose="02060503020205020403" pitchFamily="18" charset="0"/>
                        </a:rPr>
                        <a:t>3654.02</a:t>
                      </a:r>
                    </a:p>
                  </a:txBody>
                  <a:tcPr/>
                </a:tc>
                <a:tc>
                  <a:txBody>
                    <a:bodyPr/>
                    <a:lstStyle/>
                    <a:p>
                      <a:r>
                        <a:rPr lang="en-US" dirty="0">
                          <a:latin typeface="Rockwell Nova" panose="02060503020205020403" pitchFamily="18" charset="0"/>
                        </a:rPr>
                        <a:t>2915.97</a:t>
                      </a:r>
                    </a:p>
                  </a:txBody>
                  <a:tcPr/>
                </a:tc>
                <a:tc>
                  <a:txBody>
                    <a:bodyPr/>
                    <a:lstStyle/>
                    <a:p>
                      <a:r>
                        <a:rPr lang="en-US" dirty="0">
                          <a:latin typeface="Rockwell Nova" panose="02060503020205020403" pitchFamily="18" charset="0"/>
                        </a:rPr>
                        <a:t>465.89</a:t>
                      </a:r>
                    </a:p>
                  </a:txBody>
                  <a:tcPr/>
                </a:tc>
                <a:tc>
                  <a:txBody>
                    <a:bodyPr/>
                    <a:lstStyle/>
                    <a:p>
                      <a:r>
                        <a:rPr lang="en-US" dirty="0">
                          <a:latin typeface="Rockwell Nova" panose="02060503020205020403" pitchFamily="18" charset="0"/>
                        </a:rPr>
                        <a:t>423.25</a:t>
                      </a:r>
                    </a:p>
                  </a:txBody>
                  <a:tcPr/>
                </a:tc>
                <a:tc>
                  <a:txBody>
                    <a:bodyPr/>
                    <a:lstStyle/>
                    <a:p>
                      <a:r>
                        <a:rPr lang="en-US" dirty="0">
                          <a:latin typeface="Rockwell Nova" panose="02060503020205020403" pitchFamily="18" charset="0"/>
                        </a:rPr>
                        <a:t>405.60</a:t>
                      </a:r>
                    </a:p>
                  </a:txBody>
                  <a:tcPr/>
                </a:tc>
                <a:extLst>
                  <a:ext uri="{0D108BD9-81ED-4DB2-BD59-A6C34878D82A}">
                    <a16:rowId xmlns:a16="http://schemas.microsoft.com/office/drawing/2014/main" val="3685076478"/>
                  </a:ext>
                </a:extLst>
              </a:tr>
            </a:tbl>
          </a:graphicData>
        </a:graphic>
      </p:graphicFrame>
      <p:sp>
        <p:nvSpPr>
          <p:cNvPr id="10" name="TextBox 9">
            <a:extLst>
              <a:ext uri="{FF2B5EF4-FFF2-40B4-BE49-F238E27FC236}">
                <a16:creationId xmlns:a16="http://schemas.microsoft.com/office/drawing/2014/main" id="{3F18858F-5154-40C7-9BF5-97BDFE76F46F}"/>
              </a:ext>
            </a:extLst>
          </p:cNvPr>
          <p:cNvSpPr txBox="1"/>
          <p:nvPr/>
        </p:nvSpPr>
        <p:spPr>
          <a:xfrm>
            <a:off x="838199" y="1738604"/>
            <a:ext cx="10515600" cy="1569660"/>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We also used Decision Tree to extract the best features that explain the class variance.</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Decision Tree yielded Systole, BloodPressure, Diastole, BMI, Weight, and Cholesterol as the best 6 features.</a:t>
            </a:r>
          </a:p>
        </p:txBody>
      </p:sp>
    </p:spTree>
    <p:extLst>
      <p:ext uri="{BB962C8B-B14F-4D97-AF65-F5344CB8AC3E}">
        <p14:creationId xmlns:p14="http://schemas.microsoft.com/office/powerpoint/2010/main" val="1635265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921-96AE-4FEC-B1D7-21D5580C3F23}"/>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FEATURE SELECTION</a:t>
            </a:r>
            <a:r>
              <a:rPr lang="en-US" sz="2000" dirty="0">
                <a:solidFill>
                  <a:schemeClr val="accent1">
                    <a:lumMod val="50000"/>
                  </a:schemeClr>
                </a:solidFill>
                <a:latin typeface="Rockwell Nova" panose="02060503020205020403" pitchFamily="18" charset="0"/>
              </a:rPr>
              <a:t> (Exploratory Analysis)</a:t>
            </a:r>
            <a:endParaRPr lang="en-US" sz="3200" dirty="0">
              <a:solidFill>
                <a:schemeClr val="accent1">
                  <a:lumMod val="50000"/>
                </a:schemeClr>
              </a:solidFill>
              <a:latin typeface="Rockwell Nova" panose="02060503020205020403" pitchFamily="18" charset="0"/>
            </a:endParaRPr>
          </a:p>
        </p:txBody>
      </p:sp>
      <p:sp>
        <p:nvSpPr>
          <p:cNvPr id="4" name="Date Placeholder 3">
            <a:extLst>
              <a:ext uri="{FF2B5EF4-FFF2-40B4-BE49-F238E27FC236}">
                <a16:creationId xmlns:a16="http://schemas.microsoft.com/office/drawing/2014/main" id="{073D39D9-F71A-4C1E-A18F-01247A980266}"/>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B83B5B8B-B2BB-42F0-8C9F-0A36A51E1253}"/>
              </a:ext>
            </a:extLst>
          </p:cNvPr>
          <p:cNvSpPr>
            <a:spLocks noGrp="1"/>
          </p:cNvSpPr>
          <p:nvPr>
            <p:ph type="sldNum" sz="quarter" idx="12"/>
          </p:nvPr>
        </p:nvSpPr>
        <p:spPr/>
        <p:txBody>
          <a:bodyPr/>
          <a:lstStyle/>
          <a:p>
            <a:fld id="{87963F98-C10F-4FC1-8017-0839D2AC7CA3}" type="slidenum">
              <a:rPr lang="en-US" smtClean="0"/>
              <a:t>22</a:t>
            </a:fld>
            <a:endParaRPr lang="en-US"/>
          </a:p>
        </p:txBody>
      </p:sp>
      <p:sp>
        <p:nvSpPr>
          <p:cNvPr id="10" name="TextBox 9">
            <a:extLst>
              <a:ext uri="{FF2B5EF4-FFF2-40B4-BE49-F238E27FC236}">
                <a16:creationId xmlns:a16="http://schemas.microsoft.com/office/drawing/2014/main" id="{C183396C-B0D4-43EA-85D1-771B444483EF}"/>
              </a:ext>
            </a:extLst>
          </p:cNvPr>
          <p:cNvSpPr txBox="1"/>
          <p:nvPr/>
        </p:nvSpPr>
        <p:spPr>
          <a:xfrm>
            <a:off x="838199" y="5156021"/>
            <a:ext cx="10515600" cy="1200329"/>
          </a:xfrm>
          <a:prstGeom prst="rect">
            <a:avLst/>
          </a:prstGeom>
          <a:noFill/>
        </p:spPr>
        <p:txBody>
          <a:bodyPr wrap="square" rtlCol="0">
            <a:spAutoFit/>
          </a:bodyPr>
          <a:lstStyle/>
          <a:p>
            <a:r>
              <a:rPr lang="en-US" sz="2400" dirty="0">
                <a:solidFill>
                  <a:schemeClr val="bg2">
                    <a:lumMod val="25000"/>
                  </a:schemeClr>
                </a:solidFill>
                <a:latin typeface="Rockwell Nova" panose="02060503020205020403" pitchFamily="18" charset="0"/>
              </a:rPr>
              <a:t>Patients diagnosed with CVDs had on average higher systolic blood pressure than normal patients (left), but jitter box plot shows there are lots of outliers and noisy data in both classes (right).</a:t>
            </a:r>
          </a:p>
        </p:txBody>
      </p:sp>
      <p:pic>
        <p:nvPicPr>
          <p:cNvPr id="11" name="Picture 10">
            <a:extLst>
              <a:ext uri="{FF2B5EF4-FFF2-40B4-BE49-F238E27FC236}">
                <a16:creationId xmlns:a16="http://schemas.microsoft.com/office/drawing/2014/main" id="{D8E77698-ED02-4945-8306-C1979065650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3900" y="1690688"/>
            <a:ext cx="5715000" cy="3333750"/>
          </a:xfrm>
          <a:prstGeom prst="rect">
            <a:avLst/>
          </a:prstGeom>
        </p:spPr>
      </p:pic>
      <p:pic>
        <p:nvPicPr>
          <p:cNvPr id="13" name="Picture 12">
            <a:extLst>
              <a:ext uri="{FF2B5EF4-FFF2-40B4-BE49-F238E27FC236}">
                <a16:creationId xmlns:a16="http://schemas.microsoft.com/office/drawing/2014/main" id="{A005DDC1-F7DA-4AF6-9C09-EA8F1609A09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38900" y="1690688"/>
            <a:ext cx="5715000" cy="3333750"/>
          </a:xfrm>
          <a:prstGeom prst="rect">
            <a:avLst/>
          </a:prstGeom>
        </p:spPr>
      </p:pic>
    </p:spTree>
    <p:extLst>
      <p:ext uri="{BB962C8B-B14F-4D97-AF65-F5344CB8AC3E}">
        <p14:creationId xmlns:p14="http://schemas.microsoft.com/office/powerpoint/2010/main" val="2883083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921-96AE-4FEC-B1D7-21D5580C3F23}"/>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FEATURE SELECTION </a:t>
            </a:r>
            <a:r>
              <a:rPr lang="en-US" sz="2000" dirty="0">
                <a:solidFill>
                  <a:schemeClr val="accent1">
                    <a:lumMod val="50000"/>
                  </a:schemeClr>
                </a:solidFill>
                <a:latin typeface="Rockwell Nova" panose="02060503020205020403" pitchFamily="18" charset="0"/>
              </a:rPr>
              <a:t>(Exploratory Analysis)</a:t>
            </a:r>
            <a:endParaRPr lang="en-US" sz="3200" dirty="0">
              <a:solidFill>
                <a:schemeClr val="accent1">
                  <a:lumMod val="50000"/>
                </a:schemeClr>
              </a:solidFill>
              <a:latin typeface="Rockwell Nova" panose="02060503020205020403" pitchFamily="18" charset="0"/>
            </a:endParaRPr>
          </a:p>
        </p:txBody>
      </p:sp>
      <p:sp>
        <p:nvSpPr>
          <p:cNvPr id="4" name="Date Placeholder 3">
            <a:extLst>
              <a:ext uri="{FF2B5EF4-FFF2-40B4-BE49-F238E27FC236}">
                <a16:creationId xmlns:a16="http://schemas.microsoft.com/office/drawing/2014/main" id="{073D39D9-F71A-4C1E-A18F-01247A980266}"/>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B83B5B8B-B2BB-42F0-8C9F-0A36A51E1253}"/>
              </a:ext>
            </a:extLst>
          </p:cNvPr>
          <p:cNvSpPr>
            <a:spLocks noGrp="1"/>
          </p:cNvSpPr>
          <p:nvPr>
            <p:ph type="sldNum" sz="quarter" idx="12"/>
          </p:nvPr>
        </p:nvSpPr>
        <p:spPr/>
        <p:txBody>
          <a:bodyPr/>
          <a:lstStyle/>
          <a:p>
            <a:fld id="{87963F98-C10F-4FC1-8017-0839D2AC7CA3}" type="slidenum">
              <a:rPr lang="en-US" smtClean="0"/>
              <a:t>23</a:t>
            </a:fld>
            <a:endParaRPr lang="en-US"/>
          </a:p>
        </p:txBody>
      </p:sp>
      <p:sp>
        <p:nvSpPr>
          <p:cNvPr id="10" name="TextBox 9">
            <a:extLst>
              <a:ext uri="{FF2B5EF4-FFF2-40B4-BE49-F238E27FC236}">
                <a16:creationId xmlns:a16="http://schemas.microsoft.com/office/drawing/2014/main" id="{C183396C-B0D4-43EA-85D1-771B444483EF}"/>
              </a:ext>
            </a:extLst>
          </p:cNvPr>
          <p:cNvSpPr txBox="1"/>
          <p:nvPr/>
        </p:nvSpPr>
        <p:spPr>
          <a:xfrm>
            <a:off x="838199" y="5156021"/>
            <a:ext cx="10515600" cy="1200329"/>
          </a:xfrm>
          <a:prstGeom prst="rect">
            <a:avLst/>
          </a:prstGeom>
          <a:noFill/>
        </p:spPr>
        <p:txBody>
          <a:bodyPr wrap="square" rtlCol="0">
            <a:spAutoFit/>
          </a:bodyPr>
          <a:lstStyle/>
          <a:p>
            <a:r>
              <a:rPr lang="en-US" sz="2400" dirty="0">
                <a:solidFill>
                  <a:schemeClr val="bg2">
                    <a:lumMod val="25000"/>
                  </a:schemeClr>
                </a:solidFill>
                <a:latin typeface="Rockwell Nova" panose="02060503020205020403" pitchFamily="18" charset="0"/>
              </a:rPr>
              <a:t>Mean diastolic blood pressure was same for both classes but the difference was in variance and outliers (left). Jitter box plot shows lots of variance and outliers in the positive class (right).</a:t>
            </a:r>
          </a:p>
        </p:txBody>
      </p:sp>
      <p:pic>
        <p:nvPicPr>
          <p:cNvPr id="11" name="Picture 10">
            <a:extLst>
              <a:ext uri="{FF2B5EF4-FFF2-40B4-BE49-F238E27FC236}">
                <a16:creationId xmlns:a16="http://schemas.microsoft.com/office/drawing/2014/main" id="{D8E77698-ED02-4945-8306-C1979065650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3900" y="1690688"/>
            <a:ext cx="5715000" cy="3333750"/>
          </a:xfrm>
          <a:prstGeom prst="rect">
            <a:avLst/>
          </a:prstGeom>
        </p:spPr>
      </p:pic>
      <p:pic>
        <p:nvPicPr>
          <p:cNvPr id="13" name="Picture 12">
            <a:extLst>
              <a:ext uri="{FF2B5EF4-FFF2-40B4-BE49-F238E27FC236}">
                <a16:creationId xmlns:a16="http://schemas.microsoft.com/office/drawing/2014/main" id="{A005DDC1-F7DA-4AF6-9C09-EA8F1609A09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38900" y="1690688"/>
            <a:ext cx="5715000" cy="3333750"/>
          </a:xfrm>
          <a:prstGeom prst="rect">
            <a:avLst/>
          </a:prstGeom>
        </p:spPr>
      </p:pic>
    </p:spTree>
    <p:extLst>
      <p:ext uri="{BB962C8B-B14F-4D97-AF65-F5344CB8AC3E}">
        <p14:creationId xmlns:p14="http://schemas.microsoft.com/office/powerpoint/2010/main" val="1932973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921-96AE-4FEC-B1D7-21D5580C3F23}"/>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FEATURE SELECTION </a:t>
            </a:r>
            <a:r>
              <a:rPr lang="en-US" sz="2000" dirty="0">
                <a:solidFill>
                  <a:schemeClr val="accent1">
                    <a:lumMod val="50000"/>
                  </a:schemeClr>
                </a:solidFill>
                <a:latin typeface="Rockwell Nova" panose="02060503020205020403" pitchFamily="18" charset="0"/>
              </a:rPr>
              <a:t>(Exploratory Analysis)</a:t>
            </a:r>
            <a:endParaRPr lang="en-US" sz="3200" dirty="0">
              <a:solidFill>
                <a:schemeClr val="accent1">
                  <a:lumMod val="50000"/>
                </a:schemeClr>
              </a:solidFill>
              <a:latin typeface="Rockwell Nova" panose="02060503020205020403" pitchFamily="18" charset="0"/>
            </a:endParaRPr>
          </a:p>
        </p:txBody>
      </p:sp>
      <p:sp>
        <p:nvSpPr>
          <p:cNvPr id="4" name="Date Placeholder 3">
            <a:extLst>
              <a:ext uri="{FF2B5EF4-FFF2-40B4-BE49-F238E27FC236}">
                <a16:creationId xmlns:a16="http://schemas.microsoft.com/office/drawing/2014/main" id="{073D39D9-F71A-4C1E-A18F-01247A980266}"/>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B83B5B8B-B2BB-42F0-8C9F-0A36A51E1253}"/>
              </a:ext>
            </a:extLst>
          </p:cNvPr>
          <p:cNvSpPr>
            <a:spLocks noGrp="1"/>
          </p:cNvSpPr>
          <p:nvPr>
            <p:ph type="sldNum" sz="quarter" idx="12"/>
          </p:nvPr>
        </p:nvSpPr>
        <p:spPr/>
        <p:txBody>
          <a:bodyPr/>
          <a:lstStyle/>
          <a:p>
            <a:fld id="{87963F98-C10F-4FC1-8017-0839D2AC7CA3}" type="slidenum">
              <a:rPr lang="en-US" smtClean="0"/>
              <a:t>24</a:t>
            </a:fld>
            <a:endParaRPr lang="en-US"/>
          </a:p>
        </p:txBody>
      </p:sp>
      <p:sp>
        <p:nvSpPr>
          <p:cNvPr id="10" name="TextBox 9">
            <a:extLst>
              <a:ext uri="{FF2B5EF4-FFF2-40B4-BE49-F238E27FC236}">
                <a16:creationId xmlns:a16="http://schemas.microsoft.com/office/drawing/2014/main" id="{C183396C-B0D4-43EA-85D1-771B444483EF}"/>
              </a:ext>
            </a:extLst>
          </p:cNvPr>
          <p:cNvSpPr txBox="1"/>
          <p:nvPr/>
        </p:nvSpPr>
        <p:spPr>
          <a:xfrm>
            <a:off x="838199" y="5156021"/>
            <a:ext cx="10515600" cy="1200329"/>
          </a:xfrm>
          <a:prstGeom prst="rect">
            <a:avLst/>
          </a:prstGeom>
          <a:noFill/>
        </p:spPr>
        <p:txBody>
          <a:bodyPr wrap="square" rtlCol="0">
            <a:spAutoFit/>
          </a:bodyPr>
          <a:lstStyle/>
          <a:p>
            <a:r>
              <a:rPr lang="en-US" sz="2400" dirty="0">
                <a:solidFill>
                  <a:schemeClr val="bg2">
                    <a:lumMod val="25000"/>
                  </a:schemeClr>
                </a:solidFill>
                <a:latin typeface="Rockwell Nova" panose="02060503020205020403" pitchFamily="18" charset="0"/>
              </a:rPr>
              <a:t>Mean age of patients with CVDs was higher than those without (left). However, jitter box plot shows there is too much noisy data in both classes (right).</a:t>
            </a:r>
          </a:p>
        </p:txBody>
      </p:sp>
      <p:pic>
        <p:nvPicPr>
          <p:cNvPr id="11" name="Picture 10">
            <a:extLst>
              <a:ext uri="{FF2B5EF4-FFF2-40B4-BE49-F238E27FC236}">
                <a16:creationId xmlns:a16="http://schemas.microsoft.com/office/drawing/2014/main" id="{D8E77698-ED02-4945-8306-C1979065650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3900" y="1690688"/>
            <a:ext cx="5715000" cy="3333750"/>
          </a:xfrm>
          <a:prstGeom prst="rect">
            <a:avLst/>
          </a:prstGeom>
        </p:spPr>
      </p:pic>
      <p:pic>
        <p:nvPicPr>
          <p:cNvPr id="13" name="Picture 12">
            <a:extLst>
              <a:ext uri="{FF2B5EF4-FFF2-40B4-BE49-F238E27FC236}">
                <a16:creationId xmlns:a16="http://schemas.microsoft.com/office/drawing/2014/main" id="{A005DDC1-F7DA-4AF6-9C09-EA8F1609A09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38900" y="1690688"/>
            <a:ext cx="5715000" cy="3333750"/>
          </a:xfrm>
          <a:prstGeom prst="rect">
            <a:avLst/>
          </a:prstGeom>
        </p:spPr>
      </p:pic>
    </p:spTree>
    <p:extLst>
      <p:ext uri="{BB962C8B-B14F-4D97-AF65-F5344CB8AC3E}">
        <p14:creationId xmlns:p14="http://schemas.microsoft.com/office/powerpoint/2010/main" val="3688653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921-96AE-4FEC-B1D7-21D5580C3F23}"/>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FEATURE SELECTION </a:t>
            </a:r>
            <a:r>
              <a:rPr lang="en-US" sz="2000" dirty="0">
                <a:solidFill>
                  <a:schemeClr val="accent1">
                    <a:lumMod val="50000"/>
                  </a:schemeClr>
                </a:solidFill>
                <a:latin typeface="Rockwell Nova" panose="02060503020205020403" pitchFamily="18" charset="0"/>
              </a:rPr>
              <a:t>(Exploratory Analysis)</a:t>
            </a:r>
            <a:endParaRPr lang="en-US" sz="3200" dirty="0">
              <a:solidFill>
                <a:schemeClr val="accent1">
                  <a:lumMod val="50000"/>
                </a:schemeClr>
              </a:solidFill>
              <a:latin typeface="Rockwell Nova" panose="02060503020205020403" pitchFamily="18" charset="0"/>
            </a:endParaRPr>
          </a:p>
        </p:txBody>
      </p:sp>
      <p:sp>
        <p:nvSpPr>
          <p:cNvPr id="4" name="Date Placeholder 3">
            <a:extLst>
              <a:ext uri="{FF2B5EF4-FFF2-40B4-BE49-F238E27FC236}">
                <a16:creationId xmlns:a16="http://schemas.microsoft.com/office/drawing/2014/main" id="{073D39D9-F71A-4C1E-A18F-01247A980266}"/>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B83B5B8B-B2BB-42F0-8C9F-0A36A51E1253}"/>
              </a:ext>
            </a:extLst>
          </p:cNvPr>
          <p:cNvSpPr>
            <a:spLocks noGrp="1"/>
          </p:cNvSpPr>
          <p:nvPr>
            <p:ph type="sldNum" sz="quarter" idx="12"/>
          </p:nvPr>
        </p:nvSpPr>
        <p:spPr/>
        <p:txBody>
          <a:bodyPr/>
          <a:lstStyle/>
          <a:p>
            <a:fld id="{87963F98-C10F-4FC1-8017-0839D2AC7CA3}" type="slidenum">
              <a:rPr lang="en-US" smtClean="0"/>
              <a:t>25</a:t>
            </a:fld>
            <a:endParaRPr lang="en-US"/>
          </a:p>
        </p:txBody>
      </p:sp>
      <p:sp>
        <p:nvSpPr>
          <p:cNvPr id="10" name="TextBox 9">
            <a:extLst>
              <a:ext uri="{FF2B5EF4-FFF2-40B4-BE49-F238E27FC236}">
                <a16:creationId xmlns:a16="http://schemas.microsoft.com/office/drawing/2014/main" id="{C183396C-B0D4-43EA-85D1-771B444483EF}"/>
              </a:ext>
            </a:extLst>
          </p:cNvPr>
          <p:cNvSpPr txBox="1"/>
          <p:nvPr/>
        </p:nvSpPr>
        <p:spPr>
          <a:xfrm>
            <a:off x="838199" y="5156021"/>
            <a:ext cx="10515600" cy="1200329"/>
          </a:xfrm>
          <a:prstGeom prst="rect">
            <a:avLst/>
          </a:prstGeom>
          <a:noFill/>
        </p:spPr>
        <p:txBody>
          <a:bodyPr wrap="square" rtlCol="0">
            <a:spAutoFit/>
          </a:bodyPr>
          <a:lstStyle/>
          <a:p>
            <a:r>
              <a:rPr lang="en-US" sz="2400" dirty="0">
                <a:solidFill>
                  <a:schemeClr val="bg2">
                    <a:lumMod val="25000"/>
                  </a:schemeClr>
                </a:solidFill>
                <a:latin typeface="Rockwell Nova" panose="02060503020205020403" pitchFamily="18" charset="0"/>
              </a:rPr>
              <a:t>Patients with CVDs clearly had a higher average BMI than normal patients (left). But BMI too had lots of outliers and noisy data points as shown in the jitter box plot (right).</a:t>
            </a:r>
          </a:p>
        </p:txBody>
      </p:sp>
      <p:pic>
        <p:nvPicPr>
          <p:cNvPr id="11" name="Picture 10">
            <a:extLst>
              <a:ext uri="{FF2B5EF4-FFF2-40B4-BE49-F238E27FC236}">
                <a16:creationId xmlns:a16="http://schemas.microsoft.com/office/drawing/2014/main" id="{D8E77698-ED02-4945-8306-C1979065650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3900" y="1690688"/>
            <a:ext cx="5715000" cy="3333750"/>
          </a:xfrm>
          <a:prstGeom prst="rect">
            <a:avLst/>
          </a:prstGeom>
        </p:spPr>
      </p:pic>
      <p:pic>
        <p:nvPicPr>
          <p:cNvPr id="13" name="Picture 12">
            <a:extLst>
              <a:ext uri="{FF2B5EF4-FFF2-40B4-BE49-F238E27FC236}">
                <a16:creationId xmlns:a16="http://schemas.microsoft.com/office/drawing/2014/main" id="{A005DDC1-F7DA-4AF6-9C09-EA8F1609A09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38900" y="1690688"/>
            <a:ext cx="5715000" cy="3333750"/>
          </a:xfrm>
          <a:prstGeom prst="rect">
            <a:avLst/>
          </a:prstGeom>
        </p:spPr>
      </p:pic>
    </p:spTree>
    <p:extLst>
      <p:ext uri="{BB962C8B-B14F-4D97-AF65-F5344CB8AC3E}">
        <p14:creationId xmlns:p14="http://schemas.microsoft.com/office/powerpoint/2010/main" val="203942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921-96AE-4FEC-B1D7-21D5580C3F23}"/>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FEATURE SELECTION </a:t>
            </a:r>
            <a:r>
              <a:rPr lang="en-US" sz="2000" dirty="0">
                <a:solidFill>
                  <a:schemeClr val="accent1">
                    <a:lumMod val="50000"/>
                  </a:schemeClr>
                </a:solidFill>
                <a:latin typeface="Rockwell Nova" panose="02060503020205020403" pitchFamily="18" charset="0"/>
              </a:rPr>
              <a:t>(Exploratory Analysis)</a:t>
            </a:r>
            <a:endParaRPr lang="en-US" sz="3200" dirty="0">
              <a:solidFill>
                <a:schemeClr val="accent1">
                  <a:lumMod val="50000"/>
                </a:schemeClr>
              </a:solidFill>
              <a:latin typeface="Rockwell Nova" panose="02060503020205020403" pitchFamily="18" charset="0"/>
            </a:endParaRPr>
          </a:p>
        </p:txBody>
      </p:sp>
      <p:sp>
        <p:nvSpPr>
          <p:cNvPr id="4" name="Date Placeholder 3">
            <a:extLst>
              <a:ext uri="{FF2B5EF4-FFF2-40B4-BE49-F238E27FC236}">
                <a16:creationId xmlns:a16="http://schemas.microsoft.com/office/drawing/2014/main" id="{073D39D9-F71A-4C1E-A18F-01247A980266}"/>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B83B5B8B-B2BB-42F0-8C9F-0A36A51E1253}"/>
              </a:ext>
            </a:extLst>
          </p:cNvPr>
          <p:cNvSpPr>
            <a:spLocks noGrp="1"/>
          </p:cNvSpPr>
          <p:nvPr>
            <p:ph type="sldNum" sz="quarter" idx="12"/>
          </p:nvPr>
        </p:nvSpPr>
        <p:spPr/>
        <p:txBody>
          <a:bodyPr/>
          <a:lstStyle/>
          <a:p>
            <a:fld id="{87963F98-C10F-4FC1-8017-0839D2AC7CA3}" type="slidenum">
              <a:rPr lang="en-US" smtClean="0"/>
              <a:t>26</a:t>
            </a:fld>
            <a:endParaRPr lang="en-US"/>
          </a:p>
        </p:txBody>
      </p:sp>
      <p:sp>
        <p:nvSpPr>
          <p:cNvPr id="10" name="TextBox 9">
            <a:extLst>
              <a:ext uri="{FF2B5EF4-FFF2-40B4-BE49-F238E27FC236}">
                <a16:creationId xmlns:a16="http://schemas.microsoft.com/office/drawing/2014/main" id="{C183396C-B0D4-43EA-85D1-771B444483EF}"/>
              </a:ext>
            </a:extLst>
          </p:cNvPr>
          <p:cNvSpPr txBox="1"/>
          <p:nvPr/>
        </p:nvSpPr>
        <p:spPr>
          <a:xfrm>
            <a:off x="838199" y="5156021"/>
            <a:ext cx="10515600" cy="1200329"/>
          </a:xfrm>
          <a:prstGeom prst="rect">
            <a:avLst/>
          </a:prstGeom>
          <a:noFill/>
        </p:spPr>
        <p:txBody>
          <a:bodyPr wrap="square" rtlCol="0">
            <a:spAutoFit/>
          </a:bodyPr>
          <a:lstStyle/>
          <a:p>
            <a:r>
              <a:rPr lang="en-US" sz="2400" dirty="0">
                <a:solidFill>
                  <a:schemeClr val="bg2">
                    <a:lumMod val="25000"/>
                  </a:schemeClr>
                </a:solidFill>
                <a:latin typeface="Rockwell Nova" panose="02060503020205020403" pitchFamily="18" charset="0"/>
              </a:rPr>
              <a:t>Weights of patients with CVDs were higher than normal patients (left). But as usual there was lots of outliers and noisy data in both classes.</a:t>
            </a:r>
          </a:p>
        </p:txBody>
      </p:sp>
      <p:pic>
        <p:nvPicPr>
          <p:cNvPr id="11" name="Picture 10">
            <a:extLst>
              <a:ext uri="{FF2B5EF4-FFF2-40B4-BE49-F238E27FC236}">
                <a16:creationId xmlns:a16="http://schemas.microsoft.com/office/drawing/2014/main" id="{D8E77698-ED02-4945-8306-C1979065650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3900" y="1690688"/>
            <a:ext cx="5715000" cy="3333750"/>
          </a:xfrm>
          <a:prstGeom prst="rect">
            <a:avLst/>
          </a:prstGeom>
        </p:spPr>
      </p:pic>
      <p:pic>
        <p:nvPicPr>
          <p:cNvPr id="13" name="Picture 12">
            <a:extLst>
              <a:ext uri="{FF2B5EF4-FFF2-40B4-BE49-F238E27FC236}">
                <a16:creationId xmlns:a16="http://schemas.microsoft.com/office/drawing/2014/main" id="{A005DDC1-F7DA-4AF6-9C09-EA8F1609A09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38900" y="1690688"/>
            <a:ext cx="5715000" cy="3333750"/>
          </a:xfrm>
          <a:prstGeom prst="rect">
            <a:avLst/>
          </a:prstGeom>
        </p:spPr>
      </p:pic>
    </p:spTree>
    <p:extLst>
      <p:ext uri="{BB962C8B-B14F-4D97-AF65-F5344CB8AC3E}">
        <p14:creationId xmlns:p14="http://schemas.microsoft.com/office/powerpoint/2010/main" val="4352462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921-96AE-4FEC-B1D7-21D5580C3F23}"/>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FEATURE SELECTION </a:t>
            </a:r>
            <a:r>
              <a:rPr lang="en-US" sz="2000" dirty="0">
                <a:solidFill>
                  <a:schemeClr val="accent1">
                    <a:lumMod val="50000"/>
                  </a:schemeClr>
                </a:solidFill>
                <a:latin typeface="Rockwell Nova" panose="02060503020205020403" pitchFamily="18" charset="0"/>
              </a:rPr>
              <a:t>(Exploratory Analysis)</a:t>
            </a:r>
            <a:endParaRPr lang="en-US" sz="3200" dirty="0">
              <a:solidFill>
                <a:schemeClr val="accent1">
                  <a:lumMod val="50000"/>
                </a:schemeClr>
              </a:solidFill>
              <a:latin typeface="Rockwell Nova" panose="02060503020205020403" pitchFamily="18" charset="0"/>
            </a:endParaRPr>
          </a:p>
        </p:txBody>
      </p:sp>
      <p:sp>
        <p:nvSpPr>
          <p:cNvPr id="4" name="Date Placeholder 3">
            <a:extLst>
              <a:ext uri="{FF2B5EF4-FFF2-40B4-BE49-F238E27FC236}">
                <a16:creationId xmlns:a16="http://schemas.microsoft.com/office/drawing/2014/main" id="{073D39D9-F71A-4C1E-A18F-01247A980266}"/>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B83B5B8B-B2BB-42F0-8C9F-0A36A51E1253}"/>
              </a:ext>
            </a:extLst>
          </p:cNvPr>
          <p:cNvSpPr>
            <a:spLocks noGrp="1"/>
          </p:cNvSpPr>
          <p:nvPr>
            <p:ph type="sldNum" sz="quarter" idx="12"/>
          </p:nvPr>
        </p:nvSpPr>
        <p:spPr/>
        <p:txBody>
          <a:bodyPr/>
          <a:lstStyle/>
          <a:p>
            <a:fld id="{87963F98-C10F-4FC1-8017-0839D2AC7CA3}" type="slidenum">
              <a:rPr lang="en-US" smtClean="0"/>
              <a:t>27</a:t>
            </a:fld>
            <a:endParaRPr lang="en-US"/>
          </a:p>
        </p:txBody>
      </p:sp>
      <p:sp>
        <p:nvSpPr>
          <p:cNvPr id="10" name="TextBox 9">
            <a:extLst>
              <a:ext uri="{FF2B5EF4-FFF2-40B4-BE49-F238E27FC236}">
                <a16:creationId xmlns:a16="http://schemas.microsoft.com/office/drawing/2014/main" id="{C183396C-B0D4-43EA-85D1-771B444483EF}"/>
              </a:ext>
            </a:extLst>
          </p:cNvPr>
          <p:cNvSpPr txBox="1"/>
          <p:nvPr/>
        </p:nvSpPr>
        <p:spPr>
          <a:xfrm>
            <a:off x="838200" y="1574161"/>
            <a:ext cx="447308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2">
                    <a:lumMod val="25000"/>
                  </a:schemeClr>
                </a:solidFill>
                <a:latin typeface="Rockwell Nova" panose="02060503020205020403" pitchFamily="18" charset="0"/>
              </a:rPr>
              <a:t>As seen in the pair plot of the selected numeric features, all of them can explain a certain portion of the class variance.</a:t>
            </a:r>
          </a:p>
          <a:p>
            <a:endParaRPr lang="en-US" sz="2400" dirty="0">
              <a:solidFill>
                <a:schemeClr val="bg2">
                  <a:lumMod val="25000"/>
                </a:schemeClr>
              </a:solidFill>
              <a:latin typeface="Rockwell Nova" panose="02060503020205020403" pitchFamily="18" charset="0"/>
            </a:endParaRPr>
          </a:p>
          <a:p>
            <a:pPr marL="342900" indent="-342900">
              <a:buFont typeface="Arial" panose="020B0604020202020204" pitchFamily="34" charset="0"/>
              <a:buChar char="•"/>
            </a:pPr>
            <a:r>
              <a:rPr lang="en-US" sz="2400" dirty="0">
                <a:solidFill>
                  <a:schemeClr val="bg2">
                    <a:lumMod val="25000"/>
                  </a:schemeClr>
                </a:solidFill>
                <a:latin typeface="Rockwell Nova" panose="02060503020205020403" pitchFamily="18" charset="0"/>
              </a:rPr>
              <a:t>However, they all featured lots of outliers and noises, which should make the prediction task challenging.</a:t>
            </a:r>
          </a:p>
        </p:txBody>
      </p:sp>
      <p:pic>
        <p:nvPicPr>
          <p:cNvPr id="11" name="Picture 10">
            <a:extLst>
              <a:ext uri="{FF2B5EF4-FFF2-40B4-BE49-F238E27FC236}">
                <a16:creationId xmlns:a16="http://schemas.microsoft.com/office/drawing/2014/main" id="{D8E77698-ED02-4945-8306-C1979065650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311280" y="1407995"/>
            <a:ext cx="6598640" cy="4948980"/>
          </a:xfrm>
          <a:prstGeom prst="rect">
            <a:avLst/>
          </a:prstGeom>
        </p:spPr>
      </p:pic>
    </p:spTree>
    <p:extLst>
      <p:ext uri="{BB962C8B-B14F-4D97-AF65-F5344CB8AC3E}">
        <p14:creationId xmlns:p14="http://schemas.microsoft.com/office/powerpoint/2010/main" val="14273173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A2851-B6DE-443C-B478-A5CE31ED592D}"/>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MODELLING</a:t>
            </a:r>
            <a:r>
              <a:rPr lang="en-US" sz="2000" dirty="0">
                <a:solidFill>
                  <a:schemeClr val="accent1">
                    <a:lumMod val="50000"/>
                  </a:schemeClr>
                </a:solidFill>
                <a:latin typeface="Rockwell Nova" panose="02060503020205020403" pitchFamily="18" charset="0"/>
              </a:rPr>
              <a:t> (Overview)</a:t>
            </a:r>
            <a:endParaRPr lang="en-US" sz="3200" dirty="0">
              <a:solidFill>
                <a:schemeClr val="accent1">
                  <a:lumMod val="50000"/>
                </a:schemeClr>
              </a:solidFill>
              <a:latin typeface="Rockwell Nova" panose="02060503020205020403" pitchFamily="18" charset="0"/>
            </a:endParaRPr>
          </a:p>
        </p:txBody>
      </p:sp>
      <p:sp>
        <p:nvSpPr>
          <p:cNvPr id="3" name="Date Placeholder 2">
            <a:extLst>
              <a:ext uri="{FF2B5EF4-FFF2-40B4-BE49-F238E27FC236}">
                <a16:creationId xmlns:a16="http://schemas.microsoft.com/office/drawing/2014/main" id="{6202BB9D-80AD-44A1-B3CA-66E5054E0B7C}"/>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4646DC2E-D261-4A96-ACC8-B6992B7CB69A}"/>
              </a:ext>
            </a:extLst>
          </p:cNvPr>
          <p:cNvSpPr>
            <a:spLocks noGrp="1"/>
          </p:cNvSpPr>
          <p:nvPr>
            <p:ph type="sldNum" sz="quarter" idx="12"/>
          </p:nvPr>
        </p:nvSpPr>
        <p:spPr/>
        <p:txBody>
          <a:bodyPr/>
          <a:lstStyle/>
          <a:p>
            <a:fld id="{87963F98-C10F-4FC1-8017-0839D2AC7CA3}" type="slidenum">
              <a:rPr lang="en-US" smtClean="0"/>
              <a:t>28</a:t>
            </a:fld>
            <a:endParaRPr lang="en-US"/>
          </a:p>
        </p:txBody>
      </p:sp>
      <p:sp>
        <p:nvSpPr>
          <p:cNvPr id="6" name="TextBox 5">
            <a:extLst>
              <a:ext uri="{FF2B5EF4-FFF2-40B4-BE49-F238E27FC236}">
                <a16:creationId xmlns:a16="http://schemas.microsoft.com/office/drawing/2014/main" id="{15CF3164-6BED-415F-A17B-3B4CD9F54560}"/>
              </a:ext>
            </a:extLst>
          </p:cNvPr>
          <p:cNvSpPr txBox="1"/>
          <p:nvPr/>
        </p:nvSpPr>
        <p:spPr>
          <a:xfrm>
            <a:off x="838200" y="1586204"/>
            <a:ext cx="10993016" cy="4524315"/>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Model features include: Systole, Diastole, Blood Pressure, Age, BMI, Cholesterol, and Weight.</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Each model was trained using a 5-fold cross validation.</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We first trained the training dataset using Decision Tree to select the best single variable performance. We found that the feature Systole could predict with sensitivity of 61.17%. This is the Null model or lower bound for our model.</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We used KNN to assess the highest possible performance which was 66.96%. This is the Bayes rate or the upper bound of our model.</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Next, we trained Logistic Regression, SVM, and Naïve Bayes, and evaluated their performances.</a:t>
            </a:r>
          </a:p>
          <a:p>
            <a:pPr marL="342900" indent="-342900">
              <a:buFont typeface="Courier New" panose="02070309020205020404" pitchFamily="49" charset="0"/>
              <a:buChar char="o"/>
            </a:pPr>
            <a:endParaRPr lang="en-US" sz="2400" dirty="0">
              <a:solidFill>
                <a:schemeClr val="bg2">
                  <a:lumMod val="25000"/>
                </a:schemeClr>
              </a:solidFill>
              <a:latin typeface="Rockwell Nova" panose="02060503020205020403" pitchFamily="18" charset="0"/>
            </a:endParaRPr>
          </a:p>
        </p:txBody>
      </p:sp>
    </p:spTree>
    <p:extLst>
      <p:ext uri="{BB962C8B-B14F-4D97-AF65-F5344CB8AC3E}">
        <p14:creationId xmlns:p14="http://schemas.microsoft.com/office/powerpoint/2010/main" val="14229231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A2851-B6DE-443C-B478-A5CE31ED592D}"/>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MODELLING</a:t>
            </a:r>
            <a:r>
              <a:rPr lang="en-US" sz="2000" dirty="0">
                <a:solidFill>
                  <a:schemeClr val="accent1">
                    <a:lumMod val="50000"/>
                  </a:schemeClr>
                </a:solidFill>
                <a:latin typeface="Rockwell Nova" panose="02060503020205020403" pitchFamily="18" charset="0"/>
              </a:rPr>
              <a:t> (Naïve Bayes)</a:t>
            </a:r>
            <a:endParaRPr lang="en-US" sz="3200" dirty="0">
              <a:solidFill>
                <a:schemeClr val="accent1">
                  <a:lumMod val="50000"/>
                </a:schemeClr>
              </a:solidFill>
              <a:latin typeface="Rockwell Nova" panose="02060503020205020403" pitchFamily="18" charset="0"/>
            </a:endParaRPr>
          </a:p>
        </p:txBody>
      </p:sp>
      <p:sp>
        <p:nvSpPr>
          <p:cNvPr id="3" name="Date Placeholder 2">
            <a:extLst>
              <a:ext uri="{FF2B5EF4-FFF2-40B4-BE49-F238E27FC236}">
                <a16:creationId xmlns:a16="http://schemas.microsoft.com/office/drawing/2014/main" id="{6202BB9D-80AD-44A1-B3CA-66E5054E0B7C}"/>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4646DC2E-D261-4A96-ACC8-B6992B7CB69A}"/>
              </a:ext>
            </a:extLst>
          </p:cNvPr>
          <p:cNvSpPr>
            <a:spLocks noGrp="1"/>
          </p:cNvSpPr>
          <p:nvPr>
            <p:ph type="sldNum" sz="quarter" idx="12"/>
          </p:nvPr>
        </p:nvSpPr>
        <p:spPr/>
        <p:txBody>
          <a:bodyPr/>
          <a:lstStyle/>
          <a:p>
            <a:fld id="{87963F98-C10F-4FC1-8017-0839D2AC7CA3}" type="slidenum">
              <a:rPr lang="en-US" smtClean="0"/>
              <a:t>29</a:t>
            </a:fld>
            <a:endParaRPr lang="en-US"/>
          </a:p>
        </p:txBody>
      </p:sp>
      <p:sp>
        <p:nvSpPr>
          <p:cNvPr id="6" name="TextBox 5">
            <a:extLst>
              <a:ext uri="{FF2B5EF4-FFF2-40B4-BE49-F238E27FC236}">
                <a16:creationId xmlns:a16="http://schemas.microsoft.com/office/drawing/2014/main" id="{15CF3164-6BED-415F-A17B-3B4CD9F54560}"/>
              </a:ext>
            </a:extLst>
          </p:cNvPr>
          <p:cNvSpPr txBox="1"/>
          <p:nvPr/>
        </p:nvSpPr>
        <p:spPr>
          <a:xfrm>
            <a:off x="838200" y="1586204"/>
            <a:ext cx="10993016" cy="461665"/>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Pros &amp; Cons</a:t>
            </a:r>
          </a:p>
        </p:txBody>
      </p:sp>
    </p:spTree>
    <p:extLst>
      <p:ext uri="{BB962C8B-B14F-4D97-AF65-F5344CB8AC3E}">
        <p14:creationId xmlns:p14="http://schemas.microsoft.com/office/powerpoint/2010/main" val="790093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921-96AE-4FEC-B1D7-21D5580C3F23}"/>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INTRODUCTION</a:t>
            </a:r>
          </a:p>
        </p:txBody>
      </p:sp>
      <p:sp>
        <p:nvSpPr>
          <p:cNvPr id="3" name="TextBox 2">
            <a:extLst>
              <a:ext uri="{FF2B5EF4-FFF2-40B4-BE49-F238E27FC236}">
                <a16:creationId xmlns:a16="http://schemas.microsoft.com/office/drawing/2014/main" id="{844C0F2F-D499-47DB-987F-E7D869D73F1C}"/>
              </a:ext>
            </a:extLst>
          </p:cNvPr>
          <p:cNvSpPr txBox="1"/>
          <p:nvPr/>
        </p:nvSpPr>
        <p:spPr>
          <a:xfrm>
            <a:off x="838200" y="1586204"/>
            <a:ext cx="10993016" cy="4524315"/>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On time diagnosis is of utmost priority for both prevention &amp; management of cardiovascular diseases.</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According to </a:t>
            </a:r>
            <a:r>
              <a:rPr lang="en-US" sz="2400" dirty="0">
                <a:solidFill>
                  <a:schemeClr val="bg2">
                    <a:lumMod val="25000"/>
                  </a:schemeClr>
                </a:solidFill>
                <a:latin typeface="Rockwell Nova" panose="02060503020205020403" pitchFamily="18" charset="0"/>
                <a:hlinkClick r:id="rId2"/>
              </a:rPr>
              <a:t>Mark McClellan et al.</a:t>
            </a:r>
            <a:r>
              <a:rPr lang="en-US" sz="2400" dirty="0">
                <a:solidFill>
                  <a:schemeClr val="bg2">
                    <a:lumMod val="25000"/>
                  </a:schemeClr>
                </a:solidFill>
                <a:latin typeface="Rockwell Nova" panose="02060503020205020403" pitchFamily="18" charset="0"/>
              </a:rPr>
              <a:t>, detecting &amp; managing risk factors can reduce odds of CVD by 80%, and 20%-40% heart attacks occur in undiagnosed CVD patients. </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They showed that disparities in primary health care access, income, education, gender, ethnicity, etc. still persists which make management of CVDs more complex.</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For example, unavailability of diagnostic apparatus &amp; experienced physicians, especially in developing countries and rural areas, make the situation more challenging.</a:t>
            </a:r>
          </a:p>
          <a:p>
            <a:pPr marL="342900" indent="-342900">
              <a:buFont typeface="Courier New" panose="02070309020205020404" pitchFamily="49" charset="0"/>
              <a:buChar char="o"/>
            </a:pPr>
            <a:endParaRPr lang="en-US" sz="2400" dirty="0">
              <a:solidFill>
                <a:schemeClr val="bg2">
                  <a:lumMod val="25000"/>
                </a:schemeClr>
              </a:solidFill>
              <a:latin typeface="Rockwell Nova" panose="02060503020205020403" pitchFamily="18" charset="0"/>
            </a:endParaRPr>
          </a:p>
        </p:txBody>
      </p:sp>
      <p:sp>
        <p:nvSpPr>
          <p:cNvPr id="4" name="Date Placeholder 3">
            <a:extLst>
              <a:ext uri="{FF2B5EF4-FFF2-40B4-BE49-F238E27FC236}">
                <a16:creationId xmlns:a16="http://schemas.microsoft.com/office/drawing/2014/main" id="{073D39D9-F71A-4C1E-A18F-01247A980266}"/>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1B37D4BB-B635-4E07-B7DE-37D77B6DA83D}"/>
              </a:ext>
            </a:extLst>
          </p:cNvPr>
          <p:cNvSpPr>
            <a:spLocks noGrp="1"/>
          </p:cNvSpPr>
          <p:nvPr>
            <p:ph type="sldNum" sz="quarter" idx="12"/>
          </p:nvPr>
        </p:nvSpPr>
        <p:spPr/>
        <p:txBody>
          <a:bodyPr/>
          <a:lstStyle/>
          <a:p>
            <a:fld id="{87963F98-C10F-4FC1-8017-0839D2AC7CA3}" type="slidenum">
              <a:rPr lang="en-US" smtClean="0"/>
              <a:t>3</a:t>
            </a:fld>
            <a:endParaRPr lang="en-US"/>
          </a:p>
        </p:txBody>
      </p:sp>
    </p:spTree>
    <p:extLst>
      <p:ext uri="{BB962C8B-B14F-4D97-AF65-F5344CB8AC3E}">
        <p14:creationId xmlns:p14="http://schemas.microsoft.com/office/powerpoint/2010/main" val="3479973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A2851-B6DE-443C-B478-A5CE31ED592D}"/>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MODELLING</a:t>
            </a:r>
            <a:r>
              <a:rPr lang="en-US" sz="2000" dirty="0">
                <a:solidFill>
                  <a:schemeClr val="accent1">
                    <a:lumMod val="50000"/>
                  </a:schemeClr>
                </a:solidFill>
                <a:latin typeface="Rockwell Nova" panose="02060503020205020403" pitchFamily="18" charset="0"/>
              </a:rPr>
              <a:t> (Support Vector Machine)</a:t>
            </a:r>
            <a:endParaRPr lang="en-US" sz="3200" dirty="0">
              <a:solidFill>
                <a:schemeClr val="accent1">
                  <a:lumMod val="50000"/>
                </a:schemeClr>
              </a:solidFill>
              <a:latin typeface="Rockwell Nova" panose="02060503020205020403" pitchFamily="18" charset="0"/>
            </a:endParaRPr>
          </a:p>
        </p:txBody>
      </p:sp>
      <p:sp>
        <p:nvSpPr>
          <p:cNvPr id="3" name="Date Placeholder 2">
            <a:extLst>
              <a:ext uri="{FF2B5EF4-FFF2-40B4-BE49-F238E27FC236}">
                <a16:creationId xmlns:a16="http://schemas.microsoft.com/office/drawing/2014/main" id="{6202BB9D-80AD-44A1-B3CA-66E5054E0B7C}"/>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4646DC2E-D261-4A96-ACC8-B6992B7CB69A}"/>
              </a:ext>
            </a:extLst>
          </p:cNvPr>
          <p:cNvSpPr>
            <a:spLocks noGrp="1"/>
          </p:cNvSpPr>
          <p:nvPr>
            <p:ph type="sldNum" sz="quarter" idx="12"/>
          </p:nvPr>
        </p:nvSpPr>
        <p:spPr/>
        <p:txBody>
          <a:bodyPr/>
          <a:lstStyle/>
          <a:p>
            <a:fld id="{87963F98-C10F-4FC1-8017-0839D2AC7CA3}" type="slidenum">
              <a:rPr lang="en-US" smtClean="0"/>
              <a:t>30</a:t>
            </a:fld>
            <a:endParaRPr lang="en-US"/>
          </a:p>
        </p:txBody>
      </p:sp>
      <p:sp>
        <p:nvSpPr>
          <p:cNvPr id="6" name="TextBox 5">
            <a:extLst>
              <a:ext uri="{FF2B5EF4-FFF2-40B4-BE49-F238E27FC236}">
                <a16:creationId xmlns:a16="http://schemas.microsoft.com/office/drawing/2014/main" id="{15CF3164-6BED-415F-A17B-3B4CD9F54560}"/>
              </a:ext>
            </a:extLst>
          </p:cNvPr>
          <p:cNvSpPr txBox="1"/>
          <p:nvPr/>
        </p:nvSpPr>
        <p:spPr>
          <a:xfrm>
            <a:off x="838200" y="1586204"/>
            <a:ext cx="10993016" cy="461665"/>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Pros &amp; Cons</a:t>
            </a:r>
          </a:p>
        </p:txBody>
      </p:sp>
    </p:spTree>
    <p:extLst>
      <p:ext uri="{BB962C8B-B14F-4D97-AF65-F5344CB8AC3E}">
        <p14:creationId xmlns:p14="http://schemas.microsoft.com/office/powerpoint/2010/main" val="38536597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A2851-B6DE-443C-B478-A5CE31ED592D}"/>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MODELLING</a:t>
            </a:r>
            <a:r>
              <a:rPr lang="en-US" sz="2000" dirty="0">
                <a:solidFill>
                  <a:schemeClr val="accent1">
                    <a:lumMod val="50000"/>
                  </a:schemeClr>
                </a:solidFill>
                <a:latin typeface="Rockwell Nova" panose="02060503020205020403" pitchFamily="18" charset="0"/>
              </a:rPr>
              <a:t> (Logistic Regression)</a:t>
            </a:r>
            <a:endParaRPr lang="en-US" sz="3200" dirty="0">
              <a:solidFill>
                <a:schemeClr val="accent1">
                  <a:lumMod val="50000"/>
                </a:schemeClr>
              </a:solidFill>
              <a:latin typeface="Rockwell Nova" panose="02060503020205020403" pitchFamily="18" charset="0"/>
            </a:endParaRPr>
          </a:p>
        </p:txBody>
      </p:sp>
      <p:sp>
        <p:nvSpPr>
          <p:cNvPr id="3" name="Date Placeholder 2">
            <a:extLst>
              <a:ext uri="{FF2B5EF4-FFF2-40B4-BE49-F238E27FC236}">
                <a16:creationId xmlns:a16="http://schemas.microsoft.com/office/drawing/2014/main" id="{6202BB9D-80AD-44A1-B3CA-66E5054E0B7C}"/>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4646DC2E-D261-4A96-ACC8-B6992B7CB69A}"/>
              </a:ext>
            </a:extLst>
          </p:cNvPr>
          <p:cNvSpPr>
            <a:spLocks noGrp="1"/>
          </p:cNvSpPr>
          <p:nvPr>
            <p:ph type="sldNum" sz="quarter" idx="12"/>
          </p:nvPr>
        </p:nvSpPr>
        <p:spPr/>
        <p:txBody>
          <a:bodyPr/>
          <a:lstStyle/>
          <a:p>
            <a:fld id="{87963F98-C10F-4FC1-8017-0839D2AC7CA3}" type="slidenum">
              <a:rPr lang="en-US" smtClean="0"/>
              <a:t>31</a:t>
            </a:fld>
            <a:endParaRPr lang="en-US"/>
          </a:p>
        </p:txBody>
      </p:sp>
      <p:sp>
        <p:nvSpPr>
          <p:cNvPr id="6" name="TextBox 5">
            <a:extLst>
              <a:ext uri="{FF2B5EF4-FFF2-40B4-BE49-F238E27FC236}">
                <a16:creationId xmlns:a16="http://schemas.microsoft.com/office/drawing/2014/main" id="{15CF3164-6BED-415F-A17B-3B4CD9F54560}"/>
              </a:ext>
            </a:extLst>
          </p:cNvPr>
          <p:cNvSpPr txBox="1"/>
          <p:nvPr/>
        </p:nvSpPr>
        <p:spPr>
          <a:xfrm>
            <a:off x="838200" y="1586204"/>
            <a:ext cx="10993016" cy="461665"/>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Pros &amp; Cons</a:t>
            </a:r>
          </a:p>
        </p:txBody>
      </p:sp>
    </p:spTree>
    <p:extLst>
      <p:ext uri="{BB962C8B-B14F-4D97-AF65-F5344CB8AC3E}">
        <p14:creationId xmlns:p14="http://schemas.microsoft.com/office/powerpoint/2010/main" val="704309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A2851-B6DE-443C-B478-A5CE31ED592D}"/>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Evaluation</a:t>
            </a:r>
            <a:r>
              <a:rPr lang="en-US" sz="2000" dirty="0">
                <a:solidFill>
                  <a:schemeClr val="accent1">
                    <a:lumMod val="50000"/>
                  </a:schemeClr>
                </a:solidFill>
                <a:latin typeface="Rockwell Nova" panose="02060503020205020403" pitchFamily="18" charset="0"/>
              </a:rPr>
              <a:t> (Naïve Bayes)</a:t>
            </a:r>
            <a:endParaRPr lang="en-US" sz="3200" dirty="0">
              <a:solidFill>
                <a:schemeClr val="accent1">
                  <a:lumMod val="50000"/>
                </a:schemeClr>
              </a:solidFill>
              <a:latin typeface="Rockwell Nova" panose="02060503020205020403" pitchFamily="18" charset="0"/>
            </a:endParaRPr>
          </a:p>
        </p:txBody>
      </p:sp>
      <p:sp>
        <p:nvSpPr>
          <p:cNvPr id="3" name="Date Placeholder 2">
            <a:extLst>
              <a:ext uri="{FF2B5EF4-FFF2-40B4-BE49-F238E27FC236}">
                <a16:creationId xmlns:a16="http://schemas.microsoft.com/office/drawing/2014/main" id="{6202BB9D-80AD-44A1-B3CA-66E5054E0B7C}"/>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4646DC2E-D261-4A96-ACC8-B6992B7CB69A}"/>
              </a:ext>
            </a:extLst>
          </p:cNvPr>
          <p:cNvSpPr>
            <a:spLocks noGrp="1"/>
          </p:cNvSpPr>
          <p:nvPr>
            <p:ph type="sldNum" sz="quarter" idx="12"/>
          </p:nvPr>
        </p:nvSpPr>
        <p:spPr/>
        <p:txBody>
          <a:bodyPr/>
          <a:lstStyle/>
          <a:p>
            <a:fld id="{87963F98-C10F-4FC1-8017-0839D2AC7CA3}" type="slidenum">
              <a:rPr lang="en-US" smtClean="0"/>
              <a:t>32</a:t>
            </a:fld>
            <a:endParaRPr lang="en-US"/>
          </a:p>
        </p:txBody>
      </p:sp>
      <p:sp>
        <p:nvSpPr>
          <p:cNvPr id="6" name="TextBox 5">
            <a:extLst>
              <a:ext uri="{FF2B5EF4-FFF2-40B4-BE49-F238E27FC236}">
                <a16:creationId xmlns:a16="http://schemas.microsoft.com/office/drawing/2014/main" id="{15CF3164-6BED-415F-A17B-3B4CD9F54560}"/>
              </a:ext>
            </a:extLst>
          </p:cNvPr>
          <p:cNvSpPr txBox="1"/>
          <p:nvPr/>
        </p:nvSpPr>
        <p:spPr>
          <a:xfrm>
            <a:off x="838200" y="1586204"/>
            <a:ext cx="10993016" cy="461665"/>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Evaluation</a:t>
            </a:r>
          </a:p>
        </p:txBody>
      </p:sp>
    </p:spTree>
    <p:extLst>
      <p:ext uri="{BB962C8B-B14F-4D97-AF65-F5344CB8AC3E}">
        <p14:creationId xmlns:p14="http://schemas.microsoft.com/office/powerpoint/2010/main" val="33166935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A2851-B6DE-443C-B478-A5CE31ED592D}"/>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Evaluation</a:t>
            </a:r>
            <a:r>
              <a:rPr lang="en-US" sz="2000" dirty="0">
                <a:solidFill>
                  <a:schemeClr val="accent1">
                    <a:lumMod val="50000"/>
                  </a:schemeClr>
                </a:solidFill>
                <a:latin typeface="Rockwell Nova" panose="02060503020205020403" pitchFamily="18" charset="0"/>
              </a:rPr>
              <a:t> (Support Vector Machine)</a:t>
            </a:r>
            <a:endParaRPr lang="en-US" sz="3200" dirty="0">
              <a:solidFill>
                <a:schemeClr val="accent1">
                  <a:lumMod val="50000"/>
                </a:schemeClr>
              </a:solidFill>
              <a:latin typeface="Rockwell Nova" panose="02060503020205020403" pitchFamily="18" charset="0"/>
            </a:endParaRPr>
          </a:p>
        </p:txBody>
      </p:sp>
      <p:sp>
        <p:nvSpPr>
          <p:cNvPr id="3" name="Date Placeholder 2">
            <a:extLst>
              <a:ext uri="{FF2B5EF4-FFF2-40B4-BE49-F238E27FC236}">
                <a16:creationId xmlns:a16="http://schemas.microsoft.com/office/drawing/2014/main" id="{6202BB9D-80AD-44A1-B3CA-66E5054E0B7C}"/>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4646DC2E-D261-4A96-ACC8-B6992B7CB69A}"/>
              </a:ext>
            </a:extLst>
          </p:cNvPr>
          <p:cNvSpPr>
            <a:spLocks noGrp="1"/>
          </p:cNvSpPr>
          <p:nvPr>
            <p:ph type="sldNum" sz="quarter" idx="12"/>
          </p:nvPr>
        </p:nvSpPr>
        <p:spPr/>
        <p:txBody>
          <a:bodyPr/>
          <a:lstStyle/>
          <a:p>
            <a:fld id="{87963F98-C10F-4FC1-8017-0839D2AC7CA3}" type="slidenum">
              <a:rPr lang="en-US" smtClean="0"/>
              <a:t>33</a:t>
            </a:fld>
            <a:endParaRPr lang="en-US"/>
          </a:p>
        </p:txBody>
      </p:sp>
      <p:sp>
        <p:nvSpPr>
          <p:cNvPr id="6" name="TextBox 5">
            <a:extLst>
              <a:ext uri="{FF2B5EF4-FFF2-40B4-BE49-F238E27FC236}">
                <a16:creationId xmlns:a16="http://schemas.microsoft.com/office/drawing/2014/main" id="{15CF3164-6BED-415F-A17B-3B4CD9F54560}"/>
              </a:ext>
            </a:extLst>
          </p:cNvPr>
          <p:cNvSpPr txBox="1"/>
          <p:nvPr/>
        </p:nvSpPr>
        <p:spPr>
          <a:xfrm>
            <a:off x="838200" y="1586204"/>
            <a:ext cx="10993016" cy="461665"/>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Evaluation</a:t>
            </a:r>
          </a:p>
        </p:txBody>
      </p:sp>
    </p:spTree>
    <p:extLst>
      <p:ext uri="{BB962C8B-B14F-4D97-AF65-F5344CB8AC3E}">
        <p14:creationId xmlns:p14="http://schemas.microsoft.com/office/powerpoint/2010/main" val="23186547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A2851-B6DE-443C-B478-A5CE31ED592D}"/>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Evaluation</a:t>
            </a:r>
            <a:r>
              <a:rPr lang="en-US" sz="2000" dirty="0">
                <a:solidFill>
                  <a:schemeClr val="accent1">
                    <a:lumMod val="50000"/>
                  </a:schemeClr>
                </a:solidFill>
                <a:latin typeface="Rockwell Nova" panose="02060503020205020403" pitchFamily="18" charset="0"/>
              </a:rPr>
              <a:t> (Logistic Regression)</a:t>
            </a:r>
            <a:endParaRPr lang="en-US" sz="3200" dirty="0">
              <a:solidFill>
                <a:schemeClr val="accent1">
                  <a:lumMod val="50000"/>
                </a:schemeClr>
              </a:solidFill>
              <a:latin typeface="Rockwell Nova" panose="02060503020205020403" pitchFamily="18" charset="0"/>
            </a:endParaRPr>
          </a:p>
        </p:txBody>
      </p:sp>
      <p:sp>
        <p:nvSpPr>
          <p:cNvPr id="3" name="Date Placeholder 2">
            <a:extLst>
              <a:ext uri="{FF2B5EF4-FFF2-40B4-BE49-F238E27FC236}">
                <a16:creationId xmlns:a16="http://schemas.microsoft.com/office/drawing/2014/main" id="{6202BB9D-80AD-44A1-B3CA-66E5054E0B7C}"/>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4646DC2E-D261-4A96-ACC8-B6992B7CB69A}"/>
              </a:ext>
            </a:extLst>
          </p:cNvPr>
          <p:cNvSpPr>
            <a:spLocks noGrp="1"/>
          </p:cNvSpPr>
          <p:nvPr>
            <p:ph type="sldNum" sz="quarter" idx="12"/>
          </p:nvPr>
        </p:nvSpPr>
        <p:spPr/>
        <p:txBody>
          <a:bodyPr/>
          <a:lstStyle/>
          <a:p>
            <a:fld id="{87963F98-C10F-4FC1-8017-0839D2AC7CA3}" type="slidenum">
              <a:rPr lang="en-US" smtClean="0"/>
              <a:t>34</a:t>
            </a:fld>
            <a:endParaRPr lang="en-US"/>
          </a:p>
        </p:txBody>
      </p:sp>
      <p:sp>
        <p:nvSpPr>
          <p:cNvPr id="6" name="TextBox 5">
            <a:extLst>
              <a:ext uri="{FF2B5EF4-FFF2-40B4-BE49-F238E27FC236}">
                <a16:creationId xmlns:a16="http://schemas.microsoft.com/office/drawing/2014/main" id="{15CF3164-6BED-415F-A17B-3B4CD9F54560}"/>
              </a:ext>
            </a:extLst>
          </p:cNvPr>
          <p:cNvSpPr txBox="1"/>
          <p:nvPr/>
        </p:nvSpPr>
        <p:spPr>
          <a:xfrm>
            <a:off x="838200" y="1586204"/>
            <a:ext cx="10993016" cy="461665"/>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Evaluation</a:t>
            </a:r>
          </a:p>
        </p:txBody>
      </p:sp>
    </p:spTree>
    <p:extLst>
      <p:ext uri="{BB962C8B-B14F-4D97-AF65-F5344CB8AC3E}">
        <p14:creationId xmlns:p14="http://schemas.microsoft.com/office/powerpoint/2010/main" val="304064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A2851-B6DE-443C-B478-A5CE31ED592D}"/>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Discussion</a:t>
            </a:r>
          </a:p>
        </p:txBody>
      </p:sp>
      <p:sp>
        <p:nvSpPr>
          <p:cNvPr id="3" name="Date Placeholder 2">
            <a:extLst>
              <a:ext uri="{FF2B5EF4-FFF2-40B4-BE49-F238E27FC236}">
                <a16:creationId xmlns:a16="http://schemas.microsoft.com/office/drawing/2014/main" id="{6202BB9D-80AD-44A1-B3CA-66E5054E0B7C}"/>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4646DC2E-D261-4A96-ACC8-B6992B7CB69A}"/>
              </a:ext>
            </a:extLst>
          </p:cNvPr>
          <p:cNvSpPr>
            <a:spLocks noGrp="1"/>
          </p:cNvSpPr>
          <p:nvPr>
            <p:ph type="sldNum" sz="quarter" idx="12"/>
          </p:nvPr>
        </p:nvSpPr>
        <p:spPr/>
        <p:txBody>
          <a:bodyPr/>
          <a:lstStyle/>
          <a:p>
            <a:fld id="{87963F98-C10F-4FC1-8017-0839D2AC7CA3}" type="slidenum">
              <a:rPr lang="en-US" smtClean="0"/>
              <a:t>35</a:t>
            </a:fld>
            <a:endParaRPr lang="en-US"/>
          </a:p>
        </p:txBody>
      </p:sp>
      <p:sp>
        <p:nvSpPr>
          <p:cNvPr id="6" name="TextBox 5">
            <a:extLst>
              <a:ext uri="{FF2B5EF4-FFF2-40B4-BE49-F238E27FC236}">
                <a16:creationId xmlns:a16="http://schemas.microsoft.com/office/drawing/2014/main" id="{15CF3164-6BED-415F-A17B-3B4CD9F54560}"/>
              </a:ext>
            </a:extLst>
          </p:cNvPr>
          <p:cNvSpPr txBox="1"/>
          <p:nvPr/>
        </p:nvSpPr>
        <p:spPr>
          <a:xfrm>
            <a:off x="838200" y="1586204"/>
            <a:ext cx="10993016" cy="461665"/>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discussion</a:t>
            </a:r>
          </a:p>
        </p:txBody>
      </p:sp>
    </p:spTree>
    <p:extLst>
      <p:ext uri="{BB962C8B-B14F-4D97-AF65-F5344CB8AC3E}">
        <p14:creationId xmlns:p14="http://schemas.microsoft.com/office/powerpoint/2010/main" val="19566709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A2851-B6DE-443C-B478-A5CE31ED592D}"/>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Documentation</a:t>
            </a:r>
          </a:p>
        </p:txBody>
      </p:sp>
      <p:sp>
        <p:nvSpPr>
          <p:cNvPr id="3" name="Date Placeholder 2">
            <a:extLst>
              <a:ext uri="{FF2B5EF4-FFF2-40B4-BE49-F238E27FC236}">
                <a16:creationId xmlns:a16="http://schemas.microsoft.com/office/drawing/2014/main" id="{6202BB9D-80AD-44A1-B3CA-66E5054E0B7C}"/>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4646DC2E-D261-4A96-ACC8-B6992B7CB69A}"/>
              </a:ext>
            </a:extLst>
          </p:cNvPr>
          <p:cNvSpPr>
            <a:spLocks noGrp="1"/>
          </p:cNvSpPr>
          <p:nvPr>
            <p:ph type="sldNum" sz="quarter" idx="12"/>
          </p:nvPr>
        </p:nvSpPr>
        <p:spPr/>
        <p:txBody>
          <a:bodyPr/>
          <a:lstStyle/>
          <a:p>
            <a:fld id="{87963F98-C10F-4FC1-8017-0839D2AC7CA3}" type="slidenum">
              <a:rPr lang="en-US" smtClean="0"/>
              <a:t>36</a:t>
            </a:fld>
            <a:endParaRPr lang="en-US"/>
          </a:p>
        </p:txBody>
      </p:sp>
      <p:sp>
        <p:nvSpPr>
          <p:cNvPr id="6" name="TextBox 5">
            <a:extLst>
              <a:ext uri="{FF2B5EF4-FFF2-40B4-BE49-F238E27FC236}">
                <a16:creationId xmlns:a16="http://schemas.microsoft.com/office/drawing/2014/main" id="{15CF3164-6BED-415F-A17B-3B4CD9F54560}"/>
              </a:ext>
            </a:extLst>
          </p:cNvPr>
          <p:cNvSpPr txBox="1"/>
          <p:nvPr/>
        </p:nvSpPr>
        <p:spPr>
          <a:xfrm>
            <a:off x="838200" y="1586204"/>
            <a:ext cx="10515600" cy="2677656"/>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The codes for this project was written in R Markdown file and proper documentation in every step was ensured.</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Collaboration between the project members and project history were tracked by using Git.</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The codes and documents of this project is hosted on GitHub (</a:t>
            </a:r>
            <a:r>
              <a:rPr lang="en-US" sz="2400" dirty="0">
                <a:solidFill>
                  <a:schemeClr val="bg2">
                    <a:lumMod val="25000"/>
                  </a:schemeClr>
                </a:solidFill>
                <a:latin typeface="Rockwell Nova" panose="02060503020205020403" pitchFamily="18" charset="0"/>
                <a:hlinkClick r:id="rId2"/>
              </a:rPr>
              <a:t>https://github.com/mhsammak/cds501-predicting-heart-disease</a:t>
            </a:r>
            <a:r>
              <a:rPr lang="en-US" sz="2400" dirty="0">
                <a:solidFill>
                  <a:schemeClr val="bg2">
                    <a:lumMod val="25000"/>
                  </a:schemeClr>
                </a:solidFill>
                <a:latin typeface="Rockwell Nova" panose="02060503020205020403" pitchFamily="18" charset="0"/>
              </a:rPr>
              <a:t>).</a:t>
            </a:r>
          </a:p>
        </p:txBody>
      </p:sp>
    </p:spTree>
    <p:extLst>
      <p:ext uri="{BB962C8B-B14F-4D97-AF65-F5344CB8AC3E}">
        <p14:creationId xmlns:p14="http://schemas.microsoft.com/office/powerpoint/2010/main" val="1804734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921-96AE-4FEC-B1D7-21D5580C3F23}"/>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AIM</a:t>
            </a:r>
          </a:p>
        </p:txBody>
      </p:sp>
      <p:sp>
        <p:nvSpPr>
          <p:cNvPr id="3" name="TextBox 2">
            <a:extLst>
              <a:ext uri="{FF2B5EF4-FFF2-40B4-BE49-F238E27FC236}">
                <a16:creationId xmlns:a16="http://schemas.microsoft.com/office/drawing/2014/main" id="{844C0F2F-D499-47DB-987F-E7D869D73F1C}"/>
              </a:ext>
            </a:extLst>
          </p:cNvPr>
          <p:cNvSpPr txBox="1"/>
          <p:nvPr/>
        </p:nvSpPr>
        <p:spPr>
          <a:xfrm>
            <a:off x="838200" y="1586204"/>
            <a:ext cx="10993016" cy="4524315"/>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Our aim is to predict the risk of developing cardiovascular diseases from easily obtainable health factors using machine learning techniques.</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Our selected </a:t>
            </a:r>
            <a:r>
              <a:rPr lang="en-US" sz="2400" dirty="0">
                <a:solidFill>
                  <a:schemeClr val="bg2">
                    <a:lumMod val="25000"/>
                  </a:schemeClr>
                </a:solidFill>
                <a:latin typeface="Rockwell Nova" panose="02060503020205020403" pitchFamily="18" charset="0"/>
                <a:hlinkClick r:id="rId2"/>
              </a:rPr>
              <a:t>dataset</a:t>
            </a:r>
            <a:r>
              <a:rPr lang="en-US" sz="2400" dirty="0">
                <a:solidFill>
                  <a:schemeClr val="bg2">
                    <a:lumMod val="25000"/>
                  </a:schemeClr>
                </a:solidFill>
                <a:latin typeface="Rockwell Nova" panose="02060503020205020403" pitchFamily="18" charset="0"/>
              </a:rPr>
              <a:t> include factual or subjective information and medical examination reports of 70,000 patients.</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Subjective information include Age, Height, Weight, Gender, Smoking Habit, Alcohol Consumption, and Physical Activity.</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Health examination reports include Systolic and Diastolic blood pressures, blood Glucose level, and blood cholesterol level.</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Association of Smoking, Alcohol, Glucose, Cholesterol, etc. with CVDs is well established in medical literatures.</a:t>
            </a:r>
          </a:p>
          <a:p>
            <a:pPr marL="342900" indent="-342900">
              <a:buFont typeface="Courier New" panose="02070309020205020404" pitchFamily="49" charset="0"/>
              <a:buChar char="o"/>
            </a:pPr>
            <a:endParaRPr lang="en-US" sz="2400" dirty="0">
              <a:solidFill>
                <a:schemeClr val="bg2">
                  <a:lumMod val="25000"/>
                </a:schemeClr>
              </a:solidFill>
              <a:latin typeface="Rockwell Nova" panose="02060503020205020403" pitchFamily="18" charset="0"/>
            </a:endParaRPr>
          </a:p>
        </p:txBody>
      </p:sp>
      <p:sp>
        <p:nvSpPr>
          <p:cNvPr id="4" name="Date Placeholder 3">
            <a:extLst>
              <a:ext uri="{FF2B5EF4-FFF2-40B4-BE49-F238E27FC236}">
                <a16:creationId xmlns:a16="http://schemas.microsoft.com/office/drawing/2014/main" id="{073D39D9-F71A-4C1E-A18F-01247A980266}"/>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5C1A7B69-B6C9-4E45-A856-119BFA84AE2F}"/>
              </a:ext>
            </a:extLst>
          </p:cNvPr>
          <p:cNvSpPr>
            <a:spLocks noGrp="1"/>
          </p:cNvSpPr>
          <p:nvPr>
            <p:ph type="sldNum" sz="quarter" idx="12"/>
          </p:nvPr>
        </p:nvSpPr>
        <p:spPr/>
        <p:txBody>
          <a:bodyPr/>
          <a:lstStyle/>
          <a:p>
            <a:fld id="{87963F98-C10F-4FC1-8017-0839D2AC7CA3}" type="slidenum">
              <a:rPr lang="en-US" smtClean="0"/>
              <a:t>4</a:t>
            </a:fld>
            <a:endParaRPr lang="en-US"/>
          </a:p>
        </p:txBody>
      </p:sp>
    </p:spTree>
    <p:extLst>
      <p:ext uri="{BB962C8B-B14F-4D97-AF65-F5344CB8AC3E}">
        <p14:creationId xmlns:p14="http://schemas.microsoft.com/office/powerpoint/2010/main" val="3804180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921-96AE-4FEC-B1D7-21D5580C3F23}"/>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RELATED WORKS</a:t>
            </a:r>
          </a:p>
        </p:txBody>
      </p:sp>
      <p:sp>
        <p:nvSpPr>
          <p:cNvPr id="3" name="TextBox 2">
            <a:extLst>
              <a:ext uri="{FF2B5EF4-FFF2-40B4-BE49-F238E27FC236}">
                <a16:creationId xmlns:a16="http://schemas.microsoft.com/office/drawing/2014/main" id="{844C0F2F-D499-47DB-987F-E7D869D73F1C}"/>
              </a:ext>
            </a:extLst>
          </p:cNvPr>
          <p:cNvSpPr txBox="1"/>
          <p:nvPr/>
        </p:nvSpPr>
        <p:spPr>
          <a:xfrm>
            <a:off x="838200" y="1586204"/>
            <a:ext cx="10993016" cy="4893647"/>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Predicting CVDs is the most interesting and challenging field in contemporary clinical data analysis.</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hlinkClick r:id="rId2"/>
              </a:rPr>
              <a:t>Haleh Ayatollahi et al.</a:t>
            </a:r>
            <a:r>
              <a:rPr lang="en-US" sz="2400" dirty="0">
                <a:solidFill>
                  <a:schemeClr val="bg2">
                    <a:lumMod val="25000"/>
                  </a:schemeClr>
                </a:solidFill>
                <a:latin typeface="Rockwell Nova" panose="02060503020205020403" pitchFamily="18" charset="0"/>
              </a:rPr>
              <a:t> predicted coronary artery disease with 88.01% sensitivity using ANN and achieved 92.32% sensitivity using SVM.</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hlinkClick r:id="rId3"/>
              </a:rPr>
              <a:t>Amin Ul Haq et al.</a:t>
            </a:r>
            <a:r>
              <a:rPr lang="en-US" sz="2400" dirty="0">
                <a:solidFill>
                  <a:schemeClr val="bg2">
                    <a:lumMod val="25000"/>
                  </a:schemeClr>
                </a:solidFill>
                <a:latin typeface="Rockwell Nova" panose="02060503020205020403" pitchFamily="18" charset="0"/>
              </a:rPr>
              <a:t> predicted heart disease with 89% accuracy using Logistic Regression and obtained 88% accuracy using SVM.</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hlinkClick r:id="rId4"/>
              </a:rPr>
              <a:t>S. </a:t>
            </a:r>
            <a:r>
              <a:rPr lang="en-US" sz="2400" dirty="0" err="1">
                <a:solidFill>
                  <a:schemeClr val="bg2">
                    <a:lumMod val="25000"/>
                  </a:schemeClr>
                </a:solidFill>
                <a:latin typeface="Rockwell Nova" panose="02060503020205020403" pitchFamily="18" charset="0"/>
                <a:hlinkClick r:id="rId4"/>
              </a:rPr>
              <a:t>Palaniappan</a:t>
            </a:r>
            <a:r>
              <a:rPr lang="en-US" sz="2400" dirty="0">
                <a:solidFill>
                  <a:schemeClr val="bg2">
                    <a:lumMod val="25000"/>
                  </a:schemeClr>
                </a:solidFill>
                <a:latin typeface="Rockwell Nova" panose="02060503020205020403" pitchFamily="18" charset="0"/>
                <a:hlinkClick r:id="rId4"/>
              </a:rPr>
              <a:t> et al.</a:t>
            </a:r>
            <a:r>
              <a:rPr lang="en-US" sz="2400" dirty="0">
                <a:solidFill>
                  <a:schemeClr val="bg2">
                    <a:lumMod val="25000"/>
                  </a:schemeClr>
                </a:solidFill>
                <a:latin typeface="Rockwell Nova" panose="02060503020205020403" pitchFamily="18" charset="0"/>
              </a:rPr>
              <a:t> developed an intelligent system that predicted heart disease with 86.53% accuracy using Naïve Bayes algorithm.</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hlinkClick r:id="rId5"/>
              </a:rPr>
              <a:t>P. W. F. Wilson et al.</a:t>
            </a:r>
            <a:r>
              <a:rPr lang="en-US" sz="2400" dirty="0">
                <a:solidFill>
                  <a:schemeClr val="bg2">
                    <a:lumMod val="25000"/>
                  </a:schemeClr>
                </a:solidFill>
                <a:latin typeface="Rockwell Nova" panose="02060503020205020403" pitchFamily="18" charset="0"/>
              </a:rPr>
              <a:t> developed their own algorithm for predicting risk of CVDs.</a:t>
            </a:r>
          </a:p>
          <a:p>
            <a:pPr marL="342900" indent="-342900">
              <a:buFont typeface="Courier New" panose="02070309020205020404" pitchFamily="49" charset="0"/>
              <a:buChar char="o"/>
            </a:pPr>
            <a:endParaRPr lang="en-US" sz="2400" dirty="0">
              <a:solidFill>
                <a:schemeClr val="bg2">
                  <a:lumMod val="25000"/>
                </a:schemeClr>
              </a:solidFill>
              <a:latin typeface="Rockwell Nova" panose="02060503020205020403" pitchFamily="18" charset="0"/>
            </a:endParaRPr>
          </a:p>
          <a:p>
            <a:pPr marL="342900" indent="-342900">
              <a:buFont typeface="Courier New" panose="02070309020205020404" pitchFamily="49" charset="0"/>
              <a:buChar char="o"/>
            </a:pPr>
            <a:endParaRPr lang="en-US" sz="2400" dirty="0">
              <a:solidFill>
                <a:schemeClr val="bg2">
                  <a:lumMod val="25000"/>
                </a:schemeClr>
              </a:solidFill>
              <a:latin typeface="Rockwell Nova" panose="02060503020205020403" pitchFamily="18" charset="0"/>
            </a:endParaRPr>
          </a:p>
        </p:txBody>
      </p:sp>
      <p:sp>
        <p:nvSpPr>
          <p:cNvPr id="4" name="Date Placeholder 3">
            <a:extLst>
              <a:ext uri="{FF2B5EF4-FFF2-40B4-BE49-F238E27FC236}">
                <a16:creationId xmlns:a16="http://schemas.microsoft.com/office/drawing/2014/main" id="{073D39D9-F71A-4C1E-A18F-01247A980266}"/>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9E510A6C-F07A-4F52-BC6A-49F56D9AE550}"/>
              </a:ext>
            </a:extLst>
          </p:cNvPr>
          <p:cNvSpPr>
            <a:spLocks noGrp="1"/>
          </p:cNvSpPr>
          <p:nvPr>
            <p:ph type="sldNum" sz="quarter" idx="12"/>
          </p:nvPr>
        </p:nvSpPr>
        <p:spPr/>
        <p:txBody>
          <a:bodyPr/>
          <a:lstStyle/>
          <a:p>
            <a:fld id="{87963F98-C10F-4FC1-8017-0839D2AC7CA3}" type="slidenum">
              <a:rPr lang="en-US" smtClean="0"/>
              <a:t>5</a:t>
            </a:fld>
            <a:endParaRPr lang="en-US"/>
          </a:p>
        </p:txBody>
      </p:sp>
    </p:spTree>
    <p:extLst>
      <p:ext uri="{BB962C8B-B14F-4D97-AF65-F5344CB8AC3E}">
        <p14:creationId xmlns:p14="http://schemas.microsoft.com/office/powerpoint/2010/main" val="14738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921-96AE-4FEC-B1D7-21D5580C3F23}"/>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PROBLEM STATEMENT</a:t>
            </a:r>
          </a:p>
        </p:txBody>
      </p:sp>
      <p:sp>
        <p:nvSpPr>
          <p:cNvPr id="3" name="TextBox 2">
            <a:extLst>
              <a:ext uri="{FF2B5EF4-FFF2-40B4-BE49-F238E27FC236}">
                <a16:creationId xmlns:a16="http://schemas.microsoft.com/office/drawing/2014/main" id="{844C0F2F-D499-47DB-987F-E7D869D73F1C}"/>
              </a:ext>
            </a:extLst>
          </p:cNvPr>
          <p:cNvSpPr txBox="1"/>
          <p:nvPr/>
        </p:nvSpPr>
        <p:spPr>
          <a:xfrm>
            <a:off x="838200" y="1586204"/>
            <a:ext cx="10993016" cy="5262979"/>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We want to improve the sensitivity of cardiovascular disease prediction model at least 1% from 61.17%.</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We selected sensitivity/recall to be the main metric for model evaluation. </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Although many researchers &amp; industries achieved higher accuracies that should’ve been the null model, we had to consider the data and the infrastructure available.</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We set the null model or lower bound to be the highest recall achieved by any single feature, which was 61.11% sensitivity by systolic blood pressure.</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We used KNN to select the Bayes Rate or upper bound which was 66.96% sensitivity.</a:t>
            </a:r>
          </a:p>
          <a:p>
            <a:pPr marL="342900" indent="-342900">
              <a:buFont typeface="Courier New" panose="02070309020205020404" pitchFamily="49" charset="0"/>
              <a:buChar char="o"/>
            </a:pPr>
            <a:endParaRPr lang="en-US" sz="2400" dirty="0">
              <a:solidFill>
                <a:schemeClr val="bg2">
                  <a:lumMod val="25000"/>
                </a:schemeClr>
              </a:solidFill>
              <a:latin typeface="Rockwell Nova" panose="02060503020205020403" pitchFamily="18" charset="0"/>
            </a:endParaRPr>
          </a:p>
          <a:p>
            <a:pPr marL="342900" indent="-342900">
              <a:buFont typeface="Courier New" panose="02070309020205020404" pitchFamily="49" charset="0"/>
              <a:buChar char="o"/>
            </a:pPr>
            <a:endParaRPr lang="en-US" sz="2400" dirty="0">
              <a:solidFill>
                <a:schemeClr val="bg2">
                  <a:lumMod val="25000"/>
                </a:schemeClr>
              </a:solidFill>
              <a:latin typeface="Rockwell Nova" panose="02060503020205020403" pitchFamily="18" charset="0"/>
            </a:endParaRPr>
          </a:p>
        </p:txBody>
      </p:sp>
      <p:sp>
        <p:nvSpPr>
          <p:cNvPr id="4" name="Date Placeholder 3">
            <a:extLst>
              <a:ext uri="{FF2B5EF4-FFF2-40B4-BE49-F238E27FC236}">
                <a16:creationId xmlns:a16="http://schemas.microsoft.com/office/drawing/2014/main" id="{073D39D9-F71A-4C1E-A18F-01247A980266}"/>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B83B5B8B-B2BB-42F0-8C9F-0A36A51E1253}"/>
              </a:ext>
            </a:extLst>
          </p:cNvPr>
          <p:cNvSpPr>
            <a:spLocks noGrp="1"/>
          </p:cNvSpPr>
          <p:nvPr>
            <p:ph type="sldNum" sz="quarter" idx="12"/>
          </p:nvPr>
        </p:nvSpPr>
        <p:spPr/>
        <p:txBody>
          <a:bodyPr/>
          <a:lstStyle/>
          <a:p>
            <a:fld id="{87963F98-C10F-4FC1-8017-0839D2AC7CA3}" type="slidenum">
              <a:rPr lang="en-US" smtClean="0"/>
              <a:t>6</a:t>
            </a:fld>
            <a:endParaRPr lang="en-US"/>
          </a:p>
        </p:txBody>
      </p:sp>
    </p:spTree>
    <p:extLst>
      <p:ext uri="{BB962C8B-B14F-4D97-AF65-F5344CB8AC3E}">
        <p14:creationId xmlns:p14="http://schemas.microsoft.com/office/powerpoint/2010/main" val="1445182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921-96AE-4FEC-B1D7-21D5580C3F23}"/>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DATA COLLECTION &amp; PREPROCESSING</a:t>
            </a:r>
          </a:p>
        </p:txBody>
      </p:sp>
      <p:sp>
        <p:nvSpPr>
          <p:cNvPr id="3" name="TextBox 2">
            <a:extLst>
              <a:ext uri="{FF2B5EF4-FFF2-40B4-BE49-F238E27FC236}">
                <a16:creationId xmlns:a16="http://schemas.microsoft.com/office/drawing/2014/main" id="{844C0F2F-D499-47DB-987F-E7D869D73F1C}"/>
              </a:ext>
            </a:extLst>
          </p:cNvPr>
          <p:cNvSpPr txBox="1"/>
          <p:nvPr/>
        </p:nvSpPr>
        <p:spPr>
          <a:xfrm>
            <a:off x="838200" y="1586204"/>
            <a:ext cx="10993016" cy="4893647"/>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The dataset was collected from </a:t>
            </a:r>
            <a:r>
              <a:rPr lang="en-US" sz="2400" dirty="0">
                <a:solidFill>
                  <a:schemeClr val="bg2">
                    <a:lumMod val="25000"/>
                  </a:schemeClr>
                </a:solidFill>
                <a:latin typeface="Rockwell Nova" panose="02060503020205020403" pitchFamily="18" charset="0"/>
                <a:hlinkClick r:id="rId2"/>
              </a:rPr>
              <a:t>Kaggle</a:t>
            </a:r>
            <a:r>
              <a:rPr lang="en-US" sz="2400" dirty="0">
                <a:solidFill>
                  <a:schemeClr val="bg2">
                    <a:lumMod val="25000"/>
                  </a:schemeClr>
                </a:solidFill>
                <a:latin typeface="Rockwell Nova" panose="02060503020205020403" pitchFamily="18" charset="0"/>
              </a:rPr>
              <a:t> in a structured CSV format.</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Loading the dataset was therefore straight forward using the </a:t>
            </a:r>
            <a:r>
              <a:rPr lang="en-US" sz="2400" i="1" dirty="0">
                <a:solidFill>
                  <a:schemeClr val="bg2">
                    <a:lumMod val="25000"/>
                  </a:schemeClr>
                </a:solidFill>
                <a:latin typeface="Rockwell Nova" panose="02060503020205020403" pitchFamily="18" charset="0"/>
              </a:rPr>
              <a:t>read.csv</a:t>
            </a:r>
            <a:r>
              <a:rPr lang="en-US" sz="2400" dirty="0">
                <a:solidFill>
                  <a:schemeClr val="bg2">
                    <a:lumMod val="25000"/>
                  </a:schemeClr>
                </a:solidFill>
                <a:latin typeface="Rockwell Nova" panose="02060503020205020403" pitchFamily="18" charset="0"/>
              </a:rPr>
              <a:t> function.</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For cleanliness &amp; readability, we changed the column names to more readable form. For example, “ap_hi” column was renamed to “Systolic” and “ap_lo” to “Diastolic”.</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Categorical features like “Smoking”, “Alcohol”, “Glucose”, etc. were encoded as </a:t>
            </a:r>
            <a:r>
              <a:rPr lang="en-US" sz="2400" i="1" dirty="0">
                <a:solidFill>
                  <a:schemeClr val="bg2">
                    <a:lumMod val="25000"/>
                  </a:schemeClr>
                </a:solidFill>
                <a:latin typeface="Rockwell Nova" panose="02060503020205020403" pitchFamily="18" charset="0"/>
              </a:rPr>
              <a:t>factors</a:t>
            </a:r>
            <a:r>
              <a:rPr lang="en-US" sz="2400" dirty="0">
                <a:solidFill>
                  <a:schemeClr val="bg2">
                    <a:lumMod val="25000"/>
                  </a:schemeClr>
                </a:solidFill>
                <a:latin typeface="Rockwell Nova" panose="02060503020205020403" pitchFamily="18" charset="0"/>
              </a:rPr>
              <a:t>.</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Two new features were added. One is “BMI” from respective “Weight” and “Height”. Another is “BloodPressure” from respective “Systole” and “Diastole”</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The unit of “Age” was changed from days to years.</a:t>
            </a:r>
          </a:p>
          <a:p>
            <a:pPr marL="342900" indent="-342900">
              <a:buFont typeface="Courier New" panose="02070309020205020404" pitchFamily="49" charset="0"/>
              <a:buChar char="o"/>
            </a:pPr>
            <a:endParaRPr lang="en-US" sz="2400" dirty="0">
              <a:solidFill>
                <a:schemeClr val="bg2">
                  <a:lumMod val="25000"/>
                </a:schemeClr>
              </a:solidFill>
              <a:latin typeface="Rockwell Nova" panose="02060503020205020403" pitchFamily="18" charset="0"/>
            </a:endParaRPr>
          </a:p>
        </p:txBody>
      </p:sp>
      <p:sp>
        <p:nvSpPr>
          <p:cNvPr id="4" name="Date Placeholder 3">
            <a:extLst>
              <a:ext uri="{FF2B5EF4-FFF2-40B4-BE49-F238E27FC236}">
                <a16:creationId xmlns:a16="http://schemas.microsoft.com/office/drawing/2014/main" id="{073D39D9-F71A-4C1E-A18F-01247A980266}"/>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B83B5B8B-B2BB-42F0-8C9F-0A36A51E1253}"/>
              </a:ext>
            </a:extLst>
          </p:cNvPr>
          <p:cNvSpPr>
            <a:spLocks noGrp="1"/>
          </p:cNvSpPr>
          <p:nvPr>
            <p:ph type="sldNum" sz="quarter" idx="12"/>
          </p:nvPr>
        </p:nvSpPr>
        <p:spPr/>
        <p:txBody>
          <a:bodyPr/>
          <a:lstStyle/>
          <a:p>
            <a:fld id="{87963F98-C10F-4FC1-8017-0839D2AC7CA3}" type="slidenum">
              <a:rPr lang="en-US" smtClean="0"/>
              <a:t>7</a:t>
            </a:fld>
            <a:endParaRPr lang="en-US"/>
          </a:p>
        </p:txBody>
      </p:sp>
    </p:spTree>
    <p:extLst>
      <p:ext uri="{BB962C8B-B14F-4D97-AF65-F5344CB8AC3E}">
        <p14:creationId xmlns:p14="http://schemas.microsoft.com/office/powerpoint/2010/main" val="2747424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921-96AE-4FEC-B1D7-21D5580C3F23}"/>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DATA COLLECTION &amp; PREPROCESSING</a:t>
            </a:r>
          </a:p>
        </p:txBody>
      </p:sp>
      <p:sp>
        <p:nvSpPr>
          <p:cNvPr id="4" name="Date Placeholder 3">
            <a:extLst>
              <a:ext uri="{FF2B5EF4-FFF2-40B4-BE49-F238E27FC236}">
                <a16:creationId xmlns:a16="http://schemas.microsoft.com/office/drawing/2014/main" id="{073D39D9-F71A-4C1E-A18F-01247A980266}"/>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B83B5B8B-B2BB-42F0-8C9F-0A36A51E1253}"/>
              </a:ext>
            </a:extLst>
          </p:cNvPr>
          <p:cNvSpPr>
            <a:spLocks noGrp="1"/>
          </p:cNvSpPr>
          <p:nvPr>
            <p:ph type="sldNum" sz="quarter" idx="12"/>
          </p:nvPr>
        </p:nvSpPr>
        <p:spPr/>
        <p:txBody>
          <a:bodyPr/>
          <a:lstStyle/>
          <a:p>
            <a:fld id="{87963F98-C10F-4FC1-8017-0839D2AC7CA3}" type="slidenum">
              <a:rPr lang="en-US" smtClean="0"/>
              <a:t>8</a:t>
            </a:fld>
            <a:endParaRPr lang="en-US"/>
          </a:p>
        </p:txBody>
      </p:sp>
      <p:graphicFrame>
        <p:nvGraphicFramePr>
          <p:cNvPr id="6" name="Table 6">
            <a:extLst>
              <a:ext uri="{FF2B5EF4-FFF2-40B4-BE49-F238E27FC236}">
                <a16:creationId xmlns:a16="http://schemas.microsoft.com/office/drawing/2014/main" id="{ECA31362-4F02-414D-94B5-65C85A22471F}"/>
              </a:ext>
            </a:extLst>
          </p:cNvPr>
          <p:cNvGraphicFramePr>
            <a:graphicFrameLocks noGrp="1"/>
          </p:cNvGraphicFramePr>
          <p:nvPr>
            <p:extLst>
              <p:ext uri="{D42A27DB-BD31-4B8C-83A1-F6EECF244321}">
                <p14:modId xmlns:p14="http://schemas.microsoft.com/office/powerpoint/2010/main" val="4214043149"/>
              </p:ext>
            </p:extLst>
          </p:nvPr>
        </p:nvGraphicFramePr>
        <p:xfrm>
          <a:off x="6096000" y="1446467"/>
          <a:ext cx="4803712" cy="4796013"/>
        </p:xfrm>
        <a:graphic>
          <a:graphicData uri="http://schemas.openxmlformats.org/drawingml/2006/table">
            <a:tbl>
              <a:tblPr firstRow="1" bandRow="1">
                <a:tableStyleId>{5C22544A-7EE6-4342-B048-85BDC9FD1C3A}</a:tableStyleId>
              </a:tblPr>
              <a:tblGrid>
                <a:gridCol w="2401856">
                  <a:extLst>
                    <a:ext uri="{9D8B030D-6E8A-4147-A177-3AD203B41FA5}">
                      <a16:colId xmlns:a16="http://schemas.microsoft.com/office/drawing/2014/main" val="2061229163"/>
                    </a:ext>
                  </a:extLst>
                </a:gridCol>
                <a:gridCol w="2401856">
                  <a:extLst>
                    <a:ext uri="{9D8B030D-6E8A-4147-A177-3AD203B41FA5}">
                      <a16:colId xmlns:a16="http://schemas.microsoft.com/office/drawing/2014/main" val="194036185"/>
                    </a:ext>
                  </a:extLst>
                </a:gridCol>
              </a:tblGrid>
              <a:tr h="429055">
                <a:tc>
                  <a:txBody>
                    <a:bodyPr/>
                    <a:lstStyle/>
                    <a:p>
                      <a:r>
                        <a:rPr lang="en-US" dirty="0">
                          <a:latin typeface="Rockwell Nova" panose="02060503020205020403" pitchFamily="18" charset="0"/>
                        </a:rPr>
                        <a:t>Feature</a:t>
                      </a:r>
                    </a:p>
                  </a:txBody>
                  <a:tcPr/>
                </a:tc>
                <a:tc>
                  <a:txBody>
                    <a:bodyPr/>
                    <a:lstStyle/>
                    <a:p>
                      <a:r>
                        <a:rPr lang="en-US" dirty="0">
                          <a:latin typeface="Rockwell Nova" panose="02060503020205020403" pitchFamily="18" charset="0"/>
                        </a:rPr>
                        <a:t>Data Type</a:t>
                      </a:r>
                    </a:p>
                  </a:txBody>
                  <a:tcPr/>
                </a:tc>
                <a:extLst>
                  <a:ext uri="{0D108BD9-81ED-4DB2-BD59-A6C34878D82A}">
                    <a16:rowId xmlns:a16="http://schemas.microsoft.com/office/drawing/2014/main" val="3030823547"/>
                  </a:ext>
                </a:extLst>
              </a:tr>
              <a:tr h="429055">
                <a:tc>
                  <a:txBody>
                    <a:bodyPr/>
                    <a:lstStyle/>
                    <a:p>
                      <a:r>
                        <a:rPr lang="en-US" dirty="0">
                          <a:latin typeface="Rockwell Nova" panose="02060503020205020403" pitchFamily="18" charset="0"/>
                        </a:rPr>
                        <a:t>Age (Years)</a:t>
                      </a:r>
                    </a:p>
                  </a:txBody>
                  <a:tcPr/>
                </a:tc>
                <a:tc>
                  <a:txBody>
                    <a:bodyPr/>
                    <a:lstStyle/>
                    <a:p>
                      <a:r>
                        <a:rPr lang="en-US" dirty="0">
                          <a:latin typeface="Rockwell Nova" panose="02060503020205020403" pitchFamily="18" charset="0"/>
                        </a:rPr>
                        <a:t>Numeric</a:t>
                      </a:r>
                    </a:p>
                  </a:txBody>
                  <a:tcPr/>
                </a:tc>
                <a:extLst>
                  <a:ext uri="{0D108BD9-81ED-4DB2-BD59-A6C34878D82A}">
                    <a16:rowId xmlns:a16="http://schemas.microsoft.com/office/drawing/2014/main" val="4098308417"/>
                  </a:ext>
                </a:extLst>
              </a:tr>
              <a:tr h="429055">
                <a:tc>
                  <a:txBody>
                    <a:bodyPr/>
                    <a:lstStyle/>
                    <a:p>
                      <a:r>
                        <a:rPr lang="en-US" dirty="0">
                          <a:latin typeface="Rockwell Nova" panose="02060503020205020403" pitchFamily="18" charset="0"/>
                        </a:rPr>
                        <a:t>Height (CM)</a:t>
                      </a:r>
                    </a:p>
                  </a:txBody>
                  <a:tcPr/>
                </a:tc>
                <a:tc>
                  <a:txBody>
                    <a:bodyPr/>
                    <a:lstStyle/>
                    <a:p>
                      <a:r>
                        <a:rPr lang="en-US" dirty="0">
                          <a:latin typeface="Rockwell Nova" panose="02060503020205020403" pitchFamily="18" charset="0"/>
                        </a:rPr>
                        <a:t>Numeric</a:t>
                      </a:r>
                    </a:p>
                  </a:txBody>
                  <a:tcPr/>
                </a:tc>
                <a:extLst>
                  <a:ext uri="{0D108BD9-81ED-4DB2-BD59-A6C34878D82A}">
                    <a16:rowId xmlns:a16="http://schemas.microsoft.com/office/drawing/2014/main" val="3184452191"/>
                  </a:ext>
                </a:extLst>
              </a:tr>
              <a:tr h="429055">
                <a:tc>
                  <a:txBody>
                    <a:bodyPr/>
                    <a:lstStyle/>
                    <a:p>
                      <a:r>
                        <a:rPr lang="en-US" dirty="0">
                          <a:latin typeface="Rockwell Nova" panose="02060503020205020403" pitchFamily="18" charset="0"/>
                        </a:rPr>
                        <a:t>Weight (KG)</a:t>
                      </a:r>
                    </a:p>
                  </a:txBody>
                  <a:tcPr/>
                </a:tc>
                <a:tc>
                  <a:txBody>
                    <a:bodyPr/>
                    <a:lstStyle/>
                    <a:p>
                      <a:r>
                        <a:rPr lang="en-US" dirty="0">
                          <a:latin typeface="Rockwell Nova" panose="02060503020205020403" pitchFamily="18" charset="0"/>
                        </a:rPr>
                        <a:t>Numeric</a:t>
                      </a:r>
                    </a:p>
                  </a:txBody>
                  <a:tcPr/>
                </a:tc>
                <a:extLst>
                  <a:ext uri="{0D108BD9-81ED-4DB2-BD59-A6C34878D82A}">
                    <a16:rowId xmlns:a16="http://schemas.microsoft.com/office/drawing/2014/main" val="2652165683"/>
                  </a:ext>
                </a:extLst>
              </a:tr>
              <a:tr h="429055">
                <a:tc>
                  <a:txBody>
                    <a:bodyPr/>
                    <a:lstStyle/>
                    <a:p>
                      <a:r>
                        <a:rPr lang="en-US" dirty="0">
                          <a:latin typeface="Rockwell Nova" panose="02060503020205020403" pitchFamily="18" charset="0"/>
                        </a:rPr>
                        <a:t>Systole (mmHg)</a:t>
                      </a:r>
                    </a:p>
                  </a:txBody>
                  <a:tcPr/>
                </a:tc>
                <a:tc>
                  <a:txBody>
                    <a:bodyPr/>
                    <a:lstStyle/>
                    <a:p>
                      <a:r>
                        <a:rPr lang="en-US" dirty="0">
                          <a:latin typeface="Rockwell Nova" panose="02060503020205020403" pitchFamily="18" charset="0"/>
                        </a:rPr>
                        <a:t>Numeric</a:t>
                      </a:r>
                    </a:p>
                  </a:txBody>
                  <a:tcPr/>
                </a:tc>
                <a:extLst>
                  <a:ext uri="{0D108BD9-81ED-4DB2-BD59-A6C34878D82A}">
                    <a16:rowId xmlns:a16="http://schemas.microsoft.com/office/drawing/2014/main" val="2817221947"/>
                  </a:ext>
                </a:extLst>
              </a:tr>
              <a:tr h="740561">
                <a:tc>
                  <a:txBody>
                    <a:bodyPr/>
                    <a:lstStyle/>
                    <a:p>
                      <a:r>
                        <a:rPr lang="en-US" dirty="0">
                          <a:latin typeface="Rockwell Nova" panose="02060503020205020403" pitchFamily="18" charset="0"/>
                        </a:rPr>
                        <a:t>Diastole (mmHg)</a:t>
                      </a:r>
                    </a:p>
                  </a:txBody>
                  <a:tcPr/>
                </a:tc>
                <a:tc>
                  <a:txBody>
                    <a:bodyPr/>
                    <a:lstStyle/>
                    <a:p>
                      <a:r>
                        <a:rPr lang="en-US" dirty="0">
                          <a:latin typeface="Rockwell Nova" panose="02060503020205020403" pitchFamily="18" charset="0"/>
                        </a:rPr>
                        <a:t>Numeric</a:t>
                      </a:r>
                    </a:p>
                  </a:txBody>
                  <a:tcPr/>
                </a:tc>
                <a:extLst>
                  <a:ext uri="{0D108BD9-81ED-4DB2-BD59-A6C34878D82A}">
                    <a16:rowId xmlns:a16="http://schemas.microsoft.com/office/drawing/2014/main" val="2400888008"/>
                  </a:ext>
                </a:extLst>
              </a:tr>
              <a:tr h="429055">
                <a:tc>
                  <a:txBody>
                    <a:bodyPr/>
                    <a:lstStyle/>
                    <a:p>
                      <a:r>
                        <a:rPr lang="en-US" dirty="0">
                          <a:latin typeface="Rockwell Nova" panose="02060503020205020403" pitchFamily="18" charset="0"/>
                        </a:rPr>
                        <a:t>BMI</a:t>
                      </a:r>
                    </a:p>
                  </a:txBody>
                  <a:tcPr/>
                </a:tc>
                <a:tc>
                  <a:txBody>
                    <a:bodyPr/>
                    <a:lstStyle/>
                    <a:p>
                      <a:r>
                        <a:rPr lang="en-US" dirty="0">
                          <a:latin typeface="Rockwell Nova" panose="02060503020205020403" pitchFamily="18" charset="0"/>
                        </a:rPr>
                        <a:t>Numeric</a:t>
                      </a:r>
                    </a:p>
                  </a:txBody>
                  <a:tcPr/>
                </a:tc>
                <a:extLst>
                  <a:ext uri="{0D108BD9-81ED-4DB2-BD59-A6C34878D82A}">
                    <a16:rowId xmlns:a16="http://schemas.microsoft.com/office/drawing/2014/main" val="271962487"/>
                  </a:ext>
                </a:extLst>
              </a:tr>
              <a:tr h="740561">
                <a:tc>
                  <a:txBody>
                    <a:bodyPr/>
                    <a:lstStyle/>
                    <a:p>
                      <a:r>
                        <a:rPr lang="en-US" dirty="0">
                          <a:latin typeface="Rockwell Nova" panose="02060503020205020403" pitchFamily="18" charset="0"/>
                        </a:rPr>
                        <a:t>Active</a:t>
                      </a:r>
                    </a:p>
                  </a:txBody>
                  <a:tcPr/>
                </a:tc>
                <a:tc>
                  <a:txBody>
                    <a:bodyPr/>
                    <a:lstStyle/>
                    <a:p>
                      <a:r>
                        <a:rPr lang="en-US" dirty="0">
                          <a:latin typeface="Rockwell Nova" panose="02060503020205020403" pitchFamily="18" charset="0"/>
                        </a:rPr>
                        <a:t>Factor (Active, Inactive)</a:t>
                      </a:r>
                    </a:p>
                  </a:txBody>
                  <a:tcPr/>
                </a:tc>
                <a:extLst>
                  <a:ext uri="{0D108BD9-81ED-4DB2-BD59-A6C34878D82A}">
                    <a16:rowId xmlns:a16="http://schemas.microsoft.com/office/drawing/2014/main" val="1975659293"/>
                  </a:ext>
                </a:extLst>
              </a:tr>
              <a:tr h="740561">
                <a:tc>
                  <a:txBody>
                    <a:bodyPr/>
                    <a:lstStyle/>
                    <a:p>
                      <a:r>
                        <a:rPr lang="en-US" dirty="0">
                          <a:latin typeface="Rockwell Nova" panose="02060503020205020403" pitchFamily="18" charset="0"/>
                        </a:rPr>
                        <a:t>Target</a:t>
                      </a:r>
                    </a:p>
                  </a:txBody>
                  <a:tcPr/>
                </a:tc>
                <a:tc>
                  <a:txBody>
                    <a:bodyPr/>
                    <a:lstStyle/>
                    <a:p>
                      <a:r>
                        <a:rPr lang="en-US" dirty="0">
                          <a:latin typeface="Rockwell Nova" panose="02060503020205020403" pitchFamily="18" charset="0"/>
                        </a:rPr>
                        <a:t>Factor (Positive, Negative)</a:t>
                      </a:r>
                    </a:p>
                  </a:txBody>
                  <a:tcPr/>
                </a:tc>
                <a:extLst>
                  <a:ext uri="{0D108BD9-81ED-4DB2-BD59-A6C34878D82A}">
                    <a16:rowId xmlns:a16="http://schemas.microsoft.com/office/drawing/2014/main" val="1469065141"/>
                  </a:ext>
                </a:extLst>
              </a:tr>
            </a:tbl>
          </a:graphicData>
        </a:graphic>
      </p:graphicFrame>
      <p:graphicFrame>
        <p:nvGraphicFramePr>
          <p:cNvPr id="8" name="Table 6">
            <a:extLst>
              <a:ext uri="{FF2B5EF4-FFF2-40B4-BE49-F238E27FC236}">
                <a16:creationId xmlns:a16="http://schemas.microsoft.com/office/drawing/2014/main" id="{2E48C453-3898-42F5-8662-9FF7F0EE791A}"/>
              </a:ext>
            </a:extLst>
          </p:cNvPr>
          <p:cNvGraphicFramePr>
            <a:graphicFrameLocks noGrp="1"/>
          </p:cNvGraphicFramePr>
          <p:nvPr>
            <p:extLst>
              <p:ext uri="{D42A27DB-BD31-4B8C-83A1-F6EECF244321}">
                <p14:modId xmlns:p14="http://schemas.microsoft.com/office/powerpoint/2010/main" val="1250365023"/>
              </p:ext>
            </p:extLst>
          </p:nvPr>
        </p:nvGraphicFramePr>
        <p:xfrm>
          <a:off x="838201" y="1446468"/>
          <a:ext cx="4803712" cy="4796012"/>
        </p:xfrm>
        <a:graphic>
          <a:graphicData uri="http://schemas.openxmlformats.org/drawingml/2006/table">
            <a:tbl>
              <a:tblPr firstRow="1" bandRow="1">
                <a:tableStyleId>{5C22544A-7EE6-4342-B048-85BDC9FD1C3A}</a:tableStyleId>
              </a:tblPr>
              <a:tblGrid>
                <a:gridCol w="2401856">
                  <a:extLst>
                    <a:ext uri="{9D8B030D-6E8A-4147-A177-3AD203B41FA5}">
                      <a16:colId xmlns:a16="http://schemas.microsoft.com/office/drawing/2014/main" val="2061229163"/>
                    </a:ext>
                  </a:extLst>
                </a:gridCol>
                <a:gridCol w="2401856">
                  <a:extLst>
                    <a:ext uri="{9D8B030D-6E8A-4147-A177-3AD203B41FA5}">
                      <a16:colId xmlns:a16="http://schemas.microsoft.com/office/drawing/2014/main" val="194036185"/>
                    </a:ext>
                  </a:extLst>
                </a:gridCol>
              </a:tblGrid>
              <a:tr h="309061">
                <a:tc>
                  <a:txBody>
                    <a:bodyPr/>
                    <a:lstStyle/>
                    <a:p>
                      <a:r>
                        <a:rPr lang="en-US" dirty="0">
                          <a:latin typeface="Rockwell Nova" panose="02060503020205020403" pitchFamily="18" charset="0"/>
                        </a:rPr>
                        <a:t>Feature</a:t>
                      </a:r>
                    </a:p>
                  </a:txBody>
                  <a:tcPr/>
                </a:tc>
                <a:tc>
                  <a:txBody>
                    <a:bodyPr/>
                    <a:lstStyle/>
                    <a:p>
                      <a:r>
                        <a:rPr lang="en-US" dirty="0">
                          <a:latin typeface="Rockwell Nova" panose="02060503020205020403" pitchFamily="18" charset="0"/>
                        </a:rPr>
                        <a:t>Data Type</a:t>
                      </a:r>
                    </a:p>
                  </a:txBody>
                  <a:tcPr/>
                </a:tc>
                <a:extLst>
                  <a:ext uri="{0D108BD9-81ED-4DB2-BD59-A6C34878D82A}">
                    <a16:rowId xmlns:a16="http://schemas.microsoft.com/office/drawing/2014/main" val="3030823547"/>
                  </a:ext>
                </a:extLst>
              </a:tr>
              <a:tr h="540856">
                <a:tc>
                  <a:txBody>
                    <a:bodyPr/>
                    <a:lstStyle/>
                    <a:p>
                      <a:r>
                        <a:rPr lang="en-US" dirty="0">
                          <a:latin typeface="Rockwell Nova" panose="02060503020205020403" pitchFamily="18" charset="0"/>
                        </a:rPr>
                        <a:t>Gender</a:t>
                      </a:r>
                    </a:p>
                  </a:txBody>
                  <a:tcPr/>
                </a:tc>
                <a:tc>
                  <a:txBody>
                    <a:bodyPr/>
                    <a:lstStyle/>
                    <a:p>
                      <a:r>
                        <a:rPr lang="en-US" dirty="0">
                          <a:latin typeface="Rockwell Nova" panose="02060503020205020403" pitchFamily="18" charset="0"/>
                        </a:rPr>
                        <a:t>Factor (Man, Woman)</a:t>
                      </a:r>
                    </a:p>
                  </a:txBody>
                  <a:tcPr/>
                </a:tc>
                <a:extLst>
                  <a:ext uri="{0D108BD9-81ED-4DB2-BD59-A6C34878D82A}">
                    <a16:rowId xmlns:a16="http://schemas.microsoft.com/office/drawing/2014/main" val="651407288"/>
                  </a:ext>
                </a:extLst>
              </a:tr>
              <a:tr h="1004447">
                <a:tc>
                  <a:txBody>
                    <a:bodyPr/>
                    <a:lstStyle/>
                    <a:p>
                      <a:r>
                        <a:rPr lang="en-US" dirty="0">
                          <a:latin typeface="Rockwell Nova" panose="02060503020205020403" pitchFamily="18" charset="0"/>
                        </a:rPr>
                        <a:t>Cholesterol</a:t>
                      </a:r>
                    </a:p>
                  </a:txBody>
                  <a:tcPr/>
                </a:tc>
                <a:tc>
                  <a:txBody>
                    <a:bodyPr/>
                    <a:lstStyle/>
                    <a:p>
                      <a:r>
                        <a:rPr lang="en-US" dirty="0">
                          <a:latin typeface="Rockwell Nova" panose="02060503020205020403" pitchFamily="18" charset="0"/>
                        </a:rPr>
                        <a:t>Factor (Normal, Above Normal, Well Above Normal)</a:t>
                      </a:r>
                    </a:p>
                  </a:txBody>
                  <a:tcPr/>
                </a:tc>
                <a:extLst>
                  <a:ext uri="{0D108BD9-81ED-4DB2-BD59-A6C34878D82A}">
                    <a16:rowId xmlns:a16="http://schemas.microsoft.com/office/drawing/2014/main" val="3703804552"/>
                  </a:ext>
                </a:extLst>
              </a:tr>
              <a:tr h="1004447">
                <a:tc>
                  <a:txBody>
                    <a:bodyPr/>
                    <a:lstStyle/>
                    <a:p>
                      <a:r>
                        <a:rPr lang="en-US" dirty="0">
                          <a:latin typeface="Rockwell Nova" panose="02060503020205020403" pitchFamily="18" charset="0"/>
                        </a:rPr>
                        <a:t>Glucose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Rockwell Nova" panose="02060503020205020403" pitchFamily="18" charset="0"/>
                        </a:rPr>
                        <a:t>Factor (Normal, Above Normal, Well Above Normal)</a:t>
                      </a:r>
                    </a:p>
                  </a:txBody>
                  <a:tcPr/>
                </a:tc>
                <a:extLst>
                  <a:ext uri="{0D108BD9-81ED-4DB2-BD59-A6C34878D82A}">
                    <a16:rowId xmlns:a16="http://schemas.microsoft.com/office/drawing/2014/main" val="514567939"/>
                  </a:ext>
                </a:extLst>
              </a:tr>
              <a:tr h="540856">
                <a:tc>
                  <a:txBody>
                    <a:bodyPr/>
                    <a:lstStyle/>
                    <a:p>
                      <a:r>
                        <a:rPr lang="en-US" dirty="0">
                          <a:latin typeface="Rockwell Nova" panose="02060503020205020403" pitchFamily="18" charset="0"/>
                        </a:rPr>
                        <a:t>Smoking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Rockwell Nova" panose="02060503020205020403" pitchFamily="18" charset="0"/>
                        </a:rPr>
                        <a:t>Factor (Smoker, Non-smoker)</a:t>
                      </a:r>
                    </a:p>
                  </a:txBody>
                  <a:tcPr/>
                </a:tc>
                <a:extLst>
                  <a:ext uri="{0D108BD9-81ED-4DB2-BD59-A6C34878D82A}">
                    <a16:rowId xmlns:a16="http://schemas.microsoft.com/office/drawing/2014/main" val="2939277395"/>
                  </a:ext>
                </a:extLst>
              </a:tr>
              <a:tr h="772652">
                <a:tc>
                  <a:txBody>
                    <a:bodyPr/>
                    <a:lstStyle/>
                    <a:p>
                      <a:r>
                        <a:rPr lang="en-US" dirty="0">
                          <a:latin typeface="Rockwell Nova" panose="02060503020205020403" pitchFamily="18" charset="0"/>
                        </a:rPr>
                        <a:t>Alcohol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Rockwell Nova" panose="02060503020205020403" pitchFamily="18" charset="0"/>
                        </a:rPr>
                        <a:t>Factor (Alcoholic, Non-alcoholic)</a:t>
                      </a:r>
                    </a:p>
                  </a:txBody>
                  <a:tcPr/>
                </a:tc>
                <a:extLst>
                  <a:ext uri="{0D108BD9-81ED-4DB2-BD59-A6C34878D82A}">
                    <a16:rowId xmlns:a16="http://schemas.microsoft.com/office/drawing/2014/main" val="1850798226"/>
                  </a:ext>
                </a:extLst>
              </a:tr>
            </a:tbl>
          </a:graphicData>
        </a:graphic>
      </p:graphicFrame>
    </p:spTree>
    <p:extLst>
      <p:ext uri="{BB962C8B-B14F-4D97-AF65-F5344CB8AC3E}">
        <p14:creationId xmlns:p14="http://schemas.microsoft.com/office/powerpoint/2010/main" val="981765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EA9F0-EACB-4E34-ADF6-58C865CC56FE}"/>
              </a:ext>
            </a:extLst>
          </p:cNvPr>
          <p:cNvSpPr>
            <a:spLocks noGrp="1"/>
          </p:cNvSpPr>
          <p:nvPr>
            <p:ph type="title"/>
          </p:nvPr>
        </p:nvSpPr>
        <p:spPr>
          <a:xfrm>
            <a:off x="838200" y="365125"/>
            <a:ext cx="10515600" cy="1325563"/>
          </a:xfrm>
        </p:spPr>
        <p:txBody>
          <a:bodyPr>
            <a:normAutofit/>
          </a:bodyPr>
          <a:lstStyle/>
          <a:p>
            <a:r>
              <a:rPr lang="en-US" sz="3200" dirty="0">
                <a:solidFill>
                  <a:schemeClr val="accent1">
                    <a:lumMod val="50000"/>
                  </a:schemeClr>
                </a:solidFill>
                <a:latin typeface="Rockwell Nova" panose="02060503020205020403" pitchFamily="18" charset="0"/>
              </a:rPr>
              <a:t>DATA EXPLORATION </a:t>
            </a:r>
            <a:r>
              <a:rPr lang="en-US" sz="2000" dirty="0">
                <a:solidFill>
                  <a:schemeClr val="accent1">
                    <a:lumMod val="50000"/>
                  </a:schemeClr>
                </a:solidFill>
                <a:latin typeface="Rockwell Nova" panose="02060503020205020403" pitchFamily="18" charset="0"/>
              </a:rPr>
              <a:t>(Summary Statistics)</a:t>
            </a:r>
            <a:endParaRPr lang="en-US" sz="3200" dirty="0">
              <a:solidFill>
                <a:schemeClr val="accent1">
                  <a:lumMod val="50000"/>
                </a:schemeClr>
              </a:solidFill>
              <a:latin typeface="Rockwell Nova" panose="02060503020205020403" pitchFamily="18" charset="0"/>
            </a:endParaRPr>
          </a:p>
        </p:txBody>
      </p:sp>
      <p:sp>
        <p:nvSpPr>
          <p:cNvPr id="3" name="Date Placeholder 2">
            <a:extLst>
              <a:ext uri="{FF2B5EF4-FFF2-40B4-BE49-F238E27FC236}">
                <a16:creationId xmlns:a16="http://schemas.microsoft.com/office/drawing/2014/main" id="{23C3AC0D-1883-489E-94CC-C78C43267E4B}"/>
              </a:ext>
            </a:extLst>
          </p:cNvPr>
          <p:cNvSpPr>
            <a:spLocks noGrp="1"/>
          </p:cNvSpPr>
          <p:nvPr>
            <p:ph type="dt" sz="half" idx="10"/>
          </p:nvPr>
        </p:nvSpPr>
        <p:spPr>
          <a:xfrm>
            <a:off x="838200" y="6356350"/>
            <a:ext cx="2743200" cy="365125"/>
          </a:xfrm>
        </p:spPr>
        <p:txBody>
          <a:bodyPr/>
          <a:lstStyle/>
          <a:p>
            <a:r>
              <a:rPr lang="en-US"/>
              <a:t>12/4/2019</a:t>
            </a:r>
          </a:p>
        </p:txBody>
      </p:sp>
      <p:sp>
        <p:nvSpPr>
          <p:cNvPr id="5" name="Slide Number Placeholder 4">
            <a:extLst>
              <a:ext uri="{FF2B5EF4-FFF2-40B4-BE49-F238E27FC236}">
                <a16:creationId xmlns:a16="http://schemas.microsoft.com/office/drawing/2014/main" id="{6A598B4C-F27D-4381-AE08-1CF3CADEB7C4}"/>
              </a:ext>
            </a:extLst>
          </p:cNvPr>
          <p:cNvSpPr>
            <a:spLocks noGrp="1"/>
          </p:cNvSpPr>
          <p:nvPr>
            <p:ph type="sldNum" sz="quarter" idx="12"/>
          </p:nvPr>
        </p:nvSpPr>
        <p:spPr>
          <a:xfrm>
            <a:off x="8610600" y="6356350"/>
            <a:ext cx="2743200" cy="365125"/>
          </a:xfrm>
        </p:spPr>
        <p:txBody>
          <a:bodyPr/>
          <a:lstStyle/>
          <a:p>
            <a:fld id="{87963F98-C10F-4FC1-8017-0839D2AC7CA3}" type="slidenum">
              <a:rPr lang="en-US" smtClean="0"/>
              <a:t>9</a:t>
            </a:fld>
            <a:endParaRPr lang="en-US"/>
          </a:p>
        </p:txBody>
      </p:sp>
      <p:pic>
        <p:nvPicPr>
          <p:cNvPr id="11" name="Picture 10" descr="A screenshot of a cell phone&#10;&#10;Description automatically generated">
            <a:extLst>
              <a:ext uri="{FF2B5EF4-FFF2-40B4-BE49-F238E27FC236}">
                <a16:creationId xmlns:a16="http://schemas.microsoft.com/office/drawing/2014/main" id="{E057102B-D1A5-4868-9E59-EE64B3EB5D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373" y="1690688"/>
            <a:ext cx="10455427" cy="3078738"/>
          </a:xfrm>
          <a:prstGeom prst="rect">
            <a:avLst/>
          </a:prstGeom>
        </p:spPr>
      </p:pic>
      <p:sp>
        <p:nvSpPr>
          <p:cNvPr id="13" name="TextBox 12">
            <a:extLst>
              <a:ext uri="{FF2B5EF4-FFF2-40B4-BE49-F238E27FC236}">
                <a16:creationId xmlns:a16="http://schemas.microsoft.com/office/drawing/2014/main" id="{DF6940E6-3A9C-47AC-B7C7-F29F83BEB94E}"/>
              </a:ext>
            </a:extLst>
          </p:cNvPr>
          <p:cNvSpPr txBox="1"/>
          <p:nvPr/>
        </p:nvSpPr>
        <p:spPr>
          <a:xfrm>
            <a:off x="898373" y="4973216"/>
            <a:ext cx="10515600" cy="1200329"/>
          </a:xfrm>
          <a:prstGeom prst="rect">
            <a:avLst/>
          </a:prstGeom>
          <a:noFill/>
        </p:spPr>
        <p:txBody>
          <a:bodyPr wrap="square" rtlCol="0">
            <a:spAutoFit/>
          </a:bodyPr>
          <a:lstStyle/>
          <a:p>
            <a:r>
              <a:rPr lang="en-US" sz="2400" dirty="0">
                <a:solidFill>
                  <a:schemeClr val="bg2">
                    <a:lumMod val="25000"/>
                  </a:schemeClr>
                </a:solidFill>
                <a:latin typeface="Rockwell Nova" panose="02060503020205020403" pitchFamily="18" charset="0"/>
              </a:rPr>
              <a:t>It was evident from summary statistics that Systole &amp; Diastole had some invalid negative values that needed to address, and BMI, Height, and Weight had some outliers.</a:t>
            </a:r>
          </a:p>
        </p:txBody>
      </p:sp>
    </p:spTree>
    <p:extLst>
      <p:ext uri="{BB962C8B-B14F-4D97-AF65-F5344CB8AC3E}">
        <p14:creationId xmlns:p14="http://schemas.microsoft.com/office/powerpoint/2010/main" val="3088394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2019</Words>
  <Application>Microsoft Office PowerPoint</Application>
  <PresentationFormat>Widescreen</PresentationFormat>
  <Paragraphs>249</Paragraphs>
  <Slides>36</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Courier New</vt:lpstr>
      <vt:lpstr>Georgia Pro Cond</vt:lpstr>
      <vt:lpstr>Rockwell Nova</vt:lpstr>
      <vt:lpstr>Office Theme</vt:lpstr>
      <vt:lpstr> CDS501 Principles and Practices of Data Science and Analytics Semester 1, 2019/2020  Predicting Risk of Cardiovascular Diseases From Easily Obtainable Health Factors   By Lee Kar Choon (P-COM0130/19) Lee Jing Wen (P-COM0087/19) Sammak Musabbir Hasan (P-COM0092/19) Wang Huaixu (P-COM0103/19)    </vt:lpstr>
      <vt:lpstr>INTRODUCTION</vt:lpstr>
      <vt:lpstr>INTRODUCTION</vt:lpstr>
      <vt:lpstr>AIM</vt:lpstr>
      <vt:lpstr>RELATED WORKS</vt:lpstr>
      <vt:lpstr>PROBLEM STATEMENT</vt:lpstr>
      <vt:lpstr>DATA COLLECTION &amp; PREPROCESSING</vt:lpstr>
      <vt:lpstr>DATA COLLECTION &amp; PREPROCESSING</vt:lpstr>
      <vt:lpstr>DATA EXPLORATION (Summary Statistics)</vt:lpstr>
      <vt:lpstr>DATA EXPLORATION (Density Plots)</vt:lpstr>
      <vt:lpstr>DATA EXPLORATION (Density Plots)</vt:lpstr>
      <vt:lpstr>DATA EXPLORATION (Density Plots)</vt:lpstr>
      <vt:lpstr>DATA EXPLORATION (Side-by-side Bar Charts)</vt:lpstr>
      <vt:lpstr>DATA EXPLORATION (Side-by-side Bar Charts)</vt:lpstr>
      <vt:lpstr>DATA EXPLORATION (Side-by-side Bar Charts)</vt:lpstr>
      <vt:lpstr>DATA EXPLORATION (Side-by-side Bar Charts)</vt:lpstr>
      <vt:lpstr>DATA CLEANING</vt:lpstr>
      <vt:lpstr>DATA CLEANING</vt:lpstr>
      <vt:lpstr>TRAIN/TEST SPLIT</vt:lpstr>
      <vt:lpstr>FEATURE SELECTION (Recursive Feature Elimination)</vt:lpstr>
      <vt:lpstr>FEATURE SELECTION (Decision Tree)</vt:lpstr>
      <vt:lpstr>FEATURE SELECTION (Exploratory Analysis)</vt:lpstr>
      <vt:lpstr>FEATURE SELECTION (Exploratory Analysis)</vt:lpstr>
      <vt:lpstr>FEATURE SELECTION (Exploratory Analysis)</vt:lpstr>
      <vt:lpstr>FEATURE SELECTION (Exploratory Analysis)</vt:lpstr>
      <vt:lpstr>FEATURE SELECTION (Exploratory Analysis)</vt:lpstr>
      <vt:lpstr>FEATURE SELECTION (Exploratory Analysis)</vt:lpstr>
      <vt:lpstr>MODELLING (Overview)</vt:lpstr>
      <vt:lpstr>MODELLING (Naïve Bayes)</vt:lpstr>
      <vt:lpstr>MODELLING (Support Vector Machine)</vt:lpstr>
      <vt:lpstr>MODELLING (Logistic Regression)</vt:lpstr>
      <vt:lpstr>Evaluation (Naïve Bayes)</vt:lpstr>
      <vt:lpstr>Evaluation (Support Vector Machine)</vt:lpstr>
      <vt:lpstr>Evaluation (Logistic Regression)</vt:lpstr>
      <vt:lpstr>Discussion</vt:lpstr>
      <vt:lpstr>Documentation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CDS501 Principles and Practices of Data Science and Analytics Semester 1, 2019/2020  Predicting Risk of Cardiovascular Diseases From Easily Obtainable Health Factors   By Lee Kar Choon (P-COM0130/19) Lee Jing Wen (P-COM0087/19) Sammak Musabbir Hasan (P-COM0092/19) Wang Huaixu (P-COM0103/19)    </dc:title>
  <dc:creator>Lee, Jing Wen</dc:creator>
  <cp:keywords>CTPClassification=CTP_NT</cp:keywords>
  <cp:lastModifiedBy>Musabbir Sammak</cp:lastModifiedBy>
  <cp:revision>35</cp:revision>
  <dcterms:created xsi:type="dcterms:W3CDTF">2019-12-03T01:37:27Z</dcterms:created>
  <dcterms:modified xsi:type="dcterms:W3CDTF">2019-12-03T19:08:39Z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9996cca6-7b25-4fe0-8019-8f3bf089066c</vt:lpwstr>
  </property>
  <property fmtid="{D5CDD505-2E9C-101B-9397-08002B2CF9AE}" pid="3" name="CTP_TimeStamp">
    <vt:lpwstr>2019-12-03 01:37:42Z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