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82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79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BB87-7304-4E2A-A942-4D5A8291D4A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15F9-90FD-4DB5-9225-8838ABDCE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315F9-90FD-4DB5-9225-8838ABDCEE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6411-C670-48F2-AC30-8C8AE706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6123-E339-48B7-946A-EDD69C4C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9FD7-EE7C-48D8-AD5E-EC219914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CF12-DB4A-4882-AD3F-22BA758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857F-FD41-4FD2-9593-F2C1ED8C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9FC-479E-4C8F-B9A6-ECFDC99B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E440-B50F-4537-B2B9-75102EA6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692F-69A9-412F-83FD-63A1593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B18-18A8-466D-86B8-1BE07FA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CC23-E7A6-4BEF-B368-224815FC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17B1-EC95-42C7-AAA6-E310F4D2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D94B-8448-4FF6-9BC0-23C07DB5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5513-4594-4882-8A7D-0532C36B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EF0E-452B-4EAB-BA25-35EB1350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3E3F-01C9-412C-8EE4-DB15F70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1A7-1076-4538-AAF0-2A40525D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83B0-40B9-4B0A-A36F-D30C3BC9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CD8B-EC6B-48C8-8EFE-3B21E2C7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0EC8-B042-440E-B6B6-EF315B72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2C26-E836-4821-ABA8-F584B0A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39E-E385-49B9-8F8A-4B020056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34B6-59DE-42E0-8B86-96476F97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60AD-DC22-499F-8DD1-7D90B1F2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2F50-20E0-4B80-89E8-7257D9C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CBE8-C298-41FC-80AE-7DCB439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892-853A-4DC2-8661-A9F1CECF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6536-66F5-41BA-BADB-010F0C6D8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4964D-FEBF-4467-BED1-2FB7922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D943-498E-4B83-BC48-4A2991EF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FEE-4932-4EE2-894D-2DAD714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A4B3C-294E-4EDD-9D35-FDAC9C2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7D6B-5229-4BF0-84BB-5813C3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06679-8A37-4401-B235-4F0F1B5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496B-DDB1-4D86-BE34-1F940DC7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53689-C202-4CF7-AC52-E89D0543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1A16F-39C7-475B-ABEA-6937A67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270EE-F82E-4BE7-A6FD-BA6FF02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3E5-D8C8-46A7-840E-AC10C05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5BAD8-3F63-4F97-9424-77CE59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4B-0A37-46B7-956E-C854CB6A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3222C-D234-4831-BFAC-58AF66F6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7283D-23B8-4216-B368-A6DECE0C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0002B-5619-48B3-8268-6E1DD87D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A1E8-0E0A-4A97-8908-B5D97996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C4E11-C9F3-4D09-8298-B25328C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BD8D-BFBB-42B8-A558-A6B1328E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D11-C755-47F2-BDBF-876CA098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BDB-7006-4D01-86EB-C3CC21A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BEE5-68B9-4533-8E4B-865DAFAD0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C033-D7BE-4432-9570-D03003B7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C5B0-019E-479B-AE0E-938143C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C9DE-9A22-4234-BACB-DBC7BFF9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7573-C0CE-4360-BCA0-8D1534BE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89FB-B6C7-408C-B7BB-DCF68BAB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7CD9-7AA3-41B5-85B3-C2ADA42F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FAC4-86E9-4A8B-8186-1720936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2AEC-6704-4FB3-84A5-5D7FD1B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B96E-EBDD-4AC2-9688-F76C5C3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77F5-0084-43EE-9BE5-4E8777F0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7D36-7739-489C-A4BF-2A5ADB7B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D3F8-97AA-4605-B4E3-897E34C8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E30-A92D-4B13-96B5-0A5171E2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72D2-F3FB-4777-9BF3-8542A948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3F98-C10F-4FC1-8017-0839D2AC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6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etphysicalactivity/factsheet_olderadults/en/" TargetMode="External"/><Relationship Id="rId2" Type="http://schemas.openxmlformats.org/officeDocument/2006/relationships/hyperlink" Target="https://www.who.int/health-topics/cardiovascular-diseases/#tab=tab_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6345029/" TargetMode="External"/><Relationship Id="rId4" Type="http://schemas.openxmlformats.org/officeDocument/2006/relationships/hyperlink" Target="https://www.cdc.gov/nchs/fastats/leading-causes-of-death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.000000000000065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misy/2018/3860146/" TargetMode="External"/><Relationship Id="rId2" Type="http://schemas.openxmlformats.org/officeDocument/2006/relationships/hyperlink" Target="https://www.ncbi.nlm.nih.gov/pmc/articles/PMC6489351/#CR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hajournals.org/doi/full/10.1161/01.cir.97.18.1837" TargetMode="External"/><Relationship Id="rId4" Type="http://schemas.openxmlformats.org/officeDocument/2006/relationships/hyperlink" Target="https://ieeexplore.ieee.org/abstract/document/44935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lianova/cardiovascular-disease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CCAB3F-B4D9-4A7D-8DF2-AF51CD7281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7300"/>
          <a:stretch/>
        </p:blipFill>
        <p:spPr>
          <a:xfrm>
            <a:off x="622817" y="136525"/>
            <a:ext cx="10946364" cy="6551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DA7F3-9F51-4FC6-9018-2089972C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80" y="608376"/>
            <a:ext cx="9551437" cy="56412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CDS501 Principles and Practices of Data Science and Analytics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Semester 1, 2019/2020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Predicting Risk of Cardiovascular Diseases From Easily Obtainable Health Factors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By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Kar Choon (P-COM0130/19)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Lee Jing Wen (P-COM0087/19)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Sammak Musabbir Hasan (P-COM0092/19)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  <a:t>Wang Huaixu (P-COM0103/19)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  <a:cs typeface="Segoe UI Light" panose="020B0502040204020203" pitchFamily="34" charset="0"/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age of patients with CVDs was higher than those without. However, distribution of Height was normal and remained same for both classes.</a:t>
            </a:r>
          </a:p>
        </p:txBody>
      </p:sp>
    </p:spTree>
    <p:extLst>
      <p:ext uri="{BB962C8B-B14F-4D97-AF65-F5344CB8AC3E}">
        <p14:creationId xmlns:p14="http://schemas.microsoft.com/office/powerpoint/2010/main" val="27344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Mean weight of patients with CVDs was little higher than those without. Distribution of BMI was normal, and mean was slightly higher if not the same for patients with CVD.</a:t>
            </a:r>
          </a:p>
        </p:txBody>
      </p:sp>
    </p:spTree>
    <p:extLst>
      <p:ext uri="{BB962C8B-B14F-4D97-AF65-F5344CB8AC3E}">
        <p14:creationId xmlns:p14="http://schemas.microsoft.com/office/powerpoint/2010/main" val="38065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(Density Plots)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Both Systole and Diastole featured a lot of outliers and invalid values that need to be taken care of. The mean Systolic blood pressure was slightly high in CVD affected patients.</a:t>
            </a:r>
          </a:p>
        </p:txBody>
      </p:sp>
    </p:spTree>
    <p:extLst>
      <p:ext uri="{BB962C8B-B14F-4D97-AF65-F5344CB8AC3E}">
        <p14:creationId xmlns:p14="http://schemas.microsoft.com/office/powerpoint/2010/main" val="7852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There was no identifiable association between Smoking and CVDs or between Alcohol consumption and CVDs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90373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high blood pressure had significantly higher rate of CVD. Also, frequency of disease was slightly higher in physically inactive patients.</a:t>
            </a:r>
          </a:p>
        </p:txBody>
      </p:sp>
    </p:spTree>
    <p:extLst>
      <p:ext uri="{BB962C8B-B14F-4D97-AF65-F5344CB8AC3E}">
        <p14:creationId xmlns:p14="http://schemas.microsoft.com/office/powerpoint/2010/main" val="237304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Patients with cholesterol and glucose levels above and well above normal were more susceptible to cardiovascular diseases.</a:t>
            </a:r>
          </a:p>
        </p:txBody>
      </p:sp>
    </p:spTree>
    <p:extLst>
      <p:ext uri="{BB962C8B-B14F-4D97-AF65-F5344CB8AC3E}">
        <p14:creationId xmlns:p14="http://schemas.microsoft.com/office/powerpoint/2010/main" val="12815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(Side-by-side Bar Charts)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Georgia Pro Cond" panose="020405060504050203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27441-CD8B-42CE-897E-1AC67F16D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" y="1656641"/>
            <a:ext cx="5715000" cy="333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3836-0DDE-404F-B5D5-0E57EBF1F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8900" y="1690688"/>
            <a:ext cx="5715000" cy="3333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D9B6C-A177-4E3F-8EF3-12CE11BDE130}"/>
              </a:ext>
            </a:extLst>
          </p:cNvPr>
          <p:cNvSpPr txBox="1"/>
          <p:nvPr/>
        </p:nvSpPr>
        <p:spPr>
          <a:xfrm>
            <a:off x="838200" y="5058485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CVDs were slightly more prevalent in male patients than their counterparts. Class distribution in the dataset was well balanced.</a:t>
            </a:r>
          </a:p>
        </p:txBody>
      </p:sp>
    </p:spTree>
    <p:extLst>
      <p:ext uri="{BB962C8B-B14F-4D97-AF65-F5344CB8AC3E}">
        <p14:creationId xmlns:p14="http://schemas.microsoft.com/office/powerpoint/2010/main" val="240233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did not contain any missing value.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Negative values of Systolic and Diastolic blood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Cases where Systolic pressure was lower than Diastolic pressure were removed from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of Systolic and Diastolic blood pressure, Weight, and Height were removed.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Outliers were selected to be 5 times the Inter Quartile Range as the usual 1.5 times IQR removes too many observations.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49E-CDED-47AF-864D-5220925E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1EFDA-0BF8-422C-A425-D201D56397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66163" y="2611483"/>
            <a:ext cx="5681220" cy="331404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4EE763-5533-45C8-9ED5-24DA937CFC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244617" y="2611483"/>
            <a:ext cx="5681219" cy="33140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8FAC-1DE0-4ABF-B8ED-F6548D7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D214-7CDE-4606-98AA-DA4E80DF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7963F98-C10F-4FC1-8017-0839D2AC7CA3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00AE6-B37A-4700-A64F-27AC59B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0760D-EABB-4440-9737-F834DDDF7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9768" y="2022729"/>
            <a:ext cx="6702552" cy="390982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463F-61AB-430E-B567-5AF4C2A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695E-3D58-4824-9B18-84111557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A4D84-D413-44DE-ABD8-884BFC70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963F98-C10F-4FC1-8017-0839D2AC7CA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Cardiovascular diseases are one of the complex &amp; deadliest diseases that affect human life in every aspect possible.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are the number 1 cause of death globally, taking an estimated 17.9 million lives annually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WHO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by the end of 2020, CVDs will kill 24.8 million people annually if preventive measures are not taken.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Centers for Disease Control &amp; Prevention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CDC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), it is the leading cause of death in US, leaving cancer, accidents, diabetes far behind.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In a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survey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performed in 2013, CVD was found to be the leading cause of death among males in Malaysia.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03B214-B5CB-4491-B71F-B6D13C56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From the exploratory analysis part, we found that Cholesterol, Blood Pressure, Weight, and Age explains the outcomes better.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However, individual evaluation and filtering of features can not discover hidden interactions between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 precaution, we used Recursive Feature Elimination technique to select best features.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trained and evaluated a Random Forest &amp; a Naïve Bayes model with 10-fold cross validation with different subsets of features &amp; selected the best one from them.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MODELLING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BB9D-80AD-44A1-B3CA-66E5054E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6DC2E-D261-4A96-ACC8-B6992B7C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851-B6DE-443C-B478-A5CE31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eorgia Pro Cond" panose="02040506050405020303" pitchFamily="18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E9DA8-D33E-4936-8C6E-0AB0DC333089}"/>
              </a:ext>
            </a:extLst>
          </p:cNvPr>
          <p:cNvSpPr txBox="1"/>
          <p:nvPr/>
        </p:nvSpPr>
        <p:spPr>
          <a:xfrm>
            <a:off x="1866122" y="2705878"/>
            <a:ext cx="780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How should they interpret the model? What does the model output look like? If the model provides a trace of which rules in the decision tree executed, how do they read that? If the model provides a confidence score in addition to a classification, how should they use the confidence score? When might they potentially overrule the model?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AD00-1CCC-45D8-B7C5-310D481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4610-9580-4390-A9FA-6611AEA7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On time diagnosis is of utmost priority for both prevention &amp; management of cardiovascular diseases.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According to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Mark McClellan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, detecting &amp; managing risk factors can reduce odds of CVD by 80%, and 20%-40% heart attacks occur in undiagnosed CVD patients.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They showed that disparities in primary health care access, income, education, gender, ethnicity, etc. still persists which make management of CVDs more complex.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example, unavailability of diagnostic apparatus &amp; experienced physicians, especially in developing countries and rural areas, make the situation more challenging.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D4BB-B635-4E07-B7DE-37D77B6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aim is to predict the risk of developing cardiovascular diseases from easily obtainable health factors using machine learning techniques.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Our selected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dataset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include factual or subjective information and medical examination reports of 70,000 patients.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Subjective information include Age, Height, Weight, Gender, Smoking Habit, Alcohol Consumption, and Physical Activity.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Health examination reports include Systolic and Diastolic blood pressures, blood Glucose level, and blood cholesterol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Association of Smoking, Alcohol, Glucose, Cholesterol, etc. with CVDs is well established in medical literatures.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7B69-B6C9-4E45-A856-119BFA84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RELATED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Predicting CVDs is the most interesting and challenging field in contemporary clinical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Haleh Ayatollahi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coronary artery disease with 88.01% sensitivity using ANN and achieved 92.32% sensitivity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3"/>
              </a:rPr>
              <a:t>Amin Ul Haq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predicted heart disease with 89% accuracy using Logistic Regression and obtained 88% accuracy using SVM.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S.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Palaniappan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4"/>
              </a:rPr>
              <a:t>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an intelligent system that predicted heart disease with 86.53% accuracy using Naïve Bayes algorithm.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5"/>
              </a:rPr>
              <a:t>P. W. F. Wilson et al.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developed their own algorithm for predicting risk of CVDs.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10A6C-F07A-4F52-BC6A-49F56D9A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want to improve the sensitivity of cardiovascular disease prediction model at least 1% from 61.17%.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selected sensitivity/recall to be the main metric for model evaluation.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Although many researchers &amp; industries achieved higher accuracies that should’ve been the null model, we had to consider the data and the infrastructure available.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set the null model or lower bound to be the highest recall achieved by any single feature, which was 61.11% sensitivity by systolic blood pressure.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We used KNN to select the Bayes Rate or upper bound which was 66.96% sensitivity.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C0F2F-D499-47DB-987F-E7D869D73F1C}"/>
              </a:ext>
            </a:extLst>
          </p:cNvPr>
          <p:cNvSpPr txBox="1"/>
          <p:nvPr/>
        </p:nvSpPr>
        <p:spPr>
          <a:xfrm>
            <a:off x="838200" y="1586204"/>
            <a:ext cx="10993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dataset was collected from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  <a:hlinkClick r:id="rId2"/>
              </a:rPr>
              <a:t>Kaggle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in a structured CSV format.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Loading the dataset was therefore straight forward using the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read.csv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 function.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For cleanliness &amp; readability, we changed the column names to more readable form. For example, “ap_hi” column was renamed to “Systolic” and “ap_lo” to “Diastolic”.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Categorical features like “Smoking”, “Alcohol”, “Glucose”, etc. were encoded as 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factors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Two new features were added. One is “BMI” from respective “Weight” and “Height”. Another is “BloodPressure” from respective “Systole” and “Diastole”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The unit of “Age” was changed from days to years.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0921-96AE-4FEC-B1D7-21D5580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COLLECTION &amp;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D39D9-F71A-4C1E-A18F-01247A9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5B8B-B2BB-42F0-8C9F-0A36A51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3F98-C10F-4FC1-8017-0839D2AC7CA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A31362-4F02-414D-94B5-65C85A224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43149"/>
              </p:ext>
            </p:extLst>
          </p:nvPr>
        </p:nvGraphicFramePr>
        <p:xfrm>
          <a:off x="6096000" y="1446467"/>
          <a:ext cx="4803712" cy="479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56">
                  <a:extLst>
                    <a:ext uri="{9D8B030D-6E8A-4147-A177-3AD203B41FA5}">
                      <a16:colId xmlns:a16="http://schemas.microsoft.com/office/drawing/2014/main" val="2061229163"/>
                    </a:ext>
                  </a:extLst>
                </a:gridCol>
                <a:gridCol w="2401856">
                  <a:extLst>
                    <a:ext uri="{9D8B030D-6E8A-4147-A177-3AD203B41FA5}">
                      <a16:colId xmlns:a16="http://schemas.microsoft.com/office/drawing/2014/main" val="194036185"/>
                    </a:ext>
                  </a:extLst>
                </a:gridCol>
              </a:tblGrid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3547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Age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08417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52191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65683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Systole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21947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Diastole (mmHg)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88008"/>
                  </a:ext>
                </a:extLst>
              </a:tr>
              <a:tr h="429055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2487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(Active, Inactive)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9293"/>
                  </a:ext>
                </a:extLst>
              </a:tr>
              <a:tr h="7405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(Positive,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651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E48C453-3898-42F5-8662-9FF7F0EE7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65023"/>
              </p:ext>
            </p:extLst>
          </p:nvPr>
        </p:nvGraphicFramePr>
        <p:xfrm>
          <a:off x="838201" y="1446468"/>
          <a:ext cx="4803712" cy="479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856">
                  <a:extLst>
                    <a:ext uri="{9D8B030D-6E8A-4147-A177-3AD203B41FA5}">
                      <a16:colId xmlns:a16="http://schemas.microsoft.com/office/drawing/2014/main" val="2061229163"/>
                    </a:ext>
                  </a:extLst>
                </a:gridCol>
                <a:gridCol w="2401856">
                  <a:extLst>
                    <a:ext uri="{9D8B030D-6E8A-4147-A177-3AD203B41FA5}">
                      <a16:colId xmlns:a16="http://schemas.microsoft.com/office/drawing/2014/main" val="194036185"/>
                    </a:ext>
                  </a:extLst>
                </a:gridCol>
              </a:tblGrid>
              <a:tr h="309061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23547"/>
                  </a:ext>
                </a:extLst>
              </a:tr>
              <a:tr h="5408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(Man, Woman)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07288"/>
                  </a:ext>
                </a:extLst>
              </a:tr>
              <a:tr h="1004447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Cholesterol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Factor (Normal, Above Normal, Well Above 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04552"/>
                  </a:ext>
                </a:extLst>
              </a:tr>
              <a:tr h="1004447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(Normal, Above Normal, Well Above 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67939"/>
                  </a:ext>
                </a:extLst>
              </a:tr>
              <a:tr h="540856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(Smoker, Non-smoker)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77395"/>
                  </a:ext>
                </a:extLst>
              </a:tr>
              <a:tr h="772652">
                <a:tc>
                  <a:txBody>
                    <a:bodyPr/>
                    <a:lstStyle/>
                    <a:p>
                      <a:r>
                        <a:rPr lang="en-US" dirty="0">
                          <a:latin typeface="Rockwell Nova" panose="02060503020205020403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ckwell Nova" panose="02060503020205020403" pitchFamily="18" charset="0"/>
                        </a:rPr>
                        <a:t>Factor (Alcoholic, Non-alcoholic)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9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6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A9F0-EACB-4E34-ADF6-58C865CC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DATA EXPLORATION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Rockwell Nova" panose="02060503020205020403" pitchFamily="18" charset="0"/>
              </a:rPr>
              <a:t>(Summary Statistics)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3AC0D-1883-489E-94CC-C78C4326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12/4/2019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98B4C-F27D-4381-AE08-1CF3CAD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963F98-C10F-4FC1-8017-0839D2AC7CA3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7102B-D1A5-4868-9E59-EE64B3EB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3" y="1690688"/>
            <a:ext cx="10455427" cy="3078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6940E6-3A9C-47AC-B7C7-F29F83BEB94E}"/>
              </a:ext>
            </a:extLst>
          </p:cNvPr>
          <p:cNvSpPr txBox="1"/>
          <p:nvPr/>
        </p:nvSpPr>
        <p:spPr>
          <a:xfrm>
            <a:off x="898373" y="497321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ckwell Nova" panose="02060503020205020403" pitchFamily="18" charset="0"/>
              </a:rPr>
              <a:t>It was evident from summary statistics that “Systole” &amp; “Diastole” had invalid negative values, and BMI had outliers.</a:t>
            </a:r>
          </a:p>
        </p:txBody>
      </p:sp>
    </p:spTree>
    <p:extLst>
      <p:ext uri="{BB962C8B-B14F-4D97-AF65-F5344CB8AC3E}">
        <p14:creationId xmlns:p14="http://schemas.microsoft.com/office/powerpoint/2010/main" val="3088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1357</Words>
  <Application>Microsoft Office PowerPoint</Application>
  <PresentationFormat>Widescreen</PresentationFormat>
  <Paragraphs>149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Georgia Pro Cond</vt:lpstr>
      <vt:lpstr>Rockwell Nova</vt:lpstr>
      <vt:lpstr>Office Theme</vt:lpstr>
      <vt:lpstr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vt:lpstr>
      <vt:lpstr>INTRODUCTION</vt:lpstr>
      <vt:lpstr>INTRODUCTION</vt:lpstr>
      <vt:lpstr>AIM</vt:lpstr>
      <vt:lpstr>RELATED WORKS</vt:lpstr>
      <vt:lpstr>PROBLEM STATEMENT</vt:lpstr>
      <vt:lpstr>DATA COLLECTION &amp; PREPROCESSING</vt:lpstr>
      <vt:lpstr>DATA COLLECTION &amp; PREPROCESSING</vt:lpstr>
      <vt:lpstr>DATA EXPLORATION (Summary Statistics)</vt:lpstr>
      <vt:lpstr>DATA EXPLORATION (Density Plots)</vt:lpstr>
      <vt:lpstr>DATA EXPLORATION (Density Plots)</vt:lpstr>
      <vt:lpstr>DATA EXPLORATION (Density Plots)</vt:lpstr>
      <vt:lpstr>DATA EXPLORATION (Side-by-side Bar Charts)</vt:lpstr>
      <vt:lpstr>DATA EXPLORATION (Side-by-side Bar Charts)</vt:lpstr>
      <vt:lpstr>DATA EXPLORATION (Side-by-side Bar Charts)</vt:lpstr>
      <vt:lpstr>DATA EXPLORATION (Side-by-side Bar Charts)</vt:lpstr>
      <vt:lpstr>DATA CLEANING</vt:lpstr>
      <vt:lpstr>PowerPoint Presentation</vt:lpstr>
      <vt:lpstr>PowerPoint Presentation</vt:lpstr>
      <vt:lpstr>FEATURE SELECTION</vt:lpstr>
      <vt:lpstr>MODELLING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CDS501 Principles and Practices of Data Science and Analytics Semester 1, 2019/2020  Predicting Risk of Cardiovascular Diseases From Easily Obtainable Health Factors   By Lee Kar Choon (P-COM0130/19) Lee Jing Wen (P-COM0087/19) Sammak Musabbir Hasan (P-COM0092/19) Wang Huaixu (P-COM0103/19)    </dc:title>
  <dc:creator>Lee, Jing Wen</dc:creator>
  <cp:keywords>CTPClassification=CTP_NT</cp:keywords>
  <cp:lastModifiedBy>Musabbir Sammak</cp:lastModifiedBy>
  <cp:revision>6</cp:revision>
  <dcterms:created xsi:type="dcterms:W3CDTF">2019-12-03T01:37:27Z</dcterms:created>
  <dcterms:modified xsi:type="dcterms:W3CDTF">2019-12-03T17:27:49Z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9996cca6-7b25-4fe0-8019-8f3bf089066c</vt:lpwstr>
  </property>
  <property fmtid="{D5CDD505-2E9C-101B-9397-08002B2CF9AE}" pid="3" name="CTP_TimeStamp">
    <vt:lpwstr>2019-12-03 01:37:42Z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