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84" r:id="rId2"/>
    <p:sldId id="285" r:id="rId3"/>
    <p:sldId id="287" r:id="rId4"/>
    <p:sldId id="288" r:id="rId5"/>
    <p:sldId id="289" r:id="rId6"/>
    <p:sldId id="290" r:id="rId7"/>
    <p:sldId id="291" r:id="rId8"/>
    <p:sldId id="292" r:id="rId9"/>
    <p:sldId id="29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102E"/>
    <a:srgbClr val="C90F2D"/>
    <a:srgbClr val="EBBA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AB95A8-3FDD-4CE2-BD8F-92014ECAD321}" v="2908" dt="2025-03-06T05:02:41.614"/>
    <p1510:client id="{45678D24-2F02-8DFF-BAB0-8CCA3C4EF5CE}" v="35" dt="2025-03-05T22:36:12.895"/>
    <p1510:client id="{4AF1EA71-C759-058A-843D-6AACB0EB6066}" v="2868" dt="2025-03-06T19:19:04.074"/>
    <p1510:client id="{54E71D1E-61C6-8C24-01BB-6FB214021E1E}" v="52" dt="2025-03-06T09:04:31.375"/>
  </p1510:revLst>
</p1510:revInfo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94" autoAdjust="0"/>
    <p:restoredTop sz="93165" autoAdjust="0"/>
  </p:normalViewPr>
  <p:slideViewPr>
    <p:cSldViewPr snapToGrid="0">
      <p:cViewPr varScale="1">
        <p:scale>
          <a:sx n="104" d="100"/>
          <a:sy n="104" d="100"/>
        </p:scale>
        <p:origin x="12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3F2456-FFB3-324E-A7A5-4264428FEB63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996CDD-D8AC-B046-BB00-39B0C5119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056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Justin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996CDD-D8AC-B046-BB00-39B0C511991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1074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Justin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996CDD-D8AC-B046-BB00-39B0C511991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675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Justin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996CDD-D8AC-B046-BB00-39B0C511991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9652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B2A445-3D25-2C40-5855-D4611E8055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976C791-381E-FA64-7695-413F5E7B85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9DE9A88-217F-8464-F245-6D369781AF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Justin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704DDD-B18B-7C21-E958-A6693DA68E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996CDD-D8AC-B046-BB00-39B0C511991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7619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937EA2-A0A5-DA16-146A-E8152085B3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F4CD52E-36C9-1C3D-4B56-1CA952B16A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F08DB5B-3D08-C932-2ABF-4F991D1CA3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Justin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A79708-8147-0392-4788-EA5BD85578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996CDD-D8AC-B046-BB00-39B0C511991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7519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FEB679-FCBA-8F68-024E-7E2C885C5E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1AC04F7-0773-E4DB-4D08-934F3FE545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89F1D8E-9E8E-EDA1-F65F-3147A62DCF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90583-BC18-F4E6-CB6E-51A5558A88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996CDD-D8AC-B046-BB00-39B0C511991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3577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FEEF86-9353-0712-8E46-35D7196EB5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D33221-1235-5A96-08E1-76A767D4D1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FD4D854-14E3-55EC-80EA-F29D0509FA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Precision – Out of all model detections, how many were correct</a:t>
            </a:r>
          </a:p>
          <a:p>
            <a:r>
              <a:rPr lang="en-US" dirty="0">
                <a:ea typeface="Calibri"/>
                <a:cs typeface="Calibri"/>
              </a:rPr>
              <a:t>Recall – Out of all the target objects, how many did the model find</a:t>
            </a:r>
          </a:p>
          <a:p>
            <a:r>
              <a:rPr lang="en-US" dirty="0">
                <a:ea typeface="Calibri"/>
                <a:cs typeface="Calibri"/>
              </a:rPr>
              <a:t>F1 – Harmonic mean between precision and recall (2*P*R)/(P+R)</a:t>
            </a:r>
          </a:p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F07C3D-2133-84BA-6E88-45912FA3B9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996CDD-D8AC-B046-BB00-39B0C511991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6438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142FCB-ABFB-9094-69B8-C82CA074CD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F5E7FB0-B2CC-5A18-23C2-DFA7F5C980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9E4786E-D666-41D9-3D4D-45A254C964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Justin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3B6FE0-41E0-AF0B-B546-D1D04F96AC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996CDD-D8AC-B046-BB00-39B0C511991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7932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1D8285-9ED8-566D-CE7B-76AC929813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6B10BEE-969F-C0CA-9DBB-6469A32C459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E26163D-FF68-5291-776B-A521CC7BDF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b="0" dirty="0"/>
              <a:t>Linear SVM (More Trigger-Happy):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dirty="0"/>
              <a:t>Cause: </a:t>
            </a:r>
            <a:r>
              <a:rPr lang="en-US" dirty="0"/>
              <a:t>The linear decision boundary is too </a:t>
            </a:r>
            <a:r>
              <a:rPr lang="en-US" b="1" dirty="0"/>
              <a:t>simple</a:t>
            </a:r>
            <a:r>
              <a:rPr lang="en-US" dirty="0"/>
              <a:t> to separate subtle textures, lighting, and poses in wolf imagery, especially across domains.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None/>
            </a:pPr>
            <a:r>
              <a:rPr lang="en-US" b="0" dirty="0"/>
              <a:t>Kernel SVM (More Conservative):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dirty="0"/>
              <a:t>Cause: The chi-squared kernel maps features into a more expressive (nonlinear) space, allowing tighter boundaries, but also requires more consistency in input features.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09859-80E7-9C49-185C-163A427BB7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996CDD-D8AC-B046-BB00-39B0C511991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1731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D4399D-1FB1-2B87-8E1C-0D117AE14A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FE8EC41-9444-BEB1-8ADB-75C23D93F7E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F28AA8D-0C40-0304-131C-8FD4A88248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Justin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6D8AC5-6794-2709-C19D-C14F6A6B95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996CDD-D8AC-B046-BB00-39B0C511991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237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B89F7-925C-A7F2-EF93-DC0DCC6D6B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EE18FF-6444-9308-E31E-4F98F284B1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C5DFD-03E3-8D20-3E96-0B6E80B8C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ECEAD-A144-FD4F-95E6-1C38651EBF78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D45A6-D706-43AB-A4D6-A675F4314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1B6369-AC62-456A-D187-F02A46DF6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E7FEC-B2DD-8945-865C-B49487762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559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5DC78-EBD2-BB0E-9CB5-502AFA6FB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79309B-401C-5E4A-3092-D05453A5FC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B6889-4B9E-12FB-CD23-07DC2C3F1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ECEAD-A144-FD4F-95E6-1C38651EBF78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031E7-A1BF-36C7-2D81-D47B0B839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49EDC-04F6-2E0A-C8EE-292550D3D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E7FEC-B2DD-8945-865C-B49487762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795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3B4D3-2C1B-2B2C-FCE8-2D9F9F232E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6F81A-876E-6822-26D4-63D3530DF5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A8E04-8E35-6C2C-F872-263CB6D30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ECEAD-A144-FD4F-95E6-1C38651EBF78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867B98-737D-A990-FE4B-64387EEC8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ABC3BD-4D02-C533-52B8-3EF408CFF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E7FEC-B2DD-8945-865C-B49487762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66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27A37-E9D7-5BE6-7BB3-F9C431A4A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67624-BB35-862D-DB9B-E8B5E36DC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36DBA-9E66-F0F3-A24A-8EF97A2A8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ECEAD-A144-FD4F-95E6-1C38651EBF78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A2825-7F7F-8E7B-783F-9CA66E41A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9BEFA7-F739-7314-BEF7-2DCB09344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E7FEC-B2DD-8945-865C-B49487762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982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122DF-21B2-B398-20CF-F577E2E06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A0F16-24B8-C8D4-9511-2D4148337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17018-94F6-887C-B5C0-177386CD5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ECEAD-A144-FD4F-95E6-1C38651EBF78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2E970-CFBE-A980-CE7B-E7421C0D5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F6A656-484E-C275-1D43-CF0DCD55C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E7FEC-B2DD-8945-865C-B49487762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247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A3085-8064-E0A7-FC80-F485A989B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65B19-CBA9-541C-3481-F717F6A0AE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FA4E8A-6C0A-E4FE-7FC4-4918A9CC48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64D340-9814-15E8-834C-B840B0275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ECEAD-A144-FD4F-95E6-1C38651EBF78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D1B63B-BFCA-6D78-E48E-6EC9B5EAD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6A545F-27A2-F080-F16D-7E6769642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E7FEC-B2DD-8945-865C-B49487762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566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AEEAA-BF29-9E9E-3E42-BF9863298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4C0197-4FA1-991E-7B8B-338F9EB41B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17F29B-F007-CF0F-EC48-1ADB4CFD51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9B9FC0-445D-CB64-9234-444C4A6F72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2CEF37-F5F9-8E72-07DE-044C9043E3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37AB98-3B39-A6BF-3E32-3F0CCABAF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ECEAD-A144-FD4F-95E6-1C38651EBF78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6BBAF3-6C9B-CCD6-217B-C9D67C50D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759894-0F06-1F36-3452-D3CF56AAB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E7FEC-B2DD-8945-865C-B49487762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210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9AABA-F18C-168D-D61E-F329AC6A8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DDA73B-38AF-843C-2DEE-5375038C5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ECEAD-A144-FD4F-95E6-1C38651EBF78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4AEAF7-0C8C-755B-71E5-1A8F2B01E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D2B271-51BD-A60A-971A-D17C4D3EE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E7FEC-B2DD-8945-865C-B49487762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451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F0F0DE-0534-CB69-AC45-B5419306E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ECEAD-A144-FD4F-95E6-1C38651EBF78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09F815-5713-74D5-144B-DC65148D0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2FBD0F-8A71-027B-7C45-5DE46C72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E7FEC-B2DD-8945-865C-B49487762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973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4E705-E86D-E161-FE9E-8FA93632B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1397D-8582-6CDB-2B4F-3FB13B73B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5C7EF-1B16-4C6D-1FC0-804603CA25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1A831-6C0E-BE63-A832-254A1272E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ECEAD-A144-FD4F-95E6-1C38651EBF78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D215F6-7320-EECC-92BE-96C53E7A2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1A9327-F853-29AB-74BE-A155909D3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E7FEC-B2DD-8945-865C-B49487762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942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DD42B-8EAD-C008-D6CA-3A6192D09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D63F86-C41F-AD4D-F480-61EB31A8E6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E38414-DBB8-0FD4-73CB-7B9F9E11A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AA1681-873F-D2E8-56FD-012508A66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ECEAD-A144-FD4F-95E6-1C38651EBF78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945EA0-C2DE-74B3-FB99-F0B57B348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06E548-43CE-9FF0-6CE2-F1DE5BDFD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E7FEC-B2DD-8945-865C-B49487762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890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C1A357-EECE-BCFD-38CA-163DEBCB8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138C41-FD8C-9B9F-DA22-38701455E7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2D658-92D4-E4AB-C474-45C43A7FD6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ECEAD-A144-FD4F-95E6-1C38651EBF78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3CE503-3594-EFB0-5A29-6955916A5C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68D37-9943-8092-A66D-B06C623089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E7FEC-B2DD-8945-865C-B49487762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516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universe.roboflow.com/test-xgtag/wolf-g0p07-5ocjr/dataset/2" TargetMode="External"/><Relationship Id="rId11" Type="http://schemas.openxmlformats.org/officeDocument/2006/relationships/image" Target="../media/image8.png"/><Relationship Id="rId5" Type="http://schemas.openxmlformats.org/officeDocument/2006/relationships/hyperlink" Target="https://universe.roboflow.com/test-xgtag/informatique-cs1cx-krmmv/dataset/2" TargetMode="External"/><Relationship Id="rId10" Type="http://schemas.openxmlformats.org/officeDocument/2006/relationships/image" Target="../media/image7.png"/><Relationship Id="rId4" Type="http://schemas.openxmlformats.org/officeDocument/2006/relationships/image" Target="../media/image3.svg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jpg"/><Relationship Id="rId5" Type="http://schemas.openxmlformats.org/officeDocument/2006/relationships/image" Target="../media/image18.jp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0F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E30F547-B227-585D-3F03-5598B2C144A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-527538"/>
            <a:ext cx="3807931" cy="294249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CCDF09-06C7-FC39-3F80-94E5C88A1996}"/>
              </a:ext>
            </a:extLst>
          </p:cNvPr>
          <p:cNvSpPr>
            <a:spLocks/>
          </p:cNvSpPr>
          <p:nvPr/>
        </p:nvSpPr>
        <p:spPr>
          <a:xfrm>
            <a:off x="9609055" y="-87198"/>
            <a:ext cx="2582945" cy="7032396"/>
          </a:xfrm>
          <a:prstGeom prst="rect">
            <a:avLst/>
          </a:prstGeom>
          <a:solidFill>
            <a:srgbClr val="EBBA6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17321F-2912-0CF0-635A-345E3CBC7903}"/>
              </a:ext>
            </a:extLst>
          </p:cNvPr>
          <p:cNvSpPr txBox="1"/>
          <p:nvPr/>
        </p:nvSpPr>
        <p:spPr>
          <a:xfrm>
            <a:off x="448727" y="4190891"/>
            <a:ext cx="8518180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Synthetic-to-Real Object Detection Using HOG+SVM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73C91B-7A24-EF59-C703-715F4054D19E}"/>
              </a:ext>
            </a:extLst>
          </p:cNvPr>
          <p:cNvSpPr txBox="1"/>
          <p:nvPr/>
        </p:nvSpPr>
        <p:spPr>
          <a:xfrm>
            <a:off x="9736032" y="5654553"/>
            <a:ext cx="4336331" cy="114307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200" dirty="0">
                <a:solidFill>
                  <a:srgbClr val="C90F2D"/>
                </a:solidFill>
                <a:latin typeface="Arial"/>
                <a:cs typeface="Arial"/>
              </a:rPr>
              <a:t>|   Justin Wenzel</a:t>
            </a:r>
          </a:p>
          <a:p>
            <a:pPr>
              <a:lnSpc>
                <a:spcPct val="200000"/>
              </a:lnSpc>
            </a:pPr>
            <a:r>
              <a:rPr lang="en-US" sz="1200" dirty="0">
                <a:solidFill>
                  <a:srgbClr val="C90F2D"/>
                </a:solidFill>
                <a:latin typeface="Arial"/>
                <a:cs typeface="Arial"/>
              </a:rPr>
              <a:t>|   CPRE/EE 5290</a:t>
            </a:r>
            <a:endParaRPr lang="en-US" sz="1200" dirty="0">
              <a:solidFill>
                <a:srgbClr val="C90F2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1200" dirty="0">
                <a:solidFill>
                  <a:srgbClr val="C90F2D"/>
                </a:solidFill>
                <a:latin typeface="Arial"/>
                <a:cs typeface="Arial"/>
              </a:rPr>
              <a:t>|   5/1/2025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7DA2A5-F51B-A80F-DD11-D6EB1BAD36C0}"/>
              </a:ext>
            </a:extLst>
          </p:cNvPr>
          <p:cNvSpPr txBox="1"/>
          <p:nvPr/>
        </p:nvSpPr>
        <p:spPr>
          <a:xfrm>
            <a:off x="448727" y="5760551"/>
            <a:ext cx="8100646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>
                <a:solidFill>
                  <a:srgbClr val="EBBA69"/>
                </a:solidFill>
                <a:latin typeface="Arial"/>
                <a:cs typeface="Arial"/>
              </a:rPr>
              <a:t>An Analysis of Domain Effects on a Classical Model</a:t>
            </a:r>
            <a:endParaRPr lang="en-US" sz="2400" b="1" dirty="0">
              <a:solidFill>
                <a:srgbClr val="EBBA6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027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0F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E30F547-B227-585D-3F03-5598B2C144A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-527538"/>
            <a:ext cx="3807931" cy="294249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CCDF09-06C7-FC39-3F80-94E5C88A1996}"/>
              </a:ext>
            </a:extLst>
          </p:cNvPr>
          <p:cNvSpPr>
            <a:spLocks/>
          </p:cNvSpPr>
          <p:nvPr/>
        </p:nvSpPr>
        <p:spPr>
          <a:xfrm>
            <a:off x="9609055" y="-87198"/>
            <a:ext cx="2582945" cy="7032396"/>
          </a:xfrm>
          <a:prstGeom prst="rect">
            <a:avLst/>
          </a:prstGeom>
          <a:solidFill>
            <a:srgbClr val="EBBA6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17321F-2912-0CF0-635A-345E3CBC7903}"/>
              </a:ext>
            </a:extLst>
          </p:cNvPr>
          <p:cNvSpPr txBox="1"/>
          <p:nvPr/>
        </p:nvSpPr>
        <p:spPr>
          <a:xfrm>
            <a:off x="613153" y="5618378"/>
            <a:ext cx="81006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88F68E-366A-1A8F-2B29-5D524F83D586}"/>
              </a:ext>
            </a:extLst>
          </p:cNvPr>
          <p:cNvSpPr txBox="1"/>
          <p:nvPr/>
        </p:nvSpPr>
        <p:spPr>
          <a:xfrm>
            <a:off x="9736032" y="5654553"/>
            <a:ext cx="4336331" cy="77373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200" dirty="0">
                <a:solidFill>
                  <a:srgbClr val="C90F2D"/>
                </a:solidFill>
                <a:latin typeface="Arial"/>
                <a:cs typeface="Arial"/>
              </a:rPr>
              <a:t>|   Justin Wenzel</a:t>
            </a:r>
          </a:p>
          <a:p>
            <a:pPr>
              <a:lnSpc>
                <a:spcPct val="200000"/>
              </a:lnSpc>
            </a:pPr>
            <a:r>
              <a:rPr lang="en-US" sz="1200" dirty="0">
                <a:solidFill>
                  <a:srgbClr val="C90F2D"/>
                </a:solidFill>
                <a:latin typeface="Arial"/>
                <a:cs typeface="Arial"/>
              </a:rPr>
              <a:t>|   3/6/2025</a:t>
            </a:r>
          </a:p>
        </p:txBody>
      </p:sp>
    </p:spTree>
    <p:extLst>
      <p:ext uri="{BB962C8B-B14F-4D97-AF65-F5344CB8AC3E}">
        <p14:creationId xmlns:p14="http://schemas.microsoft.com/office/powerpoint/2010/main" val="1671322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C4C4EF-3282-84A9-B0C6-F331D9E008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870D95D-CBAF-3058-F75B-E881895F5FCD}"/>
              </a:ext>
            </a:extLst>
          </p:cNvPr>
          <p:cNvSpPr>
            <a:spLocks/>
          </p:cNvSpPr>
          <p:nvPr/>
        </p:nvSpPr>
        <p:spPr>
          <a:xfrm>
            <a:off x="-28281" y="-87198"/>
            <a:ext cx="2582945" cy="7032396"/>
          </a:xfrm>
          <a:prstGeom prst="rect">
            <a:avLst/>
          </a:prstGeom>
          <a:solidFill>
            <a:srgbClr val="C90F2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792378A-1D64-B566-1552-AAAF581E96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888281" y="-431661"/>
            <a:ext cx="4011049" cy="30994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5F3E99B-5233-6768-77DF-6DE7943B9BB3}"/>
              </a:ext>
            </a:extLst>
          </p:cNvPr>
          <p:cNvSpPr txBox="1"/>
          <p:nvPr/>
        </p:nvSpPr>
        <p:spPr>
          <a:xfrm>
            <a:off x="285947" y="5884197"/>
            <a:ext cx="4336331" cy="77367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200" dirty="0">
                <a:solidFill>
                  <a:srgbClr val="EBBA69"/>
                </a:solidFill>
                <a:latin typeface="Arial"/>
                <a:cs typeface="Arial"/>
              </a:rPr>
              <a:t>| </a:t>
            </a:r>
            <a:r>
              <a:rPr lang="en-US" sz="1200" dirty="0">
                <a:solidFill>
                  <a:schemeClr val="bg1"/>
                </a:solidFill>
                <a:latin typeface="Arial"/>
                <a:cs typeface="Arial"/>
              </a:rPr>
              <a:t>  Justin Wenzel</a:t>
            </a:r>
            <a:endParaRPr 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1200" dirty="0">
                <a:solidFill>
                  <a:srgbClr val="EBBA69"/>
                </a:solidFill>
                <a:latin typeface="Arial"/>
                <a:cs typeface="Arial"/>
              </a:rPr>
              <a:t>|</a:t>
            </a:r>
            <a:r>
              <a:rPr lang="en-US" sz="1200" dirty="0">
                <a:solidFill>
                  <a:schemeClr val="bg1"/>
                </a:solidFill>
                <a:latin typeface="Arial"/>
                <a:cs typeface="Arial"/>
              </a:rPr>
              <a:t>   5/1/2025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063C65-FBE3-149E-FFF2-95AEE707227D}"/>
              </a:ext>
            </a:extLst>
          </p:cNvPr>
          <p:cNvSpPr txBox="1"/>
          <p:nvPr/>
        </p:nvSpPr>
        <p:spPr>
          <a:xfrm>
            <a:off x="5368565" y="6097524"/>
            <a:ext cx="6537488" cy="56695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sz="1200" dirty="0">
                <a:solidFill>
                  <a:srgbClr val="C90F2D"/>
                </a:solidFill>
                <a:latin typeface="Arial"/>
                <a:cs typeface="Arial"/>
              </a:rPr>
              <a:t>Synthetic-to-Real Detection Analysis   |    </a:t>
            </a:r>
            <a:r>
              <a:rPr lang="en-US" sz="1200" b="1" dirty="0">
                <a:solidFill>
                  <a:srgbClr val="C90F2D"/>
                </a:solidFill>
                <a:latin typeface="Arial"/>
                <a:cs typeface="Arial"/>
              </a:rPr>
              <a:t>2</a:t>
            </a:r>
            <a:r>
              <a:rPr lang="en-US" sz="1200" dirty="0">
                <a:solidFill>
                  <a:srgbClr val="C90F2D"/>
                </a:solidFill>
                <a:latin typeface="Arial"/>
                <a:cs typeface="Arial"/>
              </a:rPr>
              <a:t>  </a:t>
            </a:r>
            <a:r>
              <a:rPr lang="en-US" sz="1800" dirty="0">
                <a:solidFill>
                  <a:srgbClr val="C90F2D"/>
                </a:solidFill>
                <a:latin typeface="Arial"/>
                <a:cs typeface="Arial"/>
              </a:rPr>
              <a:t>  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A2A2D8-C1A2-D520-40C6-A6851104180E}"/>
              </a:ext>
            </a:extLst>
          </p:cNvPr>
          <p:cNvSpPr txBox="1"/>
          <p:nvPr/>
        </p:nvSpPr>
        <p:spPr>
          <a:xfrm>
            <a:off x="3195872" y="624689"/>
            <a:ext cx="8166226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>
                <a:solidFill>
                  <a:srgbClr val="C90F2D"/>
                </a:solidFill>
                <a:latin typeface="Arial"/>
                <a:cs typeface="Arial"/>
              </a:rPr>
              <a:t>Introduction</a:t>
            </a:r>
            <a:endParaRPr lang="en-US" sz="2400" b="1" dirty="0">
              <a:solidFill>
                <a:srgbClr val="C90F2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413B86-7ED5-3B9F-AE6F-339DA0043425}"/>
              </a:ext>
            </a:extLst>
          </p:cNvPr>
          <p:cNvSpPr txBox="1"/>
          <p:nvPr/>
        </p:nvSpPr>
        <p:spPr>
          <a:xfrm>
            <a:off x="3349782" y="1412341"/>
            <a:ext cx="8166226" cy="398570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ts val="3300"/>
              </a:lnSpc>
            </a:pPr>
            <a:r>
              <a:rPr lang="en-US" sz="2000" b="1" dirty="0">
                <a:latin typeface="Arial"/>
                <a:cs typeface="Arial"/>
              </a:rPr>
              <a:t>Motivation</a:t>
            </a:r>
          </a:p>
          <a:p>
            <a:pPr marL="342900" indent="-342900">
              <a:buClr>
                <a:srgbClr val="C90F2D"/>
              </a:buClr>
              <a:buSzPct val="50000"/>
              <a:buFont typeface="Arial" panose="020B0604020202020204" pitchFamily="34" charset="0"/>
              <a:buChar char="•"/>
            </a:pPr>
            <a:r>
              <a:rPr lang="en-US" dirty="0">
                <a:ea typeface="Calibri" panose="020F0502020204030204"/>
                <a:cs typeface="Calibri" panose="020F0502020204030204"/>
              </a:rPr>
              <a:t>Real-world labeled data is expensive, time-consuming to collect, and limited for rare objects</a:t>
            </a:r>
          </a:p>
          <a:p>
            <a:pPr marL="342900" indent="-342900">
              <a:buClr>
                <a:srgbClr val="C90F2D"/>
              </a:buClr>
              <a:buSzPct val="50000"/>
              <a:buFont typeface="Arial" panose="020B0604020202020204" pitchFamily="34" charset="0"/>
              <a:buChar char="•"/>
            </a:pPr>
            <a:r>
              <a:rPr lang="en-US" dirty="0">
                <a:ea typeface="Calibri" panose="020F0502020204030204"/>
                <a:cs typeface="Calibri" panose="020F0502020204030204"/>
              </a:rPr>
              <a:t>Synthetic data (e.g., from game engines) offers a scalable alternative but suffers from domain shift</a:t>
            </a:r>
          </a:p>
          <a:p>
            <a:pPr marL="342900" indent="-342900">
              <a:buClr>
                <a:srgbClr val="C90F2D"/>
              </a:buClr>
              <a:buSzPct val="50000"/>
              <a:buFont typeface="Arial" panose="020B0604020202020204" pitchFamily="34" charset="0"/>
              <a:buChar char="•"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>
              <a:lnSpc>
                <a:spcPts val="3300"/>
              </a:lnSpc>
            </a:pPr>
            <a:r>
              <a:rPr lang="en-US" sz="2000" b="1" dirty="0">
                <a:latin typeface="Arial"/>
                <a:cs typeface="Arial"/>
              </a:rPr>
              <a:t>Project Objectives</a:t>
            </a:r>
          </a:p>
          <a:p>
            <a:pPr marL="342900" indent="-342900">
              <a:buClr>
                <a:srgbClr val="C90F2D"/>
              </a:buClr>
              <a:buSzPct val="50000"/>
              <a:buFont typeface="Arial" panose="020B0604020202020204" pitchFamily="34" charset="0"/>
              <a:buChar char="•"/>
            </a:pPr>
            <a:r>
              <a:rPr lang="en-US" dirty="0">
                <a:ea typeface="Calibri" panose="020F0502020204030204"/>
                <a:cs typeface="Calibri" panose="020F0502020204030204"/>
              </a:rPr>
              <a:t>Compare model performance when trained on:</a:t>
            </a:r>
          </a:p>
          <a:p>
            <a:pPr marL="800100" lvl="1" indent="-342900">
              <a:buClr>
                <a:srgbClr val="C90F2D"/>
              </a:buClr>
              <a:buSzPct val="50000"/>
              <a:buFont typeface="Arial" panose="020B0604020202020204" pitchFamily="34" charset="0"/>
              <a:buChar char="•"/>
            </a:pPr>
            <a:r>
              <a:rPr lang="en-US" dirty="0">
                <a:ea typeface="Calibri" panose="020F0502020204030204"/>
                <a:cs typeface="Calibri" panose="020F0502020204030204"/>
              </a:rPr>
              <a:t>Synthetic-only data</a:t>
            </a:r>
          </a:p>
          <a:p>
            <a:pPr marL="800100" lvl="1" indent="-342900">
              <a:buClr>
                <a:srgbClr val="C90F2D"/>
              </a:buClr>
              <a:buSzPct val="50000"/>
              <a:buFont typeface="Arial" panose="020B0604020202020204" pitchFamily="34" charset="0"/>
              <a:buChar char="•"/>
            </a:pPr>
            <a:r>
              <a:rPr lang="en-US" dirty="0">
                <a:ea typeface="Calibri" panose="020F0502020204030204"/>
                <a:cs typeface="Calibri" panose="020F0502020204030204"/>
              </a:rPr>
              <a:t>Real-only data</a:t>
            </a:r>
          </a:p>
          <a:p>
            <a:pPr marL="800100" lvl="1" indent="-342900">
              <a:buClr>
                <a:srgbClr val="C90F2D"/>
              </a:buClr>
              <a:buSzPct val="50000"/>
              <a:buFont typeface="Arial" panose="020B0604020202020204" pitchFamily="34" charset="0"/>
              <a:buChar char="•"/>
            </a:pPr>
            <a:r>
              <a:rPr lang="en-US" dirty="0">
                <a:ea typeface="Calibri" panose="020F0502020204030204"/>
                <a:cs typeface="Calibri" panose="020F0502020204030204"/>
              </a:rPr>
              <a:t>Mixed data (synthetic + real)</a:t>
            </a:r>
          </a:p>
          <a:p>
            <a:pPr marL="342900" indent="-342900">
              <a:buClr>
                <a:srgbClr val="C90F2D"/>
              </a:buClr>
              <a:buSzPct val="50000"/>
              <a:buFont typeface="Arial" panose="020B0604020202020204" pitchFamily="34" charset="0"/>
              <a:buChar char="•"/>
            </a:pPr>
            <a:r>
              <a:rPr lang="en-US" dirty="0">
                <a:ea typeface="Calibri" panose="020F0502020204030204"/>
                <a:cs typeface="Calibri" panose="020F0502020204030204"/>
              </a:rPr>
              <a:t>Keep model and feature extraction fixed to isolate data effects</a:t>
            </a:r>
          </a:p>
          <a:p>
            <a:pPr marL="342900" indent="-342900">
              <a:buClr>
                <a:srgbClr val="C90F2D"/>
              </a:buClr>
              <a:buSzPct val="50000"/>
              <a:buFont typeface="Arial" panose="020B0604020202020204" pitchFamily="34" charset="0"/>
              <a:buChar char="•"/>
            </a:pPr>
            <a:r>
              <a:rPr lang="en-US" dirty="0">
                <a:ea typeface="Calibri" panose="020F0502020204030204"/>
                <a:cs typeface="Calibri" panose="020F0502020204030204"/>
              </a:rPr>
              <a:t>Analyze impact of detection accuracy using real test images</a:t>
            </a:r>
          </a:p>
        </p:txBody>
      </p:sp>
    </p:spTree>
    <p:extLst>
      <p:ext uri="{BB962C8B-B14F-4D97-AF65-F5344CB8AC3E}">
        <p14:creationId xmlns:p14="http://schemas.microsoft.com/office/powerpoint/2010/main" val="296114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0ACC9B-D211-370B-D0FD-0C82C09BD0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9E00909-74CB-BBD5-0237-A72C184B4FD2}"/>
              </a:ext>
            </a:extLst>
          </p:cNvPr>
          <p:cNvSpPr>
            <a:spLocks/>
          </p:cNvSpPr>
          <p:nvPr/>
        </p:nvSpPr>
        <p:spPr>
          <a:xfrm>
            <a:off x="-28281" y="-87198"/>
            <a:ext cx="2582945" cy="7032396"/>
          </a:xfrm>
          <a:prstGeom prst="rect">
            <a:avLst/>
          </a:prstGeom>
          <a:solidFill>
            <a:srgbClr val="C90F2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294CF1DB-39B6-A326-71E7-63DD1954A5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888281" y="-431661"/>
            <a:ext cx="4011049" cy="30994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522DA52-6E7E-8E5C-55BD-42DA3DB0BC1C}"/>
              </a:ext>
            </a:extLst>
          </p:cNvPr>
          <p:cNvSpPr txBox="1"/>
          <p:nvPr/>
        </p:nvSpPr>
        <p:spPr>
          <a:xfrm>
            <a:off x="285947" y="5884197"/>
            <a:ext cx="4336331" cy="77367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200" dirty="0">
                <a:solidFill>
                  <a:srgbClr val="EBBA69"/>
                </a:solidFill>
                <a:latin typeface="Arial"/>
                <a:cs typeface="Arial"/>
              </a:rPr>
              <a:t>| </a:t>
            </a:r>
            <a:r>
              <a:rPr lang="en-US" sz="1200" dirty="0">
                <a:solidFill>
                  <a:schemeClr val="bg1"/>
                </a:solidFill>
                <a:latin typeface="Arial"/>
                <a:cs typeface="Arial"/>
              </a:rPr>
              <a:t>  Justin Wenzel</a:t>
            </a:r>
            <a:endParaRPr 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1200" dirty="0">
                <a:solidFill>
                  <a:srgbClr val="EBBA69"/>
                </a:solidFill>
                <a:latin typeface="Arial"/>
                <a:cs typeface="Arial"/>
              </a:rPr>
              <a:t>|</a:t>
            </a:r>
            <a:r>
              <a:rPr lang="en-US" sz="1200" dirty="0">
                <a:solidFill>
                  <a:schemeClr val="bg1"/>
                </a:solidFill>
                <a:latin typeface="Arial"/>
                <a:cs typeface="Arial"/>
              </a:rPr>
              <a:t>   5/1/2025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8C6327-5BAB-63BC-D35B-20C580E60C34}"/>
              </a:ext>
            </a:extLst>
          </p:cNvPr>
          <p:cNvSpPr txBox="1"/>
          <p:nvPr/>
        </p:nvSpPr>
        <p:spPr>
          <a:xfrm>
            <a:off x="5368565" y="6097524"/>
            <a:ext cx="6537488" cy="56695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sz="1200" dirty="0">
                <a:solidFill>
                  <a:srgbClr val="C90F2D"/>
                </a:solidFill>
                <a:latin typeface="Arial"/>
                <a:cs typeface="Arial"/>
              </a:rPr>
              <a:t>Synthetic-to-Real Detection Analysis   |    </a:t>
            </a:r>
            <a:r>
              <a:rPr lang="en-US" sz="1200" b="1" dirty="0">
                <a:solidFill>
                  <a:srgbClr val="C90F2D"/>
                </a:solidFill>
                <a:latin typeface="Arial"/>
                <a:cs typeface="Arial"/>
              </a:rPr>
              <a:t>3</a:t>
            </a:r>
            <a:r>
              <a:rPr lang="en-US" sz="1200" dirty="0">
                <a:solidFill>
                  <a:srgbClr val="C90F2D"/>
                </a:solidFill>
                <a:latin typeface="Arial"/>
                <a:cs typeface="Arial"/>
              </a:rPr>
              <a:t>  </a:t>
            </a:r>
            <a:r>
              <a:rPr lang="en-US" sz="1800" dirty="0">
                <a:solidFill>
                  <a:srgbClr val="C90F2D"/>
                </a:solidFill>
                <a:latin typeface="Arial"/>
                <a:cs typeface="Arial"/>
              </a:rPr>
              <a:t>  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E50E05-D80B-9DC7-32A3-BD7658E1D9DD}"/>
              </a:ext>
            </a:extLst>
          </p:cNvPr>
          <p:cNvSpPr txBox="1"/>
          <p:nvPr/>
        </p:nvSpPr>
        <p:spPr>
          <a:xfrm>
            <a:off x="3195872" y="624689"/>
            <a:ext cx="8166226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>
                <a:solidFill>
                  <a:srgbClr val="C90F2D"/>
                </a:solidFill>
                <a:latin typeface="Arial"/>
                <a:cs typeface="Arial"/>
              </a:rPr>
              <a:t>Background &amp; Related Work</a:t>
            </a:r>
            <a:endParaRPr lang="en-US" sz="2400" b="1" dirty="0">
              <a:solidFill>
                <a:srgbClr val="C90F2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5DA3AB-3053-A906-CEA1-99482AAC1730}"/>
              </a:ext>
            </a:extLst>
          </p:cNvPr>
          <p:cNvSpPr txBox="1"/>
          <p:nvPr/>
        </p:nvSpPr>
        <p:spPr>
          <a:xfrm>
            <a:off x="3349782" y="1412341"/>
            <a:ext cx="8166226" cy="494750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ts val="3300"/>
              </a:lnSpc>
            </a:pPr>
            <a:r>
              <a:rPr lang="en-US" sz="2000" b="1" dirty="0">
                <a:latin typeface="Arial"/>
                <a:cs typeface="Arial"/>
              </a:rPr>
              <a:t>Course Relation</a:t>
            </a:r>
          </a:p>
          <a:p>
            <a:pPr marL="342900" indent="-342900">
              <a:buClr>
                <a:srgbClr val="C90F2D"/>
              </a:buClr>
              <a:buSzPct val="50000"/>
              <a:buFont typeface="Arial" panose="020B0604020202020204" pitchFamily="34" charset="0"/>
              <a:buChar char="•"/>
            </a:pPr>
            <a:r>
              <a:rPr lang="en-US" dirty="0">
                <a:ea typeface="Calibri" panose="020F0502020204030204"/>
                <a:cs typeface="Calibri" panose="020F0502020204030204"/>
              </a:rPr>
              <a:t>Feature-based detection: HOG, SVM, kernels</a:t>
            </a:r>
          </a:p>
          <a:p>
            <a:pPr marL="800100" lvl="1" indent="-342900">
              <a:buClr>
                <a:srgbClr val="C90F2D"/>
              </a:buClr>
              <a:buSzPct val="50000"/>
              <a:buFont typeface="Arial" panose="020B0604020202020204" pitchFamily="34" charset="0"/>
              <a:buChar char="•"/>
            </a:pPr>
            <a:r>
              <a:rPr lang="en-US" dirty="0">
                <a:ea typeface="Calibri" panose="020F0502020204030204"/>
                <a:cs typeface="Calibri" panose="020F0502020204030204"/>
              </a:rPr>
              <a:t>HOG: Module 3: 11svm)slides</a:t>
            </a:r>
          </a:p>
          <a:p>
            <a:pPr marL="800100" lvl="1" indent="-342900">
              <a:buClr>
                <a:srgbClr val="C90F2D"/>
              </a:buClr>
              <a:buSzPct val="50000"/>
              <a:buFont typeface="Arial" panose="020B0604020202020204" pitchFamily="34" charset="0"/>
              <a:buChar char="•"/>
            </a:pPr>
            <a:r>
              <a:rPr lang="en-US" dirty="0">
                <a:ea typeface="Calibri" panose="020F0502020204030204"/>
                <a:cs typeface="Calibri" panose="020F0502020204030204"/>
              </a:rPr>
              <a:t>SVM: Module 3: 11svm_slides</a:t>
            </a:r>
          </a:p>
          <a:p>
            <a:pPr marL="800100" lvl="1" indent="-342900">
              <a:buClr>
                <a:srgbClr val="C90F2D"/>
              </a:buClr>
              <a:buSzPct val="50000"/>
              <a:buFont typeface="Arial" panose="020B0604020202020204" pitchFamily="34" charset="0"/>
              <a:buChar char="•"/>
            </a:pPr>
            <a:r>
              <a:rPr lang="en-US" dirty="0">
                <a:ea typeface="Calibri" panose="020F0502020204030204"/>
                <a:cs typeface="Calibri" panose="020F0502020204030204"/>
              </a:rPr>
              <a:t>Kernels: Module 3: 12kernel_slides</a:t>
            </a:r>
          </a:p>
          <a:p>
            <a:pPr>
              <a:buClr>
                <a:srgbClr val="C90F2D"/>
              </a:buClr>
              <a:buSzPct val="50000"/>
            </a:pPr>
            <a:r>
              <a:rPr lang="en-US" b="1" dirty="0">
                <a:latin typeface="Arial"/>
                <a:ea typeface="Calibri" panose="020F0502020204030204"/>
                <a:cs typeface="Arial"/>
              </a:rPr>
              <a:t>Key References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342900" indent="-342900">
              <a:buClr>
                <a:srgbClr val="C90F2D"/>
              </a:buClr>
              <a:buSzPct val="50000"/>
              <a:buFont typeface="Arial" panose="020B0604020202020204" pitchFamily="34" charset="0"/>
              <a:buChar char="•"/>
            </a:pPr>
            <a:r>
              <a:rPr lang="en-US" dirty="0">
                <a:ea typeface="Calibri" panose="020F0502020204030204"/>
                <a:cs typeface="Calibri" panose="020F0502020204030204"/>
              </a:rPr>
              <a:t>Dalal &amp; Triggs (2005)</a:t>
            </a:r>
          </a:p>
          <a:p>
            <a:pPr marL="800100" lvl="1" indent="-342900">
              <a:buClr>
                <a:srgbClr val="C90F2D"/>
              </a:buClr>
              <a:buSzPct val="50000"/>
              <a:buFont typeface="Arial" panose="020B0604020202020204" pitchFamily="34" charset="0"/>
              <a:buChar char="•"/>
            </a:pPr>
            <a:r>
              <a:rPr lang="en-US" dirty="0">
                <a:ea typeface="Calibri" panose="020F0502020204030204"/>
                <a:cs typeface="Calibri" panose="020F0502020204030204"/>
              </a:rPr>
              <a:t>Introduced HOG for pedestrian detection</a:t>
            </a:r>
          </a:p>
          <a:p>
            <a:pPr marL="800100" lvl="1" indent="-342900">
              <a:buClr>
                <a:srgbClr val="C90F2D"/>
              </a:buClr>
              <a:buSzPct val="50000"/>
              <a:buFont typeface="Arial" panose="020B0604020202020204" pitchFamily="34" charset="0"/>
              <a:buChar char="•"/>
            </a:pPr>
            <a:r>
              <a:rPr lang="en-US" dirty="0">
                <a:ea typeface="Calibri" panose="020F0502020204030204"/>
                <a:cs typeface="Calibri" panose="020F0502020204030204"/>
              </a:rPr>
              <a:t>Basis for feature extraction setup</a:t>
            </a:r>
          </a:p>
          <a:p>
            <a:pPr marL="342900" indent="-342900">
              <a:buClr>
                <a:srgbClr val="C90F2D"/>
              </a:buClr>
              <a:buSzPct val="50000"/>
              <a:buFont typeface="Arial" panose="020B0604020202020204" pitchFamily="34" charset="0"/>
              <a:buChar char="•"/>
            </a:pPr>
            <a:r>
              <a:rPr lang="en-US" dirty="0">
                <a:ea typeface="Calibri" panose="020F0502020204030204"/>
                <a:cs typeface="Calibri" panose="020F0502020204030204"/>
              </a:rPr>
              <a:t>Maji &amp; Malik (2009)</a:t>
            </a:r>
          </a:p>
          <a:p>
            <a:pPr marL="800100" lvl="1" indent="-342900">
              <a:buClr>
                <a:srgbClr val="C90F2D"/>
              </a:buClr>
              <a:buSzPct val="50000"/>
              <a:buFont typeface="Arial" panose="020B0604020202020204" pitchFamily="34" charset="0"/>
              <a:buChar char="•"/>
            </a:pPr>
            <a:r>
              <a:rPr lang="en-US" dirty="0">
                <a:ea typeface="Calibri" panose="020F0502020204030204"/>
                <a:cs typeface="Calibri" panose="020F0502020204030204"/>
              </a:rPr>
              <a:t>Chi-squared kernel SVM with multiscale HOG</a:t>
            </a:r>
          </a:p>
          <a:p>
            <a:pPr marL="800100" lvl="1" indent="-342900">
              <a:buClr>
                <a:srgbClr val="C90F2D"/>
              </a:buClr>
              <a:buSzPct val="50000"/>
              <a:buFont typeface="Arial" panose="020B0604020202020204" pitchFamily="34" charset="0"/>
              <a:buChar char="•"/>
            </a:pPr>
            <a:r>
              <a:rPr lang="en-US" dirty="0">
                <a:ea typeface="Calibri" panose="020F0502020204030204"/>
                <a:cs typeface="Calibri" panose="020F0502020204030204"/>
              </a:rPr>
              <a:t>Inspired nonlinear modeling and additive kernel comparison for HOG+SVM</a:t>
            </a:r>
          </a:p>
          <a:p>
            <a:pPr>
              <a:buClr>
                <a:srgbClr val="C90F2D"/>
              </a:buClr>
              <a:buSzPct val="50000"/>
            </a:pPr>
            <a:r>
              <a:rPr lang="en-US" b="1" dirty="0">
                <a:latin typeface="Arial"/>
                <a:ea typeface="Calibri" panose="020F0502020204030204"/>
                <a:cs typeface="Arial"/>
              </a:rPr>
              <a:t>Tools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342900" indent="-342900">
              <a:buClr>
                <a:srgbClr val="C90F2D"/>
              </a:buClr>
              <a:buSzPct val="50000"/>
              <a:buFont typeface="Arial" panose="020B0604020202020204" pitchFamily="34" charset="0"/>
              <a:buChar char="•"/>
            </a:pPr>
            <a:r>
              <a:rPr lang="en-US" dirty="0">
                <a:ea typeface="Calibri" panose="020F0502020204030204"/>
                <a:cs typeface="Calibri" panose="020F0502020204030204"/>
              </a:rPr>
              <a:t>OpenCV</a:t>
            </a:r>
          </a:p>
          <a:p>
            <a:pPr marL="342900" indent="-342900">
              <a:buClr>
                <a:srgbClr val="C90F2D"/>
              </a:buClr>
              <a:buSzPct val="50000"/>
              <a:buFont typeface="Arial" panose="020B0604020202020204" pitchFamily="34" charset="0"/>
              <a:buChar char="•"/>
            </a:pPr>
            <a:r>
              <a:rPr lang="en-US" dirty="0" err="1">
                <a:ea typeface="Calibri" panose="020F0502020204030204"/>
                <a:cs typeface="Calibri" panose="020F0502020204030204"/>
              </a:rPr>
              <a:t>Skimage</a:t>
            </a:r>
            <a:r>
              <a:rPr lang="en-US" dirty="0">
                <a:ea typeface="Calibri" panose="020F0502020204030204"/>
                <a:cs typeface="Calibri" panose="020F0502020204030204"/>
              </a:rPr>
              <a:t> (capture HOG descriptors)</a:t>
            </a:r>
          </a:p>
          <a:p>
            <a:pPr marL="342900" indent="-342900">
              <a:buClr>
                <a:srgbClr val="C90F2D"/>
              </a:buClr>
              <a:buSzPct val="50000"/>
              <a:buFont typeface="Arial" panose="020B0604020202020204" pitchFamily="34" charset="0"/>
              <a:buChar char="•"/>
            </a:pPr>
            <a:r>
              <a:rPr lang="en-US" dirty="0" err="1">
                <a:ea typeface="Calibri" panose="020F0502020204030204"/>
                <a:cs typeface="Calibri" panose="020F0502020204030204"/>
              </a:rPr>
              <a:t>Sklearn</a:t>
            </a:r>
            <a:r>
              <a:rPr lang="en-US" dirty="0">
                <a:ea typeface="Calibri" panose="020F0502020204030204"/>
                <a:cs typeface="Calibri" panose="020F0502020204030204"/>
              </a:rPr>
              <a:t> (training and AdditiveChi2Sampler)</a:t>
            </a:r>
          </a:p>
          <a:p>
            <a:pPr marL="800100" lvl="1" indent="-342900">
              <a:buClr>
                <a:srgbClr val="C90F2D"/>
              </a:buClr>
              <a:buSzPct val="50000"/>
              <a:buFont typeface="Arial" panose="020B0604020202020204" pitchFamily="34" charset="0"/>
              <a:buChar char="•"/>
            </a:pPr>
            <a:endParaRPr lang="en-US" dirty="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652081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E54242-0B19-0C3E-818E-CCDA46CE0D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8D84140-DE8F-3125-A27B-A1E8BE4E1837}"/>
              </a:ext>
            </a:extLst>
          </p:cNvPr>
          <p:cNvSpPr>
            <a:spLocks/>
          </p:cNvSpPr>
          <p:nvPr/>
        </p:nvSpPr>
        <p:spPr>
          <a:xfrm>
            <a:off x="-28281" y="-87198"/>
            <a:ext cx="2582945" cy="7032396"/>
          </a:xfrm>
          <a:prstGeom prst="rect">
            <a:avLst/>
          </a:prstGeom>
          <a:solidFill>
            <a:srgbClr val="C90F2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4784DC37-5AD3-6954-36A1-8978809BF9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888281" y="-431661"/>
            <a:ext cx="4011049" cy="30994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76ED769-50BC-B48E-1996-2C3ECA500E88}"/>
              </a:ext>
            </a:extLst>
          </p:cNvPr>
          <p:cNvSpPr txBox="1"/>
          <p:nvPr/>
        </p:nvSpPr>
        <p:spPr>
          <a:xfrm>
            <a:off x="285947" y="5884197"/>
            <a:ext cx="4336331" cy="77367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200" dirty="0">
                <a:solidFill>
                  <a:srgbClr val="EBBA69"/>
                </a:solidFill>
                <a:latin typeface="Arial"/>
                <a:cs typeface="Arial"/>
              </a:rPr>
              <a:t>| </a:t>
            </a:r>
            <a:r>
              <a:rPr lang="en-US" sz="1200" dirty="0">
                <a:solidFill>
                  <a:schemeClr val="bg1"/>
                </a:solidFill>
                <a:latin typeface="Arial"/>
                <a:cs typeface="Arial"/>
              </a:rPr>
              <a:t>  Justin Wenzel</a:t>
            </a:r>
            <a:endParaRPr 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1200" dirty="0">
                <a:solidFill>
                  <a:srgbClr val="EBBA69"/>
                </a:solidFill>
                <a:latin typeface="Arial"/>
                <a:cs typeface="Arial"/>
              </a:rPr>
              <a:t>|</a:t>
            </a:r>
            <a:r>
              <a:rPr lang="en-US" sz="1200" dirty="0">
                <a:solidFill>
                  <a:schemeClr val="bg1"/>
                </a:solidFill>
                <a:latin typeface="Arial"/>
                <a:cs typeface="Arial"/>
              </a:rPr>
              <a:t>   5/1/2025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5F852D-CC00-791B-79AB-42CA7C7B5B0E}"/>
              </a:ext>
            </a:extLst>
          </p:cNvPr>
          <p:cNvSpPr txBox="1"/>
          <p:nvPr/>
        </p:nvSpPr>
        <p:spPr>
          <a:xfrm>
            <a:off x="5368565" y="6097524"/>
            <a:ext cx="6537488" cy="56695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sz="1200" dirty="0">
                <a:solidFill>
                  <a:srgbClr val="C90F2D"/>
                </a:solidFill>
                <a:latin typeface="Arial"/>
                <a:cs typeface="Arial"/>
              </a:rPr>
              <a:t>Synthetic-to-Real Detection Analysis   |    </a:t>
            </a:r>
            <a:r>
              <a:rPr lang="en-US" sz="1200" b="1" dirty="0">
                <a:solidFill>
                  <a:srgbClr val="C90F2D"/>
                </a:solidFill>
                <a:latin typeface="Arial"/>
                <a:cs typeface="Arial"/>
              </a:rPr>
              <a:t>4</a:t>
            </a:r>
            <a:r>
              <a:rPr lang="en-US" sz="1200" dirty="0">
                <a:solidFill>
                  <a:srgbClr val="C90F2D"/>
                </a:solidFill>
                <a:latin typeface="Arial"/>
                <a:cs typeface="Arial"/>
              </a:rPr>
              <a:t>  </a:t>
            </a:r>
            <a:r>
              <a:rPr lang="en-US" sz="1800" dirty="0">
                <a:solidFill>
                  <a:srgbClr val="C90F2D"/>
                </a:solidFill>
                <a:latin typeface="Arial"/>
                <a:cs typeface="Arial"/>
              </a:rPr>
              <a:t>  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32C731-B873-B253-7138-B34CBD617DCB}"/>
              </a:ext>
            </a:extLst>
          </p:cNvPr>
          <p:cNvSpPr txBox="1"/>
          <p:nvPr/>
        </p:nvSpPr>
        <p:spPr>
          <a:xfrm>
            <a:off x="3195872" y="624689"/>
            <a:ext cx="8166226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>
                <a:solidFill>
                  <a:srgbClr val="C90F2D"/>
                </a:solidFill>
                <a:latin typeface="Arial"/>
                <a:cs typeface="Arial"/>
              </a:rPr>
              <a:t>Methodology: Dataset &amp; Setup</a:t>
            </a:r>
            <a:endParaRPr lang="en-US" sz="2400" b="1" dirty="0">
              <a:solidFill>
                <a:srgbClr val="C90F2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BDC249-3F2C-C9D5-5EF2-8423F2E6174F}"/>
              </a:ext>
            </a:extLst>
          </p:cNvPr>
          <p:cNvSpPr txBox="1"/>
          <p:nvPr/>
        </p:nvSpPr>
        <p:spPr>
          <a:xfrm>
            <a:off x="3349782" y="1412341"/>
            <a:ext cx="8166226" cy="387029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ts val="3300"/>
              </a:lnSpc>
            </a:pPr>
            <a:r>
              <a:rPr lang="en-US" sz="2000" b="1" dirty="0">
                <a:latin typeface="Arial"/>
                <a:cs typeface="Arial"/>
              </a:rPr>
              <a:t>Data Sources</a:t>
            </a:r>
          </a:p>
          <a:p>
            <a:pPr marL="342900" indent="-342900">
              <a:buClr>
                <a:srgbClr val="C90F2D"/>
              </a:buClr>
              <a:buSzPct val="50000"/>
              <a:buFont typeface="Arial" panose="020B0604020202020204" pitchFamily="34" charset="0"/>
              <a:buChar char="•"/>
            </a:pPr>
            <a:r>
              <a:rPr lang="en-US" dirty="0">
                <a:ea typeface="Calibri" panose="020F0502020204030204"/>
                <a:cs typeface="Calibri" panose="020F0502020204030204"/>
              </a:rPr>
              <a:t>Synthetic:</a:t>
            </a:r>
          </a:p>
          <a:p>
            <a:pPr marL="800100" lvl="1" indent="-342900">
              <a:buClr>
                <a:srgbClr val="C90F2D"/>
              </a:buClr>
              <a:buSzPct val="50000"/>
              <a:buFont typeface="Arial" panose="020B0604020202020204" pitchFamily="34" charset="0"/>
              <a:buChar char="•"/>
            </a:pPr>
            <a:r>
              <a:rPr lang="en-US" sz="1600" dirty="0">
                <a:ea typeface="Calibri" panose="020F0502020204030204"/>
                <a:cs typeface="Calibri" panose="020F0502020204030204"/>
              </a:rPr>
              <a:t>Captured in Unreal Engine via </a:t>
            </a:r>
            <a:r>
              <a:rPr lang="en-US" sz="1600" dirty="0" err="1">
                <a:ea typeface="Calibri" panose="020F0502020204030204"/>
                <a:cs typeface="Calibri" panose="020F0502020204030204"/>
              </a:rPr>
              <a:t>AirSim</a:t>
            </a:r>
            <a:endParaRPr lang="en-US" sz="1600" dirty="0">
              <a:ea typeface="Calibri" panose="020F0502020204030204"/>
              <a:cs typeface="Calibri" panose="020F0502020204030204"/>
            </a:endParaRPr>
          </a:p>
          <a:p>
            <a:pPr marL="800100" lvl="1" indent="-342900">
              <a:buClr>
                <a:srgbClr val="C90F2D"/>
              </a:buClr>
              <a:buSzPct val="50000"/>
              <a:buFont typeface="Arial" panose="020B0604020202020204" pitchFamily="34" charset="0"/>
              <a:buChar char="•"/>
            </a:pPr>
            <a:r>
              <a:rPr lang="en-US" sz="1600" dirty="0">
                <a:ea typeface="Calibri" panose="020F0502020204030204"/>
                <a:cs typeface="Calibri" panose="020F0502020204030204"/>
              </a:rPr>
              <a:t>640x480 resolution, ground truth labeled automatically</a:t>
            </a:r>
          </a:p>
          <a:p>
            <a:pPr marL="342900" indent="-342900">
              <a:buClr>
                <a:srgbClr val="C90F2D"/>
              </a:buClr>
              <a:buSzPct val="50000"/>
              <a:buFont typeface="Arial" panose="020B0604020202020204" pitchFamily="34" charset="0"/>
              <a:buChar char="•"/>
            </a:pPr>
            <a:r>
              <a:rPr lang="en-US" dirty="0">
                <a:ea typeface="Calibri" panose="020F0502020204030204"/>
                <a:cs typeface="Calibri" panose="020F0502020204030204"/>
              </a:rPr>
              <a:t>Real:</a:t>
            </a:r>
          </a:p>
          <a:p>
            <a:pPr marL="800100" lvl="1" indent="-342900">
              <a:buClr>
                <a:srgbClr val="C90F2D"/>
              </a:buClr>
              <a:buSzPct val="50000"/>
              <a:buFont typeface="Arial" panose="020B0604020202020204" pitchFamily="34" charset="0"/>
              <a:buChar char="•"/>
            </a:pPr>
            <a:r>
              <a:rPr lang="en-US" sz="1600" dirty="0">
                <a:ea typeface="Calibri" panose="020F0502020204030204"/>
                <a:cs typeface="Calibri" panose="020F0502020204030204"/>
              </a:rPr>
              <a:t>Public online image data, resized to match the synthetic</a:t>
            </a:r>
          </a:p>
          <a:p>
            <a:pPr marL="800100" lvl="1" indent="-342900">
              <a:buClr>
                <a:srgbClr val="C90F2D"/>
              </a:buClr>
              <a:buSzPct val="50000"/>
              <a:buFont typeface="Arial" panose="020B0604020202020204" pitchFamily="34" charset="0"/>
              <a:buChar char="•"/>
            </a:pPr>
            <a:r>
              <a:rPr lang="en-US" sz="1600" dirty="0">
                <a:ea typeface="Calibri" panose="020F0502020204030204"/>
                <a:cs typeface="Calibri" panose="020F0502020204030204"/>
              </a:rPr>
              <a:t>Source: </a:t>
            </a:r>
            <a:r>
              <a:rPr lang="en-US" sz="1600" dirty="0">
                <a:ea typeface="Calibri" panose="020F0502020204030204"/>
                <a:cs typeface="Calibri" panose="020F0502020204030204"/>
                <a:hlinkClick r:id="rId5"/>
              </a:rPr>
              <a:t>IA </a:t>
            </a:r>
            <a:r>
              <a:rPr lang="en-US" sz="1600" dirty="0" err="1">
                <a:ea typeface="Calibri" panose="020F0502020204030204"/>
                <a:cs typeface="Calibri" panose="020F0502020204030204"/>
                <a:hlinkClick r:id="rId5"/>
              </a:rPr>
              <a:t>informatique</a:t>
            </a:r>
            <a:endParaRPr lang="en-US" sz="1600" dirty="0">
              <a:ea typeface="Calibri" panose="020F0502020204030204"/>
              <a:cs typeface="Calibri" panose="020F0502020204030204"/>
            </a:endParaRPr>
          </a:p>
          <a:p>
            <a:pPr marL="342900" indent="-342900">
              <a:buClr>
                <a:srgbClr val="C90F2D"/>
              </a:buClr>
              <a:buSzPct val="50000"/>
              <a:buFont typeface="Arial" panose="020B0604020202020204" pitchFamily="34" charset="0"/>
              <a:buChar char="•"/>
            </a:pPr>
            <a:r>
              <a:rPr lang="en-US" sz="1600" dirty="0">
                <a:ea typeface="Calibri" panose="020F0502020204030204"/>
                <a:cs typeface="Calibri" panose="020F0502020204030204"/>
              </a:rPr>
              <a:t>Test Set:</a:t>
            </a:r>
          </a:p>
          <a:p>
            <a:pPr marL="800100" lvl="1" indent="-342900">
              <a:buClr>
                <a:srgbClr val="C90F2D"/>
              </a:buClr>
              <a:buSzPct val="50000"/>
              <a:buFont typeface="Arial" panose="020B0604020202020204" pitchFamily="34" charset="0"/>
              <a:buChar char="•"/>
            </a:pPr>
            <a:r>
              <a:rPr lang="en-US" sz="1600" dirty="0">
                <a:ea typeface="Calibri" panose="020F0502020204030204"/>
                <a:cs typeface="Calibri" panose="020F0502020204030204"/>
              </a:rPr>
              <a:t>Source: </a:t>
            </a:r>
            <a:r>
              <a:rPr lang="en-US" sz="1600" dirty="0">
                <a:ea typeface="Calibri" panose="020F0502020204030204"/>
                <a:cs typeface="Calibri" panose="020F0502020204030204"/>
                <a:hlinkClick r:id="rId6"/>
              </a:rPr>
              <a:t>Manav </a:t>
            </a:r>
            <a:r>
              <a:rPr lang="en-US" sz="1600" dirty="0" err="1">
                <a:ea typeface="Calibri" panose="020F0502020204030204"/>
                <a:cs typeface="Calibri" panose="020F0502020204030204"/>
                <a:hlinkClick r:id="rId6"/>
              </a:rPr>
              <a:t>Dhelia</a:t>
            </a:r>
            <a:endParaRPr lang="en-US" sz="1600" dirty="0">
              <a:ea typeface="Calibri" panose="020F0502020204030204"/>
              <a:cs typeface="Calibri" panose="020F0502020204030204"/>
            </a:endParaRPr>
          </a:p>
          <a:p>
            <a:pPr>
              <a:buClr>
                <a:srgbClr val="C90F2D"/>
              </a:buClr>
              <a:buSzPct val="50000"/>
            </a:pPr>
            <a:r>
              <a:rPr lang="en-US" b="1" dirty="0">
                <a:latin typeface="Arial"/>
                <a:ea typeface="Calibri" panose="020F0502020204030204"/>
                <a:cs typeface="Arial"/>
              </a:rPr>
              <a:t>Patch Extraction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342900" indent="-342900">
              <a:buClr>
                <a:srgbClr val="C90F2D"/>
              </a:buClr>
              <a:buSzPct val="50000"/>
              <a:buFont typeface="Arial" panose="020B0604020202020204" pitchFamily="34" charset="0"/>
              <a:buChar char="•"/>
            </a:pPr>
            <a:r>
              <a:rPr lang="en-US" sz="1600" dirty="0">
                <a:ea typeface="Calibri" panose="020F0502020204030204"/>
                <a:cs typeface="Calibri" panose="020F0502020204030204"/>
              </a:rPr>
              <a:t>128x128 crops centered on the object</a:t>
            </a:r>
          </a:p>
          <a:p>
            <a:pPr marL="342900" indent="-342900">
              <a:buClr>
                <a:srgbClr val="C90F2D"/>
              </a:buClr>
              <a:buSzPct val="50000"/>
              <a:buFont typeface="Arial" panose="020B0604020202020204" pitchFamily="34" charset="0"/>
              <a:buChar char="•"/>
            </a:pPr>
            <a:r>
              <a:rPr lang="en-US" sz="1600" dirty="0">
                <a:ea typeface="Calibri" panose="020F0502020204030204"/>
                <a:cs typeface="Calibri" panose="020F0502020204030204"/>
              </a:rPr>
              <a:t>Covers wolf body in varying poses</a:t>
            </a:r>
          </a:p>
          <a:p>
            <a:pPr>
              <a:buClr>
                <a:srgbClr val="C90F2D"/>
              </a:buClr>
              <a:buSzPct val="50000"/>
            </a:pPr>
            <a:r>
              <a:rPr lang="en-US" b="1" dirty="0">
                <a:latin typeface="Arial"/>
                <a:ea typeface="Calibri" panose="020F0502020204030204"/>
                <a:cs typeface="Arial"/>
              </a:rPr>
              <a:t>Sample Balancing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342900" indent="-342900">
              <a:buClr>
                <a:srgbClr val="C90F2D"/>
              </a:buClr>
              <a:buSzPct val="50000"/>
              <a:buFont typeface="Arial" panose="020B0604020202020204" pitchFamily="34" charset="0"/>
              <a:buChar char="•"/>
            </a:pPr>
            <a:r>
              <a:rPr lang="en-US" sz="1600" dirty="0">
                <a:ea typeface="Calibri" panose="020F0502020204030204"/>
                <a:cs typeface="Calibri" panose="020F0502020204030204"/>
              </a:rPr>
              <a:t>1824 positive / 1824 negative images per training split</a:t>
            </a:r>
          </a:p>
        </p:txBody>
      </p:sp>
      <p:pic>
        <p:nvPicPr>
          <p:cNvPr id="3" name="Picture 2" descr="A wolf standing in the snow&#10;&#10;AI-generated content may be incorrect.">
            <a:extLst>
              <a:ext uri="{FF2B5EF4-FFF2-40B4-BE49-F238E27FC236}">
                <a16:creationId xmlns:a16="http://schemas.microsoft.com/office/drawing/2014/main" id="{692AE352-FC31-5998-BED3-AE42AC446D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84459" y="534659"/>
            <a:ext cx="1219200" cy="1219200"/>
          </a:xfrm>
          <a:prstGeom prst="rect">
            <a:avLst/>
          </a:prstGeom>
        </p:spPr>
      </p:pic>
      <p:pic>
        <p:nvPicPr>
          <p:cNvPr id="8" name="Picture 7" descr="A wolf walking in the snow&#10;&#10;AI-generated content may be incorrect.">
            <a:extLst>
              <a:ext uri="{FF2B5EF4-FFF2-40B4-BE49-F238E27FC236}">
                <a16:creationId xmlns:a16="http://schemas.microsoft.com/office/drawing/2014/main" id="{07BC5848-AFA6-7A2D-12A2-C8BCF800D60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17166" y="534659"/>
            <a:ext cx="1219200" cy="1219200"/>
          </a:xfrm>
          <a:prstGeom prst="rect">
            <a:avLst/>
          </a:prstGeom>
        </p:spPr>
      </p:pic>
      <p:pic>
        <p:nvPicPr>
          <p:cNvPr id="13" name="Picture 12" descr="A group of trees in a forest&#10;&#10;AI-generated content may be incorrect.">
            <a:extLst>
              <a:ext uri="{FF2B5EF4-FFF2-40B4-BE49-F238E27FC236}">
                <a16:creationId xmlns:a16="http://schemas.microsoft.com/office/drawing/2014/main" id="{7269525A-6C08-C59C-3B63-889FA0A9B73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530478" y="5032214"/>
            <a:ext cx="1219200" cy="1219200"/>
          </a:xfrm>
          <a:prstGeom prst="rect">
            <a:avLst/>
          </a:prstGeom>
        </p:spPr>
      </p:pic>
      <p:pic>
        <p:nvPicPr>
          <p:cNvPr id="15" name="Picture 14" descr="A tree in the snow&#10;&#10;AI-generated content may be incorrect.">
            <a:extLst>
              <a:ext uri="{FF2B5EF4-FFF2-40B4-BE49-F238E27FC236}">
                <a16:creationId xmlns:a16="http://schemas.microsoft.com/office/drawing/2014/main" id="{4E90DAB9-B006-9424-433B-A8B233099AE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54903" y="5032214"/>
            <a:ext cx="1219200" cy="1219200"/>
          </a:xfrm>
          <a:prstGeom prst="rect">
            <a:avLst/>
          </a:prstGeom>
        </p:spPr>
      </p:pic>
      <p:pic>
        <p:nvPicPr>
          <p:cNvPr id="17" name="Picture 16" descr="A wolf with its mouth open&#10;&#10;AI-generated content may be incorrect.">
            <a:extLst>
              <a:ext uri="{FF2B5EF4-FFF2-40B4-BE49-F238E27FC236}">
                <a16:creationId xmlns:a16="http://schemas.microsoft.com/office/drawing/2014/main" id="{B507902E-D3EB-2E74-7F7E-BB74E4ECA41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523822" y="3280359"/>
            <a:ext cx="1219200" cy="1219200"/>
          </a:xfrm>
          <a:prstGeom prst="rect">
            <a:avLst/>
          </a:prstGeom>
        </p:spPr>
      </p:pic>
      <p:pic>
        <p:nvPicPr>
          <p:cNvPr id="19" name="Picture 18" descr="A white wolf with a face&#10;&#10;AI-generated content may be incorrect.">
            <a:extLst>
              <a:ext uri="{FF2B5EF4-FFF2-40B4-BE49-F238E27FC236}">
                <a16:creationId xmlns:a16="http://schemas.microsoft.com/office/drawing/2014/main" id="{4D401958-9B28-B438-A573-43B0197B52D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523822" y="1907509"/>
            <a:ext cx="1219200" cy="1219200"/>
          </a:xfrm>
          <a:prstGeom prst="rect">
            <a:avLst/>
          </a:prstGeom>
        </p:spPr>
      </p:pic>
      <p:pic>
        <p:nvPicPr>
          <p:cNvPr id="21" name="Picture 20" descr="A wolf walking in the woods&#10;&#10;AI-generated content may be incorrect.">
            <a:extLst>
              <a:ext uri="{FF2B5EF4-FFF2-40B4-BE49-F238E27FC236}">
                <a16:creationId xmlns:a16="http://schemas.microsoft.com/office/drawing/2014/main" id="{11601390-1EB3-B0E4-CE77-A2D03725611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191115" y="3280359"/>
            <a:ext cx="1219200" cy="1219200"/>
          </a:xfrm>
          <a:prstGeom prst="rect">
            <a:avLst/>
          </a:prstGeom>
        </p:spPr>
      </p:pic>
      <p:pic>
        <p:nvPicPr>
          <p:cNvPr id="23" name="Picture 22" descr="A white wolf standing in the woods&#10;&#10;AI-generated content may be incorrect.">
            <a:extLst>
              <a:ext uri="{FF2B5EF4-FFF2-40B4-BE49-F238E27FC236}">
                <a16:creationId xmlns:a16="http://schemas.microsoft.com/office/drawing/2014/main" id="{83931D7F-EC3C-5834-BCF1-C28D4F259A7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191115" y="1907509"/>
            <a:ext cx="1219200" cy="12192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E1A9483-9043-EB99-7BD4-2D9D00C67AB2}"/>
              </a:ext>
            </a:extLst>
          </p:cNvPr>
          <p:cNvSpPr txBox="1"/>
          <p:nvPr/>
        </p:nvSpPr>
        <p:spPr>
          <a:xfrm>
            <a:off x="9125649" y="121599"/>
            <a:ext cx="2496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/>
                <a:cs typeface="Arial"/>
              </a:rPr>
              <a:t>Positive Examples</a:t>
            </a:r>
            <a:endParaRPr lang="en-US" sz="1800" b="1" dirty="0">
              <a:latin typeface="Arial"/>
              <a:cs typeface="Arial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B099C7A-C5E9-1A4A-C0C9-A8BA7FEB8942}"/>
              </a:ext>
            </a:extLst>
          </p:cNvPr>
          <p:cNvSpPr txBox="1"/>
          <p:nvPr/>
        </p:nvSpPr>
        <p:spPr>
          <a:xfrm>
            <a:off x="9161861" y="4581220"/>
            <a:ext cx="2496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/>
                <a:cs typeface="Arial"/>
              </a:rPr>
              <a:t>Negative Examples</a:t>
            </a:r>
            <a:endParaRPr lang="en-US" sz="1800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21359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D43464-FFD3-E684-AF03-98A17907CE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90E2F28-DC1A-3A62-E5AE-E3467AACC33D}"/>
              </a:ext>
            </a:extLst>
          </p:cNvPr>
          <p:cNvSpPr>
            <a:spLocks/>
          </p:cNvSpPr>
          <p:nvPr/>
        </p:nvSpPr>
        <p:spPr>
          <a:xfrm>
            <a:off x="-28281" y="-87198"/>
            <a:ext cx="2582945" cy="7032396"/>
          </a:xfrm>
          <a:prstGeom prst="rect">
            <a:avLst/>
          </a:prstGeom>
          <a:solidFill>
            <a:srgbClr val="C90F2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31ADB5C5-2456-0CF1-5CBC-4FFDE4D068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888281" y="-431661"/>
            <a:ext cx="4011049" cy="30994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E217062-DAB7-5B59-13C6-09B9C3AB9E6B}"/>
              </a:ext>
            </a:extLst>
          </p:cNvPr>
          <p:cNvSpPr txBox="1"/>
          <p:nvPr/>
        </p:nvSpPr>
        <p:spPr>
          <a:xfrm>
            <a:off x="285947" y="5884197"/>
            <a:ext cx="4336331" cy="77367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200" dirty="0">
                <a:solidFill>
                  <a:srgbClr val="EBBA69"/>
                </a:solidFill>
                <a:latin typeface="Arial"/>
                <a:cs typeface="Arial"/>
              </a:rPr>
              <a:t>| </a:t>
            </a:r>
            <a:r>
              <a:rPr lang="en-US" sz="1200" dirty="0">
                <a:solidFill>
                  <a:schemeClr val="bg1"/>
                </a:solidFill>
                <a:latin typeface="Arial"/>
                <a:cs typeface="Arial"/>
              </a:rPr>
              <a:t>  Justin Wenzel</a:t>
            </a:r>
            <a:endParaRPr 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1200" dirty="0">
                <a:solidFill>
                  <a:srgbClr val="EBBA69"/>
                </a:solidFill>
                <a:latin typeface="Arial"/>
                <a:cs typeface="Arial"/>
              </a:rPr>
              <a:t>|</a:t>
            </a:r>
            <a:r>
              <a:rPr lang="en-US" sz="1200" dirty="0">
                <a:solidFill>
                  <a:schemeClr val="bg1"/>
                </a:solidFill>
                <a:latin typeface="Arial"/>
                <a:cs typeface="Arial"/>
              </a:rPr>
              <a:t>   5/1/2025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F20C2F-5D32-3D1F-6A11-ED59300A81AB}"/>
              </a:ext>
            </a:extLst>
          </p:cNvPr>
          <p:cNvSpPr txBox="1"/>
          <p:nvPr/>
        </p:nvSpPr>
        <p:spPr>
          <a:xfrm>
            <a:off x="5368565" y="6097524"/>
            <a:ext cx="6537488" cy="56695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sz="1200" dirty="0">
                <a:solidFill>
                  <a:srgbClr val="C90F2D"/>
                </a:solidFill>
                <a:latin typeface="Arial"/>
                <a:cs typeface="Arial"/>
              </a:rPr>
              <a:t>Synthetic-to-Real Detection Analysis   |    </a:t>
            </a:r>
            <a:r>
              <a:rPr lang="en-US" sz="1200" b="1" dirty="0">
                <a:solidFill>
                  <a:srgbClr val="C90F2D"/>
                </a:solidFill>
                <a:latin typeface="Arial"/>
                <a:cs typeface="Arial"/>
              </a:rPr>
              <a:t>5</a:t>
            </a:r>
            <a:r>
              <a:rPr lang="en-US" sz="1200" dirty="0">
                <a:solidFill>
                  <a:srgbClr val="C90F2D"/>
                </a:solidFill>
                <a:latin typeface="Arial"/>
                <a:cs typeface="Arial"/>
              </a:rPr>
              <a:t>  </a:t>
            </a:r>
            <a:r>
              <a:rPr lang="en-US" sz="1800" dirty="0">
                <a:solidFill>
                  <a:srgbClr val="C90F2D"/>
                </a:solidFill>
                <a:latin typeface="Arial"/>
                <a:cs typeface="Arial"/>
              </a:rPr>
              <a:t>  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B290A2-BB47-D66D-0B93-9CA761EF7424}"/>
              </a:ext>
            </a:extLst>
          </p:cNvPr>
          <p:cNvSpPr txBox="1"/>
          <p:nvPr/>
        </p:nvSpPr>
        <p:spPr>
          <a:xfrm>
            <a:off x="3195872" y="624689"/>
            <a:ext cx="8166226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>
                <a:solidFill>
                  <a:srgbClr val="C90F2D"/>
                </a:solidFill>
                <a:latin typeface="Arial"/>
                <a:cs typeface="Arial"/>
              </a:rPr>
              <a:t>Methodology: Models &amp; Training</a:t>
            </a:r>
            <a:endParaRPr lang="en-US" sz="2400" b="1" dirty="0">
              <a:solidFill>
                <a:srgbClr val="C90F2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268F469-E3F5-07A9-EE18-817221E5A2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2915563"/>
              </p:ext>
            </p:extLst>
          </p:nvPr>
        </p:nvGraphicFramePr>
        <p:xfrm>
          <a:off x="2980957" y="2150608"/>
          <a:ext cx="8925096" cy="32359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16556">
                  <a:extLst>
                    <a:ext uri="{9D8B030D-6E8A-4147-A177-3AD203B41FA5}">
                      <a16:colId xmlns:a16="http://schemas.microsoft.com/office/drawing/2014/main" val="1373398690"/>
                    </a:ext>
                  </a:extLst>
                </a:gridCol>
                <a:gridCol w="2779414">
                  <a:extLst>
                    <a:ext uri="{9D8B030D-6E8A-4147-A177-3AD203B41FA5}">
                      <a16:colId xmlns:a16="http://schemas.microsoft.com/office/drawing/2014/main" val="1645120664"/>
                    </a:ext>
                  </a:extLst>
                </a:gridCol>
                <a:gridCol w="4129126">
                  <a:extLst>
                    <a:ext uri="{9D8B030D-6E8A-4147-A177-3AD203B41FA5}">
                      <a16:colId xmlns:a16="http://schemas.microsoft.com/office/drawing/2014/main" val="13813822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Aspect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Linear 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Chi-Square Kernel SVM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5531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Feature Extraction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HOG (Dalal &amp; Triggs)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Multiscale HOG (Maji &amp; Malik (2009)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972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Cell Sizes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8X8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18X18, 6X6, 3X3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1098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Block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1x1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731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Feature Vector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Single-scale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Concatenated multiscale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367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Kernel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Linear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Non-linear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990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HOG Normalization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L2-Hys (per block)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L2-Hys (per scale)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150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 Complexity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Lower (constrained, faster)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Higher (capture more information, slow)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22049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7620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72013A-8ED5-F3DE-1FB1-3AF2322B63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7CC58F7-2AA1-E7E2-8324-37A6D315B678}"/>
              </a:ext>
            </a:extLst>
          </p:cNvPr>
          <p:cNvSpPr>
            <a:spLocks/>
          </p:cNvSpPr>
          <p:nvPr/>
        </p:nvSpPr>
        <p:spPr>
          <a:xfrm>
            <a:off x="-28281" y="-87198"/>
            <a:ext cx="2582945" cy="7032396"/>
          </a:xfrm>
          <a:prstGeom prst="rect">
            <a:avLst/>
          </a:prstGeom>
          <a:solidFill>
            <a:srgbClr val="C90F2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4E462AA1-176A-94FF-BD47-CC1FCF0B84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888281" y="-431661"/>
            <a:ext cx="4011049" cy="30994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90B5303-E2C6-F29D-BA52-F5C56DA01660}"/>
              </a:ext>
            </a:extLst>
          </p:cNvPr>
          <p:cNvSpPr txBox="1"/>
          <p:nvPr/>
        </p:nvSpPr>
        <p:spPr>
          <a:xfrm>
            <a:off x="285947" y="5884197"/>
            <a:ext cx="4336331" cy="77367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200" dirty="0">
                <a:solidFill>
                  <a:srgbClr val="EBBA69"/>
                </a:solidFill>
                <a:latin typeface="Arial"/>
                <a:cs typeface="Arial"/>
              </a:rPr>
              <a:t>| </a:t>
            </a:r>
            <a:r>
              <a:rPr lang="en-US" sz="1200" dirty="0">
                <a:solidFill>
                  <a:schemeClr val="bg1"/>
                </a:solidFill>
                <a:latin typeface="Arial"/>
                <a:cs typeface="Arial"/>
              </a:rPr>
              <a:t>  Justin Wenzel</a:t>
            </a:r>
            <a:endParaRPr 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1200" dirty="0">
                <a:solidFill>
                  <a:srgbClr val="EBBA69"/>
                </a:solidFill>
                <a:latin typeface="Arial"/>
                <a:cs typeface="Arial"/>
              </a:rPr>
              <a:t>|</a:t>
            </a:r>
            <a:r>
              <a:rPr lang="en-US" sz="1200" dirty="0">
                <a:solidFill>
                  <a:schemeClr val="bg1"/>
                </a:solidFill>
                <a:latin typeface="Arial"/>
                <a:cs typeface="Arial"/>
              </a:rPr>
              <a:t>   5/1/2025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F763D5-4556-82D3-D2E1-C6FB7F829A77}"/>
              </a:ext>
            </a:extLst>
          </p:cNvPr>
          <p:cNvSpPr txBox="1"/>
          <p:nvPr/>
        </p:nvSpPr>
        <p:spPr>
          <a:xfrm>
            <a:off x="5368565" y="6097524"/>
            <a:ext cx="6537488" cy="56695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sz="1200" dirty="0">
                <a:solidFill>
                  <a:srgbClr val="C90F2D"/>
                </a:solidFill>
                <a:latin typeface="Arial"/>
                <a:cs typeface="Arial"/>
              </a:rPr>
              <a:t>Synthetic-to-Real Detection Analysis   |    </a:t>
            </a:r>
            <a:r>
              <a:rPr lang="en-US" sz="1200" b="1" dirty="0">
                <a:solidFill>
                  <a:srgbClr val="C90F2D"/>
                </a:solidFill>
                <a:latin typeface="Arial"/>
                <a:cs typeface="Arial"/>
              </a:rPr>
              <a:t>6</a:t>
            </a:r>
            <a:r>
              <a:rPr lang="en-US" sz="1200" dirty="0">
                <a:solidFill>
                  <a:srgbClr val="C90F2D"/>
                </a:solidFill>
                <a:latin typeface="Arial"/>
                <a:cs typeface="Arial"/>
              </a:rPr>
              <a:t>  </a:t>
            </a:r>
            <a:r>
              <a:rPr lang="en-US" sz="1800" dirty="0">
                <a:solidFill>
                  <a:srgbClr val="C90F2D"/>
                </a:solidFill>
                <a:latin typeface="Arial"/>
                <a:cs typeface="Arial"/>
              </a:rPr>
              <a:t>  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F43D67-E226-4AF0-F548-3C204D62E2FE}"/>
              </a:ext>
            </a:extLst>
          </p:cNvPr>
          <p:cNvSpPr txBox="1"/>
          <p:nvPr/>
        </p:nvSpPr>
        <p:spPr>
          <a:xfrm>
            <a:off x="3195872" y="624689"/>
            <a:ext cx="8166226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>
                <a:solidFill>
                  <a:srgbClr val="C90F2D"/>
                </a:solidFill>
                <a:latin typeface="Arial"/>
                <a:cs typeface="Arial"/>
              </a:rPr>
              <a:t>Results I: Linear SVM</a:t>
            </a:r>
            <a:endParaRPr lang="en-US" sz="2400" b="1" dirty="0">
              <a:solidFill>
                <a:srgbClr val="C90F2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B91012D-723F-25D7-AC07-A70113C9A1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3372742"/>
              </p:ext>
            </p:extLst>
          </p:nvPr>
        </p:nvGraphicFramePr>
        <p:xfrm>
          <a:off x="2625213" y="4584114"/>
          <a:ext cx="9441189" cy="14630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1373398690"/>
                    </a:ext>
                  </a:extLst>
                </a:gridCol>
                <a:gridCol w="927101">
                  <a:extLst>
                    <a:ext uri="{9D8B030D-6E8A-4147-A177-3AD203B41FA5}">
                      <a16:colId xmlns:a16="http://schemas.microsoft.com/office/drawing/2014/main" val="2145633457"/>
                    </a:ext>
                  </a:extLst>
                </a:gridCol>
                <a:gridCol w="927101">
                  <a:extLst>
                    <a:ext uri="{9D8B030D-6E8A-4147-A177-3AD203B41FA5}">
                      <a16:colId xmlns:a16="http://schemas.microsoft.com/office/drawing/2014/main" val="1683780049"/>
                    </a:ext>
                  </a:extLst>
                </a:gridCol>
                <a:gridCol w="927101">
                  <a:extLst>
                    <a:ext uri="{9D8B030D-6E8A-4147-A177-3AD203B41FA5}">
                      <a16:colId xmlns:a16="http://schemas.microsoft.com/office/drawing/2014/main" val="1504113503"/>
                    </a:ext>
                  </a:extLst>
                </a:gridCol>
                <a:gridCol w="927101">
                  <a:extLst>
                    <a:ext uri="{9D8B030D-6E8A-4147-A177-3AD203B41FA5}">
                      <a16:colId xmlns:a16="http://schemas.microsoft.com/office/drawing/2014/main" val="1645120664"/>
                    </a:ext>
                  </a:extLst>
                </a:gridCol>
                <a:gridCol w="927101">
                  <a:extLst>
                    <a:ext uri="{9D8B030D-6E8A-4147-A177-3AD203B41FA5}">
                      <a16:colId xmlns:a16="http://schemas.microsoft.com/office/drawing/2014/main" val="1381382259"/>
                    </a:ext>
                  </a:extLst>
                </a:gridCol>
                <a:gridCol w="927101">
                  <a:extLst>
                    <a:ext uri="{9D8B030D-6E8A-4147-A177-3AD203B41FA5}">
                      <a16:colId xmlns:a16="http://schemas.microsoft.com/office/drawing/2014/main" val="1268795554"/>
                    </a:ext>
                  </a:extLst>
                </a:gridCol>
                <a:gridCol w="927101">
                  <a:extLst>
                    <a:ext uri="{9D8B030D-6E8A-4147-A177-3AD203B41FA5}">
                      <a16:colId xmlns:a16="http://schemas.microsoft.com/office/drawing/2014/main" val="2642847643"/>
                    </a:ext>
                  </a:extLst>
                </a:gridCol>
                <a:gridCol w="927101">
                  <a:extLst>
                    <a:ext uri="{9D8B030D-6E8A-4147-A177-3AD203B41FA5}">
                      <a16:colId xmlns:a16="http://schemas.microsoft.com/office/drawing/2014/main" val="3709867622"/>
                    </a:ext>
                  </a:extLst>
                </a:gridCol>
                <a:gridCol w="927101">
                  <a:extLst>
                    <a:ext uri="{9D8B030D-6E8A-4147-A177-3AD203B41FA5}">
                      <a16:colId xmlns:a16="http://schemas.microsoft.com/office/drawing/2014/main" val="3135384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TP(1)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FP(1)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FN(1)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TP (1.5)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FP(1.5)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FN(1.5)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TP(2)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FP(2)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FN(2)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75531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Synthetic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29727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Real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10985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Mixed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47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473125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4BAB303-5176-B349-A7DE-A072C68C41AA}"/>
              </a:ext>
            </a:extLst>
          </p:cNvPr>
          <p:cNvSpPr txBox="1"/>
          <p:nvPr/>
        </p:nvSpPr>
        <p:spPr>
          <a:xfrm>
            <a:off x="3195872" y="997622"/>
            <a:ext cx="8166226" cy="4681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ts val="3300"/>
              </a:lnSpc>
            </a:pPr>
            <a:r>
              <a:rPr lang="en-US" sz="2000" b="1" dirty="0">
                <a:latin typeface="Arial"/>
                <a:cs typeface="Arial"/>
              </a:rPr>
              <a:t>Step Size of 32:</a:t>
            </a:r>
          </a:p>
        </p:txBody>
      </p:sp>
      <p:pic>
        <p:nvPicPr>
          <p:cNvPr id="22" name="Picture 21" descr="A graph of a comparison between a step and a step&#10;&#10;AI-generated content may be incorrect.">
            <a:extLst>
              <a:ext uri="{FF2B5EF4-FFF2-40B4-BE49-F238E27FC236}">
                <a16:creationId xmlns:a16="http://schemas.microsoft.com/office/drawing/2014/main" id="{9A7DDC93-0F2D-3E2D-6B4B-8A3A5BC62E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8640" y="1600197"/>
            <a:ext cx="3840480" cy="2560320"/>
          </a:xfrm>
          <a:prstGeom prst="rect">
            <a:avLst/>
          </a:prstGeom>
        </p:spPr>
      </p:pic>
      <p:pic>
        <p:nvPicPr>
          <p:cNvPr id="24" name="Picture 23" descr="A graph with numbers and lines&#10;&#10;AI-generated content may be incorrect.">
            <a:extLst>
              <a:ext uri="{FF2B5EF4-FFF2-40B4-BE49-F238E27FC236}">
                <a16:creationId xmlns:a16="http://schemas.microsoft.com/office/drawing/2014/main" id="{6963A231-12A0-D7E3-CD70-CA835F2768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1960" y="1600197"/>
            <a:ext cx="3840480" cy="2560320"/>
          </a:xfrm>
          <a:prstGeom prst="rect">
            <a:avLst/>
          </a:prstGeom>
        </p:spPr>
      </p:pic>
      <p:pic>
        <p:nvPicPr>
          <p:cNvPr id="26" name="Picture 25" descr="A graph with different colored lines and numbers&#10;&#10;AI-generated content may be incorrect.">
            <a:extLst>
              <a:ext uri="{FF2B5EF4-FFF2-40B4-BE49-F238E27FC236}">
                <a16:creationId xmlns:a16="http://schemas.microsoft.com/office/drawing/2014/main" id="{196B77D0-9860-608B-FD7D-21F2B7C094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75320" y="1600197"/>
            <a:ext cx="3840480" cy="256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261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43E147-E2C7-DBCF-9FA2-19DE93D56C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2A5FFE-2D57-FDE4-B26F-910C4BEE552D}"/>
              </a:ext>
            </a:extLst>
          </p:cNvPr>
          <p:cNvSpPr>
            <a:spLocks/>
          </p:cNvSpPr>
          <p:nvPr/>
        </p:nvSpPr>
        <p:spPr>
          <a:xfrm>
            <a:off x="-28281" y="-87198"/>
            <a:ext cx="2582945" cy="7032396"/>
          </a:xfrm>
          <a:prstGeom prst="rect">
            <a:avLst/>
          </a:prstGeom>
          <a:solidFill>
            <a:srgbClr val="C90F2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133B01E6-A00C-6747-B54B-B9CF96C3B8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888281" y="-431661"/>
            <a:ext cx="4011049" cy="30994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24AD90C-3FF9-4A05-3F31-BF21228BB857}"/>
              </a:ext>
            </a:extLst>
          </p:cNvPr>
          <p:cNvSpPr txBox="1"/>
          <p:nvPr/>
        </p:nvSpPr>
        <p:spPr>
          <a:xfrm>
            <a:off x="285947" y="5884197"/>
            <a:ext cx="4336331" cy="77367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200" dirty="0">
                <a:solidFill>
                  <a:srgbClr val="EBBA69"/>
                </a:solidFill>
                <a:latin typeface="Arial"/>
                <a:cs typeface="Arial"/>
              </a:rPr>
              <a:t>| </a:t>
            </a:r>
            <a:r>
              <a:rPr lang="en-US" sz="1200" dirty="0">
                <a:solidFill>
                  <a:schemeClr val="bg1"/>
                </a:solidFill>
                <a:latin typeface="Arial"/>
                <a:cs typeface="Arial"/>
              </a:rPr>
              <a:t>  Justin Wenzel</a:t>
            </a:r>
            <a:endParaRPr 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1200" dirty="0">
                <a:solidFill>
                  <a:srgbClr val="EBBA69"/>
                </a:solidFill>
                <a:latin typeface="Arial"/>
                <a:cs typeface="Arial"/>
              </a:rPr>
              <a:t>|</a:t>
            </a:r>
            <a:r>
              <a:rPr lang="en-US" sz="1200" dirty="0">
                <a:solidFill>
                  <a:schemeClr val="bg1"/>
                </a:solidFill>
                <a:latin typeface="Arial"/>
                <a:cs typeface="Arial"/>
              </a:rPr>
              <a:t>   5/1/2025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BA4D6C-CBC1-EE6C-8DE3-4A8482D70C08}"/>
              </a:ext>
            </a:extLst>
          </p:cNvPr>
          <p:cNvSpPr txBox="1"/>
          <p:nvPr/>
        </p:nvSpPr>
        <p:spPr>
          <a:xfrm>
            <a:off x="5368565" y="6097524"/>
            <a:ext cx="6537488" cy="56695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sz="1200" dirty="0">
                <a:solidFill>
                  <a:srgbClr val="C90F2D"/>
                </a:solidFill>
                <a:latin typeface="Arial"/>
                <a:cs typeface="Arial"/>
              </a:rPr>
              <a:t>Synthetic-to-Real Detection Analysis   |    </a:t>
            </a:r>
            <a:r>
              <a:rPr lang="en-US" sz="1200" b="1" dirty="0">
                <a:solidFill>
                  <a:srgbClr val="C90F2D"/>
                </a:solidFill>
                <a:latin typeface="Arial"/>
                <a:cs typeface="Arial"/>
              </a:rPr>
              <a:t>7</a:t>
            </a:r>
            <a:r>
              <a:rPr lang="en-US" sz="1200" dirty="0">
                <a:solidFill>
                  <a:srgbClr val="C90F2D"/>
                </a:solidFill>
                <a:latin typeface="Arial"/>
                <a:cs typeface="Arial"/>
              </a:rPr>
              <a:t>  </a:t>
            </a:r>
            <a:r>
              <a:rPr lang="en-US" sz="1800" dirty="0">
                <a:solidFill>
                  <a:srgbClr val="C90F2D"/>
                </a:solidFill>
                <a:latin typeface="Arial"/>
                <a:cs typeface="Arial"/>
              </a:rPr>
              <a:t>  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EF04EA-8ABE-E0F0-F20E-1DECDAB02B46}"/>
              </a:ext>
            </a:extLst>
          </p:cNvPr>
          <p:cNvSpPr txBox="1"/>
          <p:nvPr/>
        </p:nvSpPr>
        <p:spPr>
          <a:xfrm>
            <a:off x="3195872" y="624689"/>
            <a:ext cx="8166226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>
                <a:solidFill>
                  <a:srgbClr val="C90F2D"/>
                </a:solidFill>
                <a:latin typeface="Arial"/>
                <a:cs typeface="Arial"/>
              </a:rPr>
              <a:t>Results II: Kernel SVM</a:t>
            </a:r>
            <a:endParaRPr lang="en-US" sz="2400" b="1" dirty="0">
              <a:solidFill>
                <a:srgbClr val="C90F2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3FA70E-9365-5814-2250-E13758A16581}"/>
              </a:ext>
            </a:extLst>
          </p:cNvPr>
          <p:cNvSpPr txBox="1"/>
          <p:nvPr/>
        </p:nvSpPr>
        <p:spPr>
          <a:xfrm>
            <a:off x="3195872" y="997622"/>
            <a:ext cx="8166226" cy="4681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ts val="3300"/>
              </a:lnSpc>
            </a:pPr>
            <a:r>
              <a:rPr lang="en-US" sz="2000" b="1" dirty="0">
                <a:latin typeface="Arial"/>
                <a:cs typeface="Arial"/>
              </a:rPr>
              <a:t>Step Size of 32:</a:t>
            </a:r>
          </a:p>
        </p:txBody>
      </p:sp>
      <p:pic>
        <p:nvPicPr>
          <p:cNvPr id="21" name="Picture 20" descr="A graph with different colored lines and numbers&#10;&#10;AI-generated content may be incorrect.">
            <a:extLst>
              <a:ext uri="{FF2B5EF4-FFF2-40B4-BE49-F238E27FC236}">
                <a16:creationId xmlns:a16="http://schemas.microsoft.com/office/drawing/2014/main" id="{4B0F100F-6CA3-B8FF-F37C-F085146E8D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1520" y="1513213"/>
            <a:ext cx="3840480" cy="2560320"/>
          </a:xfrm>
          <a:prstGeom prst="rect">
            <a:avLst/>
          </a:prstGeom>
        </p:spPr>
      </p:pic>
      <p:pic>
        <p:nvPicPr>
          <p:cNvPr id="23" name="Picture 22" descr="A graph of a graph with colored lines&#10;&#10;AI-generated content may be incorrect.">
            <a:extLst>
              <a:ext uri="{FF2B5EF4-FFF2-40B4-BE49-F238E27FC236}">
                <a16:creationId xmlns:a16="http://schemas.microsoft.com/office/drawing/2014/main" id="{2823ED62-9E73-909F-44DA-89F6227B1A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43400" y="1513213"/>
            <a:ext cx="3840480" cy="2560320"/>
          </a:xfrm>
          <a:prstGeom prst="rect">
            <a:avLst/>
          </a:prstGeom>
        </p:spPr>
      </p:pic>
      <p:pic>
        <p:nvPicPr>
          <p:cNvPr id="25" name="Picture 24" descr="A graph with different colored lines&#10;&#10;AI-generated content may be incorrect.">
            <a:extLst>
              <a:ext uri="{FF2B5EF4-FFF2-40B4-BE49-F238E27FC236}">
                <a16:creationId xmlns:a16="http://schemas.microsoft.com/office/drawing/2014/main" id="{27973C13-4802-5705-1B3E-AD0F3270FE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5280" y="1513213"/>
            <a:ext cx="3840480" cy="2560320"/>
          </a:xfrm>
          <a:prstGeom prst="rect">
            <a:avLst/>
          </a:prstGeom>
        </p:spPr>
      </p:pic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C94F83B8-033D-AE83-3A56-A6DAF878CC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613398"/>
              </p:ext>
            </p:extLst>
          </p:nvPr>
        </p:nvGraphicFramePr>
        <p:xfrm>
          <a:off x="2625213" y="4584114"/>
          <a:ext cx="9441189" cy="14630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1373398690"/>
                    </a:ext>
                  </a:extLst>
                </a:gridCol>
                <a:gridCol w="927101">
                  <a:extLst>
                    <a:ext uri="{9D8B030D-6E8A-4147-A177-3AD203B41FA5}">
                      <a16:colId xmlns:a16="http://schemas.microsoft.com/office/drawing/2014/main" val="2145633457"/>
                    </a:ext>
                  </a:extLst>
                </a:gridCol>
                <a:gridCol w="927101">
                  <a:extLst>
                    <a:ext uri="{9D8B030D-6E8A-4147-A177-3AD203B41FA5}">
                      <a16:colId xmlns:a16="http://schemas.microsoft.com/office/drawing/2014/main" val="1683780049"/>
                    </a:ext>
                  </a:extLst>
                </a:gridCol>
                <a:gridCol w="927101">
                  <a:extLst>
                    <a:ext uri="{9D8B030D-6E8A-4147-A177-3AD203B41FA5}">
                      <a16:colId xmlns:a16="http://schemas.microsoft.com/office/drawing/2014/main" val="1504113503"/>
                    </a:ext>
                  </a:extLst>
                </a:gridCol>
                <a:gridCol w="927101">
                  <a:extLst>
                    <a:ext uri="{9D8B030D-6E8A-4147-A177-3AD203B41FA5}">
                      <a16:colId xmlns:a16="http://schemas.microsoft.com/office/drawing/2014/main" val="1645120664"/>
                    </a:ext>
                  </a:extLst>
                </a:gridCol>
                <a:gridCol w="927101">
                  <a:extLst>
                    <a:ext uri="{9D8B030D-6E8A-4147-A177-3AD203B41FA5}">
                      <a16:colId xmlns:a16="http://schemas.microsoft.com/office/drawing/2014/main" val="1381382259"/>
                    </a:ext>
                  </a:extLst>
                </a:gridCol>
                <a:gridCol w="927101">
                  <a:extLst>
                    <a:ext uri="{9D8B030D-6E8A-4147-A177-3AD203B41FA5}">
                      <a16:colId xmlns:a16="http://schemas.microsoft.com/office/drawing/2014/main" val="1268795554"/>
                    </a:ext>
                  </a:extLst>
                </a:gridCol>
                <a:gridCol w="927101">
                  <a:extLst>
                    <a:ext uri="{9D8B030D-6E8A-4147-A177-3AD203B41FA5}">
                      <a16:colId xmlns:a16="http://schemas.microsoft.com/office/drawing/2014/main" val="2642847643"/>
                    </a:ext>
                  </a:extLst>
                </a:gridCol>
                <a:gridCol w="927101">
                  <a:extLst>
                    <a:ext uri="{9D8B030D-6E8A-4147-A177-3AD203B41FA5}">
                      <a16:colId xmlns:a16="http://schemas.microsoft.com/office/drawing/2014/main" val="3709867622"/>
                    </a:ext>
                  </a:extLst>
                </a:gridCol>
                <a:gridCol w="927101">
                  <a:extLst>
                    <a:ext uri="{9D8B030D-6E8A-4147-A177-3AD203B41FA5}">
                      <a16:colId xmlns:a16="http://schemas.microsoft.com/office/drawing/2014/main" val="3135384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TP(1)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FP(1)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FN(1)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TP (1.5)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FP(1.5)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FN(1.5)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TP(2)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FP(2)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FN(2)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75531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Synthetic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63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29727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Real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53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63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10985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Mixed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53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47312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6127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DD0D43-C5B6-949B-ACA2-643435694B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F49916C-9F4E-8B7A-3D4D-F78774324C9D}"/>
              </a:ext>
            </a:extLst>
          </p:cNvPr>
          <p:cNvSpPr>
            <a:spLocks/>
          </p:cNvSpPr>
          <p:nvPr/>
        </p:nvSpPr>
        <p:spPr>
          <a:xfrm>
            <a:off x="-28281" y="-87198"/>
            <a:ext cx="2582945" cy="7032396"/>
          </a:xfrm>
          <a:prstGeom prst="rect">
            <a:avLst/>
          </a:prstGeom>
          <a:solidFill>
            <a:srgbClr val="C90F2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9AC1752-3283-A436-2ADB-F62A13E0B9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888281" y="-431661"/>
            <a:ext cx="4011049" cy="30994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F81A674-D702-7095-9FBD-BD43A5EAD01F}"/>
              </a:ext>
            </a:extLst>
          </p:cNvPr>
          <p:cNvSpPr txBox="1"/>
          <p:nvPr/>
        </p:nvSpPr>
        <p:spPr>
          <a:xfrm>
            <a:off x="285947" y="5884197"/>
            <a:ext cx="4336331" cy="77367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200" dirty="0">
                <a:solidFill>
                  <a:srgbClr val="EBBA69"/>
                </a:solidFill>
                <a:latin typeface="Arial"/>
                <a:cs typeface="Arial"/>
              </a:rPr>
              <a:t>| </a:t>
            </a:r>
            <a:r>
              <a:rPr lang="en-US" sz="1200" dirty="0">
                <a:solidFill>
                  <a:schemeClr val="bg1"/>
                </a:solidFill>
                <a:latin typeface="Arial"/>
                <a:cs typeface="Arial"/>
              </a:rPr>
              <a:t>  Justin Wenzel</a:t>
            </a:r>
            <a:endParaRPr 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1200" dirty="0">
                <a:solidFill>
                  <a:srgbClr val="EBBA69"/>
                </a:solidFill>
                <a:latin typeface="Arial"/>
                <a:cs typeface="Arial"/>
              </a:rPr>
              <a:t>|</a:t>
            </a:r>
            <a:r>
              <a:rPr lang="en-US" sz="1200" dirty="0">
                <a:solidFill>
                  <a:schemeClr val="bg1"/>
                </a:solidFill>
                <a:latin typeface="Arial"/>
                <a:cs typeface="Arial"/>
              </a:rPr>
              <a:t>   5/1/2025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F31F7B-A18A-CBEA-9473-2F3824D18C43}"/>
              </a:ext>
            </a:extLst>
          </p:cNvPr>
          <p:cNvSpPr txBox="1"/>
          <p:nvPr/>
        </p:nvSpPr>
        <p:spPr>
          <a:xfrm>
            <a:off x="5368565" y="6097524"/>
            <a:ext cx="6537488" cy="56695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sz="1200" dirty="0">
                <a:solidFill>
                  <a:srgbClr val="C90F2D"/>
                </a:solidFill>
                <a:latin typeface="Arial"/>
                <a:cs typeface="Arial"/>
              </a:rPr>
              <a:t>Synthetic-to-Real Detection Analysis   |    </a:t>
            </a:r>
            <a:r>
              <a:rPr lang="en-US" sz="1200" b="1" dirty="0">
                <a:solidFill>
                  <a:srgbClr val="C90F2D"/>
                </a:solidFill>
                <a:latin typeface="Arial"/>
                <a:cs typeface="Arial"/>
              </a:rPr>
              <a:t>8</a:t>
            </a:r>
            <a:r>
              <a:rPr lang="en-US" sz="1200" dirty="0">
                <a:solidFill>
                  <a:srgbClr val="C90F2D"/>
                </a:solidFill>
                <a:latin typeface="Arial"/>
                <a:cs typeface="Arial"/>
              </a:rPr>
              <a:t>  </a:t>
            </a:r>
            <a:r>
              <a:rPr lang="en-US" sz="1800" dirty="0">
                <a:solidFill>
                  <a:srgbClr val="C90F2D"/>
                </a:solidFill>
                <a:latin typeface="Arial"/>
                <a:cs typeface="Arial"/>
              </a:rPr>
              <a:t>  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82AFC2-9B5E-636C-9B21-DAAA1B27CC4E}"/>
              </a:ext>
            </a:extLst>
          </p:cNvPr>
          <p:cNvSpPr txBox="1"/>
          <p:nvPr/>
        </p:nvSpPr>
        <p:spPr>
          <a:xfrm>
            <a:off x="3195872" y="624689"/>
            <a:ext cx="8166226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>
                <a:solidFill>
                  <a:srgbClr val="C90F2D"/>
                </a:solidFill>
                <a:latin typeface="Arial"/>
                <a:cs typeface="Arial"/>
              </a:rPr>
              <a:t>Analysis &amp; Trends</a:t>
            </a:r>
            <a:endParaRPr lang="en-US" sz="2400" b="1" dirty="0">
              <a:solidFill>
                <a:srgbClr val="C90F2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575539-C750-654F-741E-7CB1F74FE2A1}"/>
              </a:ext>
            </a:extLst>
          </p:cNvPr>
          <p:cNvSpPr txBox="1"/>
          <p:nvPr/>
        </p:nvSpPr>
        <p:spPr>
          <a:xfrm>
            <a:off x="3349782" y="1412341"/>
            <a:ext cx="8166226" cy="383951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ts val="3300"/>
              </a:lnSpc>
            </a:pPr>
            <a:r>
              <a:rPr lang="en-US" sz="2000" b="1" dirty="0">
                <a:latin typeface="Arial"/>
                <a:cs typeface="Arial"/>
              </a:rPr>
              <a:t>Key Observations</a:t>
            </a:r>
          </a:p>
          <a:p>
            <a:pPr marL="342900" indent="-342900">
              <a:buClr>
                <a:srgbClr val="C90F2D"/>
              </a:buClr>
              <a:buSzPct val="50000"/>
              <a:buFont typeface="Arial" panose="020B0604020202020204" pitchFamily="34" charset="0"/>
              <a:buChar char="•"/>
            </a:pPr>
            <a:r>
              <a:rPr lang="en-US" b="1" dirty="0">
                <a:ea typeface="Calibri" panose="020F0502020204030204"/>
                <a:cs typeface="Calibri" panose="020F0502020204030204"/>
              </a:rPr>
              <a:t>Mixed datasets perform the best overall</a:t>
            </a:r>
            <a:r>
              <a:rPr lang="en-US" dirty="0">
                <a:ea typeface="Calibri" panose="020F0502020204030204"/>
                <a:cs typeface="Calibri" panose="020F0502020204030204"/>
              </a:rPr>
              <a:t>, but vary depending on the model</a:t>
            </a:r>
            <a:br>
              <a:rPr lang="en-US" dirty="0">
                <a:ea typeface="Calibri" panose="020F0502020204030204"/>
                <a:cs typeface="Calibri" panose="020F0502020204030204"/>
              </a:rPr>
            </a:b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342900" indent="-342900">
              <a:buClr>
                <a:srgbClr val="C90F2D"/>
              </a:buClr>
              <a:buSzPct val="50000"/>
              <a:buFont typeface="Arial" panose="020B0604020202020204" pitchFamily="34" charset="0"/>
              <a:buChar char="•"/>
            </a:pPr>
            <a:r>
              <a:rPr lang="en-US" b="1" dirty="0">
                <a:ea typeface="Calibri" panose="020F0502020204030204"/>
                <a:cs typeface="Calibri" panose="020F0502020204030204"/>
              </a:rPr>
              <a:t>Kernel SVM made fewer predictions</a:t>
            </a:r>
            <a:r>
              <a:rPr lang="en-US" dirty="0">
                <a:ea typeface="Calibri" panose="020F0502020204030204"/>
                <a:cs typeface="Calibri" panose="020F0502020204030204"/>
              </a:rPr>
              <a:t>, boosting precision but reducing recall</a:t>
            </a:r>
            <a:br>
              <a:rPr lang="en-US" dirty="0">
                <a:ea typeface="Calibri" panose="020F0502020204030204"/>
                <a:cs typeface="Calibri" panose="020F0502020204030204"/>
              </a:rPr>
            </a:b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342900" indent="-342900">
              <a:buClr>
                <a:srgbClr val="C90F2D"/>
              </a:buClr>
              <a:buSzPct val="50000"/>
              <a:buFont typeface="Arial" panose="020B0604020202020204" pitchFamily="34" charset="0"/>
              <a:buChar char="•"/>
            </a:pPr>
            <a:r>
              <a:rPr lang="en-US" b="1" dirty="0">
                <a:ea typeface="Calibri" panose="020F0502020204030204"/>
                <a:cs typeface="Calibri" panose="020F0502020204030204"/>
              </a:rPr>
              <a:t>High threshold sensitivity:</a:t>
            </a:r>
          </a:p>
          <a:p>
            <a:pPr marL="800100" lvl="1" indent="-342900">
              <a:buClr>
                <a:srgbClr val="C90F2D"/>
              </a:buClr>
              <a:buSzPct val="50000"/>
              <a:buFont typeface="Arial" panose="020B0604020202020204" pitchFamily="34" charset="0"/>
              <a:buChar char="•"/>
            </a:pPr>
            <a:r>
              <a:rPr lang="en-US" dirty="0">
                <a:ea typeface="Calibri" panose="020F0502020204030204"/>
                <a:cs typeface="Calibri" panose="020F0502020204030204"/>
              </a:rPr>
              <a:t> Raising the threshold tended to reduce false positives but hurt recall</a:t>
            </a:r>
            <a:br>
              <a:rPr lang="en-US" dirty="0">
                <a:ea typeface="Calibri" panose="020F0502020204030204"/>
                <a:cs typeface="Calibri" panose="020F0502020204030204"/>
              </a:rPr>
            </a:b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342900" indent="-342900">
              <a:buClr>
                <a:srgbClr val="C90F2D"/>
              </a:buClr>
              <a:buSzPct val="50000"/>
              <a:buFont typeface="Arial" panose="020B0604020202020204" pitchFamily="34" charset="0"/>
              <a:buChar char="•"/>
            </a:pPr>
            <a:r>
              <a:rPr lang="en-US" b="1" dirty="0">
                <a:ea typeface="Calibri" panose="020F0502020204030204"/>
                <a:cs typeface="Calibri" panose="020F0502020204030204"/>
              </a:rPr>
              <a:t>Domain Gap: </a:t>
            </a:r>
          </a:p>
          <a:p>
            <a:pPr marL="800100" lvl="1" indent="-342900">
              <a:buClr>
                <a:srgbClr val="C90F2D"/>
              </a:buClr>
              <a:buSzPct val="50000"/>
              <a:buFont typeface="Arial" panose="020B0604020202020204" pitchFamily="34" charset="0"/>
              <a:buChar char="•"/>
            </a:pPr>
            <a:r>
              <a:rPr lang="en-US" dirty="0">
                <a:ea typeface="Calibri" panose="020F0502020204030204"/>
                <a:cs typeface="Calibri" panose="020F0502020204030204"/>
              </a:rPr>
              <a:t>Synthetic-only models are the weakest</a:t>
            </a:r>
          </a:p>
          <a:p>
            <a:pPr marL="800100" lvl="1" indent="-342900">
              <a:buClr>
                <a:srgbClr val="C90F2D"/>
              </a:buClr>
              <a:buSzPct val="50000"/>
              <a:buFont typeface="Arial" panose="020B0604020202020204" pitchFamily="34" charset="0"/>
              <a:buChar char="•"/>
            </a:pPr>
            <a:r>
              <a:rPr lang="en-US" dirty="0">
                <a:ea typeface="Calibri" panose="020F0502020204030204"/>
                <a:cs typeface="Calibri" panose="020F0502020204030204"/>
              </a:rPr>
              <a:t>Real-only models did not generalize well to test cases</a:t>
            </a:r>
          </a:p>
          <a:p>
            <a:pPr marL="800100" lvl="1" indent="-342900">
              <a:buClr>
                <a:srgbClr val="C90F2D"/>
              </a:buClr>
              <a:buSzPct val="50000"/>
              <a:buFont typeface="Arial" panose="020B0604020202020204" pitchFamily="34" charset="0"/>
              <a:buChar char="•"/>
            </a:pPr>
            <a:r>
              <a:rPr lang="en-US" dirty="0">
                <a:ea typeface="Calibri" panose="020F0502020204030204"/>
                <a:cs typeface="Calibri" panose="020F0502020204030204"/>
              </a:rPr>
              <a:t>Mixed helped close the gap more, but not complete</a:t>
            </a:r>
          </a:p>
          <a:p>
            <a:pPr marL="342900" indent="-342900">
              <a:buClr>
                <a:srgbClr val="C90F2D"/>
              </a:buClr>
              <a:buSzPct val="50000"/>
              <a:buFont typeface="Arial" panose="020B0604020202020204" pitchFamily="34" charset="0"/>
              <a:buChar char="•"/>
            </a:pPr>
            <a:endParaRPr lang="en-US" dirty="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77156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9A9568-0106-135A-21EB-97A7263005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C93B299-BC69-31FC-321E-D151301B74E9}"/>
              </a:ext>
            </a:extLst>
          </p:cNvPr>
          <p:cNvSpPr>
            <a:spLocks/>
          </p:cNvSpPr>
          <p:nvPr/>
        </p:nvSpPr>
        <p:spPr>
          <a:xfrm>
            <a:off x="-28281" y="-87198"/>
            <a:ext cx="2582945" cy="7032396"/>
          </a:xfrm>
          <a:prstGeom prst="rect">
            <a:avLst/>
          </a:prstGeom>
          <a:solidFill>
            <a:srgbClr val="C90F2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6D3BFB5-9EA2-7D40-F6F7-8066E35711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888281" y="-431661"/>
            <a:ext cx="4011049" cy="30994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E2E684B-5947-1515-2679-61CF991C2603}"/>
              </a:ext>
            </a:extLst>
          </p:cNvPr>
          <p:cNvSpPr txBox="1"/>
          <p:nvPr/>
        </p:nvSpPr>
        <p:spPr>
          <a:xfrm>
            <a:off x="285947" y="5884197"/>
            <a:ext cx="4336331" cy="77367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200" dirty="0">
                <a:solidFill>
                  <a:srgbClr val="EBBA69"/>
                </a:solidFill>
                <a:latin typeface="Arial"/>
                <a:cs typeface="Arial"/>
              </a:rPr>
              <a:t>| </a:t>
            </a:r>
            <a:r>
              <a:rPr lang="en-US" sz="1200" dirty="0">
                <a:solidFill>
                  <a:schemeClr val="bg1"/>
                </a:solidFill>
                <a:latin typeface="Arial"/>
                <a:cs typeface="Arial"/>
              </a:rPr>
              <a:t>  Justin Wenzel</a:t>
            </a:r>
            <a:endParaRPr 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1200" dirty="0">
                <a:solidFill>
                  <a:srgbClr val="EBBA69"/>
                </a:solidFill>
                <a:latin typeface="Arial"/>
                <a:cs typeface="Arial"/>
              </a:rPr>
              <a:t>|</a:t>
            </a:r>
            <a:r>
              <a:rPr lang="en-US" sz="1200" dirty="0">
                <a:solidFill>
                  <a:schemeClr val="bg1"/>
                </a:solidFill>
                <a:latin typeface="Arial"/>
                <a:cs typeface="Arial"/>
              </a:rPr>
              <a:t>   5/1/2025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A96A93-E06B-12D1-3844-8D061496F027}"/>
              </a:ext>
            </a:extLst>
          </p:cNvPr>
          <p:cNvSpPr txBox="1"/>
          <p:nvPr/>
        </p:nvSpPr>
        <p:spPr>
          <a:xfrm>
            <a:off x="5368565" y="6097524"/>
            <a:ext cx="6537488" cy="56695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sz="1200" dirty="0">
                <a:solidFill>
                  <a:srgbClr val="C90F2D"/>
                </a:solidFill>
                <a:latin typeface="Arial"/>
                <a:cs typeface="Arial"/>
              </a:rPr>
              <a:t>Synthetic-to-Real Detection Analysis   |    </a:t>
            </a:r>
            <a:r>
              <a:rPr lang="en-US" sz="1200" b="1" dirty="0">
                <a:solidFill>
                  <a:srgbClr val="C90F2D"/>
                </a:solidFill>
                <a:latin typeface="Arial"/>
                <a:cs typeface="Arial"/>
              </a:rPr>
              <a:t>9</a:t>
            </a:r>
            <a:r>
              <a:rPr lang="en-US" sz="1200" dirty="0">
                <a:solidFill>
                  <a:srgbClr val="C90F2D"/>
                </a:solidFill>
                <a:latin typeface="Arial"/>
                <a:cs typeface="Arial"/>
              </a:rPr>
              <a:t>  </a:t>
            </a:r>
            <a:r>
              <a:rPr lang="en-US" sz="1800" dirty="0">
                <a:solidFill>
                  <a:srgbClr val="C90F2D"/>
                </a:solidFill>
                <a:latin typeface="Arial"/>
                <a:cs typeface="Arial"/>
              </a:rPr>
              <a:t>  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179FE7-0365-9F49-B9DC-14380A3FB1D5}"/>
              </a:ext>
            </a:extLst>
          </p:cNvPr>
          <p:cNvSpPr txBox="1"/>
          <p:nvPr/>
        </p:nvSpPr>
        <p:spPr>
          <a:xfrm>
            <a:off x="3195872" y="624689"/>
            <a:ext cx="8166226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>
                <a:solidFill>
                  <a:srgbClr val="C90F2D"/>
                </a:solidFill>
                <a:latin typeface="Arial"/>
                <a:cs typeface="Arial"/>
              </a:rPr>
              <a:t>Conclusion &amp; Comments</a:t>
            </a:r>
            <a:endParaRPr lang="en-US" sz="2400" b="1" dirty="0">
              <a:solidFill>
                <a:srgbClr val="C90F2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2A643F-37C5-460C-630B-F12C4B7C815A}"/>
              </a:ext>
            </a:extLst>
          </p:cNvPr>
          <p:cNvSpPr txBox="1"/>
          <p:nvPr/>
        </p:nvSpPr>
        <p:spPr>
          <a:xfrm>
            <a:off x="3349782" y="1412341"/>
            <a:ext cx="8166226" cy="357790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ts val="3300"/>
              </a:lnSpc>
            </a:pPr>
            <a:r>
              <a:rPr lang="en-US" sz="2000" b="1" dirty="0">
                <a:latin typeface="Arial"/>
                <a:cs typeface="Arial"/>
              </a:rPr>
              <a:t>Key Takeaways</a:t>
            </a:r>
          </a:p>
          <a:p>
            <a:pPr marL="342900" indent="-342900">
              <a:buClr>
                <a:srgbClr val="C90F2D"/>
              </a:buClr>
              <a:buSzPct val="50000"/>
              <a:buFont typeface="Arial" panose="020B0604020202020204" pitchFamily="34" charset="0"/>
              <a:buChar char="•"/>
            </a:pPr>
            <a:r>
              <a:rPr lang="en-US" dirty="0">
                <a:ea typeface="Calibri" panose="020F0502020204030204"/>
                <a:cs typeface="Calibri" panose="020F0502020204030204"/>
              </a:rPr>
              <a:t>Mixed datasets improved performance, but model-dependent still</a:t>
            </a:r>
          </a:p>
          <a:p>
            <a:pPr marL="342900" indent="-342900">
              <a:buClr>
                <a:srgbClr val="C90F2D"/>
              </a:buClr>
              <a:buSzPct val="50000"/>
              <a:buFont typeface="Arial" panose="020B0604020202020204" pitchFamily="34" charset="0"/>
              <a:buChar char="•"/>
            </a:pPr>
            <a:r>
              <a:rPr lang="en-US" dirty="0">
                <a:ea typeface="Calibri" panose="020F0502020204030204"/>
                <a:cs typeface="Calibri" panose="020F0502020204030204"/>
              </a:rPr>
              <a:t>Traditional models did not fully close the domain gap</a:t>
            </a:r>
          </a:p>
          <a:p>
            <a:pPr>
              <a:buClr>
                <a:srgbClr val="C90F2D"/>
              </a:buClr>
              <a:buSzPct val="50000"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>
              <a:lnSpc>
                <a:spcPts val="3300"/>
              </a:lnSpc>
            </a:pPr>
            <a:r>
              <a:rPr lang="en-US" sz="2000" b="1" dirty="0">
                <a:latin typeface="Arial"/>
                <a:cs typeface="Arial"/>
              </a:rPr>
              <a:t>Future Work</a:t>
            </a:r>
          </a:p>
          <a:p>
            <a:pPr marL="342900" indent="-342900">
              <a:buClr>
                <a:srgbClr val="C90F2D"/>
              </a:buClr>
              <a:buSzPct val="50000"/>
              <a:buFont typeface="Arial" panose="020B0604020202020204" pitchFamily="34" charset="0"/>
              <a:buChar char="•"/>
            </a:pPr>
            <a:r>
              <a:rPr lang="en-US" dirty="0">
                <a:ea typeface="Calibri" panose="020F0502020204030204"/>
                <a:cs typeface="Calibri" panose="020F0502020204030204"/>
              </a:rPr>
              <a:t>Test with deep learning detectors (YOLO)</a:t>
            </a:r>
          </a:p>
          <a:p>
            <a:pPr marL="342900" indent="-342900">
              <a:buClr>
                <a:srgbClr val="C90F2D"/>
              </a:buClr>
              <a:buSzPct val="50000"/>
              <a:buFont typeface="Arial" panose="020B0604020202020204" pitchFamily="34" charset="0"/>
              <a:buChar char="•"/>
            </a:pPr>
            <a:r>
              <a:rPr lang="en-US" dirty="0">
                <a:ea typeface="Calibri" panose="020F0502020204030204"/>
                <a:cs typeface="Calibri" panose="020F0502020204030204"/>
              </a:rPr>
              <a:t>Try domain adaptation using a GAN to assist in domain transfer</a:t>
            </a:r>
          </a:p>
          <a:p>
            <a:pPr marL="342900" indent="-342900">
              <a:buClr>
                <a:srgbClr val="C90F2D"/>
              </a:buClr>
              <a:buSzPct val="50000"/>
              <a:buFont typeface="Arial" panose="020B0604020202020204" pitchFamily="34" charset="0"/>
              <a:buChar char="•"/>
            </a:pPr>
            <a:r>
              <a:rPr lang="en-US" dirty="0">
                <a:ea typeface="Calibri" panose="020F0502020204030204"/>
                <a:cs typeface="Calibri" panose="020F0502020204030204"/>
              </a:rPr>
              <a:t>Simplify the object in question</a:t>
            </a:r>
          </a:p>
          <a:p>
            <a:pPr marL="342900" indent="-342900">
              <a:buClr>
                <a:srgbClr val="C90F2D"/>
              </a:buClr>
              <a:buSzPct val="50000"/>
              <a:buFont typeface="Arial" panose="020B0604020202020204" pitchFamily="34" charset="0"/>
              <a:buChar char="•"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>
              <a:lnSpc>
                <a:spcPts val="3300"/>
              </a:lnSpc>
            </a:pPr>
            <a:r>
              <a:rPr lang="en-US" sz="2000" b="1" dirty="0">
                <a:latin typeface="Arial"/>
                <a:cs typeface="Arial"/>
              </a:rPr>
              <a:t>Bounding Box Comment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342900" indent="-342900">
              <a:buClr>
                <a:srgbClr val="C90F2D"/>
              </a:buClr>
              <a:buSzPct val="50000"/>
              <a:buFont typeface="Arial" panose="020B0604020202020204" pitchFamily="34" charset="0"/>
              <a:buChar char="•"/>
            </a:pPr>
            <a:endParaRPr lang="en-US" dirty="0"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3" name="Picture 2" descr="A wolf with a green rectangle&#10;&#10;AI-generated content may be incorrect.">
            <a:extLst>
              <a:ext uri="{FF2B5EF4-FFF2-40B4-BE49-F238E27FC236}">
                <a16:creationId xmlns:a16="http://schemas.microsoft.com/office/drawing/2014/main" id="{AA15FFB4-56FB-B0F3-2B89-CECE41F146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0326" y="4667737"/>
            <a:ext cx="2972360" cy="1555844"/>
          </a:xfrm>
          <a:prstGeom prst="rect">
            <a:avLst/>
          </a:prstGeom>
        </p:spPr>
      </p:pic>
      <p:pic>
        <p:nvPicPr>
          <p:cNvPr id="8" name="Picture 7" descr="A wolf with green squares&#10;&#10;AI-generated content may be incorrect.">
            <a:extLst>
              <a:ext uri="{FF2B5EF4-FFF2-40B4-BE49-F238E27FC236}">
                <a16:creationId xmlns:a16="http://schemas.microsoft.com/office/drawing/2014/main" id="{618BAA2B-7D71-5042-175A-4867DEE9DE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32668" y="4667737"/>
            <a:ext cx="3076570" cy="172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579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BBA69"/>
        </a:solidFill>
        <a:ln>
          <a:noFill/>
        </a:ln>
      </a:spPr>
      <a:bodyPr rtlCol="0" anchor="ctr"/>
      <a:lstStyle>
        <a:defPPr algn="ctr">
          <a:defRPr>
            <a:solidFill>
              <a:schemeClr val="bg1"/>
            </a:solidFill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951</TotalTime>
  <Words>843</Words>
  <Application>Microsoft Office PowerPoint</Application>
  <PresentationFormat>Widescreen</PresentationFormat>
  <Paragraphs>233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Willits, Maddie K [ECR]</dc:creator>
  <cp:lastModifiedBy>Wenzel, Justin W</cp:lastModifiedBy>
  <cp:revision>13</cp:revision>
  <dcterms:created xsi:type="dcterms:W3CDTF">2024-01-11T16:21:05Z</dcterms:created>
  <dcterms:modified xsi:type="dcterms:W3CDTF">2025-05-05T20:49:39Z</dcterms:modified>
</cp:coreProperties>
</file>