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8" r:id="rId2"/>
    <p:sldId id="510" r:id="rId3"/>
    <p:sldId id="499" r:id="rId4"/>
    <p:sldId id="500" r:id="rId5"/>
    <p:sldId id="501" r:id="rId6"/>
    <p:sldId id="507" r:id="rId7"/>
    <p:sldId id="508" r:id="rId8"/>
    <p:sldId id="502" r:id="rId9"/>
    <p:sldId id="503" r:id="rId10"/>
    <p:sldId id="504" r:id="rId11"/>
    <p:sldId id="50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장우성" initials="장" lastIdx="3" clrIdx="0">
    <p:extLst>
      <p:ext uri="{19B8F6BF-5375-455C-9EA6-DF929625EA0E}">
        <p15:presenceInfo xmlns:p15="http://schemas.microsoft.com/office/powerpoint/2012/main" userId="S::jwill1994@o365.yonsei.ac.kr::4d81c564-5f3a-427b-b206-b60d11070ce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43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17T08:58:01.428" idx="2">
    <p:pos x="7442" y="21"/>
    <p:text>[LRN] https://datascienceschool.net/view-notebook/d19e803640094f76b93f11b850b920a4/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17T09:22:26.639" idx="3">
    <p:pos x="7296" y="30"/>
    <p:text>[cross entropy] http://blog.naver.com/PostView.nhn?blogId=gyrbsdl18&amp;logNo=221013188633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27C9E-2600-4515-97C9-1FD245569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B9F39A-5D4E-4213-8E45-2C121470D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2189FC-109E-43DC-A04E-BC6550FCA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876A-D32F-4CE3-A8F3-62ABC28C86EA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2C8B5B-0623-4781-B766-19526123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9CD065-EE06-443B-AF21-83C06B353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AEF94-08CE-4439-9A77-C7A37EE8F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343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A9EAA-8748-4D5E-B561-D8086143B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98856C-6249-46ED-92E0-B0947905A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92A8AC-72FE-46A9-9864-B4E9C88E3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876A-D32F-4CE3-A8F3-62ABC28C86EA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008FD-47D4-4D6E-B848-40D7F9E6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0CCA29-BD37-48D5-A2F1-C3EC05AB2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AEF94-08CE-4439-9A77-C7A37EE8F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6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5A28E5-9B59-4685-B1AC-0EC15687F1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67E2F3-D34A-4D8F-8223-49B00606E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37BA5E-AA0C-49AE-B510-409D88559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876A-D32F-4CE3-A8F3-62ABC28C86EA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F2DE57-EDCE-43D7-923A-E97B4266D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A3C60-5EFD-4A42-9442-523B1E65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AEF94-08CE-4439-9A77-C7A37EE8F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18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ACB21-0746-4026-A505-1B7944E18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DACD63-6591-4729-9EB3-AD7E762F1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D2B6F3-5CEA-46BB-AEEB-3567BE31D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876A-D32F-4CE3-A8F3-62ABC28C86EA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61D023-123C-4D60-8AAC-FC4128ACF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622081-4B2E-448D-AA61-D1899261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AEF94-08CE-4439-9A77-C7A37EE8F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41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751F1-AE20-453D-AC51-BC29D7935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895915-37A6-4E72-B460-C037BBB29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B75B84-E449-413A-8A8F-E993F713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876A-D32F-4CE3-A8F3-62ABC28C86EA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2550D-8DD4-4A6A-AAB7-48744E0F4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A5DAA3-73E4-4A99-95D6-8E8BD3C3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AEF94-08CE-4439-9A77-C7A37EE8F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0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71177-FD94-4A29-9E3C-104005730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451063-78E3-4BD3-8C2C-DFBFDB475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7976F6-DFCE-42B5-9D80-B974D62E2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5CCE75-37D5-4AFE-91D2-4296E50F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876A-D32F-4CE3-A8F3-62ABC28C86EA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54B9AB-C032-4229-A674-C2E9B586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247DF5-8981-43E2-B960-510ABFCD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AEF94-08CE-4439-9A77-C7A37EE8F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49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A4562-431A-491D-8DDE-5083F44BC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8786EF-E7CC-4D07-AEBB-DD4389498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2697C1-9193-4FFA-9E2B-40EEFCB1E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875C19-AFB0-4DE8-8583-DD9830F86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649F4F-2541-4DFE-9D8D-0EBAED928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4B804F-F608-495C-8570-1A918370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876A-D32F-4CE3-A8F3-62ABC28C86EA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AA85E6-3CFE-408F-B3A1-3C6390838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FE8565-EF6F-45C0-BC1B-6D44FC05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AEF94-08CE-4439-9A77-C7A37EE8F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45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56549-3215-48B1-86D9-D97A31B6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6360A8-7932-4CF4-A232-6695E34F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876A-D32F-4CE3-A8F3-62ABC28C86EA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57A369-FFFE-4806-8C1D-0141C45B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2CD2A9-2A2A-4F87-A65B-610A6FA0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AEF94-08CE-4439-9A77-C7A37EE8F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09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2B5D15-DEE7-499C-97C2-58F865CB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876A-D32F-4CE3-A8F3-62ABC28C86EA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159B71-E6F8-4FD8-B4F9-913D6E32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AA2F8F-FD27-4BAD-940A-8080AB26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AEF94-08CE-4439-9A77-C7A37EE8F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9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7E891-C378-47B8-A81E-3137A3A7F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4B03E5-F61E-421F-9D83-27534AA86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4F59B8-05FC-4838-8AF6-D418DDEB3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D89A18-35FA-4D28-8FA4-B88246E14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876A-D32F-4CE3-A8F3-62ABC28C86EA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AF65DB-51D1-40F1-9734-151949539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B0C6BC-E07E-4989-A682-4A29D3A4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AEF94-08CE-4439-9A77-C7A37EE8F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77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1E73C-2CEB-4463-AA82-392CAF0AD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CD2773-F17B-4565-B07C-87E7DCC60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3C3B56-19BF-43ED-A79C-228E333E6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A16C71-EA1E-4B0E-9ADB-8FED62A2C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876A-D32F-4CE3-A8F3-62ABC28C86EA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C6A8A3-6D74-416B-8ECA-A59930735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F1EFC8-1CEF-4350-98CF-0A7D8130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AEF94-08CE-4439-9A77-C7A37EE8F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72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15578A-79F1-4FF0-8D7F-FF7DCA177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105A5D-C504-4A2A-A8F0-799B5E477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FA3373-DEBB-422D-8F0F-25863E8CE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D876A-D32F-4CE3-A8F3-62ABC28C86EA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5A89E0-BD00-480C-A03A-F53D2E062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00318-3B24-40E4-99FA-CACCFA36E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AEF94-08CE-4439-9A77-C7A37EE8F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6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v-foundation.org/openaccess/content_iccv_2015/papers/Doersch_Unsupervised_Visual_Representation_ICCV_2015_paper.pdf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9.10341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rxiv.org/abs/1906.00910" TargetMode="External"/><Relationship Id="rId4" Type="http://schemas.openxmlformats.org/officeDocument/2006/relationships/hyperlink" Target="https://arxiv.org/abs/1906.08226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7478" y="1784054"/>
            <a:ext cx="9937043" cy="1762765"/>
          </a:xfr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+mj-ea"/>
              </a:rPr>
              <a:t>Contrastive Self-Supervised Learning</a:t>
            </a:r>
            <a:endParaRPr lang="ko-KR" altLang="en-US" sz="5400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433431-58C0-4B87-AAB2-0EC1E82E2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1862" y="0"/>
            <a:ext cx="2205318" cy="5507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04FA60-4E94-4D9E-B31D-7F505A3BF724}"/>
              </a:ext>
            </a:extLst>
          </p:cNvPr>
          <p:cNvSpPr txBox="1"/>
          <p:nvPr/>
        </p:nvSpPr>
        <p:spPr>
          <a:xfrm>
            <a:off x="6474592" y="4410634"/>
            <a:ext cx="4589929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dirty="0"/>
              <a:t>20. 09. 17 </a:t>
            </a:r>
          </a:p>
          <a:p>
            <a:pPr algn="r">
              <a:lnSpc>
                <a:spcPct val="150000"/>
              </a:lnSpc>
            </a:pPr>
            <a:r>
              <a:rPr lang="ko-KR" altLang="en-US" dirty="0"/>
              <a:t>연세대 </a:t>
            </a:r>
            <a:r>
              <a:rPr lang="en-US" altLang="ko-KR" dirty="0"/>
              <a:t>KBD Lab.</a:t>
            </a:r>
            <a:r>
              <a:rPr lang="ko-KR" altLang="en-US" dirty="0"/>
              <a:t> </a:t>
            </a:r>
            <a:endParaRPr lang="en-US" altLang="ko-KR" dirty="0"/>
          </a:p>
          <a:p>
            <a:pPr algn="r">
              <a:lnSpc>
                <a:spcPct val="150000"/>
              </a:lnSpc>
            </a:pPr>
            <a:r>
              <a:rPr lang="ko-KR" altLang="en-US" dirty="0"/>
              <a:t>장우성</a:t>
            </a:r>
          </a:p>
        </p:txBody>
      </p:sp>
    </p:spTree>
    <p:extLst>
      <p:ext uri="{BB962C8B-B14F-4D97-AF65-F5344CB8AC3E}">
        <p14:creationId xmlns:p14="http://schemas.microsoft.com/office/powerpoint/2010/main" val="154047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986B9B4-E422-4F96-B1A4-109ED4D38F8F}"/>
              </a:ext>
            </a:extLst>
          </p:cNvPr>
          <p:cNvSpPr txBox="1">
            <a:spLocks/>
          </p:cNvSpPr>
          <p:nvPr/>
        </p:nvSpPr>
        <p:spPr>
          <a:xfrm>
            <a:off x="0" y="325158"/>
            <a:ext cx="12192000" cy="66461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solidFill>
                  <a:schemeClr val="bg1"/>
                </a:solidFill>
              </a:rPr>
              <a:t>Thesis : AMDIM, CMC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54F4FF-87E1-45C2-81C9-CFF77BBA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084785"/>
            <a:ext cx="10839450" cy="5773215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A3BBE4B-7D9B-4C0F-82B6-D0350B43E15B}"/>
              </a:ext>
            </a:extLst>
          </p:cNvPr>
          <p:cNvCxnSpPr/>
          <p:nvPr/>
        </p:nvCxnSpPr>
        <p:spPr>
          <a:xfrm>
            <a:off x="6329082" y="5952565"/>
            <a:ext cx="408790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97D711E-3880-46AD-B8E4-61BB7B93EAB9}"/>
              </a:ext>
            </a:extLst>
          </p:cNvPr>
          <p:cNvCxnSpPr>
            <a:cxnSpLocks/>
          </p:cNvCxnSpPr>
          <p:nvPr/>
        </p:nvCxnSpPr>
        <p:spPr>
          <a:xfrm>
            <a:off x="7342094" y="6329083"/>
            <a:ext cx="35589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2A06307-CC60-418E-BD3F-786225BD9525}"/>
              </a:ext>
            </a:extLst>
          </p:cNvPr>
          <p:cNvCxnSpPr>
            <a:cxnSpLocks/>
          </p:cNvCxnSpPr>
          <p:nvPr/>
        </p:nvCxnSpPr>
        <p:spPr>
          <a:xfrm>
            <a:off x="1066800" y="6741460"/>
            <a:ext cx="11385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7E93F74-1AEC-4FBC-8C1B-F845EB578397}"/>
              </a:ext>
            </a:extLst>
          </p:cNvPr>
          <p:cNvSpPr txBox="1"/>
          <p:nvPr/>
        </p:nvSpPr>
        <p:spPr>
          <a:xfrm>
            <a:off x="5061755" y="1007290"/>
            <a:ext cx="5839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“Learning Invariances with Contrastive Learning”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929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986B9B4-E422-4F96-B1A4-109ED4D38F8F}"/>
              </a:ext>
            </a:extLst>
          </p:cNvPr>
          <p:cNvSpPr txBox="1">
            <a:spLocks/>
          </p:cNvSpPr>
          <p:nvPr/>
        </p:nvSpPr>
        <p:spPr>
          <a:xfrm>
            <a:off x="0" y="325158"/>
            <a:ext cx="12192000" cy="66461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solidFill>
                  <a:schemeClr val="bg1"/>
                </a:solidFill>
              </a:rPr>
              <a:t>Thesis : </a:t>
            </a:r>
            <a:r>
              <a:rPr lang="en-US" altLang="ko-KR" sz="4000" b="1" dirty="0" err="1">
                <a:solidFill>
                  <a:schemeClr val="bg1"/>
                </a:solidFill>
              </a:rPr>
              <a:t>MoCo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E615C30-4D4E-47DE-AEF3-A17304863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21" y="1237838"/>
            <a:ext cx="8516471" cy="39844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552DEE-0C68-4297-9C70-629AB80528BE}"/>
              </a:ext>
            </a:extLst>
          </p:cNvPr>
          <p:cNvSpPr txBox="1"/>
          <p:nvPr/>
        </p:nvSpPr>
        <p:spPr>
          <a:xfrm>
            <a:off x="160421" y="5470358"/>
            <a:ext cx="9368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Negative examples</a:t>
            </a:r>
            <a:r>
              <a:rPr lang="ko-KR" altLang="en-US" dirty="0"/>
              <a:t>가 많아야 </a:t>
            </a:r>
            <a:r>
              <a:rPr lang="en-US" altLang="ko-KR" dirty="0"/>
              <a:t>underlying distribution</a:t>
            </a:r>
            <a:r>
              <a:rPr lang="ko-KR" altLang="en-US" dirty="0"/>
              <a:t>을 더 효율적으로 </a:t>
            </a:r>
            <a:r>
              <a:rPr lang="en-US" altLang="ko-KR" dirty="0"/>
              <a:t>cover </a:t>
            </a:r>
            <a:r>
              <a:rPr lang="ko-KR" altLang="en-US" dirty="0"/>
              <a:t>가능함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기존에는 </a:t>
            </a:r>
            <a:r>
              <a:rPr lang="en-US" altLang="ko-KR" dirty="0"/>
              <a:t>encoders of + , - </a:t>
            </a:r>
            <a:r>
              <a:rPr lang="ko-KR" altLang="en-US" dirty="0"/>
              <a:t>에 모두 </a:t>
            </a:r>
            <a:r>
              <a:rPr lang="en-US" altLang="ko-KR" dirty="0"/>
              <a:t>back prop. </a:t>
            </a:r>
            <a:r>
              <a:rPr lang="ko-KR" altLang="en-US" dirty="0"/>
              <a:t>방식으로 </a:t>
            </a:r>
            <a:r>
              <a:rPr lang="en-US" altLang="ko-KR" dirty="0"/>
              <a:t>gradient flow</a:t>
            </a:r>
            <a:r>
              <a:rPr lang="ko-KR" altLang="en-US" dirty="0"/>
              <a:t>가 이뤄졌는데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en-US" altLang="ko-KR" dirty="0"/>
              <a:t>– samples</a:t>
            </a:r>
            <a:r>
              <a:rPr lang="ko-KR" altLang="en-US" dirty="0"/>
              <a:t>를 </a:t>
            </a:r>
            <a:r>
              <a:rPr lang="en-US" altLang="ko-KR" dirty="0"/>
              <a:t>mini-batch size</a:t>
            </a:r>
            <a:r>
              <a:rPr lang="ko-KR" altLang="en-US" dirty="0"/>
              <a:t>로 제한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- encode</a:t>
            </a:r>
            <a:r>
              <a:rPr lang="ko-KR" altLang="en-US" dirty="0"/>
              <a:t>를 </a:t>
            </a:r>
            <a:r>
              <a:rPr lang="en-US" altLang="ko-KR" dirty="0"/>
              <a:t>back prop. </a:t>
            </a:r>
            <a:r>
              <a:rPr lang="ko-KR" altLang="en-US" dirty="0"/>
              <a:t>대신 </a:t>
            </a:r>
            <a:r>
              <a:rPr lang="en-US" altLang="ko-KR" dirty="0"/>
              <a:t>momentum update </a:t>
            </a:r>
            <a:r>
              <a:rPr lang="ko-KR" altLang="en-US" dirty="0"/>
              <a:t>시킴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0C3217-0E9C-4C40-8083-ABDFA7C43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074227"/>
            <a:ext cx="3224714" cy="6198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6D4BDF-6ECF-470A-9801-4C3CFE410ABA}"/>
              </a:ext>
            </a:extLst>
          </p:cNvPr>
          <p:cNvSpPr txBox="1"/>
          <p:nvPr/>
        </p:nvSpPr>
        <p:spPr>
          <a:xfrm>
            <a:off x="8452775" y="2306737"/>
            <a:ext cx="3739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highlight>
                  <a:srgbClr val="00FF00"/>
                </a:highlight>
              </a:rPr>
              <a:t>“detection/segmentation (PASCAL VOC, COCO) 7 tasks</a:t>
            </a:r>
            <a:r>
              <a:rPr lang="ko-KR" altLang="en-US" b="1" dirty="0">
                <a:highlight>
                  <a:srgbClr val="00FF00"/>
                </a:highlight>
              </a:rPr>
              <a:t>에서 </a:t>
            </a:r>
            <a:r>
              <a:rPr lang="en-US" altLang="ko-KR" b="1" dirty="0">
                <a:highlight>
                  <a:srgbClr val="00FF00"/>
                </a:highlight>
              </a:rPr>
              <a:t>supervised pretraining</a:t>
            </a:r>
            <a:r>
              <a:rPr lang="ko-KR" altLang="en-US" b="1" dirty="0">
                <a:highlight>
                  <a:srgbClr val="00FF00"/>
                </a:highlight>
              </a:rPr>
              <a:t>을 능가</a:t>
            </a:r>
            <a:r>
              <a:rPr lang="en-US" altLang="ko-KR" b="1" dirty="0">
                <a:highlight>
                  <a:srgbClr val="00FF00"/>
                </a:highlight>
              </a:rPr>
              <a:t>”</a:t>
            </a:r>
            <a:endParaRPr lang="ko-KR" altLang="en-US" b="1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435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986B9B4-E422-4F96-B1A4-109ED4D38F8F}"/>
              </a:ext>
            </a:extLst>
          </p:cNvPr>
          <p:cNvSpPr txBox="1">
            <a:spLocks/>
          </p:cNvSpPr>
          <p:nvPr/>
        </p:nvSpPr>
        <p:spPr>
          <a:xfrm>
            <a:off x="0" y="325158"/>
            <a:ext cx="12192000" cy="66461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solidFill>
                  <a:schemeClr val="bg1"/>
                </a:solidFill>
              </a:rPr>
              <a:t>Motive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B4E0C4D-9865-4214-8721-8DC49A6DD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594" y="989777"/>
            <a:ext cx="7200900" cy="5868223"/>
          </a:xfrm>
          <a:prstGeom prst="rect">
            <a:avLst/>
          </a:prstGeom>
        </p:spPr>
      </p:pic>
      <p:pic>
        <p:nvPicPr>
          <p:cNvPr id="2050" name="Picture 2" descr="네이버, 검색조직·클로바 조직 '서치앤클로바'로 통합 - 증권일보">
            <a:extLst>
              <a:ext uri="{FF2B5EF4-FFF2-40B4-BE49-F238E27FC236}">
                <a16:creationId xmlns:a16="http://schemas.microsoft.com/office/drawing/2014/main" id="{85D4E674-311A-45F3-BD32-481460FA7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047" y="3456821"/>
            <a:ext cx="2236135" cy="114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acebook - 로그인 또는 가입">
            <a:extLst>
              <a:ext uri="{FF2B5EF4-FFF2-40B4-BE49-F238E27FC236}">
                <a16:creationId xmlns:a16="http://schemas.microsoft.com/office/drawing/2014/main" id="{E302F840-F5F4-448E-9E86-AEE522722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00" y="1130435"/>
            <a:ext cx="1140412" cy="114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96A3EB4-2B0E-456E-A992-37C1123C73B0}"/>
              </a:ext>
            </a:extLst>
          </p:cNvPr>
          <p:cNvCxnSpPr/>
          <p:nvPr/>
        </p:nvCxnSpPr>
        <p:spPr>
          <a:xfrm flipV="1">
            <a:off x="3164823" y="1416424"/>
            <a:ext cx="1140759" cy="2012576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1314F22-293C-4EFA-A61D-B5E4380C3A94}"/>
              </a:ext>
            </a:extLst>
          </p:cNvPr>
          <p:cNvCxnSpPr/>
          <p:nvPr/>
        </p:nvCxnSpPr>
        <p:spPr>
          <a:xfrm>
            <a:off x="6454588" y="2214282"/>
            <a:ext cx="412376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2658812-7996-4F16-A8DE-7EFD5AA56A3B}"/>
              </a:ext>
            </a:extLst>
          </p:cNvPr>
          <p:cNvCxnSpPr>
            <a:cxnSpLocks/>
          </p:cNvCxnSpPr>
          <p:nvPr/>
        </p:nvCxnSpPr>
        <p:spPr>
          <a:xfrm>
            <a:off x="4305582" y="2411506"/>
            <a:ext cx="49191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80FDA1A-2C14-471A-B68D-2CF0655480FC}"/>
              </a:ext>
            </a:extLst>
          </p:cNvPr>
          <p:cNvSpPr/>
          <p:nvPr/>
        </p:nvSpPr>
        <p:spPr>
          <a:xfrm>
            <a:off x="35858" y="1023007"/>
            <a:ext cx="1416423" cy="135367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래픽 10" descr="눈">
            <a:extLst>
              <a:ext uri="{FF2B5EF4-FFF2-40B4-BE49-F238E27FC236}">
                <a16:creationId xmlns:a16="http://schemas.microsoft.com/office/drawing/2014/main" id="{CE17216B-DA56-4A85-B51E-0D15D8C949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6869" y="215199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3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983C88-D81D-45B9-9257-583A3A51A6ED}"/>
              </a:ext>
            </a:extLst>
          </p:cNvPr>
          <p:cNvSpPr txBox="1"/>
          <p:nvPr/>
        </p:nvSpPr>
        <p:spPr>
          <a:xfrm>
            <a:off x="367554" y="1114531"/>
            <a:ext cx="12419703" cy="5659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u="sng" dirty="0"/>
              <a:t>‘Labeling Cost </a:t>
            </a:r>
            <a:r>
              <a:rPr lang="ko-KR" altLang="en-US" sz="2400" b="1" u="sng" dirty="0"/>
              <a:t>문제 완화</a:t>
            </a:r>
            <a:r>
              <a:rPr lang="en-US" altLang="ko-KR" sz="2400" b="1" u="sng" dirty="0"/>
              <a:t>’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2200" b="1" dirty="0">
                <a:sym typeface="Wingdings" panose="05000000000000000000" pitchFamily="2" charset="2"/>
              </a:rPr>
              <a:t>Transfer Learning, Domain Adaption </a:t>
            </a:r>
            <a:r>
              <a:rPr lang="en-US" altLang="ko-KR" sz="2200" dirty="0">
                <a:sym typeface="Wingdings" panose="05000000000000000000" pitchFamily="2" charset="2"/>
              </a:rPr>
              <a:t>: </a:t>
            </a:r>
            <a:r>
              <a:rPr lang="ko-KR" altLang="en-US" sz="2200" dirty="0">
                <a:sym typeface="Wingdings" panose="05000000000000000000" pitchFamily="2" charset="2"/>
              </a:rPr>
              <a:t>유사한 </a:t>
            </a:r>
            <a:r>
              <a:rPr lang="en-US" altLang="ko-KR" sz="2200" dirty="0">
                <a:sym typeface="Wingdings" panose="05000000000000000000" pitchFamily="2" charset="2"/>
              </a:rPr>
              <a:t>task</a:t>
            </a:r>
            <a:r>
              <a:rPr lang="ko-KR" altLang="en-US" sz="2200" dirty="0">
                <a:sym typeface="Wingdings" panose="05000000000000000000" pitchFamily="2" charset="2"/>
              </a:rPr>
              <a:t>에서 학습된 </a:t>
            </a:r>
            <a:r>
              <a:rPr lang="en-US" altLang="ko-KR" sz="2200" dirty="0">
                <a:sym typeface="Wingdings" panose="05000000000000000000" pitchFamily="2" charset="2"/>
              </a:rPr>
              <a:t>network weight</a:t>
            </a:r>
          </a:p>
          <a:p>
            <a:pPr>
              <a:lnSpc>
                <a:spcPct val="150000"/>
              </a:lnSpc>
            </a:pPr>
            <a:r>
              <a:rPr lang="en-US" altLang="ko-KR" sz="2200" dirty="0">
                <a:sym typeface="Wingdings" panose="05000000000000000000" pitchFamily="2" charset="2"/>
              </a:rPr>
              <a:t> 				 	</a:t>
            </a:r>
            <a:r>
              <a:rPr lang="ko-KR" altLang="en-US" sz="2200" dirty="0">
                <a:sym typeface="Wingdings" panose="05000000000000000000" pitchFamily="2" charset="2"/>
              </a:rPr>
              <a:t>를 가져와서 </a:t>
            </a:r>
            <a:r>
              <a:rPr lang="en-US" altLang="ko-KR" sz="2200" dirty="0">
                <a:sym typeface="Wingdings" panose="05000000000000000000" pitchFamily="2" charset="2"/>
              </a:rPr>
              <a:t>target task</a:t>
            </a:r>
            <a:r>
              <a:rPr lang="ko-KR" altLang="en-US" sz="2200" dirty="0">
                <a:sym typeface="Wingdings" panose="05000000000000000000" pitchFamily="2" charset="2"/>
              </a:rPr>
              <a:t>에 적용</a:t>
            </a:r>
            <a:endParaRPr lang="en-US" altLang="ko-KR" sz="22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sz="2200" b="1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2200" b="1" dirty="0">
                <a:sym typeface="Wingdings" panose="05000000000000000000" pitchFamily="2" charset="2"/>
              </a:rPr>
              <a:t>Semi-Supervised</a:t>
            </a:r>
            <a:r>
              <a:rPr lang="en-US" altLang="ko-KR" sz="2200" dirty="0">
                <a:sym typeface="Wingdings" panose="05000000000000000000" pitchFamily="2" charset="2"/>
              </a:rPr>
              <a:t> : </a:t>
            </a:r>
            <a:r>
              <a:rPr lang="ko-KR" altLang="en-US" sz="2200" dirty="0">
                <a:sym typeface="Wingdings" panose="05000000000000000000" pitchFamily="2" charset="2"/>
              </a:rPr>
              <a:t>데이터셋 중 일부만 </a:t>
            </a:r>
            <a:r>
              <a:rPr lang="en-US" altLang="ko-KR" sz="2200" dirty="0">
                <a:sym typeface="Wingdings" panose="05000000000000000000" pitchFamily="2" charset="2"/>
              </a:rPr>
              <a:t>labeling</a:t>
            </a:r>
            <a:r>
              <a:rPr lang="ko-KR" altLang="en-US" sz="2200" dirty="0">
                <a:sym typeface="Wingdings" panose="05000000000000000000" pitchFamily="2" charset="2"/>
              </a:rPr>
              <a:t>하여 학습 </a:t>
            </a:r>
            <a:r>
              <a:rPr lang="en-US" altLang="ko-KR" sz="2200" dirty="0"/>
              <a:t>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sz="22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2200" b="1" dirty="0"/>
              <a:t>Weakly-Supervised</a:t>
            </a:r>
            <a:r>
              <a:rPr lang="en-US" altLang="ko-KR" sz="2200" dirty="0"/>
              <a:t> : </a:t>
            </a:r>
            <a:r>
              <a:rPr lang="ko-KR" altLang="en-US" sz="2200" dirty="0"/>
              <a:t>주로 </a:t>
            </a:r>
            <a:r>
              <a:rPr lang="en-US" altLang="ko-KR" sz="2200" dirty="0"/>
              <a:t>Segmentation</a:t>
            </a:r>
            <a:r>
              <a:rPr lang="ko-KR" altLang="en-US" sz="2200" dirty="0"/>
              <a:t>에서 기존 </a:t>
            </a:r>
            <a:r>
              <a:rPr lang="en-US" altLang="ko-KR" sz="2200" dirty="0"/>
              <a:t>label (Seg. Mask)</a:t>
            </a:r>
            <a:r>
              <a:rPr lang="ko-KR" altLang="en-US" sz="2200" dirty="0"/>
              <a:t>보다 적은 </a:t>
            </a:r>
            <a:endParaRPr lang="en-US" altLang="ko-KR" sz="2200" dirty="0"/>
          </a:p>
          <a:p>
            <a:pPr lvl="1">
              <a:lnSpc>
                <a:spcPct val="150000"/>
              </a:lnSpc>
            </a:pPr>
            <a:r>
              <a:rPr lang="en-US" altLang="ko-KR" sz="2200" dirty="0"/>
              <a:t> 		</a:t>
            </a:r>
            <a:r>
              <a:rPr lang="ko-KR" altLang="en-US" sz="2200" dirty="0"/>
              <a:t>비용으로 얻은 </a:t>
            </a:r>
            <a:r>
              <a:rPr lang="en-US" altLang="ko-KR" sz="2200" dirty="0"/>
              <a:t>label (class, point, bounding box..) </a:t>
            </a:r>
            <a:r>
              <a:rPr lang="ko-KR" altLang="en-US" sz="2200" dirty="0"/>
              <a:t>을 이용하여 학습 </a:t>
            </a:r>
            <a:endParaRPr lang="en-US" altLang="ko-KR" sz="22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2200" dirty="0"/>
              <a:t>Unsupervised </a:t>
            </a:r>
            <a:r>
              <a:rPr lang="ko-KR" altLang="en-US" sz="2200" dirty="0"/>
              <a:t>中 </a:t>
            </a:r>
            <a:r>
              <a:rPr lang="en-US" altLang="ko-KR" sz="2200" dirty="0"/>
              <a:t>‘</a:t>
            </a:r>
            <a:r>
              <a:rPr lang="en-US" altLang="ko-KR" sz="2200" b="1" dirty="0"/>
              <a:t>Self-Supervised</a:t>
            </a:r>
            <a:r>
              <a:rPr lang="en-US" altLang="ko-KR" sz="2200" dirty="0"/>
              <a:t>’ : </a:t>
            </a:r>
            <a:r>
              <a:rPr lang="ko-KR" altLang="en-US" sz="2200" dirty="0"/>
              <a:t>오직</a:t>
            </a:r>
            <a:r>
              <a:rPr lang="en-US" altLang="ko-KR" sz="2200" dirty="0"/>
              <a:t> unlabeled </a:t>
            </a:r>
            <a:r>
              <a:rPr lang="ko-KR" altLang="en-US" sz="2200" dirty="0"/>
              <a:t>데이터만 이용 </a:t>
            </a:r>
            <a:r>
              <a:rPr lang="en-US" altLang="ko-KR" sz="2200" dirty="0"/>
              <a:t>/ </a:t>
            </a:r>
            <a:r>
              <a:rPr lang="en-US" altLang="ko-KR" sz="2200" b="1" dirty="0">
                <a:solidFill>
                  <a:srgbClr val="FF0000"/>
                </a:solidFill>
              </a:rPr>
              <a:t>pretext task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			</a:t>
            </a:r>
            <a:r>
              <a:rPr lang="ko-KR" altLang="en-US" sz="2200" dirty="0"/>
              <a:t>를 학습하게 하여 모델이 데이터 자체에 대한 이해를 높이고</a:t>
            </a:r>
            <a:r>
              <a:rPr lang="en-US" altLang="ko-KR" sz="2200" dirty="0"/>
              <a:t>, </a:t>
            </a:r>
            <a:r>
              <a:rPr lang="ko-KR" altLang="en-US" sz="2200" dirty="0"/>
              <a:t>이렇게</a:t>
            </a:r>
            <a:endParaRPr lang="en-US" altLang="ko-KR" sz="2200" dirty="0"/>
          </a:p>
          <a:p>
            <a:pPr>
              <a:lnSpc>
                <a:spcPct val="150000"/>
              </a:lnSpc>
            </a:pPr>
            <a:r>
              <a:rPr lang="en-US" altLang="ko-KR" sz="2200" dirty="0"/>
              <a:t>			pretraining</a:t>
            </a:r>
            <a:r>
              <a:rPr lang="ko-KR" altLang="en-US" sz="2200" dirty="0"/>
              <a:t>된 </a:t>
            </a:r>
            <a:r>
              <a:rPr lang="en-US" altLang="ko-KR" sz="2200" dirty="0"/>
              <a:t>network</a:t>
            </a:r>
            <a:r>
              <a:rPr lang="ko-KR" altLang="en-US" sz="2200" dirty="0"/>
              <a:t>를 </a:t>
            </a:r>
            <a:r>
              <a:rPr lang="en-US" altLang="ko-KR" sz="2200" dirty="0"/>
              <a:t>downstream task</a:t>
            </a:r>
            <a:r>
              <a:rPr lang="ko-KR" altLang="en-US" sz="2200" dirty="0"/>
              <a:t>로 </a:t>
            </a:r>
            <a:r>
              <a:rPr lang="en-US" altLang="ko-KR" sz="2200" dirty="0"/>
              <a:t>transfer learning 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986B9B4-E422-4F96-B1A4-109ED4D38F8F}"/>
              </a:ext>
            </a:extLst>
          </p:cNvPr>
          <p:cNvSpPr txBox="1">
            <a:spLocks/>
          </p:cNvSpPr>
          <p:nvPr/>
        </p:nvSpPr>
        <p:spPr>
          <a:xfrm>
            <a:off x="0" y="325158"/>
            <a:ext cx="12192000" cy="66461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solidFill>
                  <a:schemeClr val="bg1"/>
                </a:solidFill>
              </a:rPr>
              <a:t>Self-Supervised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6D1FA57-9ABB-457F-AF25-EA5B754C9CA9}"/>
              </a:ext>
            </a:extLst>
          </p:cNvPr>
          <p:cNvCxnSpPr/>
          <p:nvPr/>
        </p:nvCxnSpPr>
        <p:spPr>
          <a:xfrm>
            <a:off x="0" y="4014773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C83ABB0-5C48-419E-B9F6-213CB808195E}"/>
              </a:ext>
            </a:extLst>
          </p:cNvPr>
          <p:cNvCxnSpPr/>
          <p:nvPr/>
        </p:nvCxnSpPr>
        <p:spPr>
          <a:xfrm>
            <a:off x="0" y="5268415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FA32633-FCFE-4369-98A4-67CA8EDBF737}"/>
              </a:ext>
            </a:extLst>
          </p:cNvPr>
          <p:cNvCxnSpPr/>
          <p:nvPr/>
        </p:nvCxnSpPr>
        <p:spPr>
          <a:xfrm>
            <a:off x="0" y="291447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97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5EDAE8B-EAC5-456E-9B13-82054836A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376"/>
            <a:ext cx="9144000" cy="4774532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6986B9B4-E422-4F96-B1A4-109ED4D38F8F}"/>
              </a:ext>
            </a:extLst>
          </p:cNvPr>
          <p:cNvSpPr txBox="1">
            <a:spLocks/>
          </p:cNvSpPr>
          <p:nvPr/>
        </p:nvSpPr>
        <p:spPr>
          <a:xfrm>
            <a:off x="0" y="325158"/>
            <a:ext cx="12192000" cy="66461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>
                <a:solidFill>
                  <a:schemeClr val="bg1"/>
                </a:solidFill>
              </a:rPr>
              <a:t>Pretext task ?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445D16-D968-4C5E-B743-427EE6966219}"/>
              </a:ext>
            </a:extLst>
          </p:cNvPr>
          <p:cNvSpPr/>
          <p:nvPr/>
        </p:nvSpPr>
        <p:spPr>
          <a:xfrm>
            <a:off x="4251158" y="649299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111111"/>
                </a:solidFill>
                <a:latin typeface="Jeju Gothic"/>
              </a:rPr>
              <a:t> </a:t>
            </a:r>
            <a:r>
              <a:rPr lang="en-US" altLang="ko-KR" b="1">
                <a:solidFill>
                  <a:srgbClr val="1B5233"/>
                </a:solidFill>
                <a:latin typeface="Jeju Gothic"/>
                <a:hlinkClick r:id="rId3"/>
              </a:rPr>
              <a:t>”Unsupervised Visual Representation Learning by Context Prediction” </a:t>
            </a:r>
            <a:r>
              <a:rPr lang="en-US" altLang="ko-KR" b="1">
                <a:solidFill>
                  <a:srgbClr val="1B5233"/>
                </a:solidFill>
                <a:latin typeface="Jeju Gothic"/>
              </a:rPr>
              <a:t>(2015, ICCV)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55ED92-CE8B-4A9C-B1DF-8C86AE13DD2D}"/>
              </a:ext>
            </a:extLst>
          </p:cNvPr>
          <p:cNvSpPr/>
          <p:nvPr/>
        </p:nvSpPr>
        <p:spPr>
          <a:xfrm>
            <a:off x="3048000" y="529266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111111"/>
                </a:solidFill>
                <a:latin typeface="Jeju Gothic"/>
              </a:rPr>
              <a:t>[</a:t>
            </a:r>
            <a:r>
              <a:rPr lang="ko-KR" altLang="en-US">
                <a:solidFill>
                  <a:srgbClr val="111111"/>
                </a:solidFill>
                <a:latin typeface="Jeju Gothic"/>
              </a:rPr>
              <a:t>예시</a:t>
            </a:r>
            <a:r>
              <a:rPr lang="en-US" altLang="ko-KR">
                <a:solidFill>
                  <a:srgbClr val="111111"/>
                </a:solidFill>
                <a:latin typeface="Jeju Gothic"/>
              </a:rPr>
              <a:t>] Patch </a:t>
            </a:r>
            <a:r>
              <a:rPr lang="ko-KR" altLang="en-US">
                <a:solidFill>
                  <a:srgbClr val="111111"/>
                </a:solidFill>
                <a:latin typeface="Jeju Gothic"/>
              </a:rPr>
              <a:t>간의 상대적인 위치를 예측하는 </a:t>
            </a:r>
            <a:r>
              <a:rPr lang="en-US" altLang="ko-KR">
                <a:solidFill>
                  <a:srgbClr val="111111"/>
                </a:solidFill>
                <a:latin typeface="Jeju Gothic"/>
              </a:rPr>
              <a:t>Pretext task</a:t>
            </a:r>
            <a:r>
              <a:rPr lang="ko-KR" altLang="en-US">
                <a:solidFill>
                  <a:srgbClr val="111111"/>
                </a:solidFill>
                <a:latin typeface="Jeju Gothic"/>
              </a:rPr>
              <a:t>를 의미하며</a:t>
            </a:r>
            <a:r>
              <a:rPr lang="en-US" altLang="ko-KR">
                <a:solidFill>
                  <a:srgbClr val="111111"/>
                </a:solidFill>
                <a:latin typeface="Jeju Gothic"/>
              </a:rPr>
              <a:t>, </a:t>
            </a:r>
            <a:r>
              <a:rPr lang="ko-KR" altLang="en-US">
                <a:solidFill>
                  <a:srgbClr val="111111"/>
                </a:solidFill>
                <a:latin typeface="Jeju Gothic"/>
              </a:rPr>
              <a:t>한 장의 </a:t>
            </a:r>
            <a:r>
              <a:rPr lang="en-US" altLang="ko-KR">
                <a:solidFill>
                  <a:srgbClr val="111111"/>
                </a:solidFill>
                <a:latin typeface="Jeju Gothic"/>
              </a:rPr>
              <a:t>Image</a:t>
            </a:r>
            <a:r>
              <a:rPr lang="ko-KR" altLang="en-US">
                <a:solidFill>
                  <a:srgbClr val="111111"/>
                </a:solidFill>
                <a:latin typeface="Jeju Gothic"/>
              </a:rPr>
              <a:t>로부터 </a:t>
            </a:r>
            <a:r>
              <a:rPr lang="en-US" altLang="ko-KR">
                <a:solidFill>
                  <a:srgbClr val="111111"/>
                </a:solidFill>
                <a:latin typeface="Jeju Gothic"/>
              </a:rPr>
              <a:t>3x3 </a:t>
            </a:r>
            <a:r>
              <a:rPr lang="ko-KR" altLang="en-US">
                <a:solidFill>
                  <a:srgbClr val="111111"/>
                </a:solidFill>
                <a:latin typeface="Jeju Gothic"/>
              </a:rPr>
              <a:t>총 </a:t>
            </a:r>
            <a:r>
              <a:rPr lang="en-US" altLang="ko-KR">
                <a:solidFill>
                  <a:srgbClr val="111111"/>
                </a:solidFill>
                <a:latin typeface="Jeju Gothic"/>
              </a:rPr>
              <a:t>9</a:t>
            </a:r>
            <a:r>
              <a:rPr lang="ko-KR" altLang="en-US">
                <a:solidFill>
                  <a:srgbClr val="111111"/>
                </a:solidFill>
                <a:latin typeface="Jeju Gothic"/>
              </a:rPr>
              <a:t>칸의 </a:t>
            </a:r>
            <a:r>
              <a:rPr lang="en-US" altLang="ko-KR">
                <a:solidFill>
                  <a:srgbClr val="111111"/>
                </a:solidFill>
                <a:latin typeface="Jeju Gothic"/>
              </a:rPr>
              <a:t>Patch</a:t>
            </a:r>
            <a:r>
              <a:rPr lang="ko-KR" altLang="en-US">
                <a:solidFill>
                  <a:srgbClr val="111111"/>
                </a:solidFill>
                <a:latin typeface="Jeju Gothic"/>
              </a:rPr>
              <a:t>를 얻은 뒤</a:t>
            </a:r>
            <a:r>
              <a:rPr lang="en-US" altLang="ko-KR">
                <a:solidFill>
                  <a:srgbClr val="111111"/>
                </a:solidFill>
                <a:latin typeface="Jeju Gothic"/>
              </a:rPr>
              <a:t>, </a:t>
            </a:r>
            <a:r>
              <a:rPr lang="ko-KR" altLang="en-US">
                <a:solidFill>
                  <a:srgbClr val="111111"/>
                </a:solidFill>
                <a:latin typeface="Jeju Gothic"/>
              </a:rPr>
              <a:t>가운데 </a:t>
            </a:r>
            <a:r>
              <a:rPr lang="en-US" altLang="ko-KR">
                <a:solidFill>
                  <a:srgbClr val="111111"/>
                </a:solidFill>
                <a:latin typeface="Jeju Gothic"/>
              </a:rPr>
              <a:t>Patch</a:t>
            </a:r>
            <a:r>
              <a:rPr lang="ko-KR" altLang="en-US">
                <a:solidFill>
                  <a:srgbClr val="111111"/>
                </a:solidFill>
                <a:latin typeface="Jeju Gothic"/>
              </a:rPr>
              <a:t>를 기준으로 나머지 패치가 어느 위치에 있는지를 </a:t>
            </a:r>
            <a:r>
              <a:rPr lang="en-US" altLang="ko-KR">
                <a:solidFill>
                  <a:srgbClr val="111111"/>
                </a:solidFill>
                <a:latin typeface="Jeju Gothic"/>
              </a:rPr>
              <a:t>classifying </a:t>
            </a:r>
            <a:r>
              <a:rPr lang="ko-KR" altLang="en-US">
                <a:solidFill>
                  <a:srgbClr val="111111"/>
                </a:solidFill>
                <a:latin typeface="Jeju Gothic"/>
              </a:rPr>
              <a:t>하도록 학습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C68007-3C2A-4A47-A6EA-D9614D5D8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050" y="1322086"/>
            <a:ext cx="34099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4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986B9B4-E422-4F96-B1A4-109ED4D38F8F}"/>
              </a:ext>
            </a:extLst>
          </p:cNvPr>
          <p:cNvSpPr txBox="1">
            <a:spLocks/>
          </p:cNvSpPr>
          <p:nvPr/>
        </p:nvSpPr>
        <p:spPr>
          <a:xfrm>
            <a:off x="0" y="325158"/>
            <a:ext cx="12192000" cy="66461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solidFill>
                  <a:schemeClr val="bg1"/>
                </a:solidFill>
              </a:rPr>
              <a:t>Contrastive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31A7CA-FBF2-4AB1-92E4-EC4CE87A0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073" y="1256548"/>
            <a:ext cx="8772525" cy="32861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9B9911-503C-433F-A2D4-FCD2150E2E40}"/>
              </a:ext>
            </a:extLst>
          </p:cNvPr>
          <p:cNvSpPr txBox="1"/>
          <p:nvPr/>
        </p:nvSpPr>
        <p:spPr>
          <a:xfrm>
            <a:off x="1812755" y="4809444"/>
            <a:ext cx="101706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∵ </a:t>
            </a:r>
            <a:r>
              <a:rPr lang="ko-KR" altLang="en-US" sz="2400" dirty="0"/>
              <a:t>우리의 기억 </a:t>
            </a:r>
            <a:r>
              <a:rPr lang="en-US" altLang="ko-KR" sz="2400" dirty="0"/>
              <a:t>: high level features</a:t>
            </a:r>
          </a:p>
          <a:p>
            <a:endParaRPr lang="en-US" altLang="ko-KR" sz="2400" dirty="0"/>
          </a:p>
          <a:p>
            <a:r>
              <a:rPr lang="en-US" altLang="ko-KR" sz="2400" dirty="0">
                <a:sym typeface="Wingdings" panose="05000000000000000000" pitchFamily="2" charset="2"/>
              </a:rPr>
              <a:t> Representation learning algorithms </a:t>
            </a:r>
            <a:r>
              <a:rPr lang="ko-KR" altLang="en-US" sz="2400" dirty="0">
                <a:sym typeface="Wingdings" panose="05000000000000000000" pitchFamily="2" charset="2"/>
              </a:rPr>
              <a:t>도 </a:t>
            </a:r>
            <a:r>
              <a:rPr lang="en-US" altLang="ko-KR" sz="2400" dirty="0">
                <a:sym typeface="Wingdings" panose="05000000000000000000" pitchFamily="2" charset="2"/>
              </a:rPr>
              <a:t>pixel-level detail</a:t>
            </a:r>
            <a:r>
              <a:rPr lang="ko-KR" altLang="en-US" sz="2400" dirty="0">
                <a:sym typeface="Wingdings" panose="05000000000000000000" pitchFamily="2" charset="2"/>
              </a:rPr>
              <a:t>에 집중하는 것이 아니라 </a:t>
            </a:r>
            <a:r>
              <a:rPr lang="en-US" altLang="ko-KR" sz="2400" dirty="0">
                <a:sym typeface="Wingdings" panose="05000000000000000000" pitchFamily="2" charset="2"/>
              </a:rPr>
              <a:t>objects</a:t>
            </a:r>
            <a:r>
              <a:rPr lang="ko-KR" altLang="en-US" sz="2400" dirty="0">
                <a:sym typeface="Wingdings" panose="05000000000000000000" pitchFamily="2" charset="2"/>
              </a:rPr>
              <a:t>간의 구분을 위한 </a:t>
            </a:r>
            <a:r>
              <a:rPr lang="en-US" altLang="ko-KR" sz="2400" dirty="0">
                <a:sym typeface="Wingdings" panose="05000000000000000000" pitchFamily="2" charset="2"/>
              </a:rPr>
              <a:t>high-level features encode ?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60563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986B9B4-E422-4F96-B1A4-109ED4D38F8F}"/>
              </a:ext>
            </a:extLst>
          </p:cNvPr>
          <p:cNvSpPr txBox="1">
            <a:spLocks/>
          </p:cNvSpPr>
          <p:nvPr/>
        </p:nvSpPr>
        <p:spPr>
          <a:xfrm>
            <a:off x="0" y="325158"/>
            <a:ext cx="12192000" cy="66461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solidFill>
                  <a:schemeClr val="bg1"/>
                </a:solidFill>
              </a:rPr>
              <a:t>Generative </a:t>
            </a:r>
            <a:r>
              <a:rPr lang="en-US" altLang="ko-KR" sz="4000" b="1" i="1" dirty="0">
                <a:solidFill>
                  <a:schemeClr val="bg1"/>
                </a:solidFill>
                <a:latin typeface="Abadi" panose="020B0604020104020204" pitchFamily="34" charset="0"/>
              </a:rPr>
              <a:t>vs  </a:t>
            </a:r>
            <a:r>
              <a:rPr lang="en-US" altLang="ko-KR" sz="4000" b="1" dirty="0">
                <a:solidFill>
                  <a:schemeClr val="bg1"/>
                </a:solidFill>
              </a:rPr>
              <a:t>Contrastive 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F237E5-B52E-4208-9DCE-2804E7619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79" y="1912269"/>
            <a:ext cx="11085041" cy="403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49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986B9B4-E422-4F96-B1A4-109ED4D38F8F}"/>
              </a:ext>
            </a:extLst>
          </p:cNvPr>
          <p:cNvSpPr txBox="1">
            <a:spLocks/>
          </p:cNvSpPr>
          <p:nvPr/>
        </p:nvSpPr>
        <p:spPr>
          <a:xfrm>
            <a:off x="0" y="325158"/>
            <a:ext cx="12192000" cy="66461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solidFill>
                  <a:schemeClr val="bg1"/>
                </a:solidFill>
              </a:rPr>
              <a:t>Contrastive Mechanism 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E275A3-CBDE-4DFE-B24C-57D8CCA61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725" y="1279541"/>
            <a:ext cx="7487725" cy="10088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26E5326-0EBA-46FB-8E67-3C284BC23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148" y="3429000"/>
            <a:ext cx="9832875" cy="17015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829BCD7-6A0B-4FFC-A558-B83A45730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663" y="2249032"/>
            <a:ext cx="5561847" cy="9402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CC4A60-8D9A-423D-B345-FC5DC2F672D4}"/>
              </a:ext>
            </a:extLst>
          </p:cNvPr>
          <p:cNvSpPr txBox="1"/>
          <p:nvPr/>
        </p:nvSpPr>
        <p:spPr>
          <a:xfrm>
            <a:off x="770018" y="5255293"/>
            <a:ext cx="9832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 : encoder , x : any data point (‘anchor’)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x+ : positive sample , x- : negative sample  </a:t>
            </a:r>
            <a:r>
              <a:rPr lang="en-US" altLang="ko-KR" dirty="0">
                <a:sym typeface="Wingdings" panose="05000000000000000000" pitchFamily="2" charset="2"/>
              </a:rPr>
              <a:t> x</a:t>
            </a:r>
            <a:r>
              <a:rPr lang="ko-KR" altLang="en-US" dirty="0">
                <a:sym typeface="Wingdings" panose="05000000000000000000" pitchFamily="2" charset="2"/>
              </a:rPr>
              <a:t>와의 </a:t>
            </a:r>
            <a:r>
              <a:rPr lang="en-US" altLang="ko-KR" dirty="0">
                <a:sym typeface="Wingdings" panose="05000000000000000000" pitchFamily="2" charset="2"/>
              </a:rPr>
              <a:t>similar </a:t>
            </a:r>
            <a:r>
              <a:rPr lang="ko-KR" altLang="en-US" dirty="0">
                <a:sym typeface="Wingdings" panose="05000000000000000000" pitchFamily="2" charset="2"/>
              </a:rPr>
              <a:t>정도에 따라</a:t>
            </a:r>
            <a:r>
              <a:rPr lang="en-US" altLang="ko-KR" dirty="0">
                <a:sym typeface="Wingdings" panose="05000000000000000000" pitchFamily="2" charset="2"/>
              </a:rPr>
              <a:t>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C1EC6E-ACCC-42B6-8BD7-4143C2E6FDCE}"/>
              </a:ext>
            </a:extLst>
          </p:cNvPr>
          <p:cNvSpPr txBox="1"/>
          <p:nvPr/>
        </p:nvSpPr>
        <p:spPr>
          <a:xfrm>
            <a:off x="1285335" y="3257930"/>
            <a:ext cx="323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b="1" dirty="0"/>
              <a:t>‘</a:t>
            </a:r>
            <a:r>
              <a:rPr lang="en-US" altLang="ko-KR" b="1" dirty="0" err="1"/>
              <a:t>infoNCE</a:t>
            </a:r>
            <a:r>
              <a:rPr lang="en-US" altLang="ko-KR" b="1" dirty="0"/>
              <a:t> loss’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B4F45B83-1695-4C59-93C7-77B04CA16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018" y="6020318"/>
            <a:ext cx="762343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  <a:t>“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  <a:t>Specifically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  <a:t>minimizing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  <a:t>the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  <a:t>InfoNCE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  <a:t>loss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  <a:t>maximizes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  <a:t>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  <a:t>lower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  <a:t>bound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  <a:t>on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  <a:t>the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  <a:t>mutual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  <a:t>information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  <a:t>between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  <a:t>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+mn-lt"/>
                <a:ea typeface="MathJax_Math-italic"/>
              </a:rPr>
              <a:t>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  <a:ea typeface="MathJax_Main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+mn-lt"/>
                <a:ea typeface="MathJax_Math-italic"/>
              </a:rPr>
              <a:t>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  <a:ea typeface="MathJax_Main"/>
              </a:rPr>
              <a:t>)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  <a:t>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  <a:t>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  <a:t>) and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+mn-lt"/>
                <a:ea typeface="MathJax_Math-italic"/>
              </a:rPr>
              <a:t>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  <a:ea typeface="MathJax_Main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+mn-lt"/>
                <a:ea typeface="MathJax_Math-italic"/>
              </a:rPr>
              <a:t>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  <a:ea typeface="MathJax_Main"/>
              </a:rPr>
              <a:t>+)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  <a:t>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  <a:t>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n-lt"/>
              </a:rPr>
              <a:t>+)</a:t>
            </a:r>
            <a:r>
              <a:rPr lang="en-US" altLang="ko-KR" dirty="0">
                <a:solidFill>
                  <a:srgbClr val="111111"/>
                </a:solidFill>
                <a:latin typeface="+mn-lt"/>
              </a:rPr>
              <a:t> “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494F03-2C53-4030-B027-49C78B3064E0}"/>
              </a:ext>
            </a:extLst>
          </p:cNvPr>
          <p:cNvSpPr/>
          <p:nvPr/>
        </p:nvSpPr>
        <p:spPr>
          <a:xfrm>
            <a:off x="6942550" y="6389650"/>
            <a:ext cx="5249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Lucida Grande"/>
              </a:rPr>
              <a:t>‘On Variational Bounds of Mutual Information’ (Poole et al. 2019)</a:t>
            </a:r>
            <a:endParaRPr lang="en-US" altLang="ko-KR" sz="14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1880274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986B9B4-E422-4F96-B1A4-109ED4D38F8F}"/>
              </a:ext>
            </a:extLst>
          </p:cNvPr>
          <p:cNvSpPr txBox="1">
            <a:spLocks/>
          </p:cNvSpPr>
          <p:nvPr/>
        </p:nvSpPr>
        <p:spPr>
          <a:xfrm>
            <a:off x="0" y="325158"/>
            <a:ext cx="12192000" cy="66461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solidFill>
                  <a:schemeClr val="bg1"/>
                </a:solidFill>
              </a:rPr>
              <a:t>Thesis : Deep infomax (DIM)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82418CA-E4EB-44FC-8C5B-D43AD3EEE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09" y="1340213"/>
            <a:ext cx="7582902" cy="51244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915A39E-F6FA-4A4C-BC2F-AACF3EE5C8C4}"/>
              </a:ext>
            </a:extLst>
          </p:cNvPr>
          <p:cNvSpPr/>
          <p:nvPr/>
        </p:nvSpPr>
        <p:spPr>
          <a:xfrm>
            <a:off x="7509121" y="144677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Source Sans Pro" panose="020B0503030403020204" pitchFamily="34" charset="0"/>
              </a:rPr>
              <a:t>“classify whether a pair of global features and</a:t>
            </a:r>
          </a:p>
          <a:p>
            <a:r>
              <a:rPr lang="en-US" altLang="ko-KR" dirty="0">
                <a:solidFill>
                  <a:srgbClr val="002060"/>
                </a:solidFill>
                <a:latin typeface="Source Sans Pro" panose="020B0503030403020204" pitchFamily="34" charset="0"/>
              </a:rPr>
              <a:t> local features are from the same image or not”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D341C-038A-4694-9843-BEB80FE48A22}"/>
              </a:ext>
            </a:extLst>
          </p:cNvPr>
          <p:cNvSpPr txBox="1"/>
          <p:nvPr/>
        </p:nvSpPr>
        <p:spPr>
          <a:xfrm>
            <a:off x="7288307" y="2304104"/>
            <a:ext cx="5085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f(x) : global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f(x+) : local features from the same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f(x-) : local features from a diff. image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A094F4-EE2C-48AC-9871-3F95AC835E36}"/>
              </a:ext>
            </a:extLst>
          </p:cNvPr>
          <p:cNvSpPr txBox="1"/>
          <p:nvPr/>
        </p:nvSpPr>
        <p:spPr>
          <a:xfrm>
            <a:off x="7611980" y="3630566"/>
            <a:ext cx="48767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Deep Graph Infomax (DGI)</a:t>
            </a:r>
          </a:p>
          <a:p>
            <a:r>
              <a:rPr lang="en-US" altLang="ko-KR" dirty="0"/>
              <a:t>(</a:t>
            </a:r>
            <a:r>
              <a:rPr lang="en-US" altLang="ko-KR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Veličković</a:t>
            </a:r>
            <a:r>
              <a:rPr lang="en-US" altLang="ko-KR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et al., 2018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Unsupervised State Representation 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Learning in Atari</a:t>
            </a:r>
          </a:p>
          <a:p>
            <a:r>
              <a:rPr lang="en-US" altLang="ko-KR" dirty="0"/>
              <a:t>(</a:t>
            </a:r>
            <a:r>
              <a:rPr lang="en-US" altLang="ko-KR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Anand et al., 2019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‘</a:t>
            </a:r>
            <a:r>
              <a:rPr lang="en-US" altLang="ko-KR" dirty="0">
                <a:highlight>
                  <a:srgbClr val="00FFFF"/>
                </a:highlight>
              </a:rPr>
              <a:t>Augment Multiscale DIM’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68.4 % Top-1 accuracy [</a:t>
            </a:r>
            <a:r>
              <a:rPr lang="en-US" altLang="ko-KR" dirty="0" err="1"/>
              <a:t>Imagenet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Learning Representations by Maximizing Mutual Information Across Views</a:t>
            </a:r>
          </a:p>
          <a:p>
            <a:r>
              <a:rPr lang="en-US" altLang="ko-KR" dirty="0"/>
              <a:t>(</a:t>
            </a:r>
            <a:r>
              <a:rPr lang="en-US" altLang="ko-KR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Bachman et al., 2019</a:t>
            </a:r>
            <a:r>
              <a:rPr lang="en-US" altLang="ko-KR" dirty="0"/>
              <a:t>) 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FB7A49B-9765-42E7-A4BC-7D1EB76325C1}"/>
              </a:ext>
            </a:extLst>
          </p:cNvPr>
          <p:cNvCxnSpPr/>
          <p:nvPr/>
        </p:nvCxnSpPr>
        <p:spPr>
          <a:xfrm>
            <a:off x="7530353" y="2214283"/>
            <a:ext cx="466164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1813E89-D64C-4B5E-B4E1-D88F61A734D7}"/>
              </a:ext>
            </a:extLst>
          </p:cNvPr>
          <p:cNvCxnSpPr/>
          <p:nvPr/>
        </p:nvCxnSpPr>
        <p:spPr>
          <a:xfrm>
            <a:off x="7500156" y="3379694"/>
            <a:ext cx="466164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C8AF351-86FC-4A1B-B103-D64C057E642D}"/>
              </a:ext>
            </a:extLst>
          </p:cNvPr>
          <p:cNvCxnSpPr/>
          <p:nvPr/>
        </p:nvCxnSpPr>
        <p:spPr>
          <a:xfrm>
            <a:off x="7530353" y="5145741"/>
            <a:ext cx="466164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31279B9-9542-4C3B-BF70-0999E0A92641}"/>
              </a:ext>
            </a:extLst>
          </p:cNvPr>
          <p:cNvSpPr txBox="1"/>
          <p:nvPr/>
        </p:nvSpPr>
        <p:spPr>
          <a:xfrm>
            <a:off x="5620869" y="5585742"/>
            <a:ext cx="2429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[</a:t>
            </a:r>
            <a:r>
              <a:rPr lang="ko-KR" altLang="en-US" sz="1200" dirty="0">
                <a:solidFill>
                  <a:srgbClr val="FF0000"/>
                </a:solidFill>
              </a:rPr>
              <a:t>참고</a:t>
            </a:r>
            <a:r>
              <a:rPr lang="en-US" altLang="ko-KR" sz="1200" dirty="0">
                <a:solidFill>
                  <a:srgbClr val="FF0000"/>
                </a:solidFill>
              </a:rPr>
              <a:t>] Inception v1 :69.8%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607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986B9B4-E422-4F96-B1A4-109ED4D38F8F}"/>
              </a:ext>
            </a:extLst>
          </p:cNvPr>
          <p:cNvSpPr txBox="1">
            <a:spLocks/>
          </p:cNvSpPr>
          <p:nvPr/>
        </p:nvSpPr>
        <p:spPr>
          <a:xfrm>
            <a:off x="0" y="325158"/>
            <a:ext cx="12192000" cy="66461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solidFill>
                  <a:schemeClr val="bg1"/>
                </a:solidFill>
              </a:rPr>
              <a:t>Thesis : Contrastive Predictive Coding (CPC)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3E690C-05BF-4FD0-A193-F8BD423E4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4900"/>
            <a:ext cx="8677275" cy="5753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891D47-D2B5-4794-854B-3FC8F42E47E6}"/>
              </a:ext>
            </a:extLst>
          </p:cNvPr>
          <p:cNvSpPr txBox="1"/>
          <p:nvPr/>
        </p:nvSpPr>
        <p:spPr>
          <a:xfrm>
            <a:off x="7987463" y="2791326"/>
            <a:ext cx="42045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Audio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“representations by encoding information that’s shared across data points multiple time steps apart, discarding local information”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1887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522</Words>
  <Application>Microsoft Office PowerPoint</Application>
  <PresentationFormat>와이드스크린</PresentationFormat>
  <Paragraphs>61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Jeju Gothic</vt:lpstr>
      <vt:lpstr>Lucida Grande</vt:lpstr>
      <vt:lpstr>맑은 고딕</vt:lpstr>
      <vt:lpstr>Abadi</vt:lpstr>
      <vt:lpstr>Arial</vt:lpstr>
      <vt:lpstr>Source Sans Pro</vt:lpstr>
      <vt:lpstr>Wingdings</vt:lpstr>
      <vt:lpstr>Office 테마</vt:lpstr>
      <vt:lpstr>Contrastive Self-Supervised Learning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장우성</dc:creator>
  <cp:lastModifiedBy>장우성</cp:lastModifiedBy>
  <cp:revision>79</cp:revision>
  <dcterms:created xsi:type="dcterms:W3CDTF">2020-09-07T21:59:02Z</dcterms:created>
  <dcterms:modified xsi:type="dcterms:W3CDTF">2020-09-17T01:19:23Z</dcterms:modified>
</cp:coreProperties>
</file>