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7" r:id="rId9"/>
    <p:sldId id="268" r:id="rId10"/>
    <p:sldId id="272" r:id="rId11"/>
    <p:sldId id="264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bd_win_server" initials="k" lastIdx="2" clrIdx="0">
    <p:extLst>
      <p:ext uri="{19B8F6BF-5375-455C-9EA6-DF929625EA0E}">
        <p15:presenceInfo xmlns:p15="http://schemas.microsoft.com/office/powerpoint/2012/main" userId="kbd_win_serv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15T12:03:14.05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15T14:09:02.614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8701-95F3-466A-BC0E-2B4691D4BEC7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E74A-B5A1-4AF0-85B5-99781109D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64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8701-95F3-466A-BC0E-2B4691D4BEC7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E74A-B5A1-4AF0-85B5-99781109D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11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8701-95F3-466A-BC0E-2B4691D4BEC7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E74A-B5A1-4AF0-85B5-99781109D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6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8701-95F3-466A-BC0E-2B4691D4BEC7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E74A-B5A1-4AF0-85B5-99781109D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72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8701-95F3-466A-BC0E-2B4691D4BEC7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E74A-B5A1-4AF0-85B5-99781109D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11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8701-95F3-466A-BC0E-2B4691D4BEC7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E74A-B5A1-4AF0-85B5-99781109D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9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8701-95F3-466A-BC0E-2B4691D4BEC7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E74A-B5A1-4AF0-85B5-99781109D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2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8701-95F3-466A-BC0E-2B4691D4BEC7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E74A-B5A1-4AF0-85B5-99781109D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78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8701-95F3-466A-BC0E-2B4691D4BEC7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E74A-B5A1-4AF0-85B5-99781109D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85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8701-95F3-466A-BC0E-2B4691D4BEC7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E74A-B5A1-4AF0-85B5-99781109D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9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8701-95F3-466A-BC0E-2B4691D4BEC7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E74A-B5A1-4AF0-85B5-99781109D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4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18701-95F3-466A-BC0E-2B4691D4BEC7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9E74A-B5A1-4AF0-85B5-99781109D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62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26FBAA-4484-4F26-89FA-8E486955B9B7}"/>
              </a:ext>
            </a:extLst>
          </p:cNvPr>
          <p:cNvSpPr/>
          <p:nvPr/>
        </p:nvSpPr>
        <p:spPr>
          <a:xfrm>
            <a:off x="966158" y="2122098"/>
            <a:ext cx="2993367" cy="13688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CC9C83-127A-4815-9DB3-3702CEC34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9324"/>
            <a:ext cx="9144000" cy="1049337"/>
          </a:xfrm>
        </p:spPr>
        <p:txBody>
          <a:bodyPr>
            <a:normAutofit/>
          </a:bodyPr>
          <a:lstStyle/>
          <a:p>
            <a:r>
              <a:rPr lang="en-US" altLang="ko-KR" sz="6600" dirty="0"/>
              <a:t>Git</a:t>
            </a: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70B399-1B0C-494B-B4E2-49A86E08D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1145"/>
            <a:ext cx="9144000" cy="4152900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800" dirty="0"/>
              <a:t>연세대학교 기계공학과</a:t>
            </a:r>
            <a:endParaRPr lang="en-US" altLang="ko-KR" sz="2800" dirty="0"/>
          </a:p>
          <a:p>
            <a:r>
              <a:rPr lang="en-US" altLang="ko-KR" sz="3200" dirty="0"/>
              <a:t>KBD LAB</a:t>
            </a:r>
          </a:p>
          <a:p>
            <a:r>
              <a:rPr lang="ko-KR" altLang="en-US" sz="2800" dirty="0"/>
              <a:t>장 우 성</a:t>
            </a:r>
          </a:p>
        </p:txBody>
      </p:sp>
      <p:pic>
        <p:nvPicPr>
          <p:cNvPr id="1026" name="Picture 2" descr="https://miro.medium.com/max/525/1*BCZkmZR1_YzDZy22Vn4uUw.png">
            <a:extLst>
              <a:ext uri="{FF2B5EF4-FFF2-40B4-BE49-F238E27FC236}">
                <a16:creationId xmlns:a16="http://schemas.microsoft.com/office/drawing/2014/main" id="{F00E874E-B157-4950-A178-AC117C55A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29" y="2171126"/>
            <a:ext cx="2575582" cy="127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 hubì ëí ì´ë¯¸ì§ ê²ìê²°ê³¼">
            <a:extLst>
              <a:ext uri="{FF2B5EF4-FFF2-40B4-BE49-F238E27FC236}">
                <a16:creationId xmlns:a16="http://schemas.microsoft.com/office/drawing/2014/main" id="{C4793B0D-2647-4FF8-9E3C-143EB56A6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613" y="2122097"/>
            <a:ext cx="2795858" cy="136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179D33-65B2-4184-958E-4EAE36924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025" y="2685870"/>
            <a:ext cx="18859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47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2366-14A0-4151-98B6-2C4152A1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기본 사용 </a:t>
            </a:r>
            <a:r>
              <a:rPr lang="en-US" altLang="ko-KR" dirty="0"/>
              <a:t>– </a:t>
            </a:r>
            <a:r>
              <a:rPr lang="ko-KR" altLang="en-US" dirty="0"/>
              <a:t>코드백업 구조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D2F39D5-4C90-46B2-8FCB-8B235A6F8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7719" y="1403480"/>
            <a:ext cx="5308405" cy="5089395"/>
          </a:xfrm>
          <a:prstGeom prst="rect">
            <a:avLst/>
          </a:prstGeom>
        </p:spPr>
      </p:pic>
      <p:sp>
        <p:nvSpPr>
          <p:cNvPr id="6" name="번개 5">
            <a:extLst>
              <a:ext uri="{FF2B5EF4-FFF2-40B4-BE49-F238E27FC236}">
                <a16:creationId xmlns:a16="http://schemas.microsoft.com/office/drawing/2014/main" id="{8E2C0B12-D5D6-4D13-AA8C-CA15366FC0E3}"/>
              </a:ext>
            </a:extLst>
          </p:cNvPr>
          <p:cNvSpPr/>
          <p:nvPr/>
        </p:nvSpPr>
        <p:spPr>
          <a:xfrm>
            <a:off x="345775" y="383142"/>
            <a:ext cx="422695" cy="552091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1244E-A646-467C-A21D-2954E6191195}"/>
              </a:ext>
            </a:extLst>
          </p:cNvPr>
          <p:cNvSpPr txBox="1"/>
          <p:nvPr/>
        </p:nvSpPr>
        <p:spPr>
          <a:xfrm>
            <a:off x="345775" y="2026863"/>
            <a:ext cx="50739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/>
              <a:t>2 page commit </a:t>
            </a:r>
            <a:r>
              <a:rPr lang="ko-KR" altLang="en-US" sz="2400" dirty="0"/>
              <a:t>방식 </a:t>
            </a:r>
            <a:r>
              <a:rPr lang="en-US" altLang="ko-KR" sz="2400" dirty="0"/>
              <a:t>(add + commit)    	: add</a:t>
            </a:r>
            <a:r>
              <a:rPr lang="ko-KR" altLang="en-US" sz="2400" dirty="0"/>
              <a:t>된 </a:t>
            </a:r>
            <a:r>
              <a:rPr lang="en-US" altLang="ko-KR" sz="2400" dirty="0"/>
              <a:t>index</a:t>
            </a:r>
            <a:r>
              <a:rPr lang="ko-KR" altLang="en-US" sz="2400" dirty="0"/>
              <a:t>영역의 파일 중    골라서</a:t>
            </a:r>
            <a:r>
              <a:rPr lang="en-US" altLang="ko-KR" sz="2400" dirty="0"/>
              <a:t> git </a:t>
            </a:r>
            <a:r>
              <a:rPr lang="en-US" altLang="ko-KR" sz="2400" dirty="0" err="1"/>
              <a:t>init</a:t>
            </a:r>
            <a:r>
              <a:rPr lang="ko-KR" altLang="en-US" sz="2400" dirty="0"/>
              <a:t>을 실행한 </a:t>
            </a:r>
            <a:r>
              <a:rPr lang="en-US" altLang="ko-KR" sz="2400" dirty="0"/>
              <a:t>local repository</a:t>
            </a:r>
            <a:r>
              <a:rPr lang="ko-KR" altLang="en-US" sz="2400" dirty="0"/>
              <a:t>에 </a:t>
            </a:r>
            <a:r>
              <a:rPr lang="en-US" altLang="ko-KR" sz="2400" dirty="0"/>
              <a:t>commit </a:t>
            </a:r>
            <a:r>
              <a:rPr lang="ko-KR" altLang="en-US" sz="2400" dirty="0"/>
              <a:t>하기 위해서</a:t>
            </a:r>
            <a:r>
              <a:rPr lang="en-US" altLang="ko-KR" sz="2400" dirty="0"/>
              <a:t>!</a:t>
            </a:r>
          </a:p>
          <a:p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컴퓨터 포맷 시 </a:t>
            </a:r>
            <a:r>
              <a:rPr lang="en-US" altLang="ko-KR" sz="2400" dirty="0"/>
              <a:t>local repository</a:t>
            </a:r>
          </a:p>
          <a:p>
            <a:r>
              <a:rPr lang="en-US" altLang="ko-KR" sz="2400" dirty="0"/>
              <a:t>     </a:t>
            </a:r>
            <a:r>
              <a:rPr lang="ko-KR" altLang="en-US" sz="2400" dirty="0"/>
              <a:t>에 있던 파일들도 다 날아간다</a:t>
            </a:r>
            <a:r>
              <a:rPr lang="en-US" altLang="ko-KR" sz="2400" dirty="0"/>
              <a:t>         	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 </a:t>
            </a:r>
            <a:r>
              <a:rPr lang="ko-KR" altLang="en-US" sz="2400" dirty="0"/>
              <a:t>따라서 </a:t>
            </a:r>
            <a:r>
              <a:rPr lang="en-US" altLang="ko-KR" sz="2400" dirty="0"/>
              <a:t>remote repository</a:t>
            </a:r>
            <a:r>
              <a:rPr lang="ko-KR" altLang="en-US" sz="2400" dirty="0"/>
              <a:t>에 </a:t>
            </a:r>
            <a:r>
              <a:rPr lang="en-US" altLang="ko-KR" sz="2400" dirty="0"/>
              <a:t>			push </a:t>
            </a:r>
            <a:r>
              <a:rPr lang="ko-KR" altLang="en-US" sz="2400" dirty="0"/>
              <a:t>하는 것</a:t>
            </a:r>
            <a:r>
              <a:rPr lang="en-US" altLang="ko-KR" sz="2400" dirty="0"/>
              <a:t>!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0444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2366-14A0-4151-98B6-2C4152A1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기본 사용 </a:t>
            </a:r>
            <a:r>
              <a:rPr lang="en-US" altLang="ko-KR" dirty="0"/>
              <a:t>– </a:t>
            </a:r>
            <a:r>
              <a:rPr lang="en-US" altLang="ko-KR" u="sng" dirty="0"/>
              <a:t>add &amp; commit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36668-9AF9-4568-8913-7A9D0A165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현재 </a:t>
            </a:r>
            <a:r>
              <a:rPr lang="en-US" altLang="ko-KR" dirty="0"/>
              <a:t>Git</a:t>
            </a:r>
            <a:r>
              <a:rPr lang="ko-KR" altLang="en-US" dirty="0"/>
              <a:t>이 관리하고 있지 않은 파일들을 </a:t>
            </a:r>
            <a:r>
              <a:rPr lang="en-US" altLang="ko-KR" dirty="0"/>
              <a:t>add </a:t>
            </a:r>
            <a:r>
              <a:rPr lang="ko-KR" altLang="en-US" dirty="0"/>
              <a:t>명령어를 통해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Git</a:t>
            </a:r>
            <a:r>
              <a:rPr lang="ko-KR" altLang="en-US" dirty="0"/>
              <a:t>이 추적할 수 있게 한다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- git remote add origin [</a:t>
            </a:r>
            <a:r>
              <a:rPr lang="ko-KR" altLang="en-US" dirty="0"/>
              <a:t>주소</a:t>
            </a:r>
            <a:r>
              <a:rPr lang="en-US" altLang="ko-KR" dirty="0"/>
              <a:t>] : </a:t>
            </a:r>
            <a:r>
              <a:rPr lang="ko-KR" altLang="en-US" dirty="0"/>
              <a:t>원격저장소의 주소를 내가 사용하고 있는 컴퓨터 안에 등록하겠다는 의미 </a:t>
            </a:r>
            <a:r>
              <a:rPr lang="en-US" altLang="ko-KR" dirty="0"/>
              <a:t>( * origin</a:t>
            </a:r>
            <a:r>
              <a:rPr lang="ko-KR" altLang="en-US" dirty="0"/>
              <a:t>은 명령어가 아니고 관습적으로 많이 쓰는 이름</a:t>
            </a:r>
            <a:r>
              <a:rPr lang="en-US" altLang="ko-KR" dirty="0"/>
              <a:t>) 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sz="4400" b="1" dirty="0"/>
          </a:p>
        </p:txBody>
      </p:sp>
      <p:sp>
        <p:nvSpPr>
          <p:cNvPr id="6" name="번개 5">
            <a:extLst>
              <a:ext uri="{FF2B5EF4-FFF2-40B4-BE49-F238E27FC236}">
                <a16:creationId xmlns:a16="http://schemas.microsoft.com/office/drawing/2014/main" id="{8E2C0B12-D5D6-4D13-AA8C-CA15366FC0E3}"/>
              </a:ext>
            </a:extLst>
          </p:cNvPr>
          <p:cNvSpPr/>
          <p:nvPr/>
        </p:nvSpPr>
        <p:spPr>
          <a:xfrm>
            <a:off x="345775" y="383142"/>
            <a:ext cx="422695" cy="552091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214F9C-1F97-4B1B-AB40-5478B27186B8}"/>
              </a:ext>
            </a:extLst>
          </p:cNvPr>
          <p:cNvSpPr/>
          <p:nvPr/>
        </p:nvSpPr>
        <p:spPr>
          <a:xfrm>
            <a:off x="1052423" y="3355676"/>
            <a:ext cx="4132052" cy="474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3B74EF0-D02B-4CD0-B9A6-98A0CE2CD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728" y="2311879"/>
            <a:ext cx="5562060" cy="65560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5BBC24B-FCBF-4496-9077-CBD3461B3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728" y="4215441"/>
            <a:ext cx="6850272" cy="262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55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2366-14A0-4151-98B6-2C4152A1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기본 사용 </a:t>
            </a:r>
            <a:r>
              <a:rPr lang="en-US" altLang="ko-KR" dirty="0"/>
              <a:t>– </a:t>
            </a:r>
            <a:r>
              <a:rPr lang="en-US" altLang="ko-KR" u="sng" dirty="0"/>
              <a:t>remote</a:t>
            </a:r>
            <a:r>
              <a:rPr lang="ko-KR" altLang="en-US" u="sng" dirty="0"/>
              <a:t> </a:t>
            </a:r>
            <a:r>
              <a:rPr lang="en-US" altLang="ko-KR" u="sng" dirty="0"/>
              <a:t>add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36668-9AF9-4568-8913-7A9D0A165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499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sz="4400" b="1" dirty="0"/>
          </a:p>
        </p:txBody>
      </p:sp>
      <p:sp>
        <p:nvSpPr>
          <p:cNvPr id="6" name="번개 5">
            <a:extLst>
              <a:ext uri="{FF2B5EF4-FFF2-40B4-BE49-F238E27FC236}">
                <a16:creationId xmlns:a16="http://schemas.microsoft.com/office/drawing/2014/main" id="{8E2C0B12-D5D6-4D13-AA8C-CA15366FC0E3}"/>
              </a:ext>
            </a:extLst>
          </p:cNvPr>
          <p:cNvSpPr/>
          <p:nvPr/>
        </p:nvSpPr>
        <p:spPr>
          <a:xfrm>
            <a:off x="345775" y="383142"/>
            <a:ext cx="422695" cy="552091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내용 개체 틀 4">
            <a:extLst>
              <a:ext uri="{FF2B5EF4-FFF2-40B4-BE49-F238E27FC236}">
                <a16:creationId xmlns:a16="http://schemas.microsoft.com/office/drawing/2014/main" id="{352287E0-AB05-4234-BDE0-F612A4C5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99" y="1555751"/>
            <a:ext cx="4006252" cy="461953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1EC647-5AC6-46EA-BEA0-E15550973062}"/>
              </a:ext>
            </a:extLst>
          </p:cNvPr>
          <p:cNvSpPr/>
          <p:nvPr/>
        </p:nvSpPr>
        <p:spPr>
          <a:xfrm>
            <a:off x="1131499" y="2513373"/>
            <a:ext cx="3078192" cy="224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5140109-9B50-4263-9148-30C9A15864EC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209691" y="2616890"/>
            <a:ext cx="928060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A562A6FD-97D8-44E9-8699-28D2ECA29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949" y="2312232"/>
            <a:ext cx="5518751" cy="628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922B30-E1CB-4BB7-ABCC-1F7087532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316" y="1430089"/>
            <a:ext cx="4648200" cy="62865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6E3F795-A8C8-42F1-91B6-CDE9B790DFAA}"/>
              </a:ext>
            </a:extLst>
          </p:cNvPr>
          <p:cNvCxnSpPr>
            <a:cxnSpLocks/>
          </p:cNvCxnSpPr>
          <p:nvPr/>
        </p:nvCxnSpPr>
        <p:spPr>
          <a:xfrm flipV="1">
            <a:off x="7789654" y="1904135"/>
            <a:ext cx="1759788" cy="71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1DC8B2BA-4659-49BC-9C6D-5D886861A2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949" y="3238434"/>
            <a:ext cx="5518751" cy="348462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DD31ADA-56A5-432F-9985-47B3A4CD8796}"/>
              </a:ext>
            </a:extLst>
          </p:cNvPr>
          <p:cNvCxnSpPr>
            <a:cxnSpLocks/>
          </p:cNvCxnSpPr>
          <p:nvPr/>
        </p:nvCxnSpPr>
        <p:spPr>
          <a:xfrm>
            <a:off x="7973324" y="2940882"/>
            <a:ext cx="0" cy="260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45D2AF-AB97-4144-97EA-8DCF551FD6E0}"/>
              </a:ext>
            </a:extLst>
          </p:cNvPr>
          <p:cNvSpPr/>
          <p:nvPr/>
        </p:nvSpPr>
        <p:spPr>
          <a:xfrm>
            <a:off x="5020574" y="1366059"/>
            <a:ext cx="5883216" cy="1739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6524E5-FFFD-4AAA-B20A-C0FF1850661C}"/>
              </a:ext>
            </a:extLst>
          </p:cNvPr>
          <p:cNvSpPr/>
          <p:nvPr/>
        </p:nvSpPr>
        <p:spPr>
          <a:xfrm>
            <a:off x="5020574" y="3169206"/>
            <a:ext cx="5883216" cy="3688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246DE4-80E0-409B-A476-C97AF85A9B2A}"/>
              </a:ext>
            </a:extLst>
          </p:cNvPr>
          <p:cNvSpPr/>
          <p:nvPr/>
        </p:nvSpPr>
        <p:spPr>
          <a:xfrm>
            <a:off x="77652" y="1362620"/>
            <a:ext cx="4421024" cy="4995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2E950-73E2-46CA-8EA0-50EDCFA8D184}"/>
              </a:ext>
            </a:extLst>
          </p:cNvPr>
          <p:cNvSpPr txBox="1"/>
          <p:nvPr/>
        </p:nvSpPr>
        <p:spPr>
          <a:xfrm>
            <a:off x="6642347" y="3917119"/>
            <a:ext cx="2760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git remote add ~</a:t>
            </a:r>
            <a:r>
              <a:rPr lang="ko-KR" altLang="en-US" dirty="0">
                <a:solidFill>
                  <a:schemeClr val="bg1"/>
                </a:solidFill>
              </a:rPr>
              <a:t> 후에 </a:t>
            </a:r>
            <a:r>
              <a:rPr lang="ko-KR" altLang="en-US" dirty="0" err="1">
                <a:solidFill>
                  <a:schemeClr val="bg1"/>
                </a:solidFill>
              </a:rPr>
              <a:t>새로고침</a:t>
            </a:r>
            <a:r>
              <a:rPr lang="ko-KR" altLang="en-US" dirty="0">
                <a:solidFill>
                  <a:schemeClr val="bg1"/>
                </a:solidFill>
              </a:rPr>
              <a:t> 시 페이지 변환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8026B5-F7C9-4203-8BC9-0CF283120371}"/>
              </a:ext>
            </a:extLst>
          </p:cNvPr>
          <p:cNvSpPr/>
          <p:nvPr/>
        </p:nvSpPr>
        <p:spPr>
          <a:xfrm>
            <a:off x="6642348" y="3890513"/>
            <a:ext cx="2665550" cy="638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728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2366-14A0-4151-98B6-2C4152A1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기본 사용 </a:t>
            </a:r>
            <a:r>
              <a:rPr lang="en-US" altLang="ko-KR" dirty="0"/>
              <a:t>– </a:t>
            </a:r>
            <a:r>
              <a:rPr lang="en-US" altLang="ko-KR" u="sng" dirty="0"/>
              <a:t>push</a:t>
            </a:r>
            <a:endParaRPr lang="ko-KR" altLang="en-US" u="sng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3ABC625-6527-401F-BC63-90B900855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321" y="1690688"/>
            <a:ext cx="8487853" cy="4471987"/>
          </a:xfrm>
          <a:prstGeom prst="rect">
            <a:avLst/>
          </a:prstGeom>
        </p:spPr>
      </p:pic>
      <p:sp>
        <p:nvSpPr>
          <p:cNvPr id="6" name="번개 5">
            <a:extLst>
              <a:ext uri="{FF2B5EF4-FFF2-40B4-BE49-F238E27FC236}">
                <a16:creationId xmlns:a16="http://schemas.microsoft.com/office/drawing/2014/main" id="{8E2C0B12-D5D6-4D13-AA8C-CA15366FC0E3}"/>
              </a:ext>
            </a:extLst>
          </p:cNvPr>
          <p:cNvSpPr/>
          <p:nvPr/>
        </p:nvSpPr>
        <p:spPr>
          <a:xfrm>
            <a:off x="345775" y="383142"/>
            <a:ext cx="422695" cy="552091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867B17-8040-45C7-AE5C-B1BC429E0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150" y="4084967"/>
            <a:ext cx="3857625" cy="7239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3698543-3D5C-4BC7-82A9-84894E5A177B}"/>
              </a:ext>
            </a:extLst>
          </p:cNvPr>
          <p:cNvCxnSpPr/>
          <p:nvPr/>
        </p:nvCxnSpPr>
        <p:spPr>
          <a:xfrm>
            <a:off x="5157247" y="4333875"/>
            <a:ext cx="2424653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575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2366-14A0-4151-98B6-2C4152A1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기본 사용 </a:t>
            </a:r>
            <a:r>
              <a:rPr lang="en-US" altLang="ko-KR" dirty="0"/>
              <a:t>– </a:t>
            </a:r>
            <a:r>
              <a:rPr lang="en-US" altLang="ko-KR" u="sng" dirty="0"/>
              <a:t>git</a:t>
            </a:r>
            <a:r>
              <a:rPr lang="ko-KR" altLang="en-US" u="sng" dirty="0"/>
              <a:t> </a:t>
            </a:r>
            <a:r>
              <a:rPr lang="en-US" altLang="ko-KR" u="sng" dirty="0"/>
              <a:t>status</a:t>
            </a:r>
            <a:endParaRPr lang="ko-KR" altLang="en-US" u="sng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C6E242A-F0AE-4477-9381-A24AE0443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7949" y="1995488"/>
            <a:ext cx="5816901" cy="3757612"/>
          </a:xfrm>
          <a:prstGeom prst="rect">
            <a:avLst/>
          </a:prstGeom>
        </p:spPr>
      </p:pic>
      <p:sp>
        <p:nvSpPr>
          <p:cNvPr id="6" name="번개 5">
            <a:extLst>
              <a:ext uri="{FF2B5EF4-FFF2-40B4-BE49-F238E27FC236}">
                <a16:creationId xmlns:a16="http://schemas.microsoft.com/office/drawing/2014/main" id="{8E2C0B12-D5D6-4D13-AA8C-CA15366FC0E3}"/>
              </a:ext>
            </a:extLst>
          </p:cNvPr>
          <p:cNvSpPr/>
          <p:nvPr/>
        </p:nvSpPr>
        <p:spPr>
          <a:xfrm>
            <a:off x="345775" y="383142"/>
            <a:ext cx="422695" cy="552091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6F1B1A-9A5F-49D7-93A7-350E60972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74" y="1690688"/>
            <a:ext cx="6162675" cy="488156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AFCF10-F883-4974-AFCA-F48A3BB8DCD8}"/>
              </a:ext>
            </a:extLst>
          </p:cNvPr>
          <p:cNvCxnSpPr/>
          <p:nvPr/>
        </p:nvCxnSpPr>
        <p:spPr>
          <a:xfrm>
            <a:off x="1641535" y="4360653"/>
            <a:ext cx="4514850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CE3EFC2A-64EF-4DDD-981C-328C64B9C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4925" y="78581"/>
            <a:ext cx="3209925" cy="117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57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2366-14A0-4151-98B6-2C4152A1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5400" dirty="0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기본 사용 </a:t>
            </a:r>
            <a:r>
              <a:rPr lang="en-US" altLang="ko-KR" dirty="0"/>
              <a:t>– </a:t>
            </a:r>
            <a:r>
              <a:rPr lang="en-US" altLang="ko-KR" u="sng" dirty="0"/>
              <a:t>commit message </a:t>
            </a:r>
            <a:r>
              <a:rPr lang="ko-KR" altLang="en-US" dirty="0"/>
              <a:t>작성</a:t>
            </a:r>
            <a:r>
              <a:rPr lang="en-US" altLang="ko-KR" dirty="0"/>
              <a:t>, </a:t>
            </a:r>
            <a:r>
              <a:rPr lang="en-US" altLang="ko-KR" u="sng" dirty="0"/>
              <a:t>git log </a:t>
            </a:r>
            <a:endParaRPr lang="ko-KR" altLang="en-US" u="sng" dirty="0"/>
          </a:p>
        </p:txBody>
      </p:sp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F4F1DDEA-3DF2-4885-AB15-5C2F4DBC9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470" y="1690688"/>
            <a:ext cx="4098805" cy="1325563"/>
          </a:xfrm>
          <a:prstGeom prst="rect">
            <a:avLst/>
          </a:prstGeom>
        </p:spPr>
      </p:pic>
      <p:sp>
        <p:nvSpPr>
          <p:cNvPr id="6" name="번개 5">
            <a:extLst>
              <a:ext uri="{FF2B5EF4-FFF2-40B4-BE49-F238E27FC236}">
                <a16:creationId xmlns:a16="http://schemas.microsoft.com/office/drawing/2014/main" id="{8E2C0B12-D5D6-4D13-AA8C-CA15366FC0E3}"/>
              </a:ext>
            </a:extLst>
          </p:cNvPr>
          <p:cNvSpPr/>
          <p:nvPr/>
        </p:nvSpPr>
        <p:spPr>
          <a:xfrm>
            <a:off x="345775" y="383142"/>
            <a:ext cx="422695" cy="552091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70ED597-59C6-47AD-8811-F75B396CB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69" y="3319461"/>
            <a:ext cx="5794255" cy="28432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64F20C-136A-4303-9566-DD684F5D4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218" y="3854584"/>
            <a:ext cx="2009775" cy="150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25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2366-14A0-4151-98B6-2C4152A1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기본 사용 </a:t>
            </a:r>
            <a:r>
              <a:rPr lang="en-US" altLang="ko-KR" dirty="0"/>
              <a:t>– </a:t>
            </a:r>
            <a:r>
              <a:rPr lang="en-US" altLang="ko-KR" u="sng" dirty="0"/>
              <a:t>git reset HEAD^</a:t>
            </a:r>
            <a:endParaRPr lang="ko-KR" altLang="en-US" u="sng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C01833C-5E47-4B5E-B401-FC0D97F85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470" y="1550943"/>
            <a:ext cx="7470557" cy="4321956"/>
          </a:xfrm>
          <a:prstGeom prst="rect">
            <a:avLst/>
          </a:prstGeom>
        </p:spPr>
      </p:pic>
      <p:sp>
        <p:nvSpPr>
          <p:cNvPr id="6" name="번개 5">
            <a:extLst>
              <a:ext uri="{FF2B5EF4-FFF2-40B4-BE49-F238E27FC236}">
                <a16:creationId xmlns:a16="http://schemas.microsoft.com/office/drawing/2014/main" id="{8E2C0B12-D5D6-4D13-AA8C-CA15366FC0E3}"/>
              </a:ext>
            </a:extLst>
          </p:cNvPr>
          <p:cNvSpPr/>
          <p:nvPr/>
        </p:nvSpPr>
        <p:spPr>
          <a:xfrm>
            <a:off x="345775" y="383142"/>
            <a:ext cx="422695" cy="552091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823806-F96A-4447-B221-8002305C77C7}"/>
              </a:ext>
            </a:extLst>
          </p:cNvPr>
          <p:cNvSpPr txBox="1"/>
          <p:nvPr/>
        </p:nvSpPr>
        <p:spPr>
          <a:xfrm>
            <a:off x="6324600" y="1550943"/>
            <a:ext cx="4373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reset Default </a:t>
            </a:r>
            <a:r>
              <a:rPr lang="ko-KR" altLang="en-US" sz="2400" dirty="0"/>
              <a:t>옵션 </a:t>
            </a:r>
            <a:r>
              <a:rPr lang="en-US" altLang="ko-KR" sz="2400" dirty="0"/>
              <a:t>: ‘mixed’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2400" dirty="0"/>
              <a:t> </a:t>
            </a:r>
            <a:r>
              <a:rPr lang="ko-KR" altLang="en-US" sz="2400" dirty="0"/>
              <a:t>수정은 했지만  </a:t>
            </a:r>
            <a:r>
              <a:rPr lang="en-US" altLang="ko-KR" sz="2400" dirty="0"/>
              <a:t>add </a:t>
            </a:r>
            <a:r>
              <a:rPr lang="ko-KR" altLang="en-US" sz="2400" dirty="0"/>
              <a:t>하기    </a:t>
            </a:r>
            <a:r>
              <a:rPr lang="en-US" altLang="ko-KR" sz="2400" dirty="0"/>
              <a:t>    	</a:t>
            </a:r>
            <a:r>
              <a:rPr lang="ko-KR" altLang="en-US" sz="2400" dirty="0"/>
              <a:t>이전상태로 되돌아감 </a:t>
            </a:r>
          </a:p>
          <a:p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96CA5A-4218-459E-B690-F3FF461C9CCA}"/>
              </a:ext>
            </a:extLst>
          </p:cNvPr>
          <p:cNvSpPr/>
          <p:nvPr/>
        </p:nvSpPr>
        <p:spPr>
          <a:xfrm>
            <a:off x="6324600" y="1550943"/>
            <a:ext cx="3837317" cy="1192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EBF896B-44AA-46C7-B4AD-1D2FEE74611B}"/>
              </a:ext>
            </a:extLst>
          </p:cNvPr>
          <p:cNvCxnSpPr>
            <a:cxnSpLocks/>
          </p:cNvCxnSpPr>
          <p:nvPr/>
        </p:nvCxnSpPr>
        <p:spPr>
          <a:xfrm flipH="1">
            <a:off x="1535502" y="2743200"/>
            <a:ext cx="7082287" cy="109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898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2366-14A0-4151-98B6-2C4152A1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기본 사용 </a:t>
            </a:r>
            <a:r>
              <a:rPr lang="en-US" altLang="ko-KR" dirty="0"/>
              <a:t>– </a:t>
            </a:r>
            <a:r>
              <a:rPr lang="en-US" altLang="ko-KR" u="sng" dirty="0"/>
              <a:t>git reset --soft HEAD^</a:t>
            </a:r>
            <a:endParaRPr lang="ko-KR" altLang="en-US" u="sng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38CB3-A459-4913-9D72-28E711280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122" y="18417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다시 파일을 </a:t>
            </a:r>
            <a:r>
              <a:rPr lang="en-US" altLang="ko-KR" dirty="0"/>
              <a:t>add, commit</a:t>
            </a:r>
            <a:r>
              <a:rPr lang="ko-KR" altLang="en-US" dirty="0"/>
              <a:t> 후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6" name="번개 5">
            <a:extLst>
              <a:ext uri="{FF2B5EF4-FFF2-40B4-BE49-F238E27FC236}">
                <a16:creationId xmlns:a16="http://schemas.microsoft.com/office/drawing/2014/main" id="{8E2C0B12-D5D6-4D13-AA8C-CA15366FC0E3}"/>
              </a:ext>
            </a:extLst>
          </p:cNvPr>
          <p:cNvSpPr/>
          <p:nvPr/>
        </p:nvSpPr>
        <p:spPr>
          <a:xfrm>
            <a:off x="345775" y="383142"/>
            <a:ext cx="422695" cy="552091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895789-A432-41FA-9F14-F127EBB52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70" y="2390775"/>
            <a:ext cx="6181725" cy="43513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ED86B7-152E-48D6-A198-EFFA30D41464}"/>
              </a:ext>
            </a:extLst>
          </p:cNvPr>
          <p:cNvSpPr txBox="1"/>
          <p:nvPr/>
        </p:nvSpPr>
        <p:spPr>
          <a:xfrm>
            <a:off x="8117521" y="3417244"/>
            <a:ext cx="2469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add</a:t>
            </a:r>
            <a:r>
              <a:rPr lang="ko-KR" altLang="en-US" sz="2400" dirty="0"/>
              <a:t>하고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commit</a:t>
            </a:r>
            <a:r>
              <a:rPr lang="ko-KR" altLang="en-US" sz="2400" dirty="0"/>
              <a:t>하기 직전 상태로 되돌아감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E98389-402B-491B-8DC8-E8B2D42A1143}"/>
              </a:ext>
            </a:extLst>
          </p:cNvPr>
          <p:cNvSpPr/>
          <p:nvPr/>
        </p:nvSpPr>
        <p:spPr>
          <a:xfrm>
            <a:off x="8117457" y="3429000"/>
            <a:ext cx="2415396" cy="1125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C398723-D0F2-4FCB-B28F-97490DBF82D4}"/>
              </a:ext>
            </a:extLst>
          </p:cNvPr>
          <p:cNvCxnSpPr>
            <a:stCxn id="11" idx="1"/>
          </p:cNvCxnSpPr>
          <p:nvPr/>
        </p:nvCxnSpPr>
        <p:spPr>
          <a:xfrm flipH="1">
            <a:off x="2803585" y="3991874"/>
            <a:ext cx="5313872" cy="1830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46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98D1DEB-3D59-4AAA-9F6B-E5B8E371A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321134"/>
            <a:ext cx="6183702" cy="45368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CA72366-14A0-4151-98B6-2C4152A1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기본 사용 </a:t>
            </a:r>
            <a:r>
              <a:rPr lang="en-US" altLang="ko-KR" dirty="0"/>
              <a:t>– </a:t>
            </a:r>
            <a:r>
              <a:rPr lang="en-US" altLang="ko-KR" u="sng" dirty="0"/>
              <a:t>git reset --hard HEAD^</a:t>
            </a:r>
            <a:endParaRPr lang="ko-KR" altLang="en-US" u="sng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38CB3-A459-4913-9D72-28E711280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122" y="18417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다시 파일을 </a:t>
            </a:r>
            <a:r>
              <a:rPr lang="en-US" altLang="ko-KR" dirty="0"/>
              <a:t>add, commit</a:t>
            </a:r>
            <a:r>
              <a:rPr lang="ko-KR" altLang="en-US" dirty="0"/>
              <a:t> 후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6" name="번개 5">
            <a:extLst>
              <a:ext uri="{FF2B5EF4-FFF2-40B4-BE49-F238E27FC236}">
                <a16:creationId xmlns:a16="http://schemas.microsoft.com/office/drawing/2014/main" id="{8E2C0B12-D5D6-4D13-AA8C-CA15366FC0E3}"/>
              </a:ext>
            </a:extLst>
          </p:cNvPr>
          <p:cNvSpPr/>
          <p:nvPr/>
        </p:nvSpPr>
        <p:spPr>
          <a:xfrm>
            <a:off x="345775" y="383142"/>
            <a:ext cx="422695" cy="552091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ED86B7-152E-48D6-A198-EFFA30D41464}"/>
              </a:ext>
            </a:extLst>
          </p:cNvPr>
          <p:cNvSpPr txBox="1"/>
          <p:nvPr/>
        </p:nvSpPr>
        <p:spPr>
          <a:xfrm>
            <a:off x="8118999" y="3429000"/>
            <a:ext cx="2469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커밋까지</a:t>
            </a:r>
            <a:r>
              <a:rPr lang="ko-KR" altLang="en-US" sz="2400" dirty="0"/>
              <a:t> 싹 </a:t>
            </a:r>
            <a:r>
              <a:rPr lang="ko-KR" altLang="en-US" sz="2400" dirty="0" err="1"/>
              <a:t>날려버림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ko-KR" altLang="en-US" sz="2400" dirty="0"/>
              <a:t> 날려버린 </a:t>
            </a:r>
            <a:r>
              <a:rPr lang="ko-KR" altLang="en-US" sz="2400" dirty="0" err="1"/>
              <a:t>커밋은</a:t>
            </a:r>
            <a:r>
              <a:rPr lang="ko-KR" altLang="en-US" sz="2400" dirty="0"/>
              <a:t> 되돌릴 수 없음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E98389-402B-491B-8DC8-E8B2D42A1143}"/>
              </a:ext>
            </a:extLst>
          </p:cNvPr>
          <p:cNvSpPr/>
          <p:nvPr/>
        </p:nvSpPr>
        <p:spPr>
          <a:xfrm>
            <a:off x="8117457" y="3429000"/>
            <a:ext cx="2415396" cy="1557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C398723-D0F2-4FCB-B28F-97490DBF82D4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182483" y="4207952"/>
            <a:ext cx="5934974" cy="1390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334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2366-14A0-4151-98B6-2C4152A1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기본 사용 </a:t>
            </a:r>
            <a:r>
              <a:rPr lang="en-US" altLang="ko-KR" dirty="0"/>
              <a:t>– </a:t>
            </a:r>
            <a:r>
              <a:rPr lang="en-US" altLang="ko-KR" u="sng" dirty="0"/>
              <a:t>revert</a:t>
            </a:r>
            <a:endParaRPr lang="ko-KR" altLang="en-US" u="sng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929C8AA-EC8E-4306-9DC7-7751CC868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75" y="1506163"/>
            <a:ext cx="5536552" cy="4687247"/>
          </a:xfrm>
          <a:prstGeom prst="rect">
            <a:avLst/>
          </a:prstGeom>
        </p:spPr>
      </p:pic>
      <p:sp>
        <p:nvSpPr>
          <p:cNvPr id="6" name="번개 5">
            <a:extLst>
              <a:ext uri="{FF2B5EF4-FFF2-40B4-BE49-F238E27FC236}">
                <a16:creationId xmlns:a16="http://schemas.microsoft.com/office/drawing/2014/main" id="{8E2C0B12-D5D6-4D13-AA8C-CA15366FC0E3}"/>
              </a:ext>
            </a:extLst>
          </p:cNvPr>
          <p:cNvSpPr/>
          <p:nvPr/>
        </p:nvSpPr>
        <p:spPr>
          <a:xfrm>
            <a:off x="345775" y="383142"/>
            <a:ext cx="422695" cy="552091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3EC8BB-BDF6-4021-9E24-314F8607F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327" y="1506164"/>
            <a:ext cx="6044789" cy="46872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950865-6E12-49DA-B10C-E56742BDB6CE}"/>
              </a:ext>
            </a:extLst>
          </p:cNvPr>
          <p:cNvSpPr/>
          <p:nvPr/>
        </p:nvSpPr>
        <p:spPr>
          <a:xfrm>
            <a:off x="884800" y="2026763"/>
            <a:ext cx="369498" cy="2348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CC7FD2-A145-4220-9A87-600F2C04F588}"/>
              </a:ext>
            </a:extLst>
          </p:cNvPr>
          <p:cNvSpPr/>
          <p:nvPr/>
        </p:nvSpPr>
        <p:spPr>
          <a:xfrm>
            <a:off x="884800" y="3517590"/>
            <a:ext cx="369498" cy="2348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10E0776-430B-495B-A150-FC439200B21B}"/>
              </a:ext>
            </a:extLst>
          </p:cNvPr>
          <p:cNvCxnSpPr/>
          <p:nvPr/>
        </p:nvCxnSpPr>
        <p:spPr>
          <a:xfrm flipV="1">
            <a:off x="1254298" y="2026763"/>
            <a:ext cx="5543317" cy="1174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F30CF99-CCB6-4559-B6FC-28C4ABAA0A0C}"/>
              </a:ext>
            </a:extLst>
          </p:cNvPr>
          <p:cNvCxnSpPr>
            <a:cxnSpLocks/>
          </p:cNvCxnSpPr>
          <p:nvPr/>
        </p:nvCxnSpPr>
        <p:spPr>
          <a:xfrm flipV="1">
            <a:off x="1254298" y="2137062"/>
            <a:ext cx="5912815" cy="149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3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72CA6-7219-49FD-9B20-5EB4811D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Linus Benedict Torvalds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7E2FD-502E-4696-BB49-44AAB896D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sz="3200" dirty="0"/>
              <a:t>Git</a:t>
            </a:r>
            <a:r>
              <a:rPr lang="en-US" altLang="ko-KR" dirty="0"/>
              <a:t> </a:t>
            </a:r>
            <a:r>
              <a:rPr lang="ko-KR" altLang="en-US" dirty="0"/>
              <a:t>은 리눅스 </a:t>
            </a:r>
            <a:r>
              <a:rPr lang="ko-KR" altLang="en-US" dirty="0" err="1"/>
              <a:t>토발즈가</a:t>
            </a:r>
            <a:r>
              <a:rPr lang="ko-KR" altLang="en-US" dirty="0"/>
              <a:t> 세미나에서 자기가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만든 소프트웨어 중 가장 완벽하다고 언급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VCS(Version Control System)</a:t>
            </a:r>
            <a:r>
              <a:rPr lang="ko-KR" altLang="en-US" dirty="0"/>
              <a:t>으로 </a:t>
            </a:r>
            <a:r>
              <a:rPr lang="en-US" altLang="ko-KR" dirty="0"/>
              <a:t>‘</a:t>
            </a:r>
            <a:r>
              <a:rPr lang="en-US" altLang="ko-KR" dirty="0" err="1"/>
              <a:t>BitKeeper</a:t>
            </a:r>
            <a:r>
              <a:rPr lang="en-US" altLang="ko-KR" dirty="0"/>
              <a:t>’</a:t>
            </a:r>
            <a:r>
              <a:rPr lang="ko-KR" altLang="en-US" dirty="0"/>
              <a:t>을 사용하며 리눅스 커널 개발을 하던 </a:t>
            </a:r>
            <a:r>
              <a:rPr lang="ko-KR" altLang="en-US" dirty="0" err="1"/>
              <a:t>토발즈는</a:t>
            </a:r>
            <a:r>
              <a:rPr lang="ko-KR" altLang="en-US" dirty="0"/>
              <a:t> 여러 이념충돌과 성능에 화가 나서 </a:t>
            </a:r>
            <a:r>
              <a:rPr lang="en-US" altLang="ko-KR" sz="5400" dirty="0"/>
              <a:t>2</a:t>
            </a:r>
            <a:r>
              <a:rPr lang="ko-KR" altLang="en-US" dirty="0" err="1"/>
              <a:t>주만에</a:t>
            </a:r>
            <a:r>
              <a:rPr lang="ko-KR" altLang="en-US" dirty="0"/>
              <a:t> </a:t>
            </a:r>
            <a:r>
              <a:rPr lang="en-US" altLang="ko-KR" sz="3200" dirty="0"/>
              <a:t>Git</a:t>
            </a:r>
            <a:r>
              <a:rPr lang="ko-KR" altLang="en-US" dirty="0"/>
              <a:t>을 개발 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기준 </a:t>
            </a:r>
            <a:r>
              <a:rPr lang="en-US" altLang="ko-KR" dirty="0"/>
              <a:t>MS</a:t>
            </a:r>
            <a:r>
              <a:rPr lang="ko-KR" altLang="en-US" dirty="0"/>
              <a:t>가 </a:t>
            </a:r>
            <a:r>
              <a:rPr lang="en-US" altLang="ko-KR" dirty="0"/>
              <a:t>GitHub</a:t>
            </a:r>
            <a:r>
              <a:rPr lang="ko-KR" altLang="en-US" dirty="0"/>
              <a:t>를 </a:t>
            </a:r>
            <a:r>
              <a:rPr lang="en-US" altLang="ko-KR" dirty="0"/>
              <a:t>75</a:t>
            </a:r>
            <a:r>
              <a:rPr lang="ko-KR" altLang="en-US" dirty="0"/>
              <a:t>억달러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8</a:t>
            </a:r>
            <a:r>
              <a:rPr lang="ko-KR" altLang="en-US" dirty="0"/>
              <a:t>조원</a:t>
            </a:r>
            <a:r>
              <a:rPr lang="en-US" altLang="ko-KR" dirty="0"/>
              <a:t>)</a:t>
            </a:r>
            <a:r>
              <a:rPr lang="ko-KR" altLang="en-US" dirty="0"/>
              <a:t>에 인수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050" name="Picture 2" descr="ë¦¬ëì¤ í ë°ì¦ì ëí ì´ë¯¸ì§ ê²ìê²°ê³¼">
            <a:extLst>
              <a:ext uri="{FF2B5EF4-FFF2-40B4-BE49-F238E27FC236}">
                <a16:creationId xmlns:a16="http://schemas.microsoft.com/office/drawing/2014/main" id="{A5BAF994-72D3-4C4B-B148-5FFD289EA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693" y="0"/>
            <a:ext cx="3848307" cy="257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080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2366-14A0-4151-98B6-2C4152A1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기본 사용 </a:t>
            </a:r>
            <a:r>
              <a:rPr lang="en-US" altLang="ko-KR" dirty="0"/>
              <a:t>– </a:t>
            </a:r>
            <a:r>
              <a:rPr lang="en-US" altLang="ko-KR" u="sng" dirty="0"/>
              <a:t>revert</a:t>
            </a:r>
            <a:endParaRPr lang="ko-KR" altLang="en-US" u="sng" dirty="0"/>
          </a:p>
        </p:txBody>
      </p:sp>
      <p:pic>
        <p:nvPicPr>
          <p:cNvPr id="11" name="내용 개체 틀 3">
            <a:extLst>
              <a:ext uri="{FF2B5EF4-FFF2-40B4-BE49-F238E27FC236}">
                <a16:creationId xmlns:a16="http://schemas.microsoft.com/office/drawing/2014/main" id="{C588AF84-3998-4FDF-945F-037F7D2AB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09" y="1481258"/>
            <a:ext cx="5410807" cy="5376742"/>
          </a:xfrm>
          <a:prstGeom prst="rect">
            <a:avLst/>
          </a:prstGeom>
        </p:spPr>
      </p:pic>
      <p:sp>
        <p:nvSpPr>
          <p:cNvPr id="6" name="번개 5">
            <a:extLst>
              <a:ext uri="{FF2B5EF4-FFF2-40B4-BE49-F238E27FC236}">
                <a16:creationId xmlns:a16="http://schemas.microsoft.com/office/drawing/2014/main" id="{8E2C0B12-D5D6-4D13-AA8C-CA15366FC0E3}"/>
              </a:ext>
            </a:extLst>
          </p:cNvPr>
          <p:cNvSpPr/>
          <p:nvPr/>
        </p:nvSpPr>
        <p:spPr>
          <a:xfrm>
            <a:off x="345775" y="383142"/>
            <a:ext cx="422695" cy="552091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2BA2E-E7A6-47E2-AFEA-55EEE7096F2F}"/>
              </a:ext>
            </a:extLst>
          </p:cNvPr>
          <p:cNvSpPr txBox="1"/>
          <p:nvPr/>
        </p:nvSpPr>
        <p:spPr>
          <a:xfrm>
            <a:off x="6014301" y="1481258"/>
            <a:ext cx="52318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revert </a:t>
            </a:r>
            <a:r>
              <a:rPr lang="ko-KR" altLang="en-US" sz="2400" dirty="0"/>
              <a:t>시에  </a:t>
            </a:r>
            <a:r>
              <a:rPr lang="en-US" altLang="ko-KR" sz="2400" dirty="0"/>
              <a:t>commit</a:t>
            </a:r>
            <a:r>
              <a:rPr lang="ko-KR" altLang="en-US" sz="2400" dirty="0"/>
              <a:t>은 되돌아가지 않는다 </a:t>
            </a:r>
            <a:r>
              <a:rPr lang="en-US" altLang="ko-KR" sz="2400" dirty="0"/>
              <a:t>(reset</a:t>
            </a:r>
            <a:r>
              <a:rPr lang="ko-KR" altLang="en-US" sz="2400" dirty="0"/>
              <a:t>으로 했을 땐 </a:t>
            </a:r>
            <a:r>
              <a:rPr lang="en-US" altLang="ko-KR" sz="2400" dirty="0"/>
              <a:t>commit </a:t>
            </a:r>
            <a:r>
              <a:rPr lang="ko-KR" altLang="en-US" sz="2400" dirty="0"/>
              <a:t>자체가 없어졌었음</a:t>
            </a:r>
            <a:r>
              <a:rPr lang="en-US" altLang="ko-KR" sz="2400" dirty="0"/>
              <a:t>)  : revert</a:t>
            </a:r>
            <a:r>
              <a:rPr lang="ko-KR" altLang="en-US" sz="2400" dirty="0"/>
              <a:t>는 </a:t>
            </a:r>
            <a:r>
              <a:rPr lang="en-US" altLang="ko-KR" sz="2400" dirty="0"/>
              <a:t>commit </a:t>
            </a:r>
            <a:r>
              <a:rPr lang="ko-KR" altLang="en-US" sz="2400" dirty="0"/>
              <a:t>메시지를 하나 더 만든다 </a:t>
            </a:r>
            <a:r>
              <a:rPr lang="en-US" altLang="ko-KR" sz="2400" dirty="0"/>
              <a:t>(</a:t>
            </a:r>
            <a:r>
              <a:rPr lang="ko-KR" altLang="en-US" sz="2400" dirty="0"/>
              <a:t>되돌렸다는 의미로</a:t>
            </a:r>
            <a:r>
              <a:rPr lang="en-US" altLang="ko-KR" sz="2400" dirty="0"/>
              <a:t>)  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변경한 </a:t>
            </a:r>
            <a:r>
              <a:rPr lang="ko-KR" altLang="en-US" sz="2400" dirty="0"/>
              <a:t>소스코드만 뒤로 가고 </a:t>
            </a:r>
            <a:r>
              <a:rPr lang="en-US" altLang="ko-KR" sz="2400" dirty="0"/>
              <a:t>commit </a:t>
            </a:r>
            <a:r>
              <a:rPr lang="ko-KR" altLang="en-US" sz="2400" dirty="0"/>
              <a:t>내역은 계속 앞으로 나가는 </a:t>
            </a:r>
            <a:r>
              <a:rPr lang="en-US" altLang="ko-KR" sz="2400" dirty="0"/>
              <a:t>revert! </a:t>
            </a:r>
            <a:endParaRPr lang="ko-KR" altLang="en-US" sz="2400" dirty="0"/>
          </a:p>
          <a:p>
            <a:endParaRPr lang="en-US" altLang="ko-KR" sz="2400" dirty="0"/>
          </a:p>
          <a:p>
            <a:r>
              <a:rPr lang="en-US" altLang="ko-KR" sz="2400" dirty="0"/>
              <a:t>- reset </a:t>
            </a:r>
            <a:r>
              <a:rPr lang="ko-KR" altLang="en-US" sz="2400" dirty="0"/>
              <a:t>명령어로 </a:t>
            </a:r>
            <a:r>
              <a:rPr lang="en-US" altLang="ko-KR" sz="2400" dirty="0"/>
              <a:t>commit</a:t>
            </a:r>
            <a:r>
              <a:rPr lang="ko-KR" altLang="en-US" sz="2400" dirty="0"/>
              <a:t>을 없애 버리면 원격저장소와 로컬저장소의 </a:t>
            </a:r>
            <a:r>
              <a:rPr lang="en-US" altLang="ko-KR" sz="2400" dirty="0"/>
              <a:t>log</a:t>
            </a:r>
            <a:r>
              <a:rPr lang="ko-KR" altLang="en-US" sz="2400" dirty="0"/>
              <a:t>내역이 꼬일 위험이 있고</a:t>
            </a:r>
            <a:r>
              <a:rPr lang="en-US" altLang="ko-KR" sz="2400" dirty="0"/>
              <a:t>, </a:t>
            </a:r>
            <a:r>
              <a:rPr lang="ko-KR" altLang="en-US" sz="2400" dirty="0"/>
              <a:t>그럼 </a:t>
            </a:r>
            <a:r>
              <a:rPr lang="en-US" altLang="ko-KR" sz="2400" dirty="0"/>
              <a:t>push</a:t>
            </a:r>
            <a:r>
              <a:rPr lang="ko-KR" altLang="en-US" sz="2400" dirty="0"/>
              <a:t>가 안된다  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003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2366-14A0-4151-98B6-2C4152A1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기본 사용 </a:t>
            </a:r>
            <a:r>
              <a:rPr lang="en-US" altLang="ko-KR" dirty="0"/>
              <a:t>– Branch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4C20F-E5FF-4C5C-8138-1D65671BF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분기점을 생성하고 동일한 소스코드에서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다른 개발을 하기위한 기능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Git</a:t>
            </a:r>
            <a:r>
              <a:rPr lang="ko-KR" altLang="en-US" dirty="0"/>
              <a:t>은 초기 셋팅 시 </a:t>
            </a:r>
            <a:r>
              <a:rPr lang="en-US" altLang="ko-KR" dirty="0"/>
              <a:t>master</a:t>
            </a:r>
            <a:r>
              <a:rPr lang="ko-KR" altLang="en-US" dirty="0"/>
              <a:t>라는 </a:t>
            </a:r>
            <a:r>
              <a:rPr lang="en-US" altLang="ko-KR" dirty="0"/>
              <a:t>branch</a:t>
            </a:r>
            <a:r>
              <a:rPr lang="ko-KR" altLang="en-US" dirty="0"/>
              <a:t>를 기본값으로 만들어 줌</a:t>
            </a:r>
          </a:p>
        </p:txBody>
      </p:sp>
      <p:sp>
        <p:nvSpPr>
          <p:cNvPr id="6" name="번개 5">
            <a:extLst>
              <a:ext uri="{FF2B5EF4-FFF2-40B4-BE49-F238E27FC236}">
                <a16:creationId xmlns:a16="http://schemas.microsoft.com/office/drawing/2014/main" id="{8E2C0B12-D5D6-4D13-AA8C-CA15366FC0E3}"/>
              </a:ext>
            </a:extLst>
          </p:cNvPr>
          <p:cNvSpPr/>
          <p:nvPr/>
        </p:nvSpPr>
        <p:spPr>
          <a:xfrm>
            <a:off x="345775" y="383142"/>
            <a:ext cx="422695" cy="552091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CA6BE4-4CE1-438F-9F26-E04F65BE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3" y="3357653"/>
            <a:ext cx="6115050" cy="3269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740C8E-6EA8-4890-AB16-97ECFD2C972D}"/>
              </a:ext>
            </a:extLst>
          </p:cNvPr>
          <p:cNvSpPr txBox="1"/>
          <p:nvPr/>
        </p:nvSpPr>
        <p:spPr>
          <a:xfrm>
            <a:off x="6394576" y="3429000"/>
            <a:ext cx="53200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u="sng" dirty="0"/>
              <a:t>git branch</a:t>
            </a:r>
            <a:r>
              <a:rPr lang="en-US" altLang="ko-KR" sz="2400" dirty="0"/>
              <a:t> : </a:t>
            </a:r>
            <a:r>
              <a:rPr lang="ko-KR" altLang="en-US" sz="2400" dirty="0"/>
              <a:t>로컬 저장소의 </a:t>
            </a:r>
            <a:r>
              <a:rPr lang="en-US" altLang="ko-KR" sz="2400" dirty="0"/>
              <a:t>branch 					</a:t>
            </a:r>
            <a:r>
              <a:rPr lang="ko-KR" altLang="en-US" sz="2400" dirty="0"/>
              <a:t>리스트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en-US" altLang="ko-KR" sz="2400" u="sng" dirty="0"/>
              <a:t>git branch –r</a:t>
            </a:r>
            <a:r>
              <a:rPr lang="en-US" altLang="ko-KR" sz="2400" dirty="0"/>
              <a:t> :  </a:t>
            </a:r>
            <a:r>
              <a:rPr lang="ko-KR" altLang="en-US" sz="2400" dirty="0"/>
              <a:t>원격 저장소의 </a:t>
            </a:r>
            <a:r>
              <a:rPr lang="en-US" altLang="ko-KR" sz="2400" dirty="0"/>
              <a:t>branch 						</a:t>
            </a:r>
            <a:r>
              <a:rPr lang="ko-KR" altLang="en-US" sz="2400" dirty="0"/>
              <a:t>리스트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en-US" altLang="ko-KR" sz="2400" u="sng" dirty="0"/>
              <a:t>git branch –a</a:t>
            </a:r>
            <a:r>
              <a:rPr lang="en-US" altLang="ko-KR" sz="2400" dirty="0"/>
              <a:t> : </a:t>
            </a:r>
            <a:r>
              <a:rPr lang="ko-KR" altLang="en-US" sz="2400" dirty="0"/>
              <a:t>로컬</a:t>
            </a:r>
            <a:r>
              <a:rPr lang="en-US" altLang="ko-KR" sz="2400" dirty="0"/>
              <a:t>/</a:t>
            </a:r>
            <a:r>
              <a:rPr lang="ko-KR" altLang="en-US" sz="2400" dirty="0"/>
              <a:t>원격 저장소의 </a:t>
            </a:r>
            <a:r>
              <a:rPr lang="en-US" altLang="ko-KR" sz="2400" dirty="0"/>
              <a:t>						branch </a:t>
            </a:r>
            <a:r>
              <a:rPr lang="ko-KR" altLang="en-US" sz="2400" dirty="0"/>
              <a:t>리스트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2EF986-51DF-49CC-865E-10D7601F3E8C}"/>
              </a:ext>
            </a:extLst>
          </p:cNvPr>
          <p:cNvSpPr/>
          <p:nvPr/>
        </p:nvSpPr>
        <p:spPr>
          <a:xfrm>
            <a:off x="6409426" y="3429000"/>
            <a:ext cx="5175849" cy="2997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88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2366-14A0-4151-98B6-2C4152A1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기본 사용 </a:t>
            </a:r>
            <a:r>
              <a:rPr lang="en-US" altLang="ko-KR" dirty="0"/>
              <a:t>– Branch </a:t>
            </a:r>
            <a:r>
              <a:rPr lang="ko-KR" altLang="en-US" dirty="0"/>
              <a:t>생성</a:t>
            </a:r>
            <a:r>
              <a:rPr lang="en-US" altLang="ko-KR" dirty="0"/>
              <a:t> / </a:t>
            </a:r>
            <a:r>
              <a:rPr lang="ko-KR" altLang="en-US" dirty="0"/>
              <a:t>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4C20F-E5FF-4C5C-8138-1D65671BF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775" y="1825625"/>
            <a:ext cx="11575931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u="sng" dirty="0"/>
              <a:t>git branch &lt;branch </a:t>
            </a:r>
            <a:r>
              <a:rPr lang="ko-KR" altLang="en-US" u="sng" dirty="0"/>
              <a:t>이름</a:t>
            </a:r>
            <a:r>
              <a:rPr lang="en-US" altLang="ko-KR" u="sng" dirty="0"/>
              <a:t>&gt;</a:t>
            </a:r>
            <a:r>
              <a:rPr lang="en-US" altLang="ko-KR" dirty="0"/>
              <a:t> : </a:t>
            </a:r>
            <a:r>
              <a:rPr lang="ko-KR" altLang="en-US" dirty="0"/>
              <a:t>생성</a:t>
            </a:r>
            <a:r>
              <a:rPr lang="en-US" altLang="ko-KR" dirty="0"/>
              <a:t>            -</a:t>
            </a:r>
            <a:r>
              <a:rPr lang="en-US" altLang="ko-KR" u="sng" dirty="0"/>
              <a:t>git checkout &lt;  branch </a:t>
            </a:r>
            <a:r>
              <a:rPr lang="ko-KR" altLang="en-US" u="sng" dirty="0"/>
              <a:t>이름</a:t>
            </a:r>
            <a:r>
              <a:rPr lang="en-US" altLang="ko-KR" u="sng" dirty="0"/>
              <a:t>&gt; </a:t>
            </a:r>
            <a:r>
              <a:rPr lang="en-US" altLang="ko-KR" dirty="0"/>
              <a:t>: </a:t>
            </a:r>
            <a:r>
              <a:rPr lang="ko-KR" altLang="en-US" dirty="0"/>
              <a:t>이동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번개 5">
            <a:extLst>
              <a:ext uri="{FF2B5EF4-FFF2-40B4-BE49-F238E27FC236}">
                <a16:creationId xmlns:a16="http://schemas.microsoft.com/office/drawing/2014/main" id="{8E2C0B12-D5D6-4D13-AA8C-CA15366FC0E3}"/>
              </a:ext>
            </a:extLst>
          </p:cNvPr>
          <p:cNvSpPr/>
          <p:nvPr/>
        </p:nvSpPr>
        <p:spPr>
          <a:xfrm>
            <a:off x="345775" y="383142"/>
            <a:ext cx="422695" cy="552091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FD3339-BC2A-4A7C-A762-23F4897BC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22" y="2431976"/>
            <a:ext cx="3902504" cy="8296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978A52-09A0-4A83-AEB3-66DC22585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22" y="3610185"/>
            <a:ext cx="5030787" cy="134501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CE4530A-3C0D-4C58-97F3-F062D1B4F6EC}"/>
              </a:ext>
            </a:extLst>
          </p:cNvPr>
          <p:cNvCxnSpPr/>
          <p:nvPr/>
        </p:nvCxnSpPr>
        <p:spPr>
          <a:xfrm>
            <a:off x="1168924" y="4458878"/>
            <a:ext cx="0" cy="886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992F26-7AD9-4E56-B228-895E877305BC}"/>
              </a:ext>
            </a:extLst>
          </p:cNvPr>
          <p:cNvSpPr txBox="1"/>
          <p:nvPr/>
        </p:nvSpPr>
        <p:spPr>
          <a:xfrm>
            <a:off x="1168924" y="5555411"/>
            <a:ext cx="273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: </a:t>
            </a:r>
            <a:r>
              <a:rPr lang="ko-KR" altLang="en-US" dirty="0"/>
              <a:t>현재 어떤 </a:t>
            </a:r>
            <a:r>
              <a:rPr lang="en-US" altLang="ko-KR" dirty="0"/>
              <a:t>branch</a:t>
            </a:r>
            <a:r>
              <a:rPr lang="ko-KR" altLang="en-US" dirty="0"/>
              <a:t>에    </a:t>
            </a:r>
            <a:r>
              <a:rPr lang="en-US" altLang="ko-KR" dirty="0"/>
              <a:t>  	</a:t>
            </a:r>
            <a:r>
              <a:rPr lang="ko-KR" altLang="en-US" dirty="0"/>
              <a:t>있는지를 나타냄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0EF1F8-7428-4FC6-B000-8ABBF15050AD}"/>
              </a:ext>
            </a:extLst>
          </p:cNvPr>
          <p:cNvSpPr/>
          <p:nvPr/>
        </p:nvSpPr>
        <p:spPr>
          <a:xfrm>
            <a:off x="1168924" y="5555411"/>
            <a:ext cx="2385146" cy="621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603A17D-B306-4F05-9C61-6B8F09355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99" y="2431976"/>
            <a:ext cx="5265707" cy="9064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7BCC9F-8BEB-43B8-9057-F9DC18441268}"/>
              </a:ext>
            </a:extLst>
          </p:cNvPr>
          <p:cNvSpPr txBox="1"/>
          <p:nvPr/>
        </p:nvSpPr>
        <p:spPr>
          <a:xfrm>
            <a:off x="5083838" y="4293606"/>
            <a:ext cx="7108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</a:t>
            </a:r>
            <a:r>
              <a:rPr lang="en-US" altLang="ko-KR" sz="2800" u="sng" dirty="0"/>
              <a:t>git checkout - b &lt;  branch </a:t>
            </a:r>
            <a:r>
              <a:rPr lang="ko-KR" altLang="en-US" sz="2800" u="sng" dirty="0"/>
              <a:t>이름</a:t>
            </a:r>
            <a:r>
              <a:rPr lang="en-US" altLang="ko-KR" sz="2800" u="sng" dirty="0"/>
              <a:t>&gt; </a:t>
            </a:r>
            <a:r>
              <a:rPr lang="en-US" altLang="ko-KR" sz="2800" dirty="0"/>
              <a:t>: </a:t>
            </a:r>
            <a:r>
              <a:rPr lang="ko-KR" altLang="en-US" sz="2800" dirty="0"/>
              <a:t>생성 </a:t>
            </a:r>
            <a:r>
              <a:rPr lang="en-US" altLang="ko-KR" sz="2800" dirty="0"/>
              <a:t>&amp; </a:t>
            </a:r>
            <a:r>
              <a:rPr lang="ko-KR" altLang="en-US" sz="2800" dirty="0"/>
              <a:t>이동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CE82F96-28C9-47A1-83C8-916482EF7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428" y="5018427"/>
            <a:ext cx="6448425" cy="695325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543B2A5-DC83-45FD-8AA0-2360C8900678}"/>
              </a:ext>
            </a:extLst>
          </p:cNvPr>
          <p:cNvCxnSpPr>
            <a:stCxn id="3" idx="0"/>
          </p:cNvCxnSpPr>
          <p:nvPr/>
        </p:nvCxnSpPr>
        <p:spPr>
          <a:xfrm flipH="1">
            <a:off x="6133740" y="1825625"/>
            <a:ext cx="1" cy="219545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2B4EAA7-60F1-4C32-AF33-378E6D1E2F2C}"/>
              </a:ext>
            </a:extLst>
          </p:cNvPr>
          <p:cNvCxnSpPr/>
          <p:nvPr/>
        </p:nvCxnSpPr>
        <p:spPr>
          <a:xfrm>
            <a:off x="4901263" y="4021080"/>
            <a:ext cx="7290737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C98D90A-B573-4EAD-A1EC-B2C56A6671E0}"/>
              </a:ext>
            </a:extLst>
          </p:cNvPr>
          <p:cNvCxnSpPr>
            <a:cxnSpLocks/>
          </p:cNvCxnSpPr>
          <p:nvPr/>
        </p:nvCxnSpPr>
        <p:spPr>
          <a:xfrm>
            <a:off x="4901263" y="4021080"/>
            <a:ext cx="0" cy="215588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67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2366-14A0-4151-98B6-2C4152A1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기본 사용 </a:t>
            </a:r>
            <a:r>
              <a:rPr lang="en-US" altLang="ko-KR" dirty="0"/>
              <a:t>– </a:t>
            </a:r>
            <a:r>
              <a:rPr lang="en-US" altLang="ko-KR" u="sng" dirty="0"/>
              <a:t>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4C20F-E5FF-4C5C-8138-1D65671BF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775" y="1825625"/>
            <a:ext cx="11575931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두 개의 </a:t>
            </a:r>
            <a:r>
              <a:rPr lang="en-US" altLang="ko-KR" dirty="0"/>
              <a:t>branch</a:t>
            </a:r>
            <a:r>
              <a:rPr lang="ko-KR" altLang="en-US" dirty="0"/>
              <a:t>의 코드를 합쳐주는 기능 </a:t>
            </a:r>
            <a:r>
              <a:rPr lang="en-US" altLang="ko-KR" dirty="0"/>
              <a:t>(</a:t>
            </a:r>
            <a:r>
              <a:rPr lang="ko-KR" altLang="en-US" dirty="0"/>
              <a:t>개발내용 병합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u="sng" dirty="0"/>
              <a:t>git merge &lt;</a:t>
            </a:r>
            <a:r>
              <a:rPr lang="ko-KR" altLang="en-US" u="sng" dirty="0"/>
              <a:t>합칠 </a:t>
            </a:r>
            <a:r>
              <a:rPr lang="en-US" altLang="ko-KR" u="sng" dirty="0"/>
              <a:t>branch </a:t>
            </a:r>
            <a:r>
              <a:rPr lang="ko-KR" altLang="en-US" u="sng" dirty="0"/>
              <a:t>이름</a:t>
            </a:r>
            <a:r>
              <a:rPr lang="en-US" altLang="ko-KR" u="sng" dirty="0"/>
              <a:t>&gt;</a:t>
            </a:r>
          </a:p>
          <a:p>
            <a:pPr>
              <a:buFontTx/>
              <a:buChar char="-"/>
            </a:pPr>
            <a:endParaRPr lang="en-US" altLang="ko-KR" u="sng" dirty="0"/>
          </a:p>
          <a:p>
            <a:pPr>
              <a:buFontTx/>
              <a:buChar char="-"/>
            </a:pPr>
            <a:r>
              <a:rPr lang="en-US" altLang="ko-KR" dirty="0"/>
              <a:t>merge</a:t>
            </a:r>
            <a:r>
              <a:rPr lang="ko-KR" altLang="en-US" dirty="0"/>
              <a:t>를 실행하면 현재 </a:t>
            </a:r>
            <a:r>
              <a:rPr lang="en-US" altLang="ko-KR" dirty="0"/>
              <a:t>branch</a:t>
            </a:r>
            <a:r>
              <a:rPr lang="ko-KR" altLang="en-US" dirty="0"/>
              <a:t>에 </a:t>
            </a:r>
            <a:r>
              <a:rPr lang="ko-KR" altLang="en-US" dirty="0" err="1"/>
              <a:t>합쳐짐</a:t>
            </a:r>
            <a:endParaRPr lang="ko-KR" altLang="en-US" dirty="0"/>
          </a:p>
        </p:txBody>
      </p:sp>
      <p:sp>
        <p:nvSpPr>
          <p:cNvPr id="6" name="번개 5">
            <a:extLst>
              <a:ext uri="{FF2B5EF4-FFF2-40B4-BE49-F238E27FC236}">
                <a16:creationId xmlns:a16="http://schemas.microsoft.com/office/drawing/2014/main" id="{8E2C0B12-D5D6-4D13-AA8C-CA15366FC0E3}"/>
              </a:ext>
            </a:extLst>
          </p:cNvPr>
          <p:cNvSpPr/>
          <p:nvPr/>
        </p:nvSpPr>
        <p:spPr>
          <a:xfrm>
            <a:off x="345775" y="383142"/>
            <a:ext cx="422695" cy="552091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4472E3-C1D2-4A5C-97B6-8D466E7B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384" y="2714920"/>
            <a:ext cx="4671620" cy="359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58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2366-14A0-4151-98B6-2C4152A1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기본 사용 </a:t>
            </a:r>
            <a:r>
              <a:rPr lang="en-US" altLang="ko-KR" dirty="0"/>
              <a:t>– </a:t>
            </a:r>
            <a:r>
              <a:rPr lang="en-US" altLang="ko-KR" u="sng" dirty="0"/>
              <a:t>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4C20F-E5FF-4C5C-8138-1D65671BF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775" y="1825625"/>
            <a:ext cx="11575931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master branch </a:t>
            </a:r>
            <a:r>
              <a:rPr lang="ko-KR" altLang="en-US" dirty="0"/>
              <a:t>에서 파일을 하나 생성</a:t>
            </a:r>
            <a:r>
              <a:rPr lang="en-US" altLang="ko-KR" dirty="0"/>
              <a:t>(</a:t>
            </a:r>
            <a:r>
              <a:rPr lang="ko-KR" altLang="en-US" dirty="0"/>
              <a:t>내용 無</a:t>
            </a:r>
            <a:r>
              <a:rPr lang="en-US" altLang="ko-KR" dirty="0"/>
              <a:t>)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  branch1</a:t>
            </a:r>
            <a:r>
              <a:rPr lang="ko-KR" altLang="en-US" dirty="0"/>
              <a:t>과 </a:t>
            </a:r>
            <a:r>
              <a:rPr lang="en-US" altLang="ko-KR" dirty="0"/>
              <a:t>branch2</a:t>
            </a:r>
            <a:r>
              <a:rPr lang="ko-KR" altLang="en-US" dirty="0"/>
              <a:t> 를 생성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파일수정 </a:t>
            </a:r>
            <a:r>
              <a:rPr lang="en-US" altLang="ko-KR" dirty="0">
                <a:latin typeface="맑은 고딕" panose="020B0503020000020004" pitchFamily="50" charset="-127"/>
              </a:rPr>
              <a:t>→ add / commit </a:t>
            </a:r>
            <a:r>
              <a:rPr lang="ko-KR" altLang="en-US" dirty="0">
                <a:latin typeface="맑은 고딕" panose="020B0503020000020004" pitchFamily="50" charset="-127"/>
              </a:rPr>
              <a:t>수행</a:t>
            </a:r>
            <a:endParaRPr lang="ko-KR" altLang="en-US" dirty="0"/>
          </a:p>
        </p:txBody>
      </p:sp>
      <p:sp>
        <p:nvSpPr>
          <p:cNvPr id="6" name="번개 5">
            <a:extLst>
              <a:ext uri="{FF2B5EF4-FFF2-40B4-BE49-F238E27FC236}">
                <a16:creationId xmlns:a16="http://schemas.microsoft.com/office/drawing/2014/main" id="{8E2C0B12-D5D6-4D13-AA8C-CA15366FC0E3}"/>
              </a:ext>
            </a:extLst>
          </p:cNvPr>
          <p:cNvSpPr/>
          <p:nvPr/>
        </p:nvSpPr>
        <p:spPr>
          <a:xfrm>
            <a:off x="345775" y="383142"/>
            <a:ext cx="422695" cy="552091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AFBACD-C661-4B99-80A5-AF7AC8E87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3" y="2816750"/>
            <a:ext cx="4626087" cy="23989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FC22C4-5C75-41B0-AC98-199FAAF228C4}"/>
              </a:ext>
            </a:extLst>
          </p:cNvPr>
          <p:cNvSpPr txBox="1"/>
          <p:nvPr/>
        </p:nvSpPr>
        <p:spPr>
          <a:xfrm>
            <a:off x="2462329" y="4105073"/>
            <a:ext cx="2652489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Vim </a:t>
            </a:r>
            <a:r>
              <a:rPr lang="ko-KR" altLang="en-US" dirty="0">
                <a:solidFill>
                  <a:schemeClr val="bg1"/>
                </a:solidFill>
              </a:rPr>
              <a:t>에디터에서 내용을 수정한 후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en-US" altLang="ko-KR" dirty="0" err="1">
                <a:solidFill>
                  <a:schemeClr val="bg1"/>
                </a:solidFill>
              </a:rPr>
              <a:t>wq</a:t>
            </a:r>
            <a:r>
              <a:rPr lang="ko-KR" altLang="en-US" dirty="0">
                <a:solidFill>
                  <a:schemeClr val="bg1"/>
                </a:solidFill>
              </a:rPr>
              <a:t>명령어로 </a:t>
            </a:r>
            <a:r>
              <a:rPr lang="en-US" altLang="ko-KR" dirty="0" err="1">
                <a:solidFill>
                  <a:schemeClr val="bg1"/>
                </a:solidFill>
              </a:rPr>
              <a:t>save&amp;exit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한다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0BB98C-8DBB-4130-A3D2-76F35BC01F8B}"/>
              </a:ext>
            </a:extLst>
          </p:cNvPr>
          <p:cNvCxnSpPr/>
          <p:nvPr/>
        </p:nvCxnSpPr>
        <p:spPr>
          <a:xfrm flipV="1">
            <a:off x="1371600" y="5331125"/>
            <a:ext cx="465826" cy="1035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CE59627-F918-4163-8558-CCEBD31DEC7F}"/>
              </a:ext>
            </a:extLst>
          </p:cNvPr>
          <p:cNvCxnSpPr>
            <a:cxnSpLocks/>
          </p:cNvCxnSpPr>
          <p:nvPr/>
        </p:nvCxnSpPr>
        <p:spPr>
          <a:xfrm>
            <a:off x="1276709" y="2708694"/>
            <a:ext cx="3062378" cy="655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A0509DF1-0840-4CBA-B4D4-19527D1E1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796" y="2816749"/>
            <a:ext cx="5451004" cy="3978338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2AA96E8-7BA8-4C6A-B703-789704C2D4C9}"/>
              </a:ext>
            </a:extLst>
          </p:cNvPr>
          <p:cNvCxnSpPr>
            <a:cxnSpLocks/>
          </p:cNvCxnSpPr>
          <p:nvPr/>
        </p:nvCxnSpPr>
        <p:spPr>
          <a:xfrm>
            <a:off x="2929149" y="2724968"/>
            <a:ext cx="6534028" cy="5629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내용 개체 틀 6">
            <a:extLst>
              <a:ext uri="{FF2B5EF4-FFF2-40B4-BE49-F238E27FC236}">
                <a16:creationId xmlns:a16="http://schemas.microsoft.com/office/drawing/2014/main" id="{37A8551C-86B3-49B7-B09E-3623F1220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53" y="5247775"/>
            <a:ext cx="5467350" cy="161022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C1F2AE2-1731-4281-99D1-469A11A94FAC}"/>
              </a:ext>
            </a:extLst>
          </p:cNvPr>
          <p:cNvCxnSpPr>
            <a:cxnSpLocks/>
          </p:cNvCxnSpPr>
          <p:nvPr/>
        </p:nvCxnSpPr>
        <p:spPr>
          <a:xfrm>
            <a:off x="1371600" y="4525200"/>
            <a:ext cx="10816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4C9713D-B682-468E-8E6D-F6F3DE7E3035}"/>
              </a:ext>
            </a:extLst>
          </p:cNvPr>
          <p:cNvSpPr txBox="1"/>
          <p:nvPr/>
        </p:nvSpPr>
        <p:spPr>
          <a:xfrm>
            <a:off x="10044643" y="3280619"/>
            <a:ext cx="216101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tail </a:t>
            </a:r>
            <a:r>
              <a:rPr lang="ko-KR" altLang="en-US" dirty="0">
                <a:solidFill>
                  <a:schemeClr val="bg1"/>
                </a:solidFill>
              </a:rPr>
              <a:t>명령어는 수정 내역 끝</a:t>
            </a:r>
            <a:r>
              <a:rPr lang="en-US" altLang="ko-KR" dirty="0">
                <a:solidFill>
                  <a:schemeClr val="bg1"/>
                </a:solidFill>
              </a:rPr>
              <a:t> 10</a:t>
            </a:r>
            <a:r>
              <a:rPr lang="ko-KR" altLang="en-US" dirty="0">
                <a:solidFill>
                  <a:schemeClr val="bg1"/>
                </a:solidFill>
              </a:rPr>
              <a:t>줄 </a:t>
            </a:r>
            <a:r>
              <a:rPr lang="en-US" altLang="ko-KR" dirty="0">
                <a:solidFill>
                  <a:schemeClr val="bg1"/>
                </a:solidFill>
              </a:rPr>
              <a:t>show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5775690-2343-4055-8E1E-6437162829EB}"/>
              </a:ext>
            </a:extLst>
          </p:cNvPr>
          <p:cNvCxnSpPr>
            <a:cxnSpLocks/>
          </p:cNvCxnSpPr>
          <p:nvPr/>
        </p:nvCxnSpPr>
        <p:spPr>
          <a:xfrm>
            <a:off x="7004649" y="3603784"/>
            <a:ext cx="3039994" cy="50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197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2366-14A0-4151-98B6-2C4152A1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기본 사용 </a:t>
            </a:r>
            <a:r>
              <a:rPr lang="en-US" altLang="ko-KR" dirty="0"/>
              <a:t>– </a:t>
            </a:r>
            <a:r>
              <a:rPr lang="en-US" altLang="ko-KR" u="sng" dirty="0"/>
              <a:t>merge</a:t>
            </a:r>
            <a:endParaRPr lang="ko-KR" altLang="en-US" dirty="0"/>
          </a:p>
        </p:txBody>
      </p:sp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25084F0C-6914-4674-8DA7-8538D4FDC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470" y="1690687"/>
            <a:ext cx="4700677" cy="2824751"/>
          </a:xfrm>
          <a:prstGeom prst="rect">
            <a:avLst/>
          </a:prstGeom>
        </p:spPr>
      </p:pic>
      <p:sp>
        <p:nvSpPr>
          <p:cNvPr id="6" name="번개 5">
            <a:extLst>
              <a:ext uri="{FF2B5EF4-FFF2-40B4-BE49-F238E27FC236}">
                <a16:creationId xmlns:a16="http://schemas.microsoft.com/office/drawing/2014/main" id="{8E2C0B12-D5D6-4D13-AA8C-CA15366FC0E3}"/>
              </a:ext>
            </a:extLst>
          </p:cNvPr>
          <p:cNvSpPr/>
          <p:nvPr/>
        </p:nvSpPr>
        <p:spPr>
          <a:xfrm>
            <a:off x="345775" y="383142"/>
            <a:ext cx="422695" cy="552091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BEEC7D7-0A2E-417C-8BBD-BF584C16C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70" y="4625935"/>
            <a:ext cx="4591050" cy="175418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ABDF562-6754-422F-BBAC-4541D88BFD4F}"/>
              </a:ext>
            </a:extLst>
          </p:cNvPr>
          <p:cNvSpPr/>
          <p:nvPr/>
        </p:nvSpPr>
        <p:spPr>
          <a:xfrm>
            <a:off x="768470" y="5270892"/>
            <a:ext cx="3077666" cy="3003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F93D2-48BF-4B59-BA04-8B65CDC47CBD}"/>
              </a:ext>
            </a:extLst>
          </p:cNvPr>
          <p:cNvSpPr txBox="1"/>
          <p:nvPr/>
        </p:nvSpPr>
        <p:spPr>
          <a:xfrm>
            <a:off x="6780361" y="1690687"/>
            <a:ext cx="5210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</a:t>
            </a:r>
            <a:r>
              <a:rPr lang="ko-KR" altLang="en-US" sz="2400" dirty="0"/>
              <a:t> 동일 파일에 같은 부분을 수정한 </a:t>
            </a:r>
            <a:r>
              <a:rPr lang="en-US" altLang="ko-KR" sz="2400" dirty="0"/>
              <a:t>branch </a:t>
            </a:r>
            <a:r>
              <a:rPr lang="ko-KR" altLang="en-US" sz="2400" dirty="0"/>
              <a:t>를 중복하여 </a:t>
            </a:r>
            <a:r>
              <a:rPr lang="en-US" altLang="ko-KR" sz="2400" dirty="0"/>
              <a:t>merge</a:t>
            </a:r>
            <a:r>
              <a:rPr lang="ko-KR" altLang="en-US" sz="2400" dirty="0"/>
              <a:t>하게 되면 </a:t>
            </a:r>
            <a:r>
              <a:rPr lang="en-US" altLang="ko-KR" sz="2400" dirty="0"/>
              <a:t>CONFLICT</a:t>
            </a:r>
            <a:r>
              <a:rPr lang="ko-KR" altLang="en-US" sz="2400" dirty="0"/>
              <a:t>가 발생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24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수정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필요 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BCA730-3448-4F0B-A4CE-7AC646D13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2618" y="3847381"/>
            <a:ext cx="2181225" cy="1171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C8E632-D7C8-4997-89E7-5940A3D8268F}"/>
              </a:ext>
            </a:extLst>
          </p:cNvPr>
          <p:cNvSpPr txBox="1"/>
          <p:nvPr/>
        </p:nvSpPr>
        <p:spPr>
          <a:xfrm>
            <a:off x="10041146" y="3847381"/>
            <a:ext cx="1949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이 </a:t>
            </a:r>
            <a:r>
              <a:rPr lang="en-US" altLang="ko-KR" dirty="0"/>
              <a:t>conflict </a:t>
            </a:r>
            <a:r>
              <a:rPr lang="ko-KR" altLang="en-US" dirty="0"/>
              <a:t>하면서 알아서 생성한 내용 </a:t>
            </a:r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AEA400-7593-499E-A41A-5261F0416B1B}"/>
              </a:ext>
            </a:extLst>
          </p:cNvPr>
          <p:cNvSpPr/>
          <p:nvPr/>
        </p:nvSpPr>
        <p:spPr>
          <a:xfrm>
            <a:off x="7410092" y="3614468"/>
            <a:ext cx="4330460" cy="1433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D8082B5-6705-4654-9E20-E04AA2C21A6C}"/>
              </a:ext>
            </a:extLst>
          </p:cNvPr>
          <p:cNvCxnSpPr/>
          <p:nvPr/>
        </p:nvCxnSpPr>
        <p:spPr>
          <a:xfrm>
            <a:off x="9575321" y="4313208"/>
            <a:ext cx="46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12084A-9B35-40B0-B671-362F4A250618}"/>
              </a:ext>
            </a:extLst>
          </p:cNvPr>
          <p:cNvSpPr txBox="1"/>
          <p:nvPr/>
        </p:nvSpPr>
        <p:spPr>
          <a:xfrm>
            <a:off x="7582618" y="3432042"/>
            <a:ext cx="134572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Vim </a:t>
            </a:r>
            <a:r>
              <a:rPr lang="ko-KR" altLang="en-US" dirty="0">
                <a:solidFill>
                  <a:schemeClr val="bg1"/>
                </a:solidFill>
              </a:rPr>
              <a:t>에디터</a:t>
            </a:r>
          </a:p>
        </p:txBody>
      </p:sp>
    </p:spTree>
    <p:extLst>
      <p:ext uri="{BB962C8B-B14F-4D97-AF65-F5344CB8AC3E}">
        <p14:creationId xmlns:p14="http://schemas.microsoft.com/office/powerpoint/2010/main" val="3997818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2366-14A0-4151-98B6-2C4152A1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기본 사용 </a:t>
            </a:r>
            <a:r>
              <a:rPr lang="en-US" altLang="ko-KR" dirty="0"/>
              <a:t>– </a:t>
            </a:r>
            <a:r>
              <a:rPr lang="en-US" altLang="ko-KR" u="sng" dirty="0"/>
              <a:t>merge</a:t>
            </a:r>
            <a:endParaRPr lang="ko-KR" altLang="en-US" dirty="0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F4944B34-8D67-4086-B811-39A86BE5B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9987"/>
            <a:ext cx="5257800" cy="2575769"/>
          </a:xfrm>
          <a:prstGeom prst="rect">
            <a:avLst/>
          </a:prstGeom>
        </p:spPr>
      </p:pic>
      <p:sp>
        <p:nvSpPr>
          <p:cNvPr id="6" name="번개 5">
            <a:extLst>
              <a:ext uri="{FF2B5EF4-FFF2-40B4-BE49-F238E27FC236}">
                <a16:creationId xmlns:a16="http://schemas.microsoft.com/office/drawing/2014/main" id="{8E2C0B12-D5D6-4D13-AA8C-CA15366FC0E3}"/>
              </a:ext>
            </a:extLst>
          </p:cNvPr>
          <p:cNvSpPr/>
          <p:nvPr/>
        </p:nvSpPr>
        <p:spPr>
          <a:xfrm>
            <a:off x="345775" y="383142"/>
            <a:ext cx="422695" cy="552091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D878AE7-C220-471D-A5C0-881C96516BC1}"/>
              </a:ext>
            </a:extLst>
          </p:cNvPr>
          <p:cNvSpPr/>
          <p:nvPr/>
        </p:nvSpPr>
        <p:spPr>
          <a:xfrm>
            <a:off x="4152597" y="1843534"/>
            <a:ext cx="1366886" cy="3582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264D15-050A-4F7C-A1E0-6C0970FDB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45756"/>
            <a:ext cx="5105400" cy="1838325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4DE7FE0-55D7-45F1-A4A9-AF900150AAE3}"/>
              </a:ext>
            </a:extLst>
          </p:cNvPr>
          <p:cNvCxnSpPr/>
          <p:nvPr/>
        </p:nvCxnSpPr>
        <p:spPr>
          <a:xfrm>
            <a:off x="1164566" y="6047117"/>
            <a:ext cx="15613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E7FA33-B0C4-4BD1-B20F-36AF41029F46}"/>
              </a:ext>
            </a:extLst>
          </p:cNvPr>
          <p:cNvSpPr txBox="1"/>
          <p:nvPr/>
        </p:nvSpPr>
        <p:spPr>
          <a:xfrm>
            <a:off x="6672517" y="2776096"/>
            <a:ext cx="4681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conflict</a:t>
            </a:r>
            <a:r>
              <a:rPr lang="ko-KR" altLang="en-US" sz="2400" dirty="0"/>
              <a:t>는 협업 시 매우 자주 발생하며</a:t>
            </a:r>
            <a:r>
              <a:rPr lang="en-US" altLang="ko-KR" sz="2400" dirty="0"/>
              <a:t>, </a:t>
            </a:r>
            <a:r>
              <a:rPr lang="ko-KR" altLang="en-US" sz="2400" dirty="0"/>
              <a:t>숙달 하다 보면</a:t>
            </a:r>
            <a:r>
              <a:rPr lang="en-US" altLang="ko-KR" sz="2400" dirty="0"/>
              <a:t>,</a:t>
            </a:r>
            <a:r>
              <a:rPr lang="ko-KR" altLang="en-US" sz="2400" dirty="0"/>
              <a:t> 자연스레 </a:t>
            </a:r>
            <a:r>
              <a:rPr lang="en-US" altLang="ko-KR" sz="2400" dirty="0"/>
              <a:t>conflict </a:t>
            </a:r>
            <a:r>
              <a:rPr lang="ko-KR" altLang="en-US" sz="2400" dirty="0"/>
              <a:t>회피 기술이 체득될 것임 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2565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2366-14A0-4151-98B6-2C4152A1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기본 사용 </a:t>
            </a:r>
            <a:r>
              <a:rPr lang="en-US" altLang="ko-KR" dirty="0"/>
              <a:t>– branch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993FF-A354-46C5-A014-967EC66B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9527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u="sng" dirty="0"/>
              <a:t>Git branch –d &lt;branch </a:t>
            </a:r>
            <a:r>
              <a:rPr lang="ko-KR" altLang="en-US" u="sng" dirty="0"/>
              <a:t>이름</a:t>
            </a:r>
            <a:r>
              <a:rPr lang="en-US" altLang="ko-KR" u="sng" dirty="0"/>
              <a:t>&gt;</a:t>
            </a:r>
          </a:p>
          <a:p>
            <a:pPr>
              <a:buFontTx/>
              <a:buChar char="-"/>
            </a:pPr>
            <a:endParaRPr lang="en-US" altLang="ko-KR" u="sng" dirty="0"/>
          </a:p>
          <a:p>
            <a:pPr>
              <a:buFontTx/>
              <a:buChar char="-"/>
            </a:pPr>
            <a:endParaRPr lang="en-US" altLang="ko-KR" u="sng" dirty="0"/>
          </a:p>
          <a:p>
            <a:pPr>
              <a:buFontTx/>
              <a:buChar char="-"/>
            </a:pPr>
            <a:endParaRPr lang="en-US" altLang="ko-KR" u="sng" dirty="0"/>
          </a:p>
          <a:p>
            <a:pPr>
              <a:buFontTx/>
              <a:buChar char="-"/>
            </a:pPr>
            <a:r>
              <a:rPr lang="ko-KR" altLang="en-US" dirty="0"/>
              <a:t>이미 </a:t>
            </a:r>
            <a:r>
              <a:rPr lang="en-US" altLang="ko-KR" dirty="0"/>
              <a:t>merge </a:t>
            </a:r>
            <a:r>
              <a:rPr lang="ko-KR" altLang="en-US" dirty="0"/>
              <a:t>된 </a:t>
            </a:r>
            <a:r>
              <a:rPr lang="en-US" altLang="ko-KR" dirty="0"/>
              <a:t>branch </a:t>
            </a:r>
            <a:r>
              <a:rPr lang="ko-KR" altLang="en-US" dirty="0"/>
              <a:t>들은 그냥 백업 용도로 남겨두는 것을 추천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u="sng" dirty="0"/>
          </a:p>
        </p:txBody>
      </p:sp>
      <p:sp>
        <p:nvSpPr>
          <p:cNvPr id="6" name="번개 5">
            <a:extLst>
              <a:ext uri="{FF2B5EF4-FFF2-40B4-BE49-F238E27FC236}">
                <a16:creationId xmlns:a16="http://schemas.microsoft.com/office/drawing/2014/main" id="{8E2C0B12-D5D6-4D13-AA8C-CA15366FC0E3}"/>
              </a:ext>
            </a:extLst>
          </p:cNvPr>
          <p:cNvSpPr/>
          <p:nvPr/>
        </p:nvSpPr>
        <p:spPr>
          <a:xfrm>
            <a:off x="345775" y="383142"/>
            <a:ext cx="422695" cy="552091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16D61A68-19FB-4AFF-83E3-6013DF7B3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66" y="2763256"/>
            <a:ext cx="4245078" cy="11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79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2366-14A0-4151-98B6-2C4152A1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Git + </a:t>
            </a:r>
            <a:r>
              <a:rPr lang="el-GR" altLang="ko-KR" sz="5400" dirty="0">
                <a:ea typeface="맑은 고딕" panose="020B0503020000020004" pitchFamily="50" charset="-127"/>
              </a:rPr>
              <a:t>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993FF-A354-46C5-A014-967EC66B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9527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흐름을 잡았으니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이 밖에 우리가 가장 많이 사용하는 </a:t>
            </a:r>
            <a:r>
              <a:rPr lang="en-US" altLang="ko-KR" dirty="0"/>
              <a:t>git clone </a:t>
            </a:r>
            <a:r>
              <a:rPr lang="ko-KR" altLang="en-US" dirty="0"/>
              <a:t>을 비롯한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다양한 커맨드들은 </a:t>
            </a:r>
            <a:r>
              <a:rPr lang="ko-KR" altLang="en-US" dirty="0" err="1"/>
              <a:t>구글링</a:t>
            </a:r>
            <a:r>
              <a:rPr lang="ko-KR" altLang="en-US" dirty="0"/>
              <a:t> 하여 점차 습득해 나가면 됩니다</a:t>
            </a:r>
            <a:r>
              <a:rPr lang="en-US" altLang="ko-KR" dirty="0"/>
              <a:t>!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29D79F7-EB36-4184-936F-94640F3D413C}"/>
              </a:ext>
            </a:extLst>
          </p:cNvPr>
          <p:cNvCxnSpPr/>
          <p:nvPr/>
        </p:nvCxnSpPr>
        <p:spPr>
          <a:xfrm>
            <a:off x="838200" y="4019910"/>
            <a:ext cx="975647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AD777AE-FADE-40B2-A3A5-DA54B611A8C2}"/>
              </a:ext>
            </a:extLst>
          </p:cNvPr>
          <p:cNvSpPr txBox="1"/>
          <p:nvPr/>
        </p:nvSpPr>
        <p:spPr>
          <a:xfrm>
            <a:off x="3968152" y="4692867"/>
            <a:ext cx="3899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감사 합니다</a:t>
            </a:r>
            <a:r>
              <a:rPr lang="en-US" altLang="ko-KR" sz="5400" dirty="0"/>
              <a:t>!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9460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A10E5-1DDD-4DD1-BAB5-7565AA8F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Git 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4D038-03AF-4F83-860A-7F75FBDC7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분산형 버전 관리 시스템 </a:t>
            </a:r>
            <a:r>
              <a:rPr lang="en-US" altLang="ko-KR" dirty="0"/>
              <a:t>(VCS) 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빠른 속도</a:t>
            </a:r>
            <a:r>
              <a:rPr lang="en-US" altLang="ko-KR" dirty="0"/>
              <a:t>, </a:t>
            </a:r>
            <a:r>
              <a:rPr lang="ko-KR" altLang="en-US" dirty="0"/>
              <a:t>단순한 구조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분산형 저장소 지원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비선형적 개발</a:t>
            </a:r>
            <a:r>
              <a:rPr lang="en-US" altLang="ko-KR" dirty="0"/>
              <a:t>( Branch</a:t>
            </a:r>
            <a:r>
              <a:rPr lang="ko-KR" altLang="en-US" dirty="0"/>
              <a:t>를 나누어 개발</a:t>
            </a:r>
            <a:r>
              <a:rPr lang="en-US" altLang="ko-KR" dirty="0"/>
              <a:t>) </a:t>
            </a:r>
            <a:r>
              <a:rPr lang="ko-KR" altLang="en-US" dirty="0"/>
              <a:t>가능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10849-48EB-4B1F-ACC1-871CF39F7010}"/>
              </a:ext>
            </a:extLst>
          </p:cNvPr>
          <p:cNvSpPr txBox="1"/>
          <p:nvPr/>
        </p:nvSpPr>
        <p:spPr>
          <a:xfrm>
            <a:off x="6898256" y="2574985"/>
            <a:ext cx="395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2800" dirty="0"/>
              <a:t>코드 백업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>
                <a:latin typeface="맑은 고딕" panose="020B0503020000020004" pitchFamily="50" charset="-127"/>
              </a:rPr>
              <a:t>→ </a:t>
            </a:r>
            <a:r>
              <a:rPr lang="ko-KR" altLang="en-US" sz="2800" dirty="0"/>
              <a:t>저장소를 통한 협업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06B49A-ED6D-4E39-8F8E-26D46FC194A3}"/>
              </a:ext>
            </a:extLst>
          </p:cNvPr>
          <p:cNvSpPr/>
          <p:nvPr/>
        </p:nvSpPr>
        <p:spPr>
          <a:xfrm>
            <a:off x="6719976" y="2467155"/>
            <a:ext cx="4019911" cy="152687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24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B7414-9FB7-43C8-96BB-DB47AAD0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Git</a:t>
            </a:r>
            <a:r>
              <a:rPr lang="en-US" altLang="ko-KR" dirty="0"/>
              <a:t> </a:t>
            </a:r>
            <a:r>
              <a:rPr lang="ko-KR" altLang="en-US" dirty="0"/>
              <a:t>의 특징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981743-A9B2-4225-B00D-D8CAC9D62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1966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소스코드를 주고 받지 않고 동시작업 가능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생산성 증가</a:t>
            </a:r>
            <a:endParaRPr lang="en-US" altLang="ko-KR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endParaRPr lang="en-US" altLang="ko-KR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수정내용을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단위로 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시점으로 리턴 </a:t>
            </a:r>
            <a:r>
              <a:rPr lang="ko-KR" altLang="en-US" dirty="0">
                <a:latin typeface="맑은 고딕" panose="020B0503020000020004" pitchFamily="50" charset="-127"/>
              </a:rPr>
              <a:t>→ </a:t>
            </a:r>
            <a:r>
              <a:rPr lang="ko-KR" altLang="en-US" u="sng" dirty="0">
                <a:latin typeface="맑은 고딕" panose="020B0503020000020004" pitchFamily="50" charset="-127"/>
              </a:rPr>
              <a:t>백업</a:t>
            </a:r>
            <a:endParaRPr lang="en-US" altLang="ko-KR" u="sng" dirty="0">
              <a:latin typeface="맑은 고딕" panose="020B0503020000020004" pitchFamily="50" charset="-127"/>
            </a:endParaRPr>
          </a:p>
          <a:p>
            <a:pPr>
              <a:buFontTx/>
              <a:buChar char="-"/>
            </a:pPr>
            <a:endParaRPr lang="en-US" altLang="ko-KR" u="sng" dirty="0">
              <a:latin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단위로 개발하여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개발 중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 </a:t>
            </a:r>
            <a:r>
              <a:rPr lang="ko-KR" altLang="en-US" dirty="0">
                <a:latin typeface="맑은 고딕" panose="020B0503020000020004" pitchFamily="50" charset="-127"/>
              </a:rPr>
              <a:t>→ </a:t>
            </a:r>
            <a:r>
              <a:rPr lang="ko-KR" altLang="en-US" u="sng" dirty="0">
                <a:latin typeface="맑은 고딕" panose="020B0503020000020004" pitchFamily="50" charset="-127"/>
              </a:rPr>
              <a:t>테스트 용이</a:t>
            </a:r>
            <a:endParaRPr lang="en-US" altLang="ko-KR" u="sng" dirty="0">
              <a:latin typeface="맑은 고딕" panose="020B0503020000020004" pitchFamily="50" charset="-127"/>
            </a:endParaRPr>
          </a:p>
          <a:p>
            <a:pPr>
              <a:buFontTx/>
              <a:buChar char="-"/>
            </a:pPr>
            <a:endParaRPr lang="en-US" altLang="ko-KR" u="sng" dirty="0">
              <a:latin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 없이 개발 가능 </a:t>
            </a:r>
            <a:r>
              <a:rPr lang="ko-KR" altLang="en-US" dirty="0">
                <a:latin typeface="맑은 고딕" panose="020B0503020000020004" pitchFamily="50" charset="-127"/>
              </a:rPr>
              <a:t>→ </a:t>
            </a:r>
            <a:r>
              <a:rPr lang="ko-KR" altLang="en-US" u="sng" dirty="0">
                <a:latin typeface="맑은 고딕" panose="020B0503020000020004" pitchFamily="50" charset="-127"/>
              </a:rPr>
              <a:t>장소제약 </a:t>
            </a:r>
            <a:r>
              <a:rPr lang="en-US" altLang="ko-KR" u="sng" dirty="0">
                <a:latin typeface="맑은 고딕" panose="020B0503020000020004" pitchFamily="50" charset="-127"/>
              </a:rPr>
              <a:t>X </a:t>
            </a:r>
            <a:endParaRPr lang="en-US" altLang="ko-KR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38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A235D-141F-43FC-9F55-5461AC28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Git != GitHub</a:t>
            </a:r>
            <a:endParaRPr lang="ko-KR" altLang="en-US" sz="5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3B3BA-7D37-4A14-9D01-03EF27C2F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Git</a:t>
            </a:r>
            <a:r>
              <a:rPr lang="ko-KR" altLang="en-US" dirty="0"/>
              <a:t>은 소스코드 버전관리 </a:t>
            </a:r>
            <a:r>
              <a:rPr lang="ko-KR" altLang="en-US" u="sng" dirty="0"/>
              <a:t>프로그램</a:t>
            </a:r>
            <a:endParaRPr lang="en-US" altLang="ko-KR" u="sng" dirty="0"/>
          </a:p>
          <a:p>
            <a:pPr>
              <a:buFontTx/>
              <a:buChar char="-"/>
            </a:pPr>
            <a:r>
              <a:rPr lang="en-US" altLang="ko-KR" dirty="0"/>
              <a:t>GitHub</a:t>
            </a:r>
            <a:r>
              <a:rPr lang="ko-KR" altLang="en-US" dirty="0"/>
              <a:t>는 </a:t>
            </a:r>
            <a:r>
              <a:rPr lang="ko-KR" altLang="en-US" u="sng" dirty="0"/>
              <a:t>웹 사이트</a:t>
            </a:r>
            <a:r>
              <a:rPr lang="ko-KR" altLang="en-US" dirty="0"/>
              <a:t> 상에서 소스코드를 관리</a:t>
            </a:r>
            <a:r>
              <a:rPr lang="en-US" altLang="ko-KR" dirty="0"/>
              <a:t>, </a:t>
            </a:r>
            <a:r>
              <a:rPr lang="ko-KR" altLang="en-US" dirty="0"/>
              <a:t>저장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해주는 호스팅 서비스</a:t>
            </a:r>
            <a:r>
              <a:rPr lang="en-US" altLang="ko-KR" dirty="0"/>
              <a:t>! 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&gt;&gt; </a:t>
            </a:r>
            <a:r>
              <a:rPr lang="ko-KR" altLang="en-US" dirty="0"/>
              <a:t>공개저장소 무료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&gt;&gt; (prev.) </a:t>
            </a:r>
            <a:r>
              <a:rPr lang="ko-KR" altLang="en-US" dirty="0"/>
              <a:t>비공개 저장소 </a:t>
            </a:r>
            <a:r>
              <a:rPr lang="en-US" altLang="ko-KR" dirty="0"/>
              <a:t>7$/</a:t>
            </a:r>
            <a:r>
              <a:rPr lang="ko-KR" altLang="en-US" dirty="0"/>
              <a:t>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2019.1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기준 비공개 저장소 무료화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( *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저장소 당 최대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명의 협력자 지정 제한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189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7891F-AAA5-47D4-B2E2-9F3EFBE7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2B17D-D5AA-4ADA-981B-232F13685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https://git-scm.com/</a:t>
            </a:r>
          </a:p>
          <a:p>
            <a:r>
              <a:rPr lang="en-US" altLang="ko-KR" dirty="0"/>
              <a:t>https://git-scm.com/book/ko/v2/</a:t>
            </a:r>
            <a:r>
              <a:rPr lang="ko-KR" altLang="en-US" dirty="0"/>
              <a:t>시작하기</a:t>
            </a:r>
            <a:r>
              <a:rPr lang="en-US" altLang="ko-KR" dirty="0"/>
              <a:t>-Git-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GUI : </a:t>
            </a:r>
            <a:r>
              <a:rPr lang="en-US" altLang="ko-KR" b="1" dirty="0"/>
              <a:t>‘Source Tree’</a:t>
            </a:r>
            <a:r>
              <a:rPr lang="en-US" altLang="ko-KR" dirty="0"/>
              <a:t> (Windows, Mac) / </a:t>
            </a:r>
            <a:r>
              <a:rPr lang="en-US" altLang="ko-KR" b="1" dirty="0"/>
              <a:t>‘Smart Git’ </a:t>
            </a:r>
            <a:r>
              <a:rPr lang="en-US" altLang="ko-KR" dirty="0"/>
              <a:t>(Ubuntu)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CLI (Command Line Interface)</a:t>
            </a:r>
          </a:p>
          <a:p>
            <a:pPr marL="0" indent="0">
              <a:buNone/>
            </a:pPr>
            <a:r>
              <a:rPr lang="en-US" altLang="ko-KR" dirty="0"/>
              <a:t>          (</a:t>
            </a:r>
            <a:r>
              <a:rPr lang="en-US" altLang="ko-KR" dirty="0" err="1"/>
              <a:t>Mac,Ubuntu</a:t>
            </a:r>
            <a:r>
              <a:rPr lang="en-US" altLang="ko-KR" dirty="0"/>
              <a:t> – </a:t>
            </a:r>
            <a:r>
              <a:rPr lang="en-US" altLang="ko-KR" b="1" dirty="0" err="1"/>
              <a:t>Cmd</a:t>
            </a:r>
            <a:r>
              <a:rPr lang="en-US" altLang="ko-KR" dirty="0"/>
              <a:t>, Windows – </a:t>
            </a:r>
            <a:r>
              <a:rPr lang="en-US" altLang="ko-KR" b="1" dirty="0"/>
              <a:t>PowerShell, </a:t>
            </a:r>
            <a:r>
              <a:rPr lang="en-US" altLang="ko-KR" b="1" dirty="0" err="1"/>
              <a:t>GitBash</a:t>
            </a:r>
            <a:r>
              <a:rPr lang="en-US" altLang="ko-KR" b="1" dirty="0"/>
              <a:t> </a:t>
            </a:r>
            <a:r>
              <a:rPr lang="en-US" altLang="ko-KR" dirty="0"/>
              <a:t>..) 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B87DA1A-8EE3-4686-BEF2-0D4FB267AC3D}"/>
              </a:ext>
            </a:extLst>
          </p:cNvPr>
          <p:cNvCxnSpPr>
            <a:cxnSpLocks/>
          </p:cNvCxnSpPr>
          <p:nvPr/>
        </p:nvCxnSpPr>
        <p:spPr>
          <a:xfrm>
            <a:off x="838200" y="3269411"/>
            <a:ext cx="92374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EB65AB-4AFE-4083-B6E9-1D063C1CF2E9}"/>
              </a:ext>
            </a:extLst>
          </p:cNvPr>
          <p:cNvSpPr txBox="1"/>
          <p:nvPr/>
        </p:nvSpPr>
        <p:spPr>
          <a:xfrm>
            <a:off x="5318186" y="4104632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Song Std L" panose="02020300000000000000" pitchFamily="18" charset="-128"/>
                <a:ea typeface="Adobe Song Std L" panose="02020300000000000000" pitchFamily="18" charset="-128"/>
              </a:rPr>
              <a:t>vs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Song Std L" panose="02020300000000000000" pitchFamily="18" charset="-128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51302AB-B28A-45CC-B36A-6FD8E3C685CA}"/>
              </a:ext>
            </a:extLst>
          </p:cNvPr>
          <p:cNvSpPr/>
          <p:nvPr/>
        </p:nvSpPr>
        <p:spPr>
          <a:xfrm>
            <a:off x="3080348" y="5003098"/>
            <a:ext cx="4753155" cy="5523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567F26-C0EB-406C-A958-C7C63E36C0DA}"/>
              </a:ext>
            </a:extLst>
          </p:cNvPr>
          <p:cNvSpPr/>
          <p:nvPr/>
        </p:nvSpPr>
        <p:spPr>
          <a:xfrm>
            <a:off x="838200" y="1825625"/>
            <a:ext cx="7977996" cy="973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39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2366-14A0-4151-98B6-2C4152A1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기본 사용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36668-9AF9-4568-8913-7A9D0A165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GitHub </a:t>
            </a:r>
            <a:r>
              <a:rPr lang="ko-KR" altLang="en-US" dirty="0"/>
              <a:t>계정생성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우측상단</a:t>
            </a:r>
            <a:r>
              <a:rPr lang="en-US" altLang="ko-KR" dirty="0"/>
              <a:t> New repository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dirty="0"/>
              <a:t> Create repository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sz="4400" b="1" dirty="0"/>
              <a:t>Add </a:t>
            </a:r>
            <a:r>
              <a:rPr lang="en-US" altLang="ko-KR" sz="4400" b="1" dirty="0">
                <a:latin typeface="맑은 고딕" panose="020B0503020000020004" pitchFamily="50" charset="-127"/>
              </a:rPr>
              <a:t>→ Commit → Push </a:t>
            </a:r>
            <a:endParaRPr lang="ko-KR" altLang="en-US" sz="4400" b="1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366AF06C-7360-4F50-AABB-F4C9539A8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850" y="1087782"/>
            <a:ext cx="1504950" cy="180975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1DE944E-C88D-4AE5-BBA4-FBF6052BD772}"/>
              </a:ext>
            </a:extLst>
          </p:cNvPr>
          <p:cNvSpPr/>
          <p:nvPr/>
        </p:nvSpPr>
        <p:spPr>
          <a:xfrm>
            <a:off x="9917502" y="1533525"/>
            <a:ext cx="1019175" cy="3143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번개 5">
            <a:extLst>
              <a:ext uri="{FF2B5EF4-FFF2-40B4-BE49-F238E27FC236}">
                <a16:creationId xmlns:a16="http://schemas.microsoft.com/office/drawing/2014/main" id="{8E2C0B12-D5D6-4D13-AA8C-CA15366FC0E3}"/>
              </a:ext>
            </a:extLst>
          </p:cNvPr>
          <p:cNvSpPr/>
          <p:nvPr/>
        </p:nvSpPr>
        <p:spPr>
          <a:xfrm>
            <a:off x="345775" y="383142"/>
            <a:ext cx="422695" cy="552091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9E5EF0-095D-4F0E-84EE-8189380B8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537" y="3240717"/>
            <a:ext cx="3705695" cy="325215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4C888CA-9BAA-4BCC-87B5-8CCB6039F88B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9124102" y="1847850"/>
            <a:ext cx="1302988" cy="439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2042EF-EE8A-4B4B-B202-45DE91FD6615}"/>
              </a:ext>
            </a:extLst>
          </p:cNvPr>
          <p:cNvSpPr/>
          <p:nvPr/>
        </p:nvSpPr>
        <p:spPr>
          <a:xfrm>
            <a:off x="1435974" y="3787894"/>
            <a:ext cx="6452558" cy="862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ADD208C3-68BE-42A4-B249-7AB8000B6821}"/>
              </a:ext>
            </a:extLst>
          </p:cNvPr>
          <p:cNvSpPr/>
          <p:nvPr/>
        </p:nvSpPr>
        <p:spPr>
          <a:xfrm>
            <a:off x="1224950" y="3571110"/>
            <a:ext cx="396815" cy="34505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3FA687D3-46CD-4B69-8698-5AD893D00E42}"/>
              </a:ext>
            </a:extLst>
          </p:cNvPr>
          <p:cNvSpPr/>
          <p:nvPr/>
        </p:nvSpPr>
        <p:spPr>
          <a:xfrm>
            <a:off x="6969729" y="3070106"/>
            <a:ext cx="1179731" cy="604747"/>
          </a:xfrm>
          <a:prstGeom prst="wedgeEllipse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1EE30A-D7D9-4CC2-B269-0C97AABEDA42}"/>
              </a:ext>
            </a:extLst>
          </p:cNvPr>
          <p:cNvSpPr txBox="1"/>
          <p:nvPr/>
        </p:nvSpPr>
        <p:spPr>
          <a:xfrm>
            <a:off x="6946354" y="3226279"/>
            <a:ext cx="117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일단 기억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09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2366-14A0-4151-98B6-2C4152A1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기본 사용 </a:t>
            </a:r>
            <a:r>
              <a:rPr lang="en-US" altLang="ko-KR" dirty="0"/>
              <a:t>- </a:t>
            </a:r>
            <a:r>
              <a:rPr lang="ko-KR" altLang="en-US" dirty="0"/>
              <a:t>시작 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EB571D4-64F2-4B59-B83F-D6A24D985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274" y="1446062"/>
            <a:ext cx="8959542" cy="5240487"/>
          </a:xfrm>
          <a:prstGeom prst="rect">
            <a:avLst/>
          </a:prstGeom>
        </p:spPr>
      </p:pic>
      <p:sp>
        <p:nvSpPr>
          <p:cNvPr id="6" name="번개 5">
            <a:extLst>
              <a:ext uri="{FF2B5EF4-FFF2-40B4-BE49-F238E27FC236}">
                <a16:creationId xmlns:a16="http://schemas.microsoft.com/office/drawing/2014/main" id="{8E2C0B12-D5D6-4D13-AA8C-CA15366FC0E3}"/>
              </a:ext>
            </a:extLst>
          </p:cNvPr>
          <p:cNvSpPr/>
          <p:nvPr/>
        </p:nvSpPr>
        <p:spPr>
          <a:xfrm>
            <a:off x="345775" y="383142"/>
            <a:ext cx="422695" cy="552091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66C9A5-0BBB-4553-B181-EB8F45D62354}"/>
              </a:ext>
            </a:extLst>
          </p:cNvPr>
          <p:cNvSpPr txBox="1"/>
          <p:nvPr/>
        </p:nvSpPr>
        <p:spPr>
          <a:xfrm>
            <a:off x="8531716" y="969008"/>
            <a:ext cx="2087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  Windows</a:t>
            </a:r>
          </a:p>
          <a:p>
            <a:r>
              <a:rPr lang="en-US" altLang="ko-KR" sz="2800" dirty="0"/>
              <a:t>Git Bash App.</a:t>
            </a:r>
            <a:endParaRPr lang="ko-KR" altLang="en-US" sz="2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91CE89-ED82-442D-AA12-034C1CD39047}"/>
              </a:ext>
            </a:extLst>
          </p:cNvPr>
          <p:cNvSpPr/>
          <p:nvPr/>
        </p:nvSpPr>
        <p:spPr>
          <a:xfrm>
            <a:off x="8514272" y="935233"/>
            <a:ext cx="2096219" cy="979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04194BD-E64F-4934-8945-8CC7003E4BA9}"/>
              </a:ext>
            </a:extLst>
          </p:cNvPr>
          <p:cNvCxnSpPr/>
          <p:nvPr/>
        </p:nvCxnSpPr>
        <p:spPr>
          <a:xfrm flipV="1">
            <a:off x="7875917" y="1446062"/>
            <a:ext cx="552091" cy="8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6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2366-14A0-4151-98B6-2C4152A1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기본 사용 </a:t>
            </a:r>
            <a:r>
              <a:rPr lang="en-US" altLang="ko-KR" dirty="0"/>
              <a:t>- </a:t>
            </a:r>
            <a:r>
              <a:rPr lang="ko-KR" altLang="en-US" dirty="0"/>
              <a:t>시작 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9841871-F639-4D6C-8229-CD830B849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644" y="1402931"/>
            <a:ext cx="7046305" cy="5369344"/>
          </a:xfrm>
          <a:prstGeom prst="rect">
            <a:avLst/>
          </a:prstGeom>
        </p:spPr>
      </p:pic>
      <p:sp>
        <p:nvSpPr>
          <p:cNvPr id="6" name="번개 5">
            <a:extLst>
              <a:ext uri="{FF2B5EF4-FFF2-40B4-BE49-F238E27FC236}">
                <a16:creationId xmlns:a16="http://schemas.microsoft.com/office/drawing/2014/main" id="{8E2C0B12-D5D6-4D13-AA8C-CA15366FC0E3}"/>
              </a:ext>
            </a:extLst>
          </p:cNvPr>
          <p:cNvSpPr/>
          <p:nvPr/>
        </p:nvSpPr>
        <p:spPr>
          <a:xfrm>
            <a:off x="345775" y="383142"/>
            <a:ext cx="422695" cy="552091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BFD3AF-07B6-4F41-A4D2-5BB74B313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10087"/>
            <a:ext cx="4995862" cy="132397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CA3F1EF-245D-4D8E-B027-7762AB45027E}"/>
              </a:ext>
            </a:extLst>
          </p:cNvPr>
          <p:cNvCxnSpPr/>
          <p:nvPr/>
        </p:nvCxnSpPr>
        <p:spPr>
          <a:xfrm>
            <a:off x="3076575" y="1690688"/>
            <a:ext cx="2828925" cy="320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29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821</Words>
  <Application>Microsoft Office PowerPoint</Application>
  <PresentationFormat>와이드스크린</PresentationFormat>
  <Paragraphs>141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Adobe Song Std L</vt:lpstr>
      <vt:lpstr>맑은 고딕</vt:lpstr>
      <vt:lpstr>Arial</vt:lpstr>
      <vt:lpstr>Calibri</vt:lpstr>
      <vt:lpstr>Calibri Light</vt:lpstr>
      <vt:lpstr>Office Theme</vt:lpstr>
      <vt:lpstr>Git</vt:lpstr>
      <vt:lpstr>Linus Benedict Torvalds</vt:lpstr>
      <vt:lpstr>Git 의 특징</vt:lpstr>
      <vt:lpstr>Git 의 특징 </vt:lpstr>
      <vt:lpstr>Git != GitHub</vt:lpstr>
      <vt:lpstr>Git 설치</vt:lpstr>
      <vt:lpstr>Git 기본 사용 </vt:lpstr>
      <vt:lpstr>Git 기본 사용 - 시작 </vt:lpstr>
      <vt:lpstr>Git 기본 사용 - 시작 </vt:lpstr>
      <vt:lpstr>Git 기본 사용 – 코드백업 구조</vt:lpstr>
      <vt:lpstr>Git 기본 사용 – add &amp; commit </vt:lpstr>
      <vt:lpstr>Git 기본 사용 – remote add </vt:lpstr>
      <vt:lpstr>Git 기본 사용 – push</vt:lpstr>
      <vt:lpstr>Git 기본 사용 – git status</vt:lpstr>
      <vt:lpstr>Git 기본 사용 – commit message 작성, git log </vt:lpstr>
      <vt:lpstr>Git 기본 사용 – git reset HEAD^</vt:lpstr>
      <vt:lpstr>Git 기본 사용 – git reset --soft HEAD^</vt:lpstr>
      <vt:lpstr>Git 기본 사용 – git reset --hard HEAD^</vt:lpstr>
      <vt:lpstr>Git 기본 사용 – revert</vt:lpstr>
      <vt:lpstr>Git 기본 사용 – revert</vt:lpstr>
      <vt:lpstr>Git 기본 사용 – Branch</vt:lpstr>
      <vt:lpstr>Git 기본 사용 – Branch 생성 / 이동</vt:lpstr>
      <vt:lpstr>Git 기본 사용 – merge</vt:lpstr>
      <vt:lpstr>Git 기본 사용 – merge</vt:lpstr>
      <vt:lpstr>Git 기본 사용 – merge</vt:lpstr>
      <vt:lpstr>Git 기본 사용 – merge</vt:lpstr>
      <vt:lpstr>Git 기본 사용 – branch 삭제</vt:lpstr>
      <vt:lpstr>Git + α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kbd_win_server</dc:creator>
  <cp:lastModifiedBy>kbd_win_server</cp:lastModifiedBy>
  <cp:revision>255</cp:revision>
  <dcterms:created xsi:type="dcterms:W3CDTF">2019-07-15T01:07:24Z</dcterms:created>
  <dcterms:modified xsi:type="dcterms:W3CDTF">2019-07-15T05:29:39Z</dcterms:modified>
</cp:coreProperties>
</file>