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858000" cy="9144000"/>
  <p:embeddedFontLs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D44E777-7D0C-4EF0-93C0-E337FE3018C8}">
  <a:tblStyle styleId="{ED44E777-7D0C-4EF0-93C0-E337FE3018C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CenturyGothic-bold.fntdata"/><Relationship Id="rId10" Type="http://schemas.openxmlformats.org/officeDocument/2006/relationships/slide" Target="slides/slide4.xml"/><Relationship Id="rId21" Type="http://schemas.openxmlformats.org/officeDocument/2006/relationships/font" Target="fonts/CenturyGothic-regular.fntdata"/><Relationship Id="rId13" Type="http://schemas.openxmlformats.org/officeDocument/2006/relationships/slide" Target="slides/slide7.xml"/><Relationship Id="rId24" Type="http://schemas.openxmlformats.org/officeDocument/2006/relationships/font" Target="fonts/CenturyGothic-boldItalic.fntdata"/><Relationship Id="rId12" Type="http://schemas.openxmlformats.org/officeDocument/2006/relationships/slide" Target="slides/slide6.xml"/><Relationship Id="rId23" Type="http://schemas.openxmlformats.org/officeDocument/2006/relationships/font" Target="fonts/CenturyGothic-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2"/>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2"/>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11"/>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p:nvPr>
            <p:ph idx="2" type="pic"/>
          </p:nvPr>
        </p:nvSpPr>
        <p:spPr>
          <a:xfrm>
            <a:off x="681727" y="941439"/>
            <a:ext cx="10821840" cy="3478161"/>
          </a:xfrm>
          <a:prstGeom prst="rect">
            <a:avLst/>
          </a:prstGeom>
          <a:noFill/>
          <a:ln>
            <a:noFill/>
          </a:ln>
        </p:spPr>
      </p:sp>
      <p:sp>
        <p:nvSpPr>
          <p:cNvPr id="74" name="Google Shape;74;p11"/>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1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1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12"/>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12"/>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1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13"/>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3"/>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13"/>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3"/>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94" name="Google Shape;94;p13"/>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1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14"/>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4"/>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14"/>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4"/>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5"/>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15"/>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15"/>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15"/>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15"/>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15"/>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16"/>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6"/>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16"/>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17" name="Google Shape;117;p16"/>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16"/>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16"/>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0" name="Google Shape;120;p16"/>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16"/>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16"/>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3" name="Google Shape;123;p16"/>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1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7"/>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18"/>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8"/>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18"/>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8"/>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4"/>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4"/>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5"/>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6"/>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6"/>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6"/>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9"/>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p:nvPr>
            <p:ph idx="2" type="pic"/>
          </p:nvPr>
        </p:nvSpPr>
        <p:spPr>
          <a:xfrm>
            <a:off x="7861238" y="751241"/>
            <a:ext cx="3644962" cy="5467443"/>
          </a:xfrm>
          <a:prstGeom prst="rect">
            <a:avLst/>
          </a:prstGeom>
          <a:noFill/>
          <a:ln>
            <a:noFill/>
          </a:ln>
        </p:spPr>
      </p:sp>
      <p:sp>
        <p:nvSpPr>
          <p:cNvPr id="67" name="Google Shape;67;p10"/>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1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1371600" y="1790153"/>
            <a:ext cx="9448800" cy="18250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9"/>
          <p:cNvSpPr txBox="1"/>
          <p:nvPr>
            <p:ph idx="1" type="subTitle"/>
          </p:nvPr>
        </p:nvSpPr>
        <p:spPr>
          <a:xfrm>
            <a:off x="1371600" y="3632200"/>
            <a:ext cx="9448800" cy="1561592"/>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lt1"/>
              </a:buClr>
              <a:buSzPts val="1850"/>
              <a:buNone/>
            </a:pPr>
            <a:r>
              <a:rPr lang="en-US" sz="1850"/>
              <a:t>Security Policy Presentation</a:t>
            </a:r>
            <a:endParaRPr/>
          </a:p>
          <a:p>
            <a:pPr indent="0" lvl="0" marL="0" rtl="0" algn="l">
              <a:lnSpc>
                <a:spcPct val="70000"/>
              </a:lnSpc>
              <a:spcBef>
                <a:spcPts val="1000"/>
              </a:spcBef>
              <a:spcAft>
                <a:spcPts val="0"/>
              </a:spcAft>
              <a:buClr>
                <a:schemeClr val="lt1"/>
              </a:buClr>
              <a:buSzPts val="1850"/>
              <a:buNone/>
            </a:pPr>
            <a:r>
              <a:rPr lang="en-US" sz="1850"/>
              <a:t>Developer: </a:t>
            </a:r>
            <a:r>
              <a:rPr i="1" lang="en-US" sz="1850"/>
              <a:t>[Joshua Womack]</a:t>
            </a:r>
            <a:endParaRPr/>
          </a:p>
          <a:p>
            <a:pPr indent="0" lvl="0" marL="0" rtl="0" algn="l">
              <a:lnSpc>
                <a:spcPct val="70000"/>
              </a:lnSpc>
              <a:spcBef>
                <a:spcPts val="1000"/>
              </a:spcBef>
              <a:spcAft>
                <a:spcPts val="0"/>
              </a:spcAft>
              <a:buClr>
                <a:schemeClr val="lt1"/>
              </a:buClr>
              <a:buSzPts val="1850"/>
              <a:buNone/>
            </a:pPr>
            <a:r>
              <a:t/>
            </a:r>
            <a:endParaRPr i="1" sz="1850"/>
          </a:p>
          <a:p>
            <a:pPr indent="0" lvl="0" marL="0" rtl="0" algn="l">
              <a:lnSpc>
                <a:spcPct val="70000"/>
              </a:lnSpc>
              <a:spcBef>
                <a:spcPts val="1000"/>
              </a:spcBef>
              <a:spcAft>
                <a:spcPts val="0"/>
              </a:spcAft>
              <a:buSzPts val="1850"/>
              <a:buNone/>
            </a:pPr>
            <a:r>
              <a:rPr lang="en-US"/>
              <a:t>[Complete this template by replacing the bracketed text with the relevant information.]</a:t>
            </a:r>
            <a:endParaRPr i="1"/>
          </a:p>
        </p:txBody>
      </p:sp>
      <p:pic>
        <p:nvPicPr>
          <p:cNvPr descr="Green Pace logo" id="146" name="Google Shape;146;p19"/>
          <p:cNvPicPr preferRelativeResize="0"/>
          <p:nvPr/>
        </p:nvPicPr>
        <p:blipFill rotWithShape="1">
          <a:blip r:embed="rId3">
            <a:alphaModFix/>
          </a:blip>
          <a:srcRect b="0" l="0" r="0" t="0"/>
          <a:stretch/>
        </p:blipFill>
        <p:spPr>
          <a:xfrm>
            <a:off x="7440774" y="659854"/>
            <a:ext cx="2921424" cy="37867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28"/>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500"/>
              </a:spcBef>
              <a:spcAft>
                <a:spcPts val="0"/>
              </a:spcAft>
              <a:buClr>
                <a:schemeClr val="lt1"/>
              </a:buClr>
              <a:buSzPts val="2000"/>
              <a:buChar char="•"/>
            </a:pPr>
            <a:r>
              <a:rPr lang="en-US"/>
              <a:t>DevSecOps pipeline is a method of secure coding that contains a full circle approach to enforcing a policy that has an </a:t>
            </a:r>
            <a:r>
              <a:rPr lang="en-US"/>
              <a:t>infrastructure</a:t>
            </a:r>
            <a:r>
              <a:rPr lang="en-US"/>
              <a:t> based on efficiently keeping the code secure.</a:t>
            </a:r>
            <a:endParaRPr/>
          </a:p>
          <a:p>
            <a:pPr indent="-215900" lvl="1" marL="685800" rtl="0" algn="l">
              <a:lnSpc>
                <a:spcPct val="90000"/>
              </a:lnSpc>
              <a:spcBef>
                <a:spcPts val="500"/>
              </a:spcBef>
              <a:spcAft>
                <a:spcPts val="0"/>
              </a:spcAft>
              <a:buSzPts val="1800"/>
              <a:buChar char="•"/>
            </a:pPr>
            <a:r>
              <a:rPr lang="en-US"/>
              <a:t>Testing early and often is a surefire way  to prevent and detect any flaws and vulnerabilities that the coding may have. Developers are able to catch the flaws and errors earlier before a threat could possibly happen.</a:t>
            </a:r>
            <a:endParaRPr/>
          </a:p>
        </p:txBody>
      </p:sp>
      <p:pic>
        <p:nvPicPr>
          <p:cNvPr descr="Green Pace logo" id="211" name="Google Shape;211;p28"/>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29"/>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sz="2000"/>
              <a:t>Nothing is ever 100% safe and secure. This is why there are always some risks involved. By staying persistent and methodical, the risks would always be lower than what it could be. Being ahead of everything is critical to the success of this policy that is being implemented.</a:t>
            </a:r>
            <a:endParaRPr/>
          </a:p>
        </p:txBody>
      </p:sp>
      <p:pic>
        <p:nvPicPr>
          <p:cNvPr descr="Green Pace logo" id="218" name="Google Shape;218;p29"/>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3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2" marL="1143000" rtl="0" algn="l">
              <a:lnSpc>
                <a:spcPct val="90000"/>
              </a:lnSpc>
              <a:spcBef>
                <a:spcPts val="0"/>
              </a:spcBef>
              <a:spcAft>
                <a:spcPts val="0"/>
              </a:spcAft>
              <a:buClr>
                <a:schemeClr val="lt1"/>
              </a:buClr>
              <a:buSzPts val="1800"/>
              <a:buChar char="•"/>
            </a:pPr>
            <a:r>
              <a:rPr lang="en-US"/>
              <a:t>Vigilance is a must to thwart and threats and trends. This is a critical step in maintaining the level of security required. It is the most simple but effective way to stay secure.</a:t>
            </a:r>
            <a:r>
              <a:rPr lang="en-US"/>
              <a:t> </a:t>
            </a:r>
            <a:endParaRPr sz="1400"/>
          </a:p>
        </p:txBody>
      </p:sp>
      <p:pic>
        <p:nvPicPr>
          <p:cNvPr descr="Green Pace logo" id="225" name="Google Shape;225;p30"/>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31"/>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rmAutofit/>
          </a:bodyPr>
          <a:lstStyle/>
          <a:p>
            <a:pPr indent="-368300" lvl="0" marL="457200" rtl="0" algn="l">
              <a:spcBef>
                <a:spcPts val="0"/>
              </a:spcBef>
              <a:spcAft>
                <a:spcPts val="0"/>
              </a:spcAft>
              <a:buSzPts val="2200"/>
              <a:buChar char="•"/>
            </a:pPr>
            <a:r>
              <a:rPr lang="en-US"/>
              <a:t>In summary, based on the norms and principles outlined in this presentation, we can say that the majority of the significant subjects were covered to demonstrate our strategy for developing and keeping an effective and safe programming. In order to protect security and privacy and ensure that all sensitive information is kept safe and secure for all parties, we have also implemented a zero-trust policy with regard to accessing resources both inside and outside the company network. </a:t>
            </a:r>
            <a:endParaRPr/>
          </a:p>
          <a:p>
            <a:pPr indent="0" lvl="0" marL="457200" rtl="0" algn="l">
              <a:lnSpc>
                <a:spcPct val="90000"/>
              </a:lnSpc>
              <a:spcBef>
                <a:spcPts val="0"/>
              </a:spcBef>
              <a:spcAft>
                <a:spcPts val="0"/>
              </a:spcAft>
              <a:buNone/>
            </a:pPr>
            <a:r>
              <a:t/>
            </a:r>
            <a:endParaRPr/>
          </a:p>
          <a:p>
            <a:pPr indent="-88900" lvl="0" marL="228600" rtl="0" algn="l">
              <a:lnSpc>
                <a:spcPct val="90000"/>
              </a:lnSpc>
              <a:spcBef>
                <a:spcPts val="1000"/>
              </a:spcBef>
              <a:spcAft>
                <a:spcPts val="0"/>
              </a:spcAft>
              <a:buClr>
                <a:schemeClr val="lt1"/>
              </a:buClr>
              <a:buSzPts val="2200"/>
              <a:buNone/>
            </a:pPr>
            <a:r>
              <a:t/>
            </a:r>
            <a:endParaRPr/>
          </a:p>
        </p:txBody>
      </p:sp>
      <p:pic>
        <p:nvPicPr>
          <p:cNvPr descr="Green Pace logo" id="232" name="Google Shape;232;p3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3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368300" lvl="0" marL="457200" rtl="0" algn="l">
              <a:lnSpc>
                <a:spcPct val="100000"/>
              </a:lnSpc>
              <a:spcBef>
                <a:spcPts val="0"/>
              </a:spcBef>
              <a:spcAft>
                <a:spcPts val="0"/>
              </a:spcAft>
              <a:buSzPts val="2200"/>
              <a:buChar char="•"/>
            </a:pPr>
            <a:r>
              <a:rPr lang="en-US" sz="1200">
                <a:latin typeface="Arial"/>
                <a:ea typeface="Arial"/>
                <a:cs typeface="Arial"/>
                <a:sym typeface="Arial"/>
              </a:rPr>
              <a:t>Gillis, A. S. (2023, October 11). </a:t>
            </a:r>
            <a:r>
              <a:rPr i="1" lang="en-US" sz="1200">
                <a:latin typeface="Arial"/>
                <a:ea typeface="Arial"/>
                <a:cs typeface="Arial"/>
                <a:sym typeface="Arial"/>
              </a:rPr>
              <a:t>authentication, authorization and accounting (AAA)</a:t>
            </a:r>
            <a:r>
              <a:rPr lang="en-US" sz="1200">
                <a:latin typeface="Arial"/>
                <a:ea typeface="Arial"/>
                <a:cs typeface="Arial"/>
                <a:sym typeface="Arial"/>
              </a:rPr>
              <a:t>. Security.</a:t>
            </a:r>
            <a:br>
              <a:rPr lang="en-US" sz="1200">
                <a:latin typeface="Arial"/>
                <a:ea typeface="Arial"/>
                <a:cs typeface="Arial"/>
                <a:sym typeface="Arial"/>
              </a:rPr>
            </a:br>
            <a:r>
              <a:rPr lang="en-US" sz="1200">
                <a:latin typeface="Arial"/>
                <a:ea typeface="Arial"/>
                <a:cs typeface="Arial"/>
                <a:sym typeface="Arial"/>
              </a:rPr>
              <a:t>https://www.techtarget.com/searchsecurity/definition/authentication-authorization-and-accounting</a:t>
            </a:r>
            <a:endParaRPr sz="1200">
              <a:latin typeface="Arial"/>
              <a:ea typeface="Arial"/>
              <a:cs typeface="Arial"/>
              <a:sym typeface="Arial"/>
            </a:endParaRPr>
          </a:p>
          <a:p>
            <a:pPr indent="0" lvl="0" marL="457200" rtl="0" algn="l">
              <a:lnSpc>
                <a:spcPct val="100000"/>
              </a:lnSpc>
              <a:spcBef>
                <a:spcPts val="0"/>
              </a:spcBef>
              <a:spcAft>
                <a:spcPts val="0"/>
              </a:spcAft>
              <a:buNone/>
            </a:pPr>
            <a:r>
              <a:t/>
            </a:r>
            <a:endParaRPr i="1" sz="1200">
              <a:latin typeface="Arial"/>
              <a:ea typeface="Arial"/>
              <a:cs typeface="Arial"/>
              <a:sym typeface="Arial"/>
            </a:endParaRPr>
          </a:p>
          <a:p>
            <a:pPr indent="-368300" lvl="0" marL="457200" rtl="0" algn="l">
              <a:lnSpc>
                <a:spcPct val="100000"/>
              </a:lnSpc>
              <a:spcBef>
                <a:spcPts val="0"/>
              </a:spcBef>
              <a:spcAft>
                <a:spcPts val="0"/>
              </a:spcAft>
              <a:buSzPts val="2200"/>
              <a:buChar char="•"/>
            </a:pPr>
            <a:r>
              <a:rPr i="1" lang="en-US" sz="1200">
                <a:latin typeface="Arial"/>
                <a:ea typeface="Arial"/>
                <a:cs typeface="Arial"/>
                <a:sym typeface="Arial"/>
              </a:rPr>
              <a:t>Secure Coding Practices - Strengthening application security in development</a:t>
            </a:r>
            <a:r>
              <a:rPr lang="en-US" sz="1200">
                <a:latin typeface="Arial"/>
                <a:ea typeface="Arial"/>
                <a:cs typeface="Arial"/>
                <a:sym typeface="Arial"/>
              </a:rPr>
              <a:t>. (n.d.). https://aptori.dev/guide/secure-coding-practices#:~:text=Secure%20Coding%20Practices%201%201.%20Input%20Validation%20Ensure,Security%20. . .%208%208.%20Cryptography%20. . .%20More%20items</a:t>
            </a:r>
            <a:endParaRPr sz="1200">
              <a:latin typeface="Arial"/>
              <a:ea typeface="Arial"/>
              <a:cs typeface="Arial"/>
              <a:sym typeface="Arial"/>
            </a:endParaRPr>
          </a:p>
          <a:p>
            <a:pPr indent="0" lvl="0" marL="457200" rtl="0" algn="l">
              <a:lnSpc>
                <a:spcPct val="90000"/>
              </a:lnSpc>
              <a:spcBef>
                <a:spcPts val="0"/>
              </a:spcBef>
              <a:spcAft>
                <a:spcPts val="0"/>
              </a:spcAft>
              <a:buNone/>
            </a:pPr>
            <a:r>
              <a:t/>
            </a:r>
            <a:endParaRPr/>
          </a:p>
        </p:txBody>
      </p:sp>
      <p:pic>
        <p:nvPicPr>
          <p:cNvPr descr="Green Pace logo" id="239" name="Google Shape;239;p3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20"/>
          <p:cNvSpPr txBox="1"/>
          <p:nvPr>
            <p:ph idx="1" type="body"/>
          </p:nvPr>
        </p:nvSpPr>
        <p:spPr>
          <a:xfrm>
            <a:off x="685800" y="1762699"/>
            <a:ext cx="10820400" cy="44559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1800"/>
              <a:buNone/>
            </a:pPr>
            <a:r>
              <a:rPr lang="en-US"/>
              <a:t>I have created this model to give a detailed overview of the methods of defense that may be used in this firm to ensure that there is a solid idea of secure coding.</a:t>
            </a:r>
            <a:endParaRPr sz="1600"/>
          </a:p>
          <a:p>
            <a:pPr indent="0" lvl="0" marL="0" rtl="0" algn="l">
              <a:lnSpc>
                <a:spcPct val="90000"/>
              </a:lnSpc>
              <a:spcBef>
                <a:spcPts val="1000"/>
              </a:spcBef>
              <a:spcAft>
                <a:spcPts val="0"/>
              </a:spcAft>
              <a:buClr>
                <a:schemeClr val="lt1"/>
              </a:buClr>
              <a:buSzPts val="2200"/>
              <a:buNone/>
            </a:pPr>
            <a:r>
              <a:t/>
            </a:r>
            <a:endParaRPr/>
          </a:p>
        </p:txBody>
      </p:sp>
      <p:pic>
        <p:nvPicPr>
          <p:cNvPr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id="153" name="Google Shape;153;p20"/>
          <p:cNvPicPr preferRelativeResize="0"/>
          <p:nvPr/>
        </p:nvPicPr>
        <p:blipFill rotWithShape="1">
          <a:blip r:embed="rId3">
            <a:alphaModFix/>
          </a:blip>
          <a:srcRect b="0" l="0" r="0" t="0"/>
          <a:stretch/>
        </p:blipFill>
        <p:spPr>
          <a:xfrm>
            <a:off x="2869368" y="2792561"/>
            <a:ext cx="6453258" cy="3797196"/>
          </a:xfrm>
          <a:prstGeom prst="rect">
            <a:avLst/>
          </a:prstGeom>
          <a:noFill/>
          <a:ln>
            <a:noFill/>
          </a:ln>
        </p:spPr>
      </p:pic>
      <p:pic>
        <p:nvPicPr>
          <p:cNvPr descr="Green Pace logo" id="154" name="Google Shape;154;p20"/>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21"/>
          <p:cNvSpPr txBox="1"/>
          <p:nvPr>
            <p:ph idx="1" type="body"/>
          </p:nvPr>
        </p:nvSpPr>
        <p:spPr>
          <a:xfrm>
            <a:off x="685800" y="2194550"/>
            <a:ext cx="2486100" cy="4024200"/>
          </a:xfrm>
          <a:prstGeom prst="rect">
            <a:avLst/>
          </a:prstGeom>
          <a:noFill/>
          <a:ln>
            <a:noFill/>
          </a:ln>
        </p:spPr>
        <p:txBody>
          <a:bodyPr anchorCtr="0" anchor="t" bIns="45700" lIns="91425" spcFirstLastPara="1" rIns="91425" wrap="square" tIns="45700">
            <a:normAutofit/>
          </a:bodyPr>
          <a:lstStyle/>
          <a:p>
            <a:pPr indent="0" lvl="0" marL="228600" rtl="0" algn="l">
              <a:lnSpc>
                <a:spcPct val="107916"/>
              </a:lnSpc>
              <a:spcBef>
                <a:spcPts val="0"/>
              </a:spcBef>
              <a:spcAft>
                <a:spcPts val="0"/>
              </a:spcAft>
              <a:buSzPts val="1800"/>
              <a:buNone/>
            </a:pPr>
            <a:r>
              <a:rPr lang="en-US" sz="2000">
                <a:solidFill>
                  <a:srgbClr val="FFFFFF"/>
                </a:solidFill>
              </a:rPr>
              <a:t>Secure Coding Standards have levels of vulnerability that must be determined. </a:t>
            </a:r>
            <a:endParaRPr sz="2000">
              <a:solidFill>
                <a:srgbClr val="FFFFFF"/>
              </a:solidFill>
            </a:endParaRPr>
          </a:p>
          <a:p>
            <a:pPr indent="0" lvl="0" marL="228600" rtl="0" algn="l">
              <a:lnSpc>
                <a:spcPct val="107916"/>
              </a:lnSpc>
              <a:spcBef>
                <a:spcPts val="0"/>
              </a:spcBef>
              <a:spcAft>
                <a:spcPts val="0"/>
              </a:spcAft>
              <a:buSzPts val="1800"/>
              <a:buNone/>
            </a:pPr>
            <a:r>
              <a:rPr lang="en-US" sz="2000">
                <a:solidFill>
                  <a:srgbClr val="FFFFFF"/>
                </a:solidFill>
              </a:rPr>
              <a:t>This is a chart of our levels of vulnerability.</a:t>
            </a:r>
            <a:endParaRPr sz="2000">
              <a:solidFill>
                <a:srgbClr val="FFFFFF"/>
              </a:solidFill>
            </a:endParaRPr>
          </a:p>
          <a:p>
            <a:pPr indent="-88900" lvl="0" marL="228600" rtl="0" algn="l">
              <a:lnSpc>
                <a:spcPct val="90000"/>
              </a:lnSpc>
              <a:spcBef>
                <a:spcPts val="1000"/>
              </a:spcBef>
              <a:spcAft>
                <a:spcPts val="0"/>
              </a:spcAft>
              <a:buClr>
                <a:schemeClr val="lt1"/>
              </a:buClr>
              <a:buSzPts val="2200"/>
              <a:buNone/>
            </a:pPr>
            <a:r>
              <a:t/>
            </a:r>
            <a:endParaRPr/>
          </a:p>
        </p:txBody>
      </p:sp>
      <p:graphicFrame>
        <p:nvGraphicFramePr>
          <p:cNvPr descr="Alt text required" id="161" name="Google Shape;161;p21"/>
          <p:cNvGraphicFramePr/>
          <p:nvPr/>
        </p:nvGraphicFramePr>
        <p:xfrm>
          <a:off x="3171900" y="1867900"/>
          <a:ext cx="3000000" cy="3000000"/>
        </p:xfrm>
        <a:graphic>
          <a:graphicData uri="http://schemas.openxmlformats.org/drawingml/2006/table">
            <a:tbl>
              <a:tblPr firstCol="1" firstRow="1">
                <a:noFill/>
                <a:tableStyleId>{ED44E777-7D0C-4EF0-93C0-E337FE3018C8}</a:tableStyleId>
              </a:tblPr>
              <a:tblGrid>
                <a:gridCol w="4030425"/>
                <a:gridCol w="3804800"/>
              </a:tblGrid>
              <a:tr h="2400350">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Likely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a:t>
                      </a:r>
                      <a:r>
                        <a:rPr lang="en-US" sz="3600">
                          <a:solidFill>
                            <a:srgbClr val="FFD966"/>
                          </a:solidFill>
                        </a:rPr>
                        <a:t>Threats are likely to occur</a:t>
                      </a:r>
                      <a:r>
                        <a:rPr lang="en-US" sz="3600" u="none" cap="none" strike="noStrike">
                          <a:solidFill>
                            <a:srgbClr val="FFD966"/>
                          </a:solidFill>
                        </a:rPr>
                        <a:t>]</a:t>
                      </a:r>
                      <a:endParaRPr sz="3600" u="none" cap="none" strike="noStrike">
                        <a:solidFill>
                          <a:srgbClr val="FFD966"/>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Priority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a:t>
                      </a:r>
                      <a:r>
                        <a:rPr lang="en-US" sz="3600">
                          <a:solidFill>
                            <a:srgbClr val="FFD966"/>
                          </a:solidFill>
                        </a:rPr>
                        <a:t>Standard Threat with a High Relevancy</a:t>
                      </a:r>
                      <a:r>
                        <a:rPr lang="en-US" sz="3600" u="none" cap="none" strike="noStrike">
                          <a:solidFill>
                            <a:srgbClr val="FFD966"/>
                          </a:solidFill>
                        </a:rPr>
                        <a:t>]</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2400350">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Low priority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a:t>
                      </a:r>
                      <a:r>
                        <a:rPr lang="en-US" sz="3600">
                          <a:solidFill>
                            <a:srgbClr val="FFD966"/>
                          </a:solidFill>
                        </a:rPr>
                        <a:t>Standard Threat with a Low Relevancy</a:t>
                      </a:r>
                      <a:r>
                        <a:rPr lang="en-US" sz="3600" u="none" cap="none" strike="noStrike">
                          <a:solidFill>
                            <a:srgbClr val="FFD966"/>
                          </a:solidFill>
                        </a:rPr>
                        <a:t>]</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Unlikely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a:t>
                      </a:r>
                      <a:r>
                        <a:rPr lang="en-US" sz="3600">
                          <a:solidFill>
                            <a:srgbClr val="FFD966"/>
                          </a:solidFill>
                        </a:rPr>
                        <a:t>Threats are not likely to occur</a:t>
                      </a:r>
                      <a:r>
                        <a:rPr lang="en-US" sz="3600" u="none" cap="none" strike="noStrike">
                          <a:solidFill>
                            <a:srgbClr val="FFD966"/>
                          </a:solidFill>
                        </a:rPr>
                        <a:t>]</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bl>
          </a:graphicData>
        </a:graphic>
      </p:graphicFrame>
      <p:pic>
        <p:nvPicPr>
          <p:cNvPr descr="Green Pace logo" id="162" name="Google Shape;162;p2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2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457200" rtl="0" algn="ctr">
              <a:lnSpc>
                <a:spcPct val="90000"/>
              </a:lnSpc>
              <a:spcBef>
                <a:spcPts val="0"/>
              </a:spcBef>
              <a:spcAft>
                <a:spcPts val="0"/>
              </a:spcAft>
              <a:buNone/>
            </a:pPr>
            <a:r>
              <a:rPr lang="en-US"/>
              <a:t>• 1. Validating Input Data </a:t>
            </a:r>
            <a:endParaRPr/>
          </a:p>
          <a:p>
            <a:pPr indent="0" lvl="0" marL="457200" rtl="0" algn="ctr">
              <a:lnSpc>
                <a:spcPct val="90000"/>
              </a:lnSpc>
              <a:spcBef>
                <a:spcPts val="0"/>
              </a:spcBef>
              <a:spcAft>
                <a:spcPts val="0"/>
              </a:spcAft>
              <a:buNone/>
            </a:pPr>
            <a:r>
              <a:rPr lang="en-US"/>
              <a:t>• 2. Heed Compiler Warnings </a:t>
            </a:r>
            <a:endParaRPr/>
          </a:p>
          <a:p>
            <a:pPr indent="0" lvl="0" marL="457200" rtl="0" algn="ctr">
              <a:lnSpc>
                <a:spcPct val="90000"/>
              </a:lnSpc>
              <a:spcBef>
                <a:spcPts val="0"/>
              </a:spcBef>
              <a:spcAft>
                <a:spcPts val="0"/>
              </a:spcAft>
              <a:buNone/>
            </a:pPr>
            <a:r>
              <a:rPr lang="en-US"/>
              <a:t>• 3. Architect and Design for Security Policies</a:t>
            </a:r>
            <a:endParaRPr/>
          </a:p>
          <a:p>
            <a:pPr indent="0" lvl="0" marL="457200" rtl="0" algn="ctr">
              <a:lnSpc>
                <a:spcPct val="90000"/>
              </a:lnSpc>
              <a:spcBef>
                <a:spcPts val="0"/>
              </a:spcBef>
              <a:spcAft>
                <a:spcPts val="0"/>
              </a:spcAft>
              <a:buNone/>
            </a:pPr>
            <a:r>
              <a:rPr lang="en-US"/>
              <a:t>• 4. Keeping it Simple </a:t>
            </a:r>
            <a:endParaRPr/>
          </a:p>
          <a:p>
            <a:pPr indent="0" lvl="0" marL="457200" rtl="0" algn="ctr">
              <a:lnSpc>
                <a:spcPct val="90000"/>
              </a:lnSpc>
              <a:spcBef>
                <a:spcPts val="0"/>
              </a:spcBef>
              <a:spcAft>
                <a:spcPts val="0"/>
              </a:spcAft>
              <a:buNone/>
            </a:pPr>
            <a:r>
              <a:rPr lang="en-US"/>
              <a:t>• 5. Default Deny </a:t>
            </a:r>
            <a:endParaRPr/>
          </a:p>
          <a:p>
            <a:pPr indent="0" lvl="0" marL="457200" rtl="0" algn="ctr">
              <a:lnSpc>
                <a:spcPct val="90000"/>
              </a:lnSpc>
              <a:spcBef>
                <a:spcPts val="0"/>
              </a:spcBef>
              <a:spcAft>
                <a:spcPts val="0"/>
              </a:spcAft>
              <a:buNone/>
            </a:pPr>
            <a:r>
              <a:rPr lang="en-US"/>
              <a:t>• 6. Adhering to the Principle of Least Privilege </a:t>
            </a:r>
            <a:endParaRPr/>
          </a:p>
          <a:p>
            <a:pPr indent="0" lvl="0" marL="457200" rtl="0" algn="ctr">
              <a:lnSpc>
                <a:spcPct val="90000"/>
              </a:lnSpc>
              <a:spcBef>
                <a:spcPts val="0"/>
              </a:spcBef>
              <a:spcAft>
                <a:spcPts val="0"/>
              </a:spcAft>
              <a:buNone/>
            </a:pPr>
            <a:r>
              <a:rPr lang="en-US"/>
              <a:t>• 7. Sanitizing Data Sent to Other Systems </a:t>
            </a:r>
            <a:endParaRPr/>
          </a:p>
          <a:p>
            <a:pPr indent="0" lvl="0" marL="457200" rtl="0" algn="ctr">
              <a:lnSpc>
                <a:spcPct val="90000"/>
              </a:lnSpc>
              <a:spcBef>
                <a:spcPts val="0"/>
              </a:spcBef>
              <a:spcAft>
                <a:spcPts val="0"/>
              </a:spcAft>
              <a:buNone/>
            </a:pPr>
            <a:r>
              <a:rPr lang="en-US"/>
              <a:t>• 8. Practicing Defense in Depth </a:t>
            </a:r>
            <a:endParaRPr/>
          </a:p>
          <a:p>
            <a:pPr indent="0" lvl="0" marL="457200" rtl="0" algn="ctr">
              <a:lnSpc>
                <a:spcPct val="90000"/>
              </a:lnSpc>
              <a:spcBef>
                <a:spcPts val="0"/>
              </a:spcBef>
              <a:spcAft>
                <a:spcPts val="0"/>
              </a:spcAft>
              <a:buNone/>
            </a:pPr>
            <a:r>
              <a:rPr lang="en-US"/>
              <a:t>• 9. Using Effective Quality Assurance Techniques </a:t>
            </a:r>
            <a:endParaRPr/>
          </a:p>
          <a:p>
            <a:pPr indent="0" lvl="0" marL="457200" rtl="0" algn="ctr">
              <a:lnSpc>
                <a:spcPct val="90000"/>
              </a:lnSpc>
              <a:spcBef>
                <a:spcPts val="0"/>
              </a:spcBef>
              <a:spcAft>
                <a:spcPts val="0"/>
              </a:spcAft>
              <a:buNone/>
            </a:pPr>
            <a:r>
              <a:rPr lang="en-US"/>
              <a:t>• 10. Adopting a Secure Coding Standard</a:t>
            </a:r>
            <a:endParaRPr/>
          </a:p>
        </p:txBody>
      </p:sp>
      <p:pic>
        <p:nvPicPr>
          <p:cNvPr descr="Green Pace logo" id="169" name="Google Shape;169;p2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2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2000"/>
              <a:t>• 1. Do not cast to an out-of-range enumeration value </a:t>
            </a:r>
            <a:endParaRPr sz="2000"/>
          </a:p>
          <a:p>
            <a:pPr indent="0" lvl="0" marL="0" rtl="0" algn="l">
              <a:lnSpc>
                <a:spcPct val="90000"/>
              </a:lnSpc>
              <a:spcBef>
                <a:spcPts val="0"/>
              </a:spcBef>
              <a:spcAft>
                <a:spcPts val="0"/>
              </a:spcAft>
              <a:buNone/>
            </a:pPr>
            <a:r>
              <a:rPr lang="en-US" sz="2000"/>
              <a:t>• 2. Use valid references, pointers, and iterators to reference elements of a container </a:t>
            </a:r>
            <a:endParaRPr sz="2000"/>
          </a:p>
          <a:p>
            <a:pPr indent="0" lvl="0" marL="0" rtl="0" algn="l">
              <a:lnSpc>
                <a:spcPct val="90000"/>
              </a:lnSpc>
              <a:spcBef>
                <a:spcPts val="0"/>
              </a:spcBef>
              <a:spcAft>
                <a:spcPts val="0"/>
              </a:spcAft>
              <a:buNone/>
            </a:pPr>
            <a:r>
              <a:rPr lang="en-US" sz="2000"/>
              <a:t>• 3. Do not attempt to create a std::string from a null pointer </a:t>
            </a:r>
            <a:endParaRPr sz="2000"/>
          </a:p>
          <a:p>
            <a:pPr indent="0" lvl="0" marL="0" rtl="0" algn="l">
              <a:lnSpc>
                <a:spcPct val="90000"/>
              </a:lnSpc>
              <a:spcBef>
                <a:spcPts val="0"/>
              </a:spcBef>
              <a:spcAft>
                <a:spcPts val="0"/>
              </a:spcAft>
              <a:buNone/>
            </a:pPr>
            <a:r>
              <a:rPr lang="en-US" sz="2000"/>
              <a:t>• 4. Do not store already-owned pointer value in an unrelated smart pointer </a:t>
            </a:r>
            <a:endParaRPr sz="2000"/>
          </a:p>
          <a:p>
            <a:pPr indent="0" lvl="0" marL="0" rtl="0" algn="l">
              <a:lnSpc>
                <a:spcPct val="90000"/>
              </a:lnSpc>
              <a:spcBef>
                <a:spcPts val="0"/>
              </a:spcBef>
              <a:spcAft>
                <a:spcPts val="0"/>
              </a:spcAft>
              <a:buNone/>
            </a:pPr>
            <a:r>
              <a:rPr lang="en-US" sz="2000"/>
              <a:t>• 5. Properly deallocate dynamically allocated resources </a:t>
            </a:r>
            <a:endParaRPr sz="2000"/>
          </a:p>
          <a:p>
            <a:pPr indent="0" lvl="0" marL="0" rtl="0" algn="l">
              <a:lnSpc>
                <a:spcPct val="90000"/>
              </a:lnSpc>
              <a:spcBef>
                <a:spcPts val="0"/>
              </a:spcBef>
              <a:spcAft>
                <a:spcPts val="0"/>
              </a:spcAft>
              <a:buNone/>
            </a:pPr>
            <a:r>
              <a:rPr lang="en-US" sz="2000"/>
              <a:t>• 6. Use a static assertion to test the value of a constant expression </a:t>
            </a:r>
            <a:endParaRPr sz="2000"/>
          </a:p>
          <a:p>
            <a:pPr indent="0" lvl="0" marL="0" rtl="0" algn="l">
              <a:lnSpc>
                <a:spcPct val="90000"/>
              </a:lnSpc>
              <a:spcBef>
                <a:spcPts val="0"/>
              </a:spcBef>
              <a:spcAft>
                <a:spcPts val="0"/>
              </a:spcAft>
              <a:buNone/>
            </a:pPr>
            <a:r>
              <a:rPr lang="en-US" sz="2000"/>
              <a:t>• 7. Handle all exceptions thrown before main() begins executing </a:t>
            </a:r>
            <a:endParaRPr sz="2000"/>
          </a:p>
          <a:p>
            <a:pPr indent="0" lvl="0" marL="0" rtl="0" algn="l">
              <a:lnSpc>
                <a:spcPct val="90000"/>
              </a:lnSpc>
              <a:spcBef>
                <a:spcPts val="0"/>
              </a:spcBef>
              <a:spcAft>
                <a:spcPts val="0"/>
              </a:spcAft>
              <a:buNone/>
            </a:pPr>
            <a:r>
              <a:rPr lang="en-US" sz="2000"/>
              <a:t>• 8. Do not alternately input and output from a file stream without an intervening </a:t>
            </a:r>
            <a:br>
              <a:rPr lang="en-US" sz="2000"/>
            </a:br>
            <a:r>
              <a:rPr lang="en-US" sz="2000"/>
              <a:t>	 positioning call </a:t>
            </a:r>
            <a:endParaRPr sz="2000"/>
          </a:p>
          <a:p>
            <a:pPr indent="0" lvl="0" marL="0" rtl="0" algn="l">
              <a:lnSpc>
                <a:spcPct val="90000"/>
              </a:lnSpc>
              <a:spcBef>
                <a:spcPts val="0"/>
              </a:spcBef>
              <a:spcAft>
                <a:spcPts val="0"/>
              </a:spcAft>
              <a:buNone/>
            </a:pPr>
            <a:r>
              <a:rPr lang="en-US" sz="2000"/>
              <a:t>• 9. Do not invoke virtual functions from constructors or destructors </a:t>
            </a:r>
            <a:endParaRPr sz="2000"/>
          </a:p>
          <a:p>
            <a:pPr indent="0" lvl="0" marL="0" rtl="0" algn="l">
              <a:lnSpc>
                <a:spcPct val="90000"/>
              </a:lnSpc>
              <a:spcBef>
                <a:spcPts val="0"/>
              </a:spcBef>
              <a:spcAft>
                <a:spcPts val="0"/>
              </a:spcAft>
              <a:buNone/>
            </a:pPr>
            <a:r>
              <a:rPr lang="en-US" sz="2000"/>
              <a:t>• 10. Value returning functions must return a value from all exit paths </a:t>
            </a:r>
            <a:endParaRPr/>
          </a:p>
        </p:txBody>
      </p:sp>
      <p:pic>
        <p:nvPicPr>
          <p:cNvPr descr="Green Pace logo" id="176" name="Google Shape;176;p2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2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sz="2000"/>
              <a:t>Encryption at Rest - </a:t>
            </a:r>
            <a:r>
              <a:rPr lang="en-US"/>
              <a:t> </a:t>
            </a:r>
            <a:r>
              <a:rPr lang="en-US" sz="1300">
                <a:latin typeface="Calibri"/>
                <a:ea typeface="Calibri"/>
                <a:cs typeface="Calibri"/>
                <a:sym typeface="Calibri"/>
              </a:rPr>
              <a:t>Encryption at rest is designed to prevent the attacker from accessing the unencrypted data by ensuring the data is encrypted when on disk. If an attacker obtains a hard drive with encrypted data but not the encryption keys, the attacker must defeat the encryption to read the data. This attack is much more complex and resource consuming than accessing unencrypted data on a hard drive. For this reason, encryption at rest is highly recommended and is a high priority requirement for many organizations.</a:t>
            </a:r>
            <a:endParaRPr sz="1300">
              <a:latin typeface="Calibri"/>
              <a:ea typeface="Calibri"/>
              <a:cs typeface="Calibri"/>
              <a:sym typeface="Calibri"/>
            </a:endParaRPr>
          </a:p>
          <a:p>
            <a:pPr indent="0" lvl="0" marL="457200" rtl="0" algn="l">
              <a:lnSpc>
                <a:spcPct val="90000"/>
              </a:lnSpc>
              <a:spcBef>
                <a:spcPts val="0"/>
              </a:spcBef>
              <a:spcAft>
                <a:spcPts val="0"/>
              </a:spcAft>
              <a:buNone/>
            </a:pPr>
            <a:r>
              <a:t/>
            </a:r>
            <a:endParaRPr sz="1300">
              <a:latin typeface="Calibri"/>
              <a:ea typeface="Calibri"/>
              <a:cs typeface="Calibri"/>
              <a:sym typeface="Calibri"/>
            </a:endParaRPr>
          </a:p>
          <a:p>
            <a:pPr indent="-228600" lvl="0" marL="228600" rtl="0" algn="l">
              <a:lnSpc>
                <a:spcPct val="90000"/>
              </a:lnSpc>
              <a:spcBef>
                <a:spcPts val="0"/>
              </a:spcBef>
              <a:spcAft>
                <a:spcPts val="0"/>
              </a:spcAft>
              <a:buSzPts val="2000"/>
              <a:buFont typeface="Calibri"/>
              <a:buChar char="•"/>
            </a:pPr>
            <a:r>
              <a:rPr lang="en-US" sz="2000">
                <a:latin typeface="Calibri"/>
                <a:ea typeface="Calibri"/>
                <a:cs typeface="Calibri"/>
                <a:sym typeface="Calibri"/>
              </a:rPr>
              <a:t>Encryption in Flight - </a:t>
            </a:r>
            <a:r>
              <a:rPr lang="en-US" sz="1300">
                <a:latin typeface="Calibri"/>
                <a:ea typeface="Calibri"/>
                <a:cs typeface="Calibri"/>
                <a:sym typeface="Calibri"/>
              </a:rPr>
              <a:t>Encryption in flight is a technique used to protect the privacy of communication data as it travels between two points. This is done by encrypting the data before it is sent, and then decrypting it at the other end. Encryption in flight is used in a variety of applications, including email, file sharing, and VoIP. It is also used in secure communications protocols such as HTTPS and SSH.</a:t>
            </a:r>
            <a:endParaRPr sz="1300">
              <a:latin typeface="Calibri"/>
              <a:ea typeface="Calibri"/>
              <a:cs typeface="Calibri"/>
              <a:sym typeface="Calibri"/>
            </a:endParaRPr>
          </a:p>
          <a:p>
            <a:pPr indent="0" lvl="0" marL="457200" rtl="0" algn="l">
              <a:lnSpc>
                <a:spcPct val="90000"/>
              </a:lnSpc>
              <a:spcBef>
                <a:spcPts val="0"/>
              </a:spcBef>
              <a:spcAft>
                <a:spcPts val="0"/>
              </a:spcAft>
              <a:buNone/>
            </a:pPr>
            <a:r>
              <a:t/>
            </a:r>
            <a:endParaRPr sz="1300">
              <a:latin typeface="Calibri"/>
              <a:ea typeface="Calibri"/>
              <a:cs typeface="Calibri"/>
              <a:sym typeface="Calibri"/>
            </a:endParaRPr>
          </a:p>
          <a:p>
            <a:pPr indent="-228600" lvl="0" marL="228600" rtl="0" algn="l">
              <a:lnSpc>
                <a:spcPct val="90000"/>
              </a:lnSpc>
              <a:spcBef>
                <a:spcPts val="0"/>
              </a:spcBef>
              <a:spcAft>
                <a:spcPts val="0"/>
              </a:spcAft>
              <a:buSzPts val="2000"/>
              <a:buFont typeface="Calibri"/>
              <a:buChar char="•"/>
            </a:pPr>
            <a:r>
              <a:rPr lang="en-US" sz="2000">
                <a:latin typeface="Calibri"/>
                <a:ea typeface="Calibri"/>
                <a:cs typeface="Calibri"/>
                <a:sym typeface="Calibri"/>
              </a:rPr>
              <a:t>Encryption in Use - </a:t>
            </a:r>
            <a:r>
              <a:rPr lang="en-US" sz="1300">
                <a:latin typeface="Calibri"/>
                <a:ea typeface="Calibri"/>
                <a:cs typeface="Calibri"/>
                <a:sym typeface="Calibri"/>
              </a:rPr>
              <a:t>Encryption in use is the cybersecurity practice of encrypting in-use data (i.e., files that are being actively input, updated, accessed, read, or processed). Other common names for encryption in use are in-memory encryption and runtime encryption. In typical computing scenarios, data must be decrypted before processing. Conversion to plaintext temporarily exposes data in its unencrypted form, which poses a major security risk. Encrypting in-use data addresses this vulnerability by allowing computations to run directly on encrypted files without the need for decryption.</a:t>
            </a:r>
            <a:endParaRPr>
              <a:latin typeface="Calibri"/>
              <a:ea typeface="Calibri"/>
              <a:cs typeface="Calibri"/>
              <a:sym typeface="Calibri"/>
            </a:endParaRPr>
          </a:p>
          <a:p>
            <a:pPr indent="0" lvl="0" marL="0" rtl="0" algn="l">
              <a:lnSpc>
                <a:spcPct val="90000"/>
              </a:lnSpc>
              <a:spcBef>
                <a:spcPts val="0"/>
              </a:spcBef>
              <a:spcAft>
                <a:spcPts val="0"/>
              </a:spcAft>
              <a:buNone/>
            </a:pPr>
            <a:r>
              <a:t/>
            </a:r>
            <a:endParaRPr sz="1300">
              <a:latin typeface="Calibri"/>
              <a:ea typeface="Calibri"/>
              <a:cs typeface="Calibri"/>
              <a:sym typeface="Calibri"/>
            </a:endParaRPr>
          </a:p>
          <a:p>
            <a:pPr indent="0" lvl="0" marL="0" rtl="0" algn="l">
              <a:lnSpc>
                <a:spcPct val="90000"/>
              </a:lnSpc>
              <a:spcBef>
                <a:spcPts val="1000"/>
              </a:spcBef>
              <a:spcAft>
                <a:spcPts val="0"/>
              </a:spcAft>
              <a:buClr>
                <a:schemeClr val="lt1"/>
              </a:buClr>
              <a:buSzPts val="1600"/>
              <a:buNone/>
            </a:pPr>
            <a:r>
              <a:t/>
            </a:r>
            <a:endParaRPr sz="1800"/>
          </a:p>
          <a:p>
            <a:pPr indent="-88900" lvl="0" marL="228600" rtl="0" algn="l">
              <a:lnSpc>
                <a:spcPct val="90000"/>
              </a:lnSpc>
              <a:spcBef>
                <a:spcPts val="1000"/>
              </a:spcBef>
              <a:spcAft>
                <a:spcPts val="0"/>
              </a:spcAft>
              <a:buClr>
                <a:schemeClr val="lt1"/>
              </a:buClr>
              <a:buSzPts val="2200"/>
              <a:buNone/>
            </a:pPr>
            <a:r>
              <a:t/>
            </a:r>
            <a:endParaRPr/>
          </a:p>
        </p:txBody>
      </p:sp>
      <p:pic>
        <p:nvPicPr>
          <p:cNvPr descr="Green Pace logo" id="183" name="Google Shape;183;p2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2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406400" lvl="0" marL="457200" rtl="0" algn="l">
              <a:lnSpc>
                <a:spcPct val="100000"/>
              </a:lnSpc>
              <a:spcBef>
                <a:spcPts val="0"/>
              </a:spcBef>
              <a:spcAft>
                <a:spcPts val="0"/>
              </a:spcAft>
              <a:buSzPts val="2800"/>
              <a:buChar char="•"/>
            </a:pPr>
            <a:r>
              <a:rPr lang="en-US" sz="1500">
                <a:latin typeface="Calibri"/>
                <a:ea typeface="Calibri"/>
                <a:cs typeface="Calibri"/>
                <a:sym typeface="Calibri"/>
              </a:rPr>
              <a:t>Authentication</a:t>
            </a:r>
            <a:endParaRPr sz="1500">
              <a:latin typeface="Calibri"/>
              <a:ea typeface="Calibri"/>
              <a:cs typeface="Calibri"/>
              <a:sym typeface="Calibri"/>
            </a:endParaRPr>
          </a:p>
          <a:p>
            <a:pPr indent="0" lvl="0" marL="457200" rtl="0" algn="l">
              <a:lnSpc>
                <a:spcPct val="100000"/>
              </a:lnSpc>
              <a:spcBef>
                <a:spcPts val="0"/>
              </a:spcBef>
              <a:spcAft>
                <a:spcPts val="0"/>
              </a:spcAft>
              <a:buNone/>
            </a:pPr>
            <a:r>
              <a:rPr lang="en-US" sz="1500">
                <a:latin typeface="Calibri"/>
                <a:ea typeface="Calibri"/>
                <a:cs typeface="Calibri"/>
                <a:sym typeface="Calibri"/>
              </a:rPr>
              <a:t>Authentication is the process of identifying a user and granting them access to the network. Most of the time, this is done through traditional username and password credentials. However, users could also use passwordless authentication methods, including biometrics like eye scans or fingerprints, and hardware such as hardware tokens or smart cards.</a:t>
            </a:r>
            <a:endParaRPr sz="1500">
              <a:latin typeface="Calibri"/>
              <a:ea typeface="Calibri"/>
              <a:cs typeface="Calibri"/>
              <a:sym typeface="Calibri"/>
            </a:endParaRPr>
          </a:p>
          <a:p>
            <a:pPr indent="-406400" lvl="0" marL="457200" rtl="0" algn="l">
              <a:lnSpc>
                <a:spcPct val="100000"/>
              </a:lnSpc>
              <a:spcBef>
                <a:spcPts val="0"/>
              </a:spcBef>
              <a:spcAft>
                <a:spcPts val="0"/>
              </a:spcAft>
              <a:buSzPts val="2800"/>
              <a:buChar char="•"/>
            </a:pPr>
            <a:r>
              <a:rPr lang="en-US" sz="1500">
                <a:latin typeface="Calibri"/>
                <a:ea typeface="Calibri"/>
                <a:cs typeface="Calibri"/>
                <a:sym typeface="Calibri"/>
              </a:rPr>
              <a:t>Authorization</a:t>
            </a:r>
            <a:endParaRPr sz="1500">
              <a:latin typeface="Calibri"/>
              <a:ea typeface="Calibri"/>
              <a:cs typeface="Calibri"/>
              <a:sym typeface="Calibri"/>
            </a:endParaRPr>
          </a:p>
          <a:p>
            <a:pPr indent="0" lvl="0" marL="457200" rtl="0" algn="l">
              <a:lnSpc>
                <a:spcPct val="100000"/>
              </a:lnSpc>
              <a:spcBef>
                <a:spcPts val="0"/>
              </a:spcBef>
              <a:spcAft>
                <a:spcPts val="0"/>
              </a:spcAft>
              <a:buNone/>
            </a:pPr>
            <a:r>
              <a:rPr lang="en-US" sz="1500">
                <a:latin typeface="Calibri"/>
                <a:ea typeface="Calibri"/>
                <a:cs typeface="Calibri"/>
                <a:sym typeface="Calibri"/>
              </a:rPr>
              <a:t>After authentication, the authorization process enforces the network policies, granular access control, and user privileges. The cybersecurity AAA protocol determines which specific network resources the user has permission to access, such as a particular application, database, or online service. It also establishes the tasks and activities that users can perform within those authorized resources.</a:t>
            </a:r>
            <a:endParaRPr sz="1500">
              <a:latin typeface="Calibri"/>
              <a:ea typeface="Calibri"/>
              <a:cs typeface="Calibri"/>
              <a:sym typeface="Calibri"/>
            </a:endParaRPr>
          </a:p>
          <a:p>
            <a:pPr indent="-406400" lvl="0" marL="457200" rtl="0" algn="l">
              <a:lnSpc>
                <a:spcPct val="100000"/>
              </a:lnSpc>
              <a:spcBef>
                <a:spcPts val="0"/>
              </a:spcBef>
              <a:spcAft>
                <a:spcPts val="0"/>
              </a:spcAft>
              <a:buSzPts val="2800"/>
              <a:buChar char="•"/>
            </a:pPr>
            <a:r>
              <a:rPr lang="en-US" sz="1500">
                <a:latin typeface="Calibri"/>
                <a:ea typeface="Calibri"/>
                <a:cs typeface="Calibri"/>
                <a:sym typeface="Calibri"/>
              </a:rPr>
              <a:t>Accounting</a:t>
            </a:r>
            <a:endParaRPr sz="1500">
              <a:latin typeface="Calibri"/>
              <a:ea typeface="Calibri"/>
              <a:cs typeface="Calibri"/>
              <a:sym typeface="Calibri"/>
            </a:endParaRPr>
          </a:p>
          <a:p>
            <a:pPr indent="0" lvl="0" marL="457200" rtl="0" algn="l">
              <a:lnSpc>
                <a:spcPct val="100000"/>
              </a:lnSpc>
              <a:spcBef>
                <a:spcPts val="0"/>
              </a:spcBef>
              <a:spcAft>
                <a:spcPts val="0"/>
              </a:spcAft>
              <a:buNone/>
            </a:pPr>
            <a:r>
              <a:rPr lang="en-US" sz="1500">
                <a:latin typeface="Calibri"/>
                <a:ea typeface="Calibri"/>
                <a:cs typeface="Calibri"/>
                <a:sym typeface="Calibri"/>
              </a:rPr>
              <a:t>Accounting, the final process in the framework, is all about measuring what's happening within the network. As part of the protocol, it will collect and log data on user sessions, such as length of time, type of session, and resource usage. The value here is that it offers a clear audit trail for compliance and business purposes.</a:t>
            </a:r>
            <a:endParaRPr sz="1500">
              <a:latin typeface="Calibri"/>
              <a:ea typeface="Calibri"/>
              <a:cs typeface="Calibri"/>
              <a:sym typeface="Calibri"/>
            </a:endParaRPr>
          </a:p>
          <a:p>
            <a:pPr indent="0" lvl="0" marL="457200" rtl="0" algn="l">
              <a:lnSpc>
                <a:spcPct val="90000"/>
              </a:lnSpc>
              <a:spcBef>
                <a:spcPts val="0"/>
              </a:spcBef>
              <a:spcAft>
                <a:spcPts val="0"/>
              </a:spcAft>
              <a:buNone/>
            </a:pPr>
            <a:r>
              <a:t/>
            </a:r>
            <a:endParaRPr sz="2400"/>
          </a:p>
        </p:txBody>
      </p:sp>
      <p:pic>
        <p:nvPicPr>
          <p:cNvPr descr="Green Pace logo" id="190" name="Google Shape;190;p25"/>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a:t>
            </a:r>
            <a:endParaRPr/>
          </a:p>
        </p:txBody>
      </p:sp>
      <p:sp>
        <p:nvSpPr>
          <p:cNvPr id="196" name="Google Shape;196;p26"/>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Unit tests are frequently conducted throughout the developmental phase to ensure that the code is both secured and functioning.</a:t>
            </a:r>
            <a:endParaRPr/>
          </a:p>
        </p:txBody>
      </p:sp>
      <p:pic>
        <p:nvPicPr>
          <p:cNvPr descr="Green Pace logo" id="197" name="Google Shape;197;p26"/>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AUTOMATION SUMMARY</a:t>
            </a:r>
            <a:endParaRPr/>
          </a:p>
        </p:txBody>
      </p:sp>
      <p:pic>
        <p:nvPicPr>
          <p:cNvPr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id="203" name="Google Shape;203;p27"/>
          <p:cNvPicPr preferRelativeResize="0"/>
          <p:nvPr>
            <p:ph idx="1" type="body"/>
          </p:nvPr>
        </p:nvPicPr>
        <p:blipFill rotWithShape="1">
          <a:blip r:embed="rId3">
            <a:alphaModFix/>
          </a:blip>
          <a:srcRect b="0" l="0" r="0" t="0"/>
          <a:stretch/>
        </p:blipFill>
        <p:spPr>
          <a:xfrm>
            <a:off x="2127250" y="2199481"/>
            <a:ext cx="7937500" cy="4013200"/>
          </a:xfrm>
          <a:prstGeom prst="rect">
            <a:avLst/>
          </a:prstGeom>
          <a:noFill/>
          <a:ln>
            <a:noFill/>
          </a:ln>
        </p:spPr>
      </p:pic>
      <p:pic>
        <p:nvPicPr>
          <p:cNvPr descr="Green Pace logo" id="204" name="Google Shape;204;p27"/>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