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Sniglet"/>
      <p:regular r:id="rId29"/>
    </p:embeddedFont>
    <p:embeddedFont>
      <p:font typeface="Bangers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nigle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ngers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9" name="Shape 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4" name="Shape 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flipH="1" rot="169468">
            <a:off x="3608972" y="6461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69468">
            <a:off x="3380372" y="4175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0" name="Shape 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5" name="Shape 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8" name="Shape 2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1" name="Shape 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8" name="Shape 3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1" name="Shape 4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6" name="Shape 4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9" name="Shape 49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1" name="Shape 5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 rot="-120953">
            <a:off x="457215" y="4025231"/>
            <a:ext cx="8229893" cy="519622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56" name="Shape 5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Monitoria-P1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Projeto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 inéditos e os chatos de entender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Problema 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Melhorar a </a:t>
            </a:r>
            <a:r>
              <a:rPr lang="en">
                <a:solidFill>
                  <a:srgbClr val="FF0000"/>
                </a:solidFill>
              </a:rPr>
              <a:t>extract_words</a:t>
            </a:r>
            <a:r>
              <a:rPr lang="en"/>
              <a:t> para usar o método </a:t>
            </a:r>
            <a:r>
              <a:rPr lang="en">
                <a:solidFill>
                  <a:srgbClr val="FF0000"/>
                </a:solidFill>
              </a:rPr>
              <a:t>ascii_letters</a:t>
            </a:r>
            <a:r>
              <a:rPr lang="en"/>
              <a:t> do módulo string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Problema 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Implementar a </a:t>
            </a:r>
            <a:r>
              <a:rPr lang="en">
                <a:solidFill>
                  <a:srgbClr val="FF0000"/>
                </a:solidFill>
              </a:rPr>
              <a:t>find_centroid</a:t>
            </a:r>
            <a:r>
              <a:rPr lang="en"/>
              <a:t>. É basicamente implementar algumas fórmulas matemáticas.</a:t>
            </a:r>
          </a:p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Problema 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Implementar a </a:t>
            </a:r>
            <a:r>
              <a:rPr lang="en">
                <a:solidFill>
                  <a:srgbClr val="FF0000"/>
                </a:solidFill>
              </a:rPr>
              <a:t>find_center</a:t>
            </a:r>
            <a:r>
              <a:rPr lang="en"/>
              <a:t>, é basicamente a MÉDIA de todos os centróides de todos os polígonos da área passada como parâmetro.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usar o ascii_letters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Imagine uma lista cujo os elementos são as letras (char) da tabela ASCII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Uma condição simples é necessária: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If caractere in ascii_letters: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fazalgumacoisa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/>
              <a:t>Melhor parte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 DOCTEST *_*</a:t>
            </a:r>
          </a:p>
        </p:txBody>
      </p:sp>
      <p:sp>
        <p:nvSpPr>
          <p:cNvPr id="149" name="Shape 149"/>
          <p:cNvSpPr/>
          <p:nvPr/>
        </p:nvSpPr>
        <p:spPr>
          <a:xfrm rot="-1065586">
            <a:off x="548059" y="749066"/>
            <a:ext cx="998273" cy="948465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148705">
            <a:off x="1623771" y="421708"/>
            <a:ext cx="603564" cy="573540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895552">
            <a:off x="7627469" y="3683273"/>
            <a:ext cx="998178" cy="948475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2271768">
            <a:off x="8384068" y="2526060"/>
            <a:ext cx="495134" cy="470769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tODO O RESTO DO PROJETO SEGUE ESSA LINHA</a:t>
            </a:r>
          </a:p>
        </p:txBody>
      </p:sp>
      <p:sp>
        <p:nvSpPr>
          <p:cNvPr id="158" name="Shape 158"/>
          <p:cNvSpPr/>
          <p:nvPr/>
        </p:nvSpPr>
        <p:spPr>
          <a:xfrm rot="-152142">
            <a:off x="1333736" y="2074149"/>
            <a:ext cx="2264817" cy="1840196"/>
          </a:xfrm>
          <a:prstGeom prst="homePlate">
            <a:avLst>
              <a:gd fmla="val 30129" name="adj"/>
            </a:avLst>
          </a:prstGeom>
          <a:solidFill>
            <a:srgbClr val="A6CD02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Interpretar</a:t>
            </a:r>
          </a:p>
        </p:txBody>
      </p:sp>
      <p:sp>
        <p:nvSpPr>
          <p:cNvPr id="159" name="Shape 159"/>
          <p:cNvSpPr/>
          <p:nvPr/>
        </p:nvSpPr>
        <p:spPr>
          <a:xfrm rot="-151954">
            <a:off x="3295809" y="1986429"/>
            <a:ext cx="2308354" cy="1840196"/>
          </a:xfrm>
          <a:prstGeom prst="chevron">
            <a:avLst>
              <a:gd fmla="val 29853" name="adj"/>
            </a:avLst>
          </a:prstGeom>
          <a:solidFill>
            <a:srgbClr val="FAD90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Codar</a:t>
            </a:r>
          </a:p>
        </p:txBody>
      </p:sp>
      <p:sp>
        <p:nvSpPr>
          <p:cNvPr id="160" name="Shape 160"/>
          <p:cNvSpPr/>
          <p:nvPr/>
        </p:nvSpPr>
        <p:spPr>
          <a:xfrm rot="-151954">
            <a:off x="5301410" y="1897683"/>
            <a:ext cx="2308354" cy="1840196"/>
          </a:xfrm>
          <a:prstGeom prst="chevron">
            <a:avLst>
              <a:gd fmla="val 29853" name="adj"/>
            </a:avLst>
          </a:prstGeom>
          <a:solidFill>
            <a:srgbClr val="FFA30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Testar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ctrTitle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000000"/>
                </a:solidFill>
              </a:rPr>
              <a:t>Fase 2:</a:t>
            </a:r>
          </a:p>
        </p:txBody>
      </p:sp>
      <p:sp>
        <p:nvSpPr>
          <p:cNvPr id="166" name="Shape 166"/>
          <p:cNvSpPr txBox="1"/>
          <p:nvPr>
            <p:ph idx="4294967295" type="subTitle"/>
          </p:nvPr>
        </p:nvSpPr>
        <p:spPr>
          <a:xfrm>
            <a:off x="762000" y="3296875"/>
            <a:ext cx="4014000" cy="14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A geometria de mapas</a:t>
            </a:r>
          </a:p>
        </p:txBody>
      </p:sp>
      <p:pic>
        <p:nvPicPr>
          <p:cNvPr descr="chola.jp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362" y="1469600"/>
            <a:ext cx="32099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calcular o centroid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917575" y="1428750"/>
            <a:ext cx="7057800" cy="29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A find_centroid receberá uma lista de tuplas nesse formato (x, 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00" y="2089200"/>
            <a:ext cx="7308899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Mais fácil ainda!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Você vai receber uma lista com vários “poligonos” e fazer a média dos centroids deles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GGIZI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 a find_center?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81" y="1700025"/>
            <a:ext cx="4130149" cy="85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4294967295" type="ctrTitle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000000"/>
                </a:solidFill>
              </a:rPr>
              <a:t>Fase 3:</a:t>
            </a:r>
          </a:p>
        </p:txBody>
      </p:sp>
      <p:sp>
        <p:nvSpPr>
          <p:cNvPr id="188" name="Shape 188"/>
          <p:cNvSpPr txBox="1"/>
          <p:nvPr>
            <p:ph idx="4294967295" type="subTitle"/>
          </p:nvPr>
        </p:nvSpPr>
        <p:spPr>
          <a:xfrm>
            <a:off x="762000" y="3296875"/>
            <a:ext cx="4014000" cy="14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O humor de uma nação</a:t>
            </a:r>
          </a:p>
        </p:txBody>
      </p:sp>
      <p:pic>
        <p:nvPicPr>
          <p:cNvPr descr="51560654.jp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Implementar find_closest_state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É necessário usar a função </a:t>
            </a:r>
            <a:r>
              <a:rPr lang="en" sz="1800">
                <a:solidFill>
                  <a:srgbClr val="FF0000"/>
                </a:solidFill>
              </a:rPr>
              <a:t>geo_distance</a:t>
            </a:r>
            <a:r>
              <a:rPr lang="en" sz="18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Ela recebe duas POSITIONS como parâmetro, retorna a distância entre as duas POSITIONS.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idéia é calcular a distância para TODOS os estados e retornar a menor distância dentre os resultados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Implementar group_tweets_by_state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917575" y="1714500"/>
            <a:ext cx="7057800" cy="26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ideia é usar a </a:t>
            </a:r>
            <a:r>
              <a:rPr lang="en" sz="1800">
                <a:solidFill>
                  <a:srgbClr val="FF0000"/>
                </a:solidFill>
              </a:rPr>
              <a:t>find_closest_state</a:t>
            </a:r>
            <a:r>
              <a:rPr lang="en" sz="1800"/>
              <a:t> que você acabou de implementar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Bastante simples, você recebe uma lista de tweets como parâmetro. Vai encontrar o estado em que o tweet foi postado e guardar o tweet em um dicionário, em sua chave correspondente. As chaves desse dicionário serão os códigos postais de duas letras. Exemplo: ‘TX’ para Texas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Antes de iniciar...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917575" y="1428750"/>
            <a:ext cx="7308900" cy="8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O que são tipos abstratos de dados?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917575" y="1959150"/>
            <a:ext cx="3153599" cy="2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Porque isso é relevante para o entendimento do projeto?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Pensar em “caixas pretas”, você não precisa saber O QUE está lá dentro, mas sim quais OPERAÇÕES você pode fazer com esse tipo de dado.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252125" y="1959150"/>
            <a:ext cx="3974400" cy="2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Não é necessário ler arquivos ou tratar várias exceções.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 projeto está dividido em problemas bem definidos.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Seu trabalho é INTERPRETAR o problema, a implementação é a parte mais fácil.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1073625" y="1550125"/>
            <a:ext cx="7003500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MUITO FÁCIL, sabe o dicionário que você acabou de criar com a </a:t>
            </a:r>
            <a:r>
              <a:rPr lang="en">
                <a:solidFill>
                  <a:srgbClr val="FF0000"/>
                </a:solidFill>
              </a:rPr>
              <a:t>group_tweets_by_state</a:t>
            </a:r>
            <a:r>
              <a:rPr lang="en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Basta retornar a chave que contém o maior número de tweets guardados nela!</a:t>
            </a: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Most_talkative_state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Average_sentiment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Também muito tranquilo! Você vai usar o mesmo dicionário que criou em </a:t>
            </a:r>
            <a:r>
              <a:rPr lang="en" sz="1800">
                <a:solidFill>
                  <a:srgbClr val="FF0000"/>
                </a:solidFill>
              </a:rPr>
              <a:t>group_tweets_by_state</a:t>
            </a:r>
            <a:r>
              <a:rPr lang="en" sz="18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As chaves continuam as mesmas (código dos estados, duas letras).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 valor porém, ao invés de tweets, será a MÉDIA dos valores de sentimentos de todos os tweets que estão naquela chave! Você vai usar as funções implementadas lá na FASE 1 do projeto!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ctrTitle"/>
          </p:nvPr>
        </p:nvSpPr>
        <p:spPr>
          <a:xfrm>
            <a:off x="0" y="2137075"/>
            <a:ext cx="4229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000000"/>
                </a:solidFill>
              </a:rPr>
              <a:t>Fase 4:</a:t>
            </a:r>
          </a:p>
        </p:txBody>
      </p:sp>
      <p:sp>
        <p:nvSpPr>
          <p:cNvPr id="220" name="Shape 220"/>
          <p:cNvSpPr txBox="1"/>
          <p:nvPr>
            <p:ph idx="4294967295" type="subTitle"/>
          </p:nvPr>
        </p:nvSpPr>
        <p:spPr>
          <a:xfrm>
            <a:off x="107700" y="3296875"/>
            <a:ext cx="4014000" cy="14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Entrando na quarta dimensão</a:t>
            </a:r>
          </a:p>
        </p:txBody>
      </p:sp>
      <p:pic>
        <p:nvPicPr>
          <p:cNvPr descr="58991259.jp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00" y="1081087"/>
            <a:ext cx="45339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group_tweets_by_hour</a:t>
            </a:r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917575" y="1714500"/>
            <a:ext cx="7057800" cy="26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Recebe uma lista de tweets, retorna um dicionário.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Chaves do dicionário são inteiros de 0 a 23 que representam as horas.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Você precisa extrair a hora de cada tweet, colocá-lo como valor da chave correspondente no dicionário.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niuao.jp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000000"/>
                </a:solidFill>
              </a:rPr>
              <a:t>Let’s begin!</a:t>
            </a:r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762000" y="3296875"/>
            <a:ext cx="4014000" cy="14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Os sentimentos nos tweets</a:t>
            </a:r>
          </a:p>
        </p:txBody>
      </p:sp>
      <p:pic>
        <p:nvPicPr>
          <p:cNvPr descr="meme-20908--o-choro-e-livre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40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que a função make_tweet faz?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Cria um tipo abstrato de dados “tweet”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É um dicionário que contém as seguintes chaves: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“text” - o texto do tweet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“</a:t>
            </a:r>
            <a:r>
              <a:rPr lang="en" sz="1800"/>
              <a:t>t</a:t>
            </a:r>
            <a:r>
              <a:rPr lang="en" sz="1800"/>
              <a:t>ime” - objeto datetime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</a:t>
            </a:r>
            <a:r>
              <a:rPr lang="en" sz="1800"/>
              <a:t>l</a:t>
            </a:r>
            <a:r>
              <a:rPr lang="en" sz="1800"/>
              <a:t>atitute” - um float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</a:t>
            </a:r>
            <a:r>
              <a:rPr lang="en" sz="1800"/>
              <a:t>l</a:t>
            </a:r>
            <a:r>
              <a:rPr lang="en" sz="1800"/>
              <a:t>ongitude” - um float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101125" y="793550"/>
            <a:ext cx="3767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Problema 1.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324175" y="1953350"/>
            <a:ext cx="3767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Implementar as funções </a:t>
            </a:r>
            <a:r>
              <a:rPr lang="en">
                <a:solidFill>
                  <a:srgbClr val="FF0000"/>
                </a:solidFill>
              </a:rPr>
              <a:t>tweet_words</a:t>
            </a:r>
            <a:r>
              <a:rPr lang="en"/>
              <a:t> e </a:t>
            </a:r>
            <a:r>
              <a:rPr lang="en">
                <a:solidFill>
                  <a:srgbClr val="FF0000"/>
                </a:solidFill>
              </a:rPr>
              <a:t>tweet_time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REQUERIMENTO: Usar a função </a:t>
            </a:r>
            <a:r>
              <a:rPr lang="en">
                <a:solidFill>
                  <a:srgbClr val="FF0000"/>
                </a:solidFill>
              </a:rPr>
              <a:t>extract_words</a:t>
            </a:r>
            <a:r>
              <a:rPr lang="en"/>
              <a:t> para LISTAR as palavras no texto de um tweet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Chamar a </a:t>
            </a:r>
            <a:r>
              <a:rPr lang="en">
                <a:solidFill>
                  <a:srgbClr val="FF0000"/>
                </a:solidFill>
              </a:rPr>
              <a:t>extract words</a:t>
            </a:r>
            <a:r>
              <a:rPr lang="en"/>
              <a:t>, passando como parâmetro o “text” do tweet. Retornar o resultado disso!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que fazer?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extract_words</a:t>
            </a:r>
            <a:r>
              <a:rPr lang="en"/>
              <a:t> vai receber uma string e “quebrá-la” em palavras isoladas e sem pontuação. O return é uma LISTA das palavras contidas na string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3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O que é um objeto datetime?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 rot="161682">
            <a:off x="977419" y="1056305"/>
            <a:ext cx="4938961" cy="760138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Sei lá kkkkkk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62300" y="2072825"/>
            <a:ext cx="3943800" cy="126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maior parte do conhecimento que vocês terão como programadores será adquirido por conta própria.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PESQUISEM, LEIAM AS ESPECIFICAÇÕES E TENTEM ENTENDER O FUNCIONAMENTO!</a:t>
            </a:r>
          </a:p>
        </p:txBody>
      </p:sp>
      <p:pic>
        <p:nvPicPr>
          <p:cNvPr descr="6976407_300x300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75" y="15891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4294967295" type="ctrTitle"/>
          </p:nvPr>
        </p:nvSpPr>
        <p:spPr>
          <a:xfrm>
            <a:off x="171900" y="1283125"/>
            <a:ext cx="4444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400">
                <a:solidFill>
                  <a:srgbClr val="FAD900"/>
                </a:solidFill>
              </a:rPr>
              <a:t>Big </a:t>
            </a:r>
          </a:p>
        </p:txBody>
      </p:sp>
      <p:sp>
        <p:nvSpPr>
          <p:cNvPr id="114" name="Shape 114"/>
          <p:cNvSpPr txBox="1"/>
          <p:nvPr>
            <p:ph idx="4294967295" type="subTitle"/>
          </p:nvPr>
        </p:nvSpPr>
        <p:spPr>
          <a:xfrm>
            <a:off x="1006025" y="3250800"/>
            <a:ext cx="50928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Situações inéditas e como resolvê-las!</a:t>
            </a:r>
          </a:p>
        </p:txBody>
      </p:sp>
      <p:sp>
        <p:nvSpPr>
          <p:cNvPr id="115" name="Shape 115"/>
          <p:cNvSpPr/>
          <p:nvPr/>
        </p:nvSpPr>
        <p:spPr>
          <a:xfrm>
            <a:off x="7728456" y="2171603"/>
            <a:ext cx="229545" cy="21917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grpSp>
        <p:nvGrpSpPr>
          <p:cNvPr id="116" name="Shape 116"/>
          <p:cNvGrpSpPr/>
          <p:nvPr/>
        </p:nvGrpSpPr>
        <p:grpSpPr>
          <a:xfrm>
            <a:off x="7443659" y="941015"/>
            <a:ext cx="983353" cy="983618"/>
            <a:chOff x="6654650" y="3665275"/>
            <a:chExt cx="409100" cy="409125"/>
          </a:xfrm>
        </p:grpSpPr>
        <p:sp>
          <p:nvSpPr>
            <p:cNvPr id="117" name="Shape 11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19" name="Shape 119"/>
          <p:cNvGrpSpPr/>
          <p:nvPr/>
        </p:nvGrpSpPr>
        <p:grpSpPr>
          <a:xfrm rot="324429">
            <a:off x="6612787" y="2067160"/>
            <a:ext cx="649665" cy="649742"/>
            <a:chOff x="570875" y="4322250"/>
            <a:chExt cx="443300" cy="443325"/>
          </a:xfrm>
        </p:grpSpPr>
        <p:sp>
          <p:nvSpPr>
            <p:cNvPr id="120" name="Shape 12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 rot="2466625">
            <a:off x="6568798" y="1131498"/>
            <a:ext cx="318881" cy="30447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 rot="-1609120">
            <a:off x="7035168" y="1323104"/>
            <a:ext cx="229508" cy="21914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 rot="2926137">
            <a:off x="8426693" y="1496694"/>
            <a:ext cx="171867" cy="16410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 rot="-1608940">
            <a:off x="7711478" y="397342"/>
            <a:ext cx="154840" cy="1478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92099" y="2038000"/>
            <a:ext cx="5816012" cy="1252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FFFFFF"/>
                  </a:solidFill>
                  <a:prstDash val="solid"/>
                  <a:miter/>
                  <a:headEnd len="med" w="med" type="none"/>
                  <a:tailEnd len="med" w="med" type="none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