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79" r:id="rId5"/>
    <p:sldId id="281" r:id="rId6"/>
    <p:sldId id="258" r:id="rId7"/>
    <p:sldId id="259" r:id="rId8"/>
    <p:sldId id="262" r:id="rId9"/>
    <p:sldId id="294" r:id="rId10"/>
    <p:sldId id="264" r:id="rId11"/>
    <p:sldId id="283" r:id="rId12"/>
    <p:sldId id="266" r:id="rId13"/>
    <p:sldId id="267" r:id="rId14"/>
    <p:sldId id="295" r:id="rId15"/>
    <p:sldId id="296" r:id="rId16"/>
    <p:sldId id="297" r:id="rId17"/>
    <p:sldId id="272" r:id="rId18"/>
    <p:sldId id="298" r:id="rId19"/>
    <p:sldId id="289" r:id="rId20"/>
    <p:sldId id="299" r:id="rId21"/>
    <p:sldId id="277" r:id="rId22"/>
    <p:sldId id="293" r:id="rId2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DD49F-153A-4071-8B24-3ACC5FD8EC71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E8E84-AB7A-4D63-B9E5-F12A68D0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D124-D60F-FCAE-2A4A-031D1E3B6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3A8EB-2FB2-9B37-4EFF-E22CE9463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5A98-3043-FE80-871B-2155A84F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433F-C59E-30ED-A66F-DCAD714E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673F-9F0F-B62F-3411-BAEB4B6F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7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C147-FFF3-EE8B-1580-83023DB1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05939-F9C4-71C1-60E7-A2E5AFE0A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13E2-5D66-DEB2-8EC7-DD281E96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B8967-DBB8-1A61-B302-FD47D1B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05249-74BD-2B7B-D699-011D6A36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8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6DAE2-9C7F-70B0-4225-7BAA4E402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4D643-79F2-3BAD-278A-0AE09C478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9893-8AC3-E559-F927-387DEA04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2685B-EC06-9897-EE8C-3A86D60E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B686-2BB9-809C-8114-21A4A602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6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D624-4DCB-DBFD-60F6-0BFBF035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3A53-6156-17C3-2B34-39818A63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32D7F-326C-AFB7-5DB7-2663781D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7E898-295D-486C-E4A2-F4BD4D4A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2FE8E-07CC-1993-FC3F-FF6E984C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3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7CBB-C041-AC66-FA7C-16B978F3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3DCF6-2671-5951-F9D5-D1ABFE15F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A646D-4B8D-A5EA-E6BB-919CF867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2CC5-3070-A139-FF70-31C63351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049C1-213A-E10D-A768-549BBC4E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7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6D37-5E65-76E5-1DC4-6048C40F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21F2-66DA-A3C8-98AC-8316C340F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275A6-D89B-4A8F-A352-DC68C0829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815B6-5BF6-F6F1-76BB-E15B0592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42EAD-2A28-AB64-6821-D642A51C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C4D19-95FF-A859-AF4F-EC93440B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6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62F3-1535-D31B-760D-E0BB3183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30883-FBEE-7831-5857-9D976A9DC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EBC75-5320-C1C8-DD0C-AB83BD5B8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F5A26-E5A2-5389-D6DE-D658D07CF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E78CB-56DE-AF46-9D73-6F73D22FD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C008-361A-98E3-B6E6-3A536C36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F0D98-B5FE-D791-8D9B-AEC031EE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2C0C0-D2A4-E9EA-DECF-3C87980D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3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F7B6-E9E7-A574-E324-2FC6ADC1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162AC-990E-812B-70C5-0AF94A88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BCD8C-B13F-76AD-8499-58EB02BE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8F684-D211-FA66-9C12-A0A53D5F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1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EE717-42E1-0C6C-E127-BC148EC8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33BB7-1601-0DE2-3ACF-0B2106BF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C471B-02B4-3DD8-4343-4188ADBD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6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BB43-5D55-3721-D120-6904AECB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AE1F5-8250-C2B1-BA56-306A9B0EB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C4855-8BB8-4D9A-9A4D-BF1ECE0BF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CF4FB-B4D4-2E9F-2A62-146BA855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DA0C9-6EBB-ADF1-0146-92B1CF77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47DC4-7139-2CCB-9EB1-613073F5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8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64A2-8419-3B7D-5441-1AD056B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AA6BA-8B01-6D5B-8019-855C1480D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B6EDC-4B66-5AD2-DD23-B58C7E122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FE450-2EEB-696F-0AA4-09B7196D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854E-E3FC-0DCE-2CF3-F3D97FC0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5ED37-D5F8-D93D-421A-B690810E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1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B1FB1-0662-94F5-C507-7E5D0F0E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D9D9E-687E-899B-5AA3-582E8385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56A7-CCF0-72DA-7D50-60E986329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89AB9-72E6-45E9-B020-77FC3D4E28B9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7038-2C92-7867-298E-500377596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E83D-823E-944D-9FF5-0CB10C06B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C193-A4AF-273A-BCD9-226B6748C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  <a:latin typeface="OCR A Extended" panose="02010509020102010303" pitchFamily="50" charset="0"/>
                <a:ea typeface="Cascadia Mono" panose="020B0609020000020004" pitchFamily="49" charset="0"/>
                <a:cs typeface="Cascadia Mono" panose="020B0609020000020004" pitchFamily="49" charset="0"/>
              </a:rPr>
              <a:t>Compilers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8FDEF-B344-4530-12F2-F83F96585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>
                <a:solidFill>
                  <a:schemeClr val="accent4"/>
                </a:solidFill>
              </a:rPr>
              <a:t>Tadi Joshua Raj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9D65B-8CD6-ABED-AD32-148C52B5AB97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5DE228-F678-7C60-925B-152926757D97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DD001D-C0C9-01A2-25CD-C5B0CF54C96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4B39E6-CB55-70D6-EB2E-13EDA04CF7BB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2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8E758-ED1E-A5DA-D6EF-E9DF5C6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4C2B05-E648-9FA4-DCD7-B1EDB9F3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Compilers</a:t>
            </a:r>
            <a:r>
              <a:rPr lang="en-US" dirty="0"/>
              <a:t> vs </a:t>
            </a:r>
            <a:r>
              <a:rPr lang="en-US" dirty="0">
                <a:solidFill>
                  <a:schemeClr val="accent6"/>
                </a:solidFill>
              </a:rPr>
              <a:t>Interpreters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68607E-2AAD-DBDE-9480-8D578F7A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accent4"/>
                </a:solidFill>
                <a:effectLst/>
              </a:rPr>
              <a:t>Fun fact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: You can write an </a:t>
            </a:r>
            <a:r>
              <a:rPr lang="en-US" b="0" i="0" u="none" strike="noStrike" dirty="0">
                <a:solidFill>
                  <a:srgbClr val="A6DA95"/>
                </a:solidFill>
                <a:effectLst/>
              </a:rPr>
              <a:t>interpreter for C 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and a </a:t>
            </a:r>
            <a:r>
              <a:rPr lang="en-US" b="0" i="0" u="none" strike="noStrike" dirty="0">
                <a:solidFill>
                  <a:srgbClr val="ED8796"/>
                </a:solidFill>
                <a:effectLst/>
              </a:rPr>
              <a:t>compiler for JavaScript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.</a:t>
            </a:r>
          </a:p>
          <a:p>
            <a:pPr rtl="0" fontAlgn="base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accent3"/>
                </a:solidFill>
                <a:effectLst/>
              </a:rPr>
              <a:t>Compiled code is very fast 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at runtime. Whereas interpreted code takes longer since it translates everything each time u run it.</a:t>
            </a:r>
          </a:p>
          <a:p>
            <a:pPr rtl="0" fontAlgn="base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Hence, compiled code is </a:t>
            </a:r>
            <a:r>
              <a:rPr lang="en-US" b="0" i="0" u="none" strike="noStrike" dirty="0">
                <a:solidFill>
                  <a:schemeClr val="accent5"/>
                </a:solidFill>
                <a:effectLst/>
              </a:rPr>
              <a:t>beneficial if there is a large codebase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, which would take very long time to compile.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33A266-49F8-6F15-9B2E-4BDFA08D628A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2DB65A-3098-E41E-5444-5D4FDADFAAB2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33ED17-7925-7B42-2DA8-68FFB1A203C0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9FFE16-93D7-CFAB-2B7F-C225D824A923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6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05356-F522-421E-B70C-296C57450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2CFDBF-5840-DFFD-CDE5-6E5F20A83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 anchor="t"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Whereas an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</a:rPr>
              <a:t>interpreter is beneficial in cases where, we need to debug the app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, while its still in production.</a:t>
            </a:r>
            <a:endParaRPr lang="en-US" b="0" i="0" u="none" strike="noStrike" dirty="0">
              <a:solidFill>
                <a:srgbClr val="FFFFFF"/>
              </a:solidFill>
              <a:effectLst/>
            </a:endParaRPr>
          </a:p>
          <a:p>
            <a:pPr rtl="0" fontAlgn="base"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Another </a:t>
            </a:r>
            <a:r>
              <a:rPr lang="en-US" b="0" i="0" u="none" strike="noStrike" dirty="0">
                <a:solidFill>
                  <a:schemeClr val="accent5"/>
                </a:solidFill>
                <a:effectLst/>
              </a:rPr>
              <a:t>good feature of interpreted code is that, its very portable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, any machine with the interpreter installed can run it.</a:t>
            </a:r>
          </a:p>
          <a:p>
            <a:pPr rtl="0" fontAlgn="base"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compiler</a:t>
            </a:r>
            <a:r>
              <a:rPr lang="en-US" dirty="0"/>
              <a:t> and the </a:t>
            </a:r>
            <a:r>
              <a:rPr lang="en-US" dirty="0">
                <a:solidFill>
                  <a:schemeClr val="accent2"/>
                </a:solidFill>
              </a:rPr>
              <a:t>interpreter</a:t>
            </a:r>
            <a:r>
              <a:rPr lang="en-US" dirty="0"/>
              <a:t> both have their own pros and cons; it depends on us to choose which works best.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1F523A-1E6C-5400-3D9C-C84E5AABE493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57A81C-64D0-7310-AB5F-3C8AEA5C604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558254-F01B-09B7-F7AA-E9D05D91E17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92F570-D1A3-5BCB-15C8-8A24A9F2D77A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1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4BF3A-BF04-1630-96B5-3D9177106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865EA0-E2CD-EE04-C9E8-E9B1F330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8"/>
            <a:ext cx="10515600" cy="1063496"/>
          </a:xfrm>
        </p:spPr>
        <p:txBody>
          <a:bodyPr/>
          <a:lstStyle/>
          <a:p>
            <a:r>
              <a:rPr lang="en-US" dirty="0"/>
              <a:t>Is </a:t>
            </a:r>
            <a:r>
              <a:rPr lang="en-US" dirty="0">
                <a:solidFill>
                  <a:schemeClr val="accent6"/>
                </a:solidFill>
              </a:rPr>
              <a:t>JIT compiler</a:t>
            </a:r>
            <a:r>
              <a:rPr lang="en-US" dirty="0"/>
              <a:t> better?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DCC8D-0DF6-7918-4689-98A143EEC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7806"/>
            <a:ext cx="10515600" cy="4189580"/>
          </a:xfrm>
        </p:spPr>
        <p:txBody>
          <a:bodyPr>
            <a:normAutofit/>
          </a:bodyPr>
          <a:lstStyle/>
          <a:p>
            <a:r>
              <a:rPr lang="en-US" dirty="0"/>
              <a:t>The main idea behind a JIT compiler is to </a:t>
            </a:r>
            <a:r>
              <a:rPr lang="en-US" dirty="0">
                <a:solidFill>
                  <a:schemeClr val="accent1"/>
                </a:solidFill>
              </a:rPr>
              <a:t>compile code during program execution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allowing for optimizations based on program’s behavior</a:t>
            </a:r>
            <a:r>
              <a:rPr lang="en-US" dirty="0"/>
              <a:t> and the runtime environment.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4"/>
                </a:solidFill>
              </a:rPr>
              <a:t>drawback</a:t>
            </a:r>
            <a:r>
              <a:rPr lang="en-US" dirty="0"/>
              <a:t> to this is that you </a:t>
            </a:r>
            <a:r>
              <a:rPr lang="en-US" dirty="0">
                <a:solidFill>
                  <a:schemeClr val="accent6"/>
                </a:solidFill>
              </a:rPr>
              <a:t>have to let the program run for some time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to achieve optimized code</a:t>
            </a:r>
            <a:r>
              <a:rPr lang="en-US" dirty="0"/>
              <a:t>, meaning </a:t>
            </a:r>
            <a:r>
              <a:rPr lang="en-US" dirty="0">
                <a:solidFill>
                  <a:schemeClr val="accent5"/>
                </a:solidFill>
              </a:rPr>
              <a:t>apps built using this have longer start-up times</a:t>
            </a:r>
            <a:r>
              <a:rPr lang="en-US" dirty="0"/>
              <a:t>.</a:t>
            </a:r>
          </a:p>
          <a:p>
            <a:r>
              <a:rPr lang="en-US" dirty="0"/>
              <a:t>A few examples are </a:t>
            </a:r>
            <a:r>
              <a:rPr lang="en-US" dirty="0">
                <a:solidFill>
                  <a:schemeClr val="accent1"/>
                </a:solidFill>
              </a:rPr>
              <a:t>Java virtual machine, Google’s V8 used in chrome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B89A7F-9926-6A40-ADC1-819378A07D22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1E0E34-8841-72DF-EBAE-93DD62F95341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249582-1F7A-604F-2523-D9A3019B5CC6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67E440-7BE6-4349-6403-F5D2844545BD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3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AA53F-1A86-B3FD-12A2-0973E2547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5D60BB-A3A7-DDE7-9F6A-6187219C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/>
                </a:solidFill>
              </a:rPr>
              <a:t>deeper look</a:t>
            </a:r>
            <a:r>
              <a:rPr lang="en-US" dirty="0"/>
              <a:t> at </a:t>
            </a:r>
            <a:r>
              <a:rPr lang="en-US" dirty="0">
                <a:solidFill>
                  <a:schemeClr val="accent5"/>
                </a:solidFill>
              </a:rPr>
              <a:t>compilers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7E549C-AE79-0047-BEC6-005D4593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Due to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</a:rPr>
              <a:t>resource limitations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,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</a:rPr>
              <a:t>compilers were split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 up into </a:t>
            </a:r>
            <a:r>
              <a:rPr lang="en-US" b="0" i="0" u="none" strike="noStrike" dirty="0">
                <a:solidFill>
                  <a:schemeClr val="accent4"/>
                </a:solidFill>
                <a:effectLst/>
              </a:rPr>
              <a:t>multiple phases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.</a:t>
            </a:r>
            <a:endParaRPr lang="en-US" b="0" i="0" u="none" strike="noStrike" dirty="0">
              <a:solidFill>
                <a:srgbClr val="FFFFFF"/>
              </a:solidFill>
              <a:effectLst/>
            </a:endParaRPr>
          </a:p>
          <a:p>
            <a:pPr rtl="0" fontAlgn="base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The 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</a:rPr>
              <a:t>ability to compile in a single pass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 has been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</a:rPr>
              <a:t>seen as a benefit 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because it simplifies the job of writing a compiler.</a:t>
            </a:r>
            <a:endParaRPr lang="en-US" b="0" i="0" u="none" strike="noStrike" dirty="0">
              <a:solidFill>
                <a:srgbClr val="FFFFFF"/>
              </a:solidFill>
              <a:effectLst/>
            </a:endParaRPr>
          </a:p>
          <a:p>
            <a:pPr rtl="0" fontAlgn="base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Let us look at a </a:t>
            </a:r>
            <a:r>
              <a:rPr lang="en-US" b="0" i="0" u="none" strike="noStrike" dirty="0">
                <a:solidFill>
                  <a:schemeClr val="accent5"/>
                </a:solidFill>
                <a:effectLst/>
              </a:rPr>
              <a:t>three-stage compiler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 i.e. a compiler which has a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</a:rPr>
              <a:t>frontend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,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</a:rPr>
              <a:t>middle end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, and a 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</a:rPr>
              <a:t>backend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. </a:t>
            </a:r>
            <a:endParaRPr lang="en-US" b="0" i="0" u="none" strike="noStrike" dirty="0">
              <a:solidFill>
                <a:srgbClr val="FFFFFF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9092D4-958C-3A8E-8F99-27AB3C5159DC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82FA9B-C76E-6243-6933-DDF42D954D99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2D532B-18A0-734F-54DA-17D7AC3FF8C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3DBB41-7FED-CFA0-F68D-CDCB52B9D203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2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F2DC2-6C6F-3D0C-2A14-FDBD918D6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02A683-B4B1-F154-86F4-DE1B05DE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Front End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7BAC98-532A-F648-B044-DACD92524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>
            <a:normAutofit lnSpcReduction="10000"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While the frontend can be written as a single function, its </a:t>
            </a:r>
            <a:r>
              <a:rPr lang="en-US" b="0" i="0" u="none" strike="noStrike" dirty="0">
                <a:solidFill>
                  <a:schemeClr val="accent6"/>
                </a:solidFill>
                <a:effectLst/>
              </a:rPr>
              <a:t>traditionally implemented and analyzed as several phases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.</a:t>
            </a:r>
            <a:endParaRPr lang="en-US" b="0" i="0" u="none" strike="noStrike" dirty="0">
              <a:solidFill>
                <a:srgbClr val="FFFFFF"/>
              </a:solidFill>
              <a:effectLst/>
            </a:endParaRPr>
          </a:p>
          <a:p>
            <a:pPr rtl="0" fontAlgn="base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This method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</a:rPr>
              <a:t>enables modularity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.</a:t>
            </a:r>
            <a:endParaRPr lang="en-US" b="0" i="0" u="none" strike="noStrike" dirty="0">
              <a:solidFill>
                <a:srgbClr val="FFFFFF"/>
              </a:solidFill>
              <a:effectLst/>
            </a:endParaRPr>
          </a:p>
          <a:p>
            <a:pPr rtl="0" fontAlgn="base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Most commonly its divided into </a:t>
            </a:r>
            <a:r>
              <a:rPr lang="en-US" b="0" i="0" u="none" strike="noStrike" dirty="0">
                <a:solidFill>
                  <a:schemeClr val="accent4"/>
                </a:solidFill>
                <a:effectLst/>
              </a:rPr>
              <a:t>3 phases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: (assuming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</a:rPr>
              <a:t>preprocessing</a:t>
            </a:r>
            <a:r>
              <a:rPr lang="en-US" b="0" i="0" u="none" strike="noStrike" dirty="0">
                <a:solidFill>
                  <a:srgbClr val="CAD3F5"/>
                </a:solidFill>
                <a:effectLst/>
              </a:rPr>
              <a:t> is already done)</a:t>
            </a:r>
            <a:endParaRPr lang="en-US" b="0" i="0" u="none" strike="noStrike" dirty="0">
              <a:solidFill>
                <a:srgbClr val="FFFFFF"/>
              </a:solidFill>
              <a:effectLst/>
            </a:endParaRPr>
          </a:p>
          <a:p>
            <a:pPr marL="742950" lvl="1" indent="-285750" rtl="0" fontAlgn="base">
              <a:spcBef>
                <a:spcPts val="1134"/>
              </a:spcBef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accent2"/>
                </a:solidFill>
                <a:effectLst/>
              </a:rPr>
              <a:t>Lexical analysis</a:t>
            </a:r>
          </a:p>
          <a:p>
            <a:pPr marL="742950" lvl="1" indent="-285750" rtl="0" fontAlgn="base">
              <a:spcBef>
                <a:spcPts val="1134"/>
              </a:spcBef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accent4"/>
                </a:solidFill>
                <a:effectLst/>
              </a:rPr>
              <a:t>Syntax analysis</a:t>
            </a:r>
          </a:p>
          <a:p>
            <a:pPr marL="742950" lvl="1" indent="-285750" rtl="0" fontAlgn="base">
              <a:spcBef>
                <a:spcPts val="1134"/>
              </a:spcBef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accent5"/>
                </a:solidFill>
                <a:effectLst/>
              </a:rPr>
              <a:t>Semantic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DE2B5C-E86D-EC09-D28F-8D1375C5DB2F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A7601D-86F5-01B4-F4EA-637C32F5472A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988C5B-A675-72FC-6731-A390FA389E81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AE9CE9-349A-A1E4-015B-A1E55E3EA3D7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A3CD9-01D9-467A-F4D6-B832A3A5C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053BE8-3B27-CC98-F5EB-D0917A4F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Lexical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BE776F-A513-4CF0-1117-1C4B31D95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Also called </a:t>
            </a:r>
            <a:r>
              <a:rPr lang="en-US" dirty="0">
                <a:solidFill>
                  <a:schemeClr val="accent5"/>
                </a:solidFill>
              </a:rPr>
              <a:t>tokenizer</a:t>
            </a:r>
            <a:r>
              <a:rPr lang="en-US" dirty="0"/>
              <a:t>, this </a:t>
            </a:r>
            <a:r>
              <a:rPr lang="en-US" dirty="0">
                <a:solidFill>
                  <a:schemeClr val="accent2"/>
                </a:solidFill>
              </a:rPr>
              <a:t>breaks down the source code</a:t>
            </a:r>
            <a:r>
              <a:rPr lang="en-US" dirty="0"/>
              <a:t> into a </a:t>
            </a:r>
            <a:r>
              <a:rPr lang="en-US" dirty="0">
                <a:solidFill>
                  <a:schemeClr val="accent4"/>
                </a:solidFill>
              </a:rPr>
              <a:t>sequence of small pieces</a:t>
            </a:r>
            <a:r>
              <a:rPr lang="en-US" dirty="0"/>
              <a:t> called </a:t>
            </a:r>
            <a:r>
              <a:rPr lang="en-US" dirty="0">
                <a:solidFill>
                  <a:schemeClr val="accent1"/>
                </a:solidFill>
              </a:rPr>
              <a:t>lexical tokens</a:t>
            </a:r>
            <a:r>
              <a:rPr lang="en-US" dirty="0"/>
              <a:t>. A </a:t>
            </a:r>
            <a:r>
              <a:rPr lang="en-US" dirty="0">
                <a:solidFill>
                  <a:schemeClr val="accent3"/>
                </a:solidFill>
              </a:rPr>
              <a:t>token</a:t>
            </a:r>
            <a:r>
              <a:rPr lang="en-US" dirty="0"/>
              <a:t> is a </a:t>
            </a:r>
            <a:r>
              <a:rPr lang="en-US" dirty="0">
                <a:solidFill>
                  <a:schemeClr val="accent6"/>
                </a:solidFill>
              </a:rPr>
              <a:t>name, value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pair</a:t>
            </a:r>
            <a:r>
              <a:rPr lang="en-US" dirty="0"/>
              <a:t>.</a:t>
            </a:r>
          </a:p>
          <a:p>
            <a:r>
              <a:rPr lang="en-US" dirty="0"/>
              <a:t>There are </a:t>
            </a:r>
            <a:r>
              <a:rPr lang="en-US" dirty="0">
                <a:solidFill>
                  <a:schemeClr val="accent2"/>
                </a:solidFill>
              </a:rPr>
              <a:t>2 phases</a:t>
            </a:r>
            <a:r>
              <a:rPr lang="en-US" dirty="0"/>
              <a:t> here: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Scanning</a:t>
            </a:r>
            <a:r>
              <a:rPr lang="en-US" dirty="0"/>
              <a:t>: segments the </a:t>
            </a:r>
            <a:r>
              <a:rPr lang="en-US" dirty="0">
                <a:solidFill>
                  <a:schemeClr val="accent1"/>
                </a:solidFill>
              </a:rPr>
              <a:t>text into units called lexemes </a:t>
            </a:r>
            <a:r>
              <a:rPr lang="en-US" dirty="0"/>
              <a:t>and assigns them a category.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Evaluating</a:t>
            </a:r>
            <a:r>
              <a:rPr lang="en-US" dirty="0"/>
              <a:t>: converts </a:t>
            </a:r>
            <a:r>
              <a:rPr lang="en-US" dirty="0">
                <a:solidFill>
                  <a:schemeClr val="accent3"/>
                </a:solidFill>
              </a:rPr>
              <a:t>lexemes into a processed value</a:t>
            </a:r>
            <a:r>
              <a:rPr lang="en-US" dirty="0"/>
              <a:t>.</a:t>
            </a:r>
          </a:p>
          <a:p>
            <a:r>
              <a:rPr lang="en-US" dirty="0"/>
              <a:t>Some </a:t>
            </a:r>
            <a:r>
              <a:rPr lang="en-US" dirty="0">
                <a:solidFill>
                  <a:schemeClr val="accent2"/>
                </a:solidFill>
              </a:rPr>
              <a:t>common token categories</a:t>
            </a:r>
            <a:r>
              <a:rPr lang="en-US" dirty="0"/>
              <a:t> (assigned by the scanning phase) may include </a:t>
            </a:r>
            <a:r>
              <a:rPr lang="en-US" dirty="0">
                <a:solidFill>
                  <a:schemeClr val="accent1"/>
                </a:solidFill>
              </a:rPr>
              <a:t>identifiers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keywords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separators</a:t>
            </a:r>
            <a:r>
              <a:rPr lang="en-US" dirty="0"/>
              <a:t>, </a:t>
            </a:r>
            <a:r>
              <a:rPr lang="en-US" dirty="0">
                <a:solidFill>
                  <a:schemeClr val="accent4"/>
                </a:solidFill>
              </a:rPr>
              <a:t>operators</a:t>
            </a:r>
            <a:r>
              <a:rPr lang="en-US" dirty="0"/>
              <a:t>, </a:t>
            </a:r>
            <a:r>
              <a:rPr lang="en-US" dirty="0">
                <a:solidFill>
                  <a:schemeClr val="accent3"/>
                </a:solidFill>
              </a:rPr>
              <a:t>literals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comments</a:t>
            </a:r>
            <a:r>
              <a:rPr lang="en-US" dirty="0"/>
              <a:t> etc.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7A973-A32C-CEC8-7E6C-8C001E194801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A21209-307F-2E49-10F9-52AD650648E2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A5DFFA-71C6-D75F-737A-02A5F0811145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775D5F-34DD-3032-E408-238FA604E5AC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4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A91DD-0450-29CF-F73B-2D858A158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B68C5B-AC18-B0B5-C570-9C3F8F8C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Syntax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51ED84-FA4B-77E2-AAAF-827970866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r>
              <a:rPr lang="en-US" dirty="0"/>
              <a:t>Also </a:t>
            </a:r>
            <a:r>
              <a:rPr lang="en-US" dirty="0">
                <a:solidFill>
                  <a:schemeClr val="accent3"/>
                </a:solidFill>
              </a:rPr>
              <a:t>called parsing</a:t>
            </a:r>
            <a:r>
              <a:rPr lang="en-US" dirty="0"/>
              <a:t>, involves </a:t>
            </a:r>
            <a:r>
              <a:rPr lang="en-US" dirty="0">
                <a:solidFill>
                  <a:schemeClr val="accent2"/>
                </a:solidFill>
              </a:rPr>
              <a:t>going through the token sequence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identify the structure</a:t>
            </a:r>
            <a:r>
              <a:rPr lang="en-US" dirty="0"/>
              <a:t> of the program</a:t>
            </a:r>
          </a:p>
          <a:p>
            <a:r>
              <a:rPr lang="en-US" dirty="0"/>
              <a:t>Using this it then </a:t>
            </a:r>
            <a:r>
              <a:rPr lang="en-US" dirty="0">
                <a:solidFill>
                  <a:schemeClr val="accent6"/>
                </a:solidFill>
              </a:rPr>
              <a:t>builds a parse tree</a:t>
            </a:r>
            <a:r>
              <a:rPr lang="en-US" dirty="0"/>
              <a:t>. Which </a:t>
            </a:r>
            <a:r>
              <a:rPr lang="en-US" dirty="0">
                <a:solidFill>
                  <a:schemeClr val="accent1"/>
                </a:solidFill>
              </a:rPr>
              <a:t>replaces</a:t>
            </a:r>
            <a:r>
              <a:rPr lang="en-US" dirty="0"/>
              <a:t> the </a:t>
            </a:r>
            <a:r>
              <a:rPr lang="en-US" dirty="0">
                <a:solidFill>
                  <a:schemeClr val="accent3"/>
                </a:solidFill>
              </a:rPr>
              <a:t>linear token sequence</a:t>
            </a:r>
            <a:r>
              <a:rPr lang="en-US" dirty="0"/>
              <a:t> with a </a:t>
            </a:r>
            <a:r>
              <a:rPr lang="en-US" dirty="0">
                <a:solidFill>
                  <a:schemeClr val="accent4"/>
                </a:solidFill>
              </a:rPr>
              <a:t>tree data structure</a:t>
            </a:r>
            <a:r>
              <a:rPr lang="en-US" dirty="0"/>
              <a:t> built according to some rules which </a:t>
            </a:r>
            <a:r>
              <a:rPr lang="en-US" dirty="0">
                <a:solidFill>
                  <a:schemeClr val="accent2"/>
                </a:solidFill>
              </a:rPr>
              <a:t>defines the language’s syntax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37424C-F606-D097-0857-78882DF9C302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60B51A-E53C-771F-1D5D-DAD1546C4C62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13B4B8-9048-50A8-54E4-FE8DC00160D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8DB9FC-E0B9-7C02-1637-989D9EBBD57B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44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7DE0A-B28C-63C2-0B36-36D9BCA92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F3B264-77E8-E5FA-CF9F-CDDCBCFD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Semantic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392170-6CAA-4D2C-5AD4-2A00F92E0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>
                <a:solidFill>
                  <a:schemeClr val="accent2"/>
                </a:solidFill>
              </a:rPr>
              <a:t>takes the parse tree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builds the symbol table</a:t>
            </a:r>
            <a:r>
              <a:rPr lang="en-US" dirty="0"/>
              <a:t>, and </a:t>
            </a:r>
            <a:r>
              <a:rPr lang="en-US" dirty="0">
                <a:solidFill>
                  <a:schemeClr val="accent4"/>
                </a:solidFill>
              </a:rPr>
              <a:t>performs semantic checks </a:t>
            </a:r>
            <a:r>
              <a:rPr lang="en-US" dirty="0"/>
              <a:t>such as: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Type checking</a:t>
            </a:r>
            <a:r>
              <a:rPr lang="en-US" dirty="0"/>
              <a:t>: checking for </a:t>
            </a:r>
            <a:r>
              <a:rPr lang="en-US" dirty="0">
                <a:solidFill>
                  <a:schemeClr val="accent1"/>
                </a:solidFill>
              </a:rPr>
              <a:t>type errors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Object binding</a:t>
            </a:r>
            <a:r>
              <a:rPr lang="en-US" dirty="0"/>
              <a:t>: </a:t>
            </a:r>
            <a:r>
              <a:rPr lang="en-US" dirty="0">
                <a:solidFill>
                  <a:schemeClr val="accent4"/>
                </a:solidFill>
              </a:rPr>
              <a:t>associating variable and function references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with their definitions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Definite assignment</a:t>
            </a:r>
            <a:r>
              <a:rPr lang="en-US" dirty="0"/>
              <a:t>: requiring all local </a:t>
            </a:r>
            <a:r>
              <a:rPr lang="en-US" dirty="0">
                <a:solidFill>
                  <a:schemeClr val="accent4"/>
                </a:solidFill>
              </a:rPr>
              <a:t>variables</a:t>
            </a:r>
            <a:r>
              <a:rPr lang="en-US" dirty="0"/>
              <a:t> to be </a:t>
            </a:r>
            <a:r>
              <a:rPr lang="en-US" dirty="0">
                <a:solidFill>
                  <a:schemeClr val="accent1"/>
                </a:solidFill>
              </a:rPr>
              <a:t>initialized before use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2"/>
                </a:solidFill>
              </a:rPr>
              <a:t>In this phase the compiler throws errors</a:t>
            </a:r>
            <a:r>
              <a:rPr lang="en-US" dirty="0"/>
              <a:t> if incorrect code is present.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AD1E8-133B-1B1E-CC85-2BC92F801798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A59C9C-178E-9C04-55DC-FDC3E0E0B804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2941AB-B01A-2B70-EE91-065ED2D76107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612F6A-F5B7-F075-95BF-268D917867C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4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B8C80-9C0D-D0C3-2D29-E8CEFCA19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555A51-9BDA-EF5A-14A7-AB0ECC51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Optimization or Middle End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01FDF9-8C30-6C3C-D49C-282EEEB02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>
            <a:normAutofit/>
          </a:bodyPr>
          <a:lstStyle/>
          <a:p>
            <a:r>
              <a:rPr lang="en-US" dirty="0"/>
              <a:t>There are </a:t>
            </a:r>
            <a:r>
              <a:rPr lang="en-US" dirty="0">
                <a:solidFill>
                  <a:schemeClr val="accent1"/>
                </a:solidFill>
              </a:rPr>
              <a:t>many methods in which a compiler optimizes the code</a:t>
            </a:r>
            <a:r>
              <a:rPr lang="en-US" dirty="0"/>
              <a:t>, here are a few:</a:t>
            </a:r>
          </a:p>
          <a:p>
            <a:r>
              <a:rPr lang="en-US" dirty="0">
                <a:solidFill>
                  <a:schemeClr val="accent2"/>
                </a:solidFill>
              </a:rPr>
              <a:t>Constant folding</a:t>
            </a:r>
            <a:r>
              <a:rPr lang="en-US" dirty="0"/>
              <a:t>: It evaluates the constant expressions. Ex. </a:t>
            </a:r>
            <a:r>
              <a:rPr lang="en-US" dirty="0">
                <a:solidFill>
                  <a:schemeClr val="accent6"/>
                </a:solidFill>
              </a:rPr>
              <a:t>2 + 6 is replaced with 8</a:t>
            </a:r>
            <a:r>
              <a:rPr lang="en-US" dirty="0"/>
              <a:t> during compilation.</a:t>
            </a:r>
          </a:p>
          <a:p>
            <a:r>
              <a:rPr lang="en-US" dirty="0">
                <a:solidFill>
                  <a:schemeClr val="accent3"/>
                </a:solidFill>
              </a:rPr>
              <a:t>Constant propagation</a:t>
            </a:r>
            <a:r>
              <a:rPr lang="en-US" dirty="0"/>
              <a:t>: It makes the variables constant if it finds it to be constant throughout. Ex. If </a:t>
            </a:r>
            <a:r>
              <a:rPr lang="en-US" dirty="0">
                <a:solidFill>
                  <a:schemeClr val="accent4"/>
                </a:solidFill>
              </a:rPr>
              <a:t>x = 10, and y = x + 5; this is replaced with y = 15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D538A-3468-DD7D-2460-92FF29B7A714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C4732F-6824-8918-E084-6137CCD105BF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0A9C22-3BE3-2079-C34B-2859F148D71F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71768A-33F2-8D5A-F3DA-E7C37302209E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75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6BBBD-5C09-5940-6E05-8F30A57A4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8FEBD3-B021-F0B6-B437-500EF2EE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414"/>
            <a:ext cx="10515600" cy="56333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Dead code elimination</a:t>
            </a:r>
            <a:r>
              <a:rPr lang="en-US" dirty="0"/>
              <a:t>: It </a:t>
            </a:r>
            <a:r>
              <a:rPr lang="en-US" dirty="0">
                <a:solidFill>
                  <a:schemeClr val="accent1"/>
                </a:solidFill>
              </a:rPr>
              <a:t>removes that code </a:t>
            </a:r>
            <a:r>
              <a:rPr lang="en-US" dirty="0">
                <a:solidFill>
                  <a:schemeClr val="accent2"/>
                </a:solidFill>
              </a:rPr>
              <a:t>which does not affect the program’s output</a:t>
            </a:r>
            <a:r>
              <a:rPr lang="en-US" dirty="0"/>
              <a:t>. Ex. Removing the code after the return statement</a:t>
            </a:r>
          </a:p>
          <a:p>
            <a:r>
              <a:rPr lang="en-US" dirty="0">
                <a:solidFill>
                  <a:schemeClr val="accent5"/>
                </a:solidFill>
              </a:rPr>
              <a:t>Loop optimization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Loop invariant code motion</a:t>
            </a:r>
            <a:r>
              <a:rPr lang="en-US" dirty="0"/>
              <a:t>: </a:t>
            </a:r>
            <a:r>
              <a:rPr lang="en-US" dirty="0">
                <a:solidFill>
                  <a:schemeClr val="accent3"/>
                </a:solidFill>
              </a:rPr>
              <a:t>brings the code outside the loop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if it does not change in the loop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Loop fusion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combines adjacent loops </a:t>
            </a:r>
            <a:r>
              <a:rPr lang="en-US" dirty="0">
                <a:solidFill>
                  <a:schemeClr val="accent4"/>
                </a:solidFill>
              </a:rPr>
              <a:t>which iterate over the same data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Inlining functions</a:t>
            </a:r>
            <a:r>
              <a:rPr lang="en-US" dirty="0"/>
              <a:t>: it does this to </a:t>
            </a:r>
            <a:r>
              <a:rPr lang="en-US" dirty="0">
                <a:solidFill>
                  <a:schemeClr val="accent2"/>
                </a:solidFill>
              </a:rPr>
              <a:t>remove the function call overhead</a:t>
            </a:r>
            <a:r>
              <a:rPr lang="en-US" dirty="0"/>
              <a:t>, and </a:t>
            </a:r>
            <a:r>
              <a:rPr lang="en-US" dirty="0">
                <a:solidFill>
                  <a:schemeClr val="accent1"/>
                </a:solidFill>
              </a:rPr>
              <a:t>allows for further optimizations</a:t>
            </a:r>
            <a:r>
              <a:rPr lang="en-US" dirty="0"/>
              <a:t> like constant folding or loop unrolling.</a:t>
            </a:r>
          </a:p>
          <a:p>
            <a:pPr marL="0" indent="0">
              <a:buNone/>
            </a:pPr>
            <a:r>
              <a:rPr lang="en-US" dirty="0"/>
              <a:t>And many more techniques.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734884-79B7-E49D-F8B9-7E24B1A4F9BC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E2FBF8-7E8C-B581-F42E-91DC5F9BE2A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2F5809-2092-24E4-BC04-43C924B5C83A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172223-9867-C64D-D19E-6C8E4EEA16E7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66199-ABE9-1CF8-D6A5-614D6C787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45A26F-50BD-5AC2-C4B1-3B5B8458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chemeClr val="accent6"/>
                </a:solidFill>
              </a:rPr>
              <a:t>compiler</a:t>
            </a:r>
            <a:r>
              <a:rPr lang="en-US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9F2DDD-8FF3-ADB7-0389-4440042DD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pPr>
              <a:buSzPct val="100000"/>
            </a:pPr>
            <a:r>
              <a:rPr lang="en-US" dirty="0">
                <a:sym typeface="Wingdings" panose="05000000000000000000" pitchFamily="2" charset="2"/>
              </a:rPr>
              <a:t>It is a tool which translates a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high-level language</a:t>
            </a:r>
            <a:r>
              <a:rPr lang="en-US" dirty="0">
                <a:sym typeface="Wingdings" panose="05000000000000000000" pitchFamily="2" charset="2"/>
              </a:rPr>
              <a:t> into a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low-level language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>
              <a:buSzPct val="100000"/>
            </a:pPr>
            <a:r>
              <a:rPr lang="en-US" dirty="0">
                <a:sym typeface="Wingdings" panose="05000000000000000000" pitchFamily="2" charset="2"/>
              </a:rPr>
              <a:t>Now this brings few </a:t>
            </a:r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questions</a:t>
            </a:r>
            <a:r>
              <a:rPr lang="en-US" dirty="0">
                <a:sym typeface="Wingdings" panose="05000000000000000000" pitchFamily="2" charset="2"/>
              </a:rPr>
              <a:t> to mind: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Is that all a compiler does?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Why do we need to use a compiler?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What is an 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interpreter</a:t>
            </a:r>
            <a:r>
              <a:rPr lang="en-US" dirty="0">
                <a:sym typeface="Wingdings" panose="05000000000000000000" pitchFamily="2" charset="2"/>
              </a:rPr>
              <a:t>? does it also translate?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By </a:t>
            </a:r>
            <a:r>
              <a:rPr lang="en-US" i="1" dirty="0">
                <a:sym typeface="Wingdings" panose="05000000000000000000" pitchFamily="2" charset="2"/>
              </a:rPr>
              <a:t>translate</a:t>
            </a:r>
            <a:r>
              <a:rPr lang="en-US" dirty="0">
                <a:sym typeface="Wingdings" panose="05000000000000000000" pitchFamily="2" charset="2"/>
              </a:rPr>
              <a:t> can we change </a:t>
            </a:r>
            <a:r>
              <a:rPr lang="en-US" b="1" i="1" dirty="0">
                <a:solidFill>
                  <a:schemeClr val="accent2"/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 into </a:t>
            </a:r>
            <a:r>
              <a:rPr lang="en-US" b="1" i="1" dirty="0">
                <a:solidFill>
                  <a:schemeClr val="accent1"/>
                </a:solidFill>
                <a:sym typeface="Wingdings" panose="05000000000000000000" pitchFamily="2" charset="2"/>
              </a:rPr>
              <a:t>JavaScript</a:t>
            </a:r>
            <a:r>
              <a:rPr lang="en-US" dirty="0">
                <a:sym typeface="Wingdings" panose="05000000000000000000" pitchFamily="2" charset="2"/>
              </a:rPr>
              <a:t>? Or is it only limited to HLL -&gt; LLL?</a:t>
            </a:r>
          </a:p>
          <a:p>
            <a:pPr>
              <a:buSzPct val="100000"/>
            </a:pPr>
            <a:endParaRPr lang="en-US" dirty="0">
              <a:sym typeface="Wingdings" panose="05000000000000000000" pitchFamily="2" charset="2"/>
            </a:endParaRPr>
          </a:p>
          <a:p>
            <a:pPr>
              <a:buSzPct val="100000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9D1FBD-902E-A1F7-6B1D-3C9ED16197CA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092A44-162C-783A-C424-12F8BE9C922E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52C5CE-C267-C53C-9383-DEF7D7DC85D2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072DFB-372B-7608-1A9D-E473351428A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5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24B7C-42F5-931A-0E77-CB5A7D176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76F04C-9615-3162-923D-918D11BF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8"/>
            <a:ext cx="10515600" cy="93831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Back End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6888AD-89EE-58CF-58B9-48E48BDE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730"/>
            <a:ext cx="10515600" cy="4533900"/>
          </a:xfrm>
        </p:spPr>
        <p:txBody>
          <a:bodyPr>
            <a:normAutofit/>
          </a:bodyPr>
          <a:lstStyle/>
          <a:p>
            <a:r>
              <a:rPr lang="en-US" dirty="0"/>
              <a:t>It takes the </a:t>
            </a:r>
            <a:r>
              <a:rPr lang="en-US" dirty="0">
                <a:solidFill>
                  <a:schemeClr val="accent3"/>
                </a:solidFill>
              </a:rPr>
              <a:t>intermediate representation</a:t>
            </a:r>
            <a:r>
              <a:rPr lang="en-US" dirty="0"/>
              <a:t>, and </a:t>
            </a:r>
            <a:r>
              <a:rPr lang="en-US" dirty="0">
                <a:solidFill>
                  <a:schemeClr val="accent5"/>
                </a:solidFill>
              </a:rPr>
              <a:t>tries to optimize it using </a:t>
            </a:r>
            <a:r>
              <a:rPr lang="en-US" dirty="0">
                <a:solidFill>
                  <a:schemeClr val="accent1"/>
                </a:solidFill>
              </a:rPr>
              <a:t>register allocation </a:t>
            </a:r>
            <a:r>
              <a:rPr lang="en-US" dirty="0">
                <a:solidFill>
                  <a:schemeClr val="accent5"/>
                </a:solidFill>
              </a:rPr>
              <a:t>etc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4"/>
                </a:solidFill>
              </a:rPr>
              <a:t>Register Allocation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compiler decides which variables</a:t>
            </a:r>
            <a:r>
              <a:rPr lang="en-US" dirty="0"/>
              <a:t> to </a:t>
            </a:r>
            <a:r>
              <a:rPr lang="en-US" dirty="0">
                <a:solidFill>
                  <a:schemeClr val="accent5"/>
                </a:solidFill>
              </a:rPr>
              <a:t>store in CPU registers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and which in memory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step is </a:t>
            </a:r>
            <a:r>
              <a:rPr lang="en-US" dirty="0">
                <a:solidFill>
                  <a:schemeClr val="accent2"/>
                </a:solidFill>
              </a:rPr>
              <a:t>crucial in optimizing the program’s performance</a:t>
            </a:r>
            <a:r>
              <a:rPr lang="en-US" dirty="0"/>
              <a:t> since </a:t>
            </a:r>
            <a:r>
              <a:rPr lang="en-US" dirty="0">
                <a:solidFill>
                  <a:schemeClr val="accent5"/>
                </a:solidFill>
              </a:rPr>
              <a:t>accessing registers is faster than memory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final step before the executable is formed </a:t>
            </a:r>
            <a:r>
              <a:rPr lang="en-US" dirty="0"/>
              <a:t>is </a:t>
            </a:r>
            <a:r>
              <a:rPr lang="en-US" dirty="0">
                <a:solidFill>
                  <a:schemeClr val="accent2"/>
                </a:solidFill>
              </a:rPr>
              <a:t>linking</a:t>
            </a:r>
            <a:r>
              <a:rPr lang="en-US" dirty="0"/>
              <a:t>. The </a:t>
            </a:r>
            <a:r>
              <a:rPr lang="en-US" dirty="0">
                <a:solidFill>
                  <a:schemeClr val="accent4"/>
                </a:solidFill>
              </a:rPr>
              <a:t>program may contain many modules, linking combines them into a single executable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BBBE78-25AF-A527-CBAF-096261552CB2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FDBB2C-0AE4-C426-4892-24F2D2D12B04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848A35-79BF-E34D-1184-0C39D1F4C7B0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FDA11F-8D94-52A7-9D88-550EDD85875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68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B252B-DDBD-D645-8F90-74BC89D2F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69AA51-4AF2-5C63-C082-7A3AFC7B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My own compiler</a:t>
            </a:r>
            <a:r>
              <a:rPr lang="en-US" dirty="0"/>
              <a:t>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06B851-D322-6F7D-AA11-935FCAA8F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programming language</a:t>
            </a:r>
            <a:r>
              <a:rPr lang="en-US" dirty="0"/>
              <a:t> name is “</a:t>
            </a:r>
            <a:r>
              <a:rPr lang="en-US" dirty="0">
                <a:solidFill>
                  <a:schemeClr val="accent4"/>
                </a:solidFill>
              </a:rPr>
              <a:t>English Syntax Programming New</a:t>
            </a:r>
            <a:r>
              <a:rPr lang="en-US" dirty="0"/>
              <a:t>” or </a:t>
            </a:r>
            <a:r>
              <a:rPr lang="en-US" dirty="0">
                <a:solidFill>
                  <a:schemeClr val="accent2"/>
                </a:solidFill>
              </a:rPr>
              <a:t>ESPN</a:t>
            </a:r>
            <a:r>
              <a:rPr lang="en-US" dirty="0"/>
              <a:t> for short.</a:t>
            </a:r>
          </a:p>
          <a:p>
            <a:r>
              <a:rPr lang="en-US" dirty="0"/>
              <a:t>It can contain stuff like: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only </a:t>
            </a:r>
            <a:r>
              <a:rPr lang="en-US" dirty="0">
                <a:solidFill>
                  <a:schemeClr val="accent1"/>
                </a:solidFill>
              </a:rPr>
              <a:t>print</a:t>
            </a:r>
            <a:r>
              <a:rPr lang="en-US" dirty="0"/>
              <a:t> is read by my compiler and it </a:t>
            </a:r>
            <a:r>
              <a:rPr lang="en-US" dirty="0">
                <a:solidFill>
                  <a:schemeClr val="accent6"/>
                </a:solidFill>
              </a:rPr>
              <a:t>only prints whatever is present in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double inverted commas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493A83-F902-6397-A4A0-90CF99E49491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34DDE5-BC54-FA69-5D5B-D002C4A6DC6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24984A-6CAE-BD5D-077F-DF314D8088A5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603CBD-076D-FF56-7610-E61ED5D6DE16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4BE8C-2B05-C0BB-4DB0-A1471DE5A9C7}"/>
              </a:ext>
            </a:extLst>
          </p:cNvPr>
          <p:cNvSpPr txBox="1"/>
          <p:nvPr/>
        </p:nvSpPr>
        <p:spPr>
          <a:xfrm>
            <a:off x="1275961" y="3834510"/>
            <a:ext cx="9640077" cy="578882"/>
          </a:xfrm>
          <a:prstGeom prst="roundRect">
            <a:avLst/>
          </a:prstGeom>
          <a:solidFill>
            <a:schemeClr val="tx1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can you please </a:t>
            </a:r>
            <a:r>
              <a:rPr lang="en-US" sz="2800" dirty="0">
                <a:solidFill>
                  <a:schemeClr val="accent1"/>
                </a:solidFill>
              </a:rPr>
              <a:t>print</a:t>
            </a:r>
            <a:r>
              <a:rPr lang="en-US" sz="2800" dirty="0"/>
              <a:t> stuff like </a:t>
            </a:r>
            <a:r>
              <a:rPr lang="en-US" sz="2800" dirty="0">
                <a:solidFill>
                  <a:schemeClr val="accent2"/>
                </a:solidFill>
              </a:rPr>
              <a:t>“</a:t>
            </a:r>
            <a:r>
              <a:rPr lang="en-US" sz="2800" dirty="0">
                <a:solidFill>
                  <a:schemeClr val="accent3"/>
                </a:solidFill>
              </a:rPr>
              <a:t>Hello World!!!</a:t>
            </a:r>
            <a:r>
              <a:rPr lang="en-US" sz="2800" dirty="0">
                <a:solidFill>
                  <a:schemeClr val="accent2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4929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EDA4-6CB9-EE2E-D23D-943D4E7A9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36EEB7-44CE-7C32-9F41-483B0AA5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Front End</a:t>
            </a:r>
            <a:r>
              <a:rPr lang="en-US" dirty="0"/>
              <a:t>: I’ve made a </a:t>
            </a:r>
            <a:r>
              <a:rPr lang="en-US" dirty="0">
                <a:solidFill>
                  <a:schemeClr val="accent1"/>
                </a:solidFill>
              </a:rPr>
              <a:t>tokenizer</a:t>
            </a:r>
            <a:r>
              <a:rPr lang="en-US" dirty="0">
                <a:solidFill>
                  <a:schemeClr val="accent5"/>
                </a:solidFill>
              </a:rPr>
              <a:t> which tokenizes each print keyword</a:t>
            </a:r>
            <a:r>
              <a:rPr lang="en-US" dirty="0"/>
              <a:t>, there is </a:t>
            </a:r>
            <a:r>
              <a:rPr lang="en-US" dirty="0">
                <a:solidFill>
                  <a:schemeClr val="accent4"/>
                </a:solidFill>
              </a:rPr>
              <a:t>no parse tree built since its just one function</a:t>
            </a:r>
            <a:r>
              <a:rPr lang="en-US" dirty="0"/>
              <a:t>. It then </a:t>
            </a:r>
            <a:r>
              <a:rPr lang="en-US" dirty="0">
                <a:solidFill>
                  <a:schemeClr val="accent3"/>
                </a:solidFill>
              </a:rPr>
              <a:t>looks for a string to associate the print keyword to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5"/>
                </a:solidFill>
              </a:rPr>
              <a:t>IR (C code)</a:t>
            </a:r>
            <a:r>
              <a:rPr lang="en-US" dirty="0"/>
              <a:t>: It </a:t>
            </a:r>
            <a:r>
              <a:rPr lang="en-US" dirty="0">
                <a:solidFill>
                  <a:schemeClr val="accent2"/>
                </a:solidFill>
              </a:rPr>
              <a:t>generates ‘C’ code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using the tokens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3"/>
                </a:solidFill>
              </a:rPr>
              <a:t>Middle End</a:t>
            </a:r>
            <a:r>
              <a:rPr lang="en-US" dirty="0"/>
              <a:t>: There is </a:t>
            </a:r>
            <a:r>
              <a:rPr lang="en-US" dirty="0">
                <a:solidFill>
                  <a:schemeClr val="accent4"/>
                </a:solidFill>
              </a:rPr>
              <a:t>no optimizer phase</a:t>
            </a:r>
            <a:r>
              <a:rPr lang="en-US" dirty="0"/>
              <a:t> for my compiler.</a:t>
            </a:r>
          </a:p>
          <a:p>
            <a:r>
              <a:rPr lang="en-US" dirty="0">
                <a:solidFill>
                  <a:schemeClr val="accent1"/>
                </a:solidFill>
              </a:rPr>
              <a:t>Back End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Compiles this code</a:t>
            </a:r>
            <a:r>
              <a:rPr lang="en-US" dirty="0"/>
              <a:t> using </a:t>
            </a:r>
            <a:r>
              <a:rPr lang="en-US" dirty="0">
                <a:solidFill>
                  <a:schemeClr val="accent3"/>
                </a:solidFill>
              </a:rPr>
              <a:t>GCC</a:t>
            </a:r>
            <a:r>
              <a:rPr lang="en-US" dirty="0"/>
              <a:t>.</a:t>
            </a:r>
          </a:p>
          <a:p>
            <a:r>
              <a:rPr lang="en-US" dirty="0"/>
              <a:t>This is </a:t>
            </a:r>
            <a:r>
              <a:rPr lang="en-US" dirty="0">
                <a:solidFill>
                  <a:schemeClr val="accent4"/>
                </a:solidFill>
              </a:rPr>
              <a:t>essentially a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one pass compiler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F608EE-39CD-22FB-3167-C91D91077C06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9520A7-9CDE-71B5-F5EA-1A0BF6CF830B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488FE2-1724-80DD-4D8F-F0B54314BB08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41E38E-CCAA-4FF0-E14B-501CF1E54079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0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36B37-BAAD-57C0-A439-9C65F262B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954296-4151-DDF2-F12C-6757FBA0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Why we </a:t>
            </a:r>
            <a:r>
              <a:rPr lang="en-US" dirty="0">
                <a:solidFill>
                  <a:schemeClr val="accent1"/>
                </a:solidFill>
              </a:rPr>
              <a:t>use</a:t>
            </a:r>
            <a:r>
              <a:rPr lang="en-US" dirty="0"/>
              <a:t> a </a:t>
            </a:r>
            <a:r>
              <a:rPr lang="en-US" dirty="0">
                <a:solidFill>
                  <a:schemeClr val="accent6"/>
                </a:solidFill>
              </a:rPr>
              <a:t>compiler</a:t>
            </a:r>
            <a:r>
              <a:rPr lang="en-US" dirty="0"/>
              <a:t>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739D32-F71C-8431-882C-BA2E32007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early </a:t>
            </a:r>
            <a:r>
              <a:rPr lang="en-US" dirty="0">
                <a:solidFill>
                  <a:schemeClr val="accent2"/>
                </a:solidFill>
              </a:rPr>
              <a:t>1950s</a:t>
            </a:r>
            <a:r>
              <a:rPr lang="en-US" dirty="0"/>
              <a:t>, there were no programming languages, and all code had to be </a:t>
            </a:r>
            <a:r>
              <a:rPr lang="en-US" dirty="0">
                <a:solidFill>
                  <a:schemeClr val="accent1"/>
                </a:solidFill>
              </a:rPr>
              <a:t>written directly in machine code!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needed a </a:t>
            </a:r>
            <a:r>
              <a:rPr lang="en-US" dirty="0">
                <a:solidFill>
                  <a:schemeClr val="accent2"/>
                </a:solidFill>
              </a:rPr>
              <a:t>more efficient way </a:t>
            </a:r>
            <a:r>
              <a:rPr lang="en-US" dirty="0"/>
              <a:t>to interact with computers.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solution was to write code in a </a:t>
            </a:r>
            <a:r>
              <a:rPr lang="en-US" dirty="0">
                <a:solidFill>
                  <a:schemeClr val="accent1"/>
                </a:solidFill>
              </a:rPr>
              <a:t>higher-level programming language</a:t>
            </a:r>
            <a:r>
              <a:rPr lang="en-US" dirty="0"/>
              <a:t>, which could then be translated </a:t>
            </a:r>
            <a:r>
              <a:rPr lang="en-US" dirty="0">
                <a:solidFill>
                  <a:schemeClr val="accent2"/>
                </a:solidFill>
              </a:rPr>
              <a:t>into machine code </a:t>
            </a:r>
            <a:r>
              <a:rPr lang="en-US" dirty="0"/>
              <a:t>using a compiler.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9ECF3F-B187-A31B-3DFA-BF958C6161C9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AFCEDA-61D1-FD09-9472-4EAD6CDDEBD6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E8C956-809D-78C0-7045-F2ED4A77F00D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3FFC58-E595-F5A1-7909-15D008F0C716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21019-481C-C071-DC67-E600C2651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4B5257-8869-E23B-C851-2B1DE480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History</a:t>
            </a:r>
            <a:r>
              <a:rPr lang="en-US" dirty="0"/>
              <a:t> of </a:t>
            </a:r>
            <a:r>
              <a:rPr lang="en-US" dirty="0">
                <a:solidFill>
                  <a:schemeClr val="accent6"/>
                </a:solidFill>
              </a:rPr>
              <a:t>Compilers</a:t>
            </a:r>
            <a:r>
              <a:rPr lang="en-US" dirty="0"/>
              <a:t>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07FCB8-8D31-9FC1-22AB-29815C4C7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>
                <a:solidFill>
                  <a:schemeClr val="accent1"/>
                </a:solidFill>
              </a:rPr>
              <a:t>1957</a:t>
            </a:r>
            <a:r>
              <a:rPr lang="en-US" dirty="0"/>
              <a:t> the </a:t>
            </a:r>
            <a:r>
              <a:rPr lang="en-US" dirty="0">
                <a:solidFill>
                  <a:schemeClr val="accent3"/>
                </a:solidFill>
              </a:rPr>
              <a:t>first programming language </a:t>
            </a:r>
            <a:r>
              <a:rPr lang="en-US" dirty="0">
                <a:solidFill>
                  <a:schemeClr val="accent2"/>
                </a:solidFill>
              </a:rPr>
              <a:t>FORTRAN</a:t>
            </a:r>
            <a:r>
              <a:rPr lang="en-US" dirty="0"/>
              <a:t> (FORmula TRANslation) was invented, its compiler translated complex </a:t>
            </a:r>
            <a:r>
              <a:rPr lang="en-US" dirty="0">
                <a:solidFill>
                  <a:schemeClr val="accent4"/>
                </a:solidFill>
                <a:ea typeface="+mj-ea"/>
                <a:cs typeface="+mj-cs"/>
              </a:rPr>
              <a:t>mathematical</a:t>
            </a:r>
            <a:r>
              <a:rPr lang="en-US" dirty="0">
                <a:solidFill>
                  <a:schemeClr val="accent4"/>
                </a:solidFill>
              </a:rPr>
              <a:t> formulae </a:t>
            </a:r>
            <a:r>
              <a:rPr lang="en-US" dirty="0"/>
              <a:t>into efficient </a:t>
            </a:r>
            <a:r>
              <a:rPr lang="en-US" dirty="0">
                <a:solidFill>
                  <a:schemeClr val="accent6"/>
                </a:solidFill>
              </a:rPr>
              <a:t>machine code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>
                <a:solidFill>
                  <a:schemeClr val="accent1"/>
                </a:solidFill>
              </a:rPr>
              <a:t>1958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LISP</a:t>
            </a:r>
            <a:r>
              <a:rPr lang="en-US" dirty="0"/>
              <a:t>’s compiler introduced </a:t>
            </a:r>
            <a:r>
              <a:rPr lang="en-US" dirty="0">
                <a:solidFill>
                  <a:schemeClr val="accent3"/>
                </a:solidFill>
              </a:rPr>
              <a:t>dynamic memory allocation and garbage collection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>
                <a:solidFill>
                  <a:schemeClr val="accent1"/>
                </a:solidFill>
              </a:rPr>
              <a:t>1959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COBOL</a:t>
            </a:r>
            <a:r>
              <a:rPr lang="en-US" dirty="0"/>
              <a:t>’s compiler focused on </a:t>
            </a:r>
            <a:r>
              <a:rPr lang="en-US" dirty="0">
                <a:solidFill>
                  <a:schemeClr val="accent2"/>
                </a:solidFill>
              </a:rPr>
              <a:t>portability</a:t>
            </a:r>
            <a:r>
              <a:rPr lang="en-US" dirty="0"/>
              <a:t>, allowing the same code to run on different machines.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DCB79-D1ED-3BD5-2C49-2CF660780A6E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956BF7-BE71-A9EC-079D-5F084AB9F9B6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AF4B99-C1D1-838C-D264-AE129883C737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F109CD-D2A5-E4BA-A32D-3C7E5282DFFB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6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9D6A6-9801-230B-7F3A-7E268CD66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71A7BE-4AD5-EAB0-A45D-5D41AA4D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>
                <a:solidFill>
                  <a:schemeClr val="accent1"/>
                </a:solidFill>
              </a:rPr>
              <a:t>1960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ALGOL</a:t>
            </a:r>
            <a:r>
              <a:rPr lang="en-US" dirty="0"/>
              <a:t>’s compiler introduced </a:t>
            </a:r>
            <a:r>
              <a:rPr lang="en-US" dirty="0">
                <a:solidFill>
                  <a:schemeClr val="accent3"/>
                </a:solidFill>
              </a:rPr>
              <a:t>structured programming and syntax trees</a:t>
            </a:r>
            <a:r>
              <a:rPr lang="en-US" dirty="0"/>
              <a:t>, which became critical for modern compiler design.</a:t>
            </a:r>
          </a:p>
          <a:p>
            <a:r>
              <a:rPr lang="en-US" dirty="0"/>
              <a:t>In </a:t>
            </a:r>
            <a:r>
              <a:rPr lang="en-US" dirty="0">
                <a:solidFill>
                  <a:schemeClr val="accent1"/>
                </a:solidFill>
              </a:rPr>
              <a:t>1972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C programming language </a:t>
            </a:r>
            <a:r>
              <a:rPr lang="en-US" dirty="0"/>
              <a:t>was developed, requiring compilers to </a:t>
            </a:r>
            <a:r>
              <a:rPr lang="en-US" dirty="0">
                <a:solidFill>
                  <a:schemeClr val="accent5"/>
                </a:solidFill>
              </a:rPr>
              <a:t>optimize for performance</a:t>
            </a:r>
            <a:r>
              <a:rPr lang="en-US" dirty="0"/>
              <a:t>.</a:t>
            </a:r>
          </a:p>
          <a:p>
            <a:r>
              <a:rPr lang="en-US" dirty="0"/>
              <a:t>Coming to the </a:t>
            </a:r>
            <a:r>
              <a:rPr lang="en-US" dirty="0">
                <a:solidFill>
                  <a:schemeClr val="accent4"/>
                </a:solidFill>
              </a:rPr>
              <a:t>modern era</a:t>
            </a:r>
            <a:r>
              <a:rPr lang="en-US" dirty="0"/>
              <a:t>, we have made significant advancements in the compiler industry, these are some of the modern compiler used: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Just in time compiler </a:t>
            </a:r>
            <a:r>
              <a:rPr lang="en-US" dirty="0"/>
              <a:t>(more on this later)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Cross-platform compilers </a:t>
            </a:r>
            <a:r>
              <a:rPr lang="en-US" dirty="0"/>
              <a:t>and so on</a:t>
            </a:r>
          </a:p>
          <a:p>
            <a:r>
              <a:rPr lang="en-US" dirty="0"/>
              <a:t>Some modern compilers </a:t>
            </a:r>
            <a:r>
              <a:rPr lang="en-US" dirty="0">
                <a:solidFill>
                  <a:schemeClr val="accent1"/>
                </a:solidFill>
              </a:rPr>
              <a:t>even integrate AI</a:t>
            </a:r>
            <a:r>
              <a:rPr lang="en-US" dirty="0"/>
              <a:t> to predict optimization strategies and improve performance.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F996C-DFD7-8D38-E8C7-DB135C5D7B61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9C48AF-76E8-721C-6016-36A2FC618FA2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712E74-2BF1-0FF0-AB3C-DE03EE891E2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4EFD9F-7E99-51BE-FA26-D2A8D78C419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2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959B6-2161-A37C-DC4A-DE534850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E1FCDF-BDA5-DF1F-F9AD-F70B5DA0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A modern </a:t>
            </a:r>
            <a:r>
              <a:rPr lang="en-US" dirty="0">
                <a:solidFill>
                  <a:schemeClr val="accent6"/>
                </a:solidFill>
              </a:rPr>
              <a:t>compiler</a:t>
            </a:r>
            <a:r>
              <a:rPr lang="en-US" dirty="0"/>
              <a:t>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AB8C8D-F97D-1E85-A3FC-84AFE40D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488437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dirty="0">
                <a:solidFill>
                  <a:schemeClr val="accent3"/>
                </a:solidFill>
              </a:rPr>
              <a:t>three</a:t>
            </a:r>
            <a:r>
              <a:rPr lang="en-US" dirty="0"/>
              <a:t> phases: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1349DE-4F32-4778-0EAB-373A13177675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47B0D2-26CF-8407-79B1-EF8202040DE2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2C92ED-B3B4-D449-1C38-B493A87B1524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6AD54E-2879-61B1-7C75-671F1054D3CB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1A33AF-345D-BF81-8CC3-D2D4C7AAFB99}"/>
              </a:ext>
            </a:extLst>
          </p:cNvPr>
          <p:cNvSpPr/>
          <p:nvPr/>
        </p:nvSpPr>
        <p:spPr>
          <a:xfrm>
            <a:off x="1932842" y="3429004"/>
            <a:ext cx="2015211" cy="108016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902D13-2014-13C0-9356-5A96617077ED}"/>
              </a:ext>
            </a:extLst>
          </p:cNvPr>
          <p:cNvSpPr txBox="1"/>
          <p:nvPr/>
        </p:nvSpPr>
        <p:spPr>
          <a:xfrm>
            <a:off x="2083482" y="373825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Front-End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AEF1EA-5000-7F53-36FB-851463F57EEE}"/>
              </a:ext>
            </a:extLst>
          </p:cNvPr>
          <p:cNvSpPr/>
          <p:nvPr/>
        </p:nvSpPr>
        <p:spPr>
          <a:xfrm>
            <a:off x="4938117" y="3429000"/>
            <a:ext cx="2015211" cy="108016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3B6DB2-FCB2-2A53-F671-81F400E17666}"/>
              </a:ext>
            </a:extLst>
          </p:cNvPr>
          <p:cNvSpPr/>
          <p:nvPr/>
        </p:nvSpPr>
        <p:spPr>
          <a:xfrm>
            <a:off x="7943393" y="3429000"/>
            <a:ext cx="2015211" cy="108016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CC249-A378-F78C-D6F2-F7E00463882F}"/>
              </a:ext>
            </a:extLst>
          </p:cNvPr>
          <p:cNvSpPr txBox="1"/>
          <p:nvPr/>
        </p:nvSpPr>
        <p:spPr>
          <a:xfrm>
            <a:off x="5093566" y="378441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145048-7603-81A2-4303-A36AEEC8BB47}"/>
              </a:ext>
            </a:extLst>
          </p:cNvPr>
          <p:cNvSpPr txBox="1"/>
          <p:nvPr/>
        </p:nvSpPr>
        <p:spPr>
          <a:xfrm>
            <a:off x="8178992" y="373825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Back-End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953DA-9D92-06BC-3A31-B481952DBF64}"/>
              </a:ext>
            </a:extLst>
          </p:cNvPr>
          <p:cNvSpPr txBox="1"/>
          <p:nvPr/>
        </p:nvSpPr>
        <p:spPr>
          <a:xfrm>
            <a:off x="10412384" y="3553586"/>
            <a:ext cx="1374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Machine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240AF7-989F-0182-3BD4-71AD7A0745BE}"/>
              </a:ext>
            </a:extLst>
          </p:cNvPr>
          <p:cNvSpPr txBox="1"/>
          <p:nvPr/>
        </p:nvSpPr>
        <p:spPr>
          <a:xfrm>
            <a:off x="252243" y="3553585"/>
            <a:ext cx="1204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Source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Code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E9BC22-4CE6-51CD-C2E2-415C95EFDAB7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 flipV="1">
            <a:off x="3948053" y="3969083"/>
            <a:ext cx="276062" cy="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7B2C82-8357-B60D-5BA8-E25387354B35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6953328" y="3969083"/>
            <a:ext cx="2760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705142-D5C5-0670-F535-F04374C8C1B4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9958604" y="3969083"/>
            <a:ext cx="453780" cy="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7212FB-FEE3-7C2E-6BFA-EE3314FAA3C2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1456420" y="3969084"/>
            <a:ext cx="476422" cy="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99FEF2-9424-5139-43AB-EC6C9503E67F}"/>
              </a:ext>
            </a:extLst>
          </p:cNvPr>
          <p:cNvSpPr txBox="1"/>
          <p:nvPr/>
        </p:nvSpPr>
        <p:spPr>
          <a:xfrm>
            <a:off x="4224115" y="37844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35F1F7-48EE-89DD-563A-F7A3435DD93D}"/>
              </a:ext>
            </a:extLst>
          </p:cNvPr>
          <p:cNvSpPr txBox="1"/>
          <p:nvPr/>
        </p:nvSpPr>
        <p:spPr>
          <a:xfrm>
            <a:off x="7229390" y="37844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3B8F66-B0DA-A027-6131-FC4DCCBE66ED}"/>
              </a:ext>
            </a:extLst>
          </p:cNvPr>
          <p:cNvCxnSpPr>
            <a:cxnSpLocks/>
            <a:stCxn id="31" idx="3"/>
            <a:endCxn id="13" idx="1"/>
          </p:cNvCxnSpPr>
          <p:nvPr/>
        </p:nvCxnSpPr>
        <p:spPr>
          <a:xfrm>
            <a:off x="4662055" y="3969083"/>
            <a:ext cx="2760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411E7B-C752-C7BD-7DC3-C1A2C3D52D2B}"/>
              </a:ext>
            </a:extLst>
          </p:cNvPr>
          <p:cNvCxnSpPr>
            <a:cxnSpLocks/>
            <a:stCxn id="32" idx="3"/>
            <a:endCxn id="14" idx="1"/>
          </p:cNvCxnSpPr>
          <p:nvPr/>
        </p:nvCxnSpPr>
        <p:spPr>
          <a:xfrm>
            <a:off x="7667330" y="3969083"/>
            <a:ext cx="27606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61C92DF1-61AD-FF4F-C431-078DB64D0E40}"/>
              </a:ext>
            </a:extLst>
          </p:cNvPr>
          <p:cNvSpPr txBox="1">
            <a:spLocks/>
          </p:cNvSpPr>
          <p:nvPr/>
        </p:nvSpPr>
        <p:spPr>
          <a:xfrm>
            <a:off x="838200" y="5191996"/>
            <a:ext cx="10515600" cy="488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look at them </a:t>
            </a:r>
            <a:r>
              <a:rPr lang="en-US" dirty="0">
                <a:solidFill>
                  <a:schemeClr val="accent2"/>
                </a:solidFill>
              </a:rPr>
              <a:t>briefly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651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4DE13-5837-726A-B30C-4EA4FEC5E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FB25DB-43B0-773A-1D2F-B7EE12AE8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Front End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Converts the code into an </a:t>
            </a:r>
            <a:r>
              <a:rPr lang="en-US" dirty="0">
                <a:solidFill>
                  <a:schemeClr val="accent2"/>
                </a:solidFill>
              </a:rPr>
              <a:t>intermediate representation</a:t>
            </a:r>
          </a:p>
          <a:p>
            <a:pPr lvl="1"/>
            <a:r>
              <a:rPr lang="en-US" dirty="0"/>
              <a:t>It involves </a:t>
            </a:r>
            <a:r>
              <a:rPr lang="en-US" dirty="0">
                <a:solidFill>
                  <a:schemeClr val="accent3"/>
                </a:solidFill>
              </a:rPr>
              <a:t>preprocessing</a:t>
            </a:r>
            <a:r>
              <a:rPr lang="en-US" dirty="0"/>
              <a:t>, </a:t>
            </a:r>
            <a:r>
              <a:rPr lang="en-US" dirty="0">
                <a:solidFill>
                  <a:schemeClr val="accent4"/>
                </a:solidFill>
              </a:rPr>
              <a:t>tokenizing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parsing</a:t>
            </a:r>
            <a:r>
              <a:rPr lang="en-US" dirty="0"/>
              <a:t>, and then finally </a:t>
            </a:r>
            <a:r>
              <a:rPr lang="en-US" dirty="0">
                <a:solidFill>
                  <a:schemeClr val="accent6"/>
                </a:solidFill>
              </a:rPr>
              <a:t>generating the IR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4"/>
                </a:solidFill>
              </a:rPr>
              <a:t>Optimization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IR generated in the frontend is then </a:t>
            </a:r>
            <a:r>
              <a:rPr lang="en-US" dirty="0">
                <a:solidFill>
                  <a:schemeClr val="accent1"/>
                </a:solidFill>
              </a:rPr>
              <a:t>optimized for either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speed</a:t>
            </a:r>
            <a:r>
              <a:rPr lang="en-US" dirty="0"/>
              <a:t> or </a:t>
            </a:r>
            <a:r>
              <a:rPr lang="en-US" dirty="0">
                <a:solidFill>
                  <a:schemeClr val="accent2"/>
                </a:solidFill>
              </a:rPr>
              <a:t>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Such as </a:t>
            </a:r>
            <a:r>
              <a:rPr lang="en-US" dirty="0">
                <a:solidFill>
                  <a:schemeClr val="accent6"/>
                </a:solidFill>
              </a:rPr>
              <a:t>loop optimization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dead code elimination</a:t>
            </a:r>
            <a:r>
              <a:rPr lang="en-US" dirty="0"/>
              <a:t> etc.</a:t>
            </a:r>
          </a:p>
          <a:p>
            <a:r>
              <a:rPr lang="en-US" dirty="0">
                <a:solidFill>
                  <a:schemeClr val="accent2"/>
                </a:solidFill>
              </a:rPr>
              <a:t>Back End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It translates the optimized IR into </a:t>
            </a:r>
            <a:r>
              <a:rPr lang="en-US" dirty="0">
                <a:solidFill>
                  <a:schemeClr val="accent3"/>
                </a:solidFill>
              </a:rPr>
              <a:t>machine code</a:t>
            </a:r>
            <a:r>
              <a:rPr lang="en-US" dirty="0"/>
              <a:t> or assembly language </a:t>
            </a:r>
            <a:r>
              <a:rPr lang="en-US" dirty="0">
                <a:solidFill>
                  <a:schemeClr val="accent6"/>
                </a:solidFill>
              </a:rPr>
              <a:t>specific to the target device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DDB69-327F-7A46-E858-B817C0360F8E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152C82-CA3C-A829-5F08-0130A14AE023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C1CA07-2260-C4F0-16B0-CAAF712887FF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E2806-DDE7-D873-595B-B1A53C88EB02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0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9E1FA-5BD9-4E89-8742-AB603BA68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956484-F830-1D18-B190-B7F09638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What is an </a:t>
            </a:r>
            <a:r>
              <a:rPr lang="en-US" dirty="0">
                <a:solidFill>
                  <a:schemeClr val="accent5"/>
                </a:solidFill>
              </a:rPr>
              <a:t>interpreter</a:t>
            </a:r>
            <a:r>
              <a:rPr lang="en-US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D12914-87A1-F829-A681-E28189E20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r>
              <a:rPr lang="en-US" dirty="0"/>
              <a:t>It takes the </a:t>
            </a:r>
            <a:r>
              <a:rPr lang="en-US" dirty="0">
                <a:solidFill>
                  <a:schemeClr val="accent1"/>
                </a:solidFill>
              </a:rPr>
              <a:t>source code</a:t>
            </a:r>
            <a:r>
              <a:rPr lang="en-US" dirty="0"/>
              <a:t>, converts it to </a:t>
            </a:r>
            <a:r>
              <a:rPr lang="en-US" dirty="0">
                <a:solidFill>
                  <a:schemeClr val="accent3"/>
                </a:solidFill>
              </a:rPr>
              <a:t>machine instructions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directly runs them</a:t>
            </a:r>
            <a:r>
              <a:rPr lang="en-US" dirty="0"/>
              <a:t>.</a:t>
            </a:r>
          </a:p>
          <a:p>
            <a:r>
              <a:rPr lang="en-US" dirty="0"/>
              <a:t>The working of an interpreter is </a:t>
            </a:r>
            <a:r>
              <a:rPr lang="en-US" dirty="0">
                <a:solidFill>
                  <a:schemeClr val="accent5"/>
                </a:solidFill>
              </a:rPr>
              <a:t>closely associated to how a debugger works</a:t>
            </a:r>
            <a:r>
              <a:rPr lang="en-US" dirty="0"/>
              <a:t>.</a:t>
            </a:r>
          </a:p>
          <a:p>
            <a:r>
              <a:rPr lang="en-US" dirty="0"/>
              <a:t>This was developed to run projects or apps which are still under construction.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11AF4-A9D5-44B5-18E3-B63B4C1BB3DB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3193AE-9988-A059-6DD1-DE83272E7425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A4A6E2-D8E1-02B4-1466-94F19B16FC2D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D94E8B-D704-CC97-062F-71B500DEC6C2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1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1A72C-29C2-BD74-232A-47A2681EA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0D8155-F0DC-D2AE-4397-317E18D9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>
            <a:normAutofit/>
          </a:bodyPr>
          <a:lstStyle/>
          <a:p>
            <a:r>
              <a:rPr lang="en-US" dirty="0"/>
              <a:t>An interpreter generally uses these </a:t>
            </a:r>
            <a:r>
              <a:rPr lang="en-US" dirty="0">
                <a:solidFill>
                  <a:schemeClr val="accent5"/>
                </a:solidFill>
              </a:rPr>
              <a:t>following strategies for program execution</a:t>
            </a:r>
            <a:r>
              <a:rPr lang="en-US" dirty="0"/>
              <a:t>:</a:t>
            </a:r>
          </a:p>
          <a:p>
            <a:pPr marL="914389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Parse the source code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perform its behavior directly</a:t>
            </a:r>
            <a:r>
              <a:rPr lang="en-US" dirty="0"/>
              <a:t>. Early versions of LISP used this.</a:t>
            </a:r>
          </a:p>
          <a:p>
            <a:pPr marL="914389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Translate source code into </a:t>
            </a:r>
            <a:r>
              <a:rPr lang="en-US" dirty="0">
                <a:solidFill>
                  <a:schemeClr val="accent4"/>
                </a:solidFill>
              </a:rPr>
              <a:t>some efficient intermediate representation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immediately execute that</a:t>
            </a:r>
            <a:r>
              <a:rPr lang="en-US" dirty="0"/>
              <a:t>. Perl, Python, MATLAB, and Ruby are some examples.</a:t>
            </a:r>
          </a:p>
          <a:p>
            <a:pPr marL="914389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Explicitly </a:t>
            </a:r>
            <a:r>
              <a:rPr lang="en-US" dirty="0">
                <a:solidFill>
                  <a:schemeClr val="accent3"/>
                </a:solidFill>
              </a:rPr>
              <a:t>execute stored precompiled bytecode</a:t>
            </a:r>
            <a:r>
              <a:rPr lang="en-US" dirty="0"/>
              <a:t> made by a compiler, which is </a:t>
            </a:r>
            <a:r>
              <a:rPr lang="en-US" dirty="0">
                <a:solidFill>
                  <a:schemeClr val="accent5"/>
                </a:solidFill>
              </a:rPr>
              <a:t>compatible with the interpreter's virtual machine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Some systems, such as contemporary versions of BASIC and Java may also combine 2 and 3 types.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67946-92E9-826C-F841-5481195870F3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3C996B-31F8-F6D0-932E-0E371E76FC41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8686B6-36E8-8A91-C5A3-B4F783E84698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4541C8-08F7-4437-1105-AF4830A477F8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tppuccin - Macchiato">
      <a:dk1>
        <a:srgbClr val="24273A"/>
      </a:dk1>
      <a:lt1>
        <a:srgbClr val="CAD3F5"/>
      </a:lt1>
      <a:dk2>
        <a:srgbClr val="181926"/>
      </a:dk2>
      <a:lt2>
        <a:srgbClr val="A5ADCB"/>
      </a:lt2>
      <a:accent1>
        <a:srgbClr val="ED8796"/>
      </a:accent1>
      <a:accent2>
        <a:srgbClr val="A6DA95"/>
      </a:accent2>
      <a:accent3>
        <a:srgbClr val="EED49F"/>
      </a:accent3>
      <a:accent4>
        <a:srgbClr val="8AADF4"/>
      </a:accent4>
      <a:accent5>
        <a:srgbClr val="F5BDE6"/>
      </a:accent5>
      <a:accent6>
        <a:srgbClr val="8BD5CA"/>
      </a:accent6>
      <a:hlink>
        <a:srgbClr val="8AADF4"/>
      </a:hlink>
      <a:folHlink>
        <a:srgbClr val="C6A0F6"/>
      </a:folHlink>
    </a:clrScheme>
    <a:fontScheme name="Code">
      <a:majorFont>
        <a:latin typeface="OCR A Extended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10933</TotalTime>
  <Words>1438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OCR A Extended</vt:lpstr>
      <vt:lpstr>Wingdings</vt:lpstr>
      <vt:lpstr>Office Theme</vt:lpstr>
      <vt:lpstr>Compilers</vt:lpstr>
      <vt:lpstr>What is a compiler?</vt:lpstr>
      <vt:lpstr>Why we use a compiler:</vt:lpstr>
      <vt:lpstr>History of Compilers:</vt:lpstr>
      <vt:lpstr>PowerPoint Presentation</vt:lpstr>
      <vt:lpstr>A modern compiler:</vt:lpstr>
      <vt:lpstr>PowerPoint Presentation</vt:lpstr>
      <vt:lpstr>What is an interpreter?</vt:lpstr>
      <vt:lpstr>PowerPoint Presentation</vt:lpstr>
      <vt:lpstr>Compilers vs Interpreters</vt:lpstr>
      <vt:lpstr>PowerPoint Presentation</vt:lpstr>
      <vt:lpstr>Is JIT compiler better?</vt:lpstr>
      <vt:lpstr>A deeper look at compilers</vt:lpstr>
      <vt:lpstr>Front End</vt:lpstr>
      <vt:lpstr>Lexical Analysis</vt:lpstr>
      <vt:lpstr>Syntax Analysis</vt:lpstr>
      <vt:lpstr>Semantic Analysis</vt:lpstr>
      <vt:lpstr>Optimization or Middle End</vt:lpstr>
      <vt:lpstr>PowerPoint Presentation</vt:lpstr>
      <vt:lpstr>Back End</vt:lpstr>
      <vt:lpstr>My own compiler: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Raj Tadi</dc:creator>
  <cp:lastModifiedBy>Joshua Raj Tadi</cp:lastModifiedBy>
  <cp:revision>12</cp:revision>
  <dcterms:created xsi:type="dcterms:W3CDTF">2025-03-22T08:27:16Z</dcterms:created>
  <dcterms:modified xsi:type="dcterms:W3CDTF">2025-03-30T18:28:36Z</dcterms:modified>
</cp:coreProperties>
</file>