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1" r:id="rId4"/>
    <p:sldId id="279" r:id="rId5"/>
    <p:sldId id="281" r:id="rId6"/>
    <p:sldId id="258" r:id="rId7"/>
    <p:sldId id="259" r:id="rId8"/>
    <p:sldId id="262" r:id="rId9"/>
    <p:sldId id="294" r:id="rId10"/>
    <p:sldId id="264" r:id="rId11"/>
    <p:sldId id="283" r:id="rId12"/>
    <p:sldId id="266" r:id="rId13"/>
    <p:sldId id="267" r:id="rId14"/>
    <p:sldId id="284" r:id="rId15"/>
    <p:sldId id="285" r:id="rId16"/>
    <p:sldId id="286" r:id="rId17"/>
    <p:sldId id="287" r:id="rId18"/>
    <p:sldId id="272" r:id="rId19"/>
    <p:sldId id="288" r:id="rId20"/>
    <p:sldId id="289" r:id="rId21"/>
    <p:sldId id="290" r:id="rId22"/>
    <p:sldId id="291" r:id="rId23"/>
    <p:sldId id="277" r:id="rId24"/>
    <p:sldId id="292" r:id="rId25"/>
    <p:sldId id="293" r:id="rId26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>
        <p:scale>
          <a:sx n="100" d="100"/>
          <a:sy n="100" d="100"/>
        </p:scale>
        <p:origin x="19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DD49F-153A-4071-8B24-3ACC5FD8EC71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E8E84-AB7A-4D63-B9E5-F12A68D0F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5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8D124-D60F-FCAE-2A4A-031D1E3B6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3A8EB-2FB2-9B37-4EFF-E22CE9463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95A98-3043-FE80-871B-2155A84F2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4433F-C59E-30ED-A66F-DCAD714EA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D673F-9F0F-B62F-3411-BAEB4B6F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17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5C147-FFF3-EE8B-1580-83023DB10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E05939-F9C4-71C1-60E7-A2E5AFE0A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F13E2-5D66-DEB2-8EC7-DD281E968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B8967-DBB8-1A61-B302-FD47D1B7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05249-74BD-2B7B-D699-011D6A36A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84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36DAE2-9C7F-70B0-4225-7BAA4E4021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54D643-79F2-3BAD-278A-0AE09C4784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7F9893-8AC3-E559-F927-387DEA048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2685B-EC06-9897-EE8C-3A86D60E1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5B686-2BB9-809C-8114-21A4A602D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69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0D624-4DCB-DBFD-60F6-0BFBF0350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C3A53-6156-17C3-2B34-39818A637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32D7F-326C-AFB7-5DB7-2663781D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7E898-295D-486C-E4A2-F4BD4D4A7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2FE8E-07CC-1993-FC3F-FF6E984C5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38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7CBB-C041-AC66-FA7C-16B978F30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C3DCF6-2671-5951-F9D5-D1ABFE15F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A646D-4B8D-A5EA-E6BB-919CF867D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02CC5-3070-A139-FF70-31C63351A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049C1-213A-E10D-A768-549BBC4E6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74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66D37-5E65-76E5-1DC4-6048C40F7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221F2-66DA-A3C8-98AC-8316C340F8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275A6-D89B-4A8F-A352-DC68C0829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B815B6-5BF6-F6F1-76BB-E15B0592D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42EAD-2A28-AB64-6821-D642A51CF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9C4D19-95FF-A859-AF4F-EC93440B4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68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F62F3-1535-D31B-760D-E0BB3183D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30883-FBEE-7831-5857-9D976A9DC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7EBC75-5320-C1C8-DD0C-AB83BD5B8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4F5A26-E5A2-5389-D6DE-D658D07CF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BE78CB-56DE-AF46-9D73-6F73D22FD3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88C008-361A-98E3-B6E6-3A536C36F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7F0D98-B5FE-D791-8D9B-AEC031EE0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72C0C0-D2A4-E9EA-DECF-3C87980D1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3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3F7B6-E9E7-A574-E324-2FC6ADC14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E162AC-990E-812B-70C5-0AF94A884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DBCD8C-B13F-76AD-8499-58EB02BE1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8F684-D211-FA66-9C12-A0A53D5FC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12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DEE717-42E1-0C6C-E127-BC148EC899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033BB7-1601-0DE2-3ACF-0B2106BF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C471B-02B4-3DD8-4343-4188ADBD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961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8BB43-5D55-3721-D120-6904AECB9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AE1F5-8250-C2B1-BA56-306A9B0EB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C4855-8BB8-4D9A-9A4D-BF1ECE0BF8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5CF4FB-B4D4-2E9F-2A62-146BA8557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DA0C9-6EBB-ADF1-0146-92B1CF77C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547DC4-7139-2CCB-9EB1-613073F58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86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64A2-8419-3B7D-5441-1AD056B69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AAA6BA-8B01-6D5B-8019-855C1480DD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2B6EDC-4B66-5AD2-DD23-B58C7E1220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FE450-2EEB-696F-0AA4-09B7196DA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89AB9-72E6-45E9-B020-77FC3D4E28B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4E854E-E3FC-0DCE-2CF3-F3D97FC0A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5ED37-D5F8-D93D-421A-B690810E1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15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DB1FB1-0662-94F5-C507-7E5D0F0E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D9D9E-687E-899B-5AA3-582E83858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456A7-CCF0-72DA-7D50-60E986329B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89AB9-72E6-45E9-B020-77FC3D4E28B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77038-2C92-7867-298E-500377596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BE83D-823E-944D-9FF5-0CB10C06B2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2E21B-859C-4C33-8FD7-BB71A2E6E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21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8C193-A4AF-273A-BCD9-226B6748CF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OCR A Extended" panose="02010509020102010303" pitchFamily="50" charset="0"/>
                <a:ea typeface="Cascadia Mono" panose="020B0609020000020004" pitchFamily="49" charset="0"/>
                <a:cs typeface="Cascadia Mono" panose="020B0609020000020004" pitchFamily="49" charset="0"/>
              </a:rPr>
              <a:t>Compilers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8FDEF-B344-4530-12F2-F83F965856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-Tadi Joshua Raj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69D65B-8CD6-ABED-AD32-148C52B5AB97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05DE228-F678-7C60-925B-152926757D97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DD001D-C0C9-01A2-25CD-C5B0CF54C96C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84B39E6-CB55-70D6-EB2E-13EDA04CF7BB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297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8E758-ED1E-A5DA-D6EF-E9DF5C699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A4C2B05-E648-9FA4-DCD7-B1EDB9F3B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/>
              <a:t>Compilers vs Interpreters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368607E-2AAD-DBDE-9480-8D578F7AC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r>
              <a:rPr lang="en-US" dirty="0"/>
              <a:t>U can write an </a:t>
            </a:r>
            <a:r>
              <a:rPr lang="en-US" dirty="0">
                <a:solidFill>
                  <a:schemeClr val="accent2"/>
                </a:solidFill>
              </a:rPr>
              <a:t>interpreter for C </a:t>
            </a:r>
            <a:r>
              <a:rPr lang="en-US" dirty="0"/>
              <a:t>and a </a:t>
            </a:r>
            <a:r>
              <a:rPr lang="en-US" dirty="0">
                <a:solidFill>
                  <a:schemeClr val="accent1"/>
                </a:solidFill>
              </a:rPr>
              <a:t>compiler for JavaScript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33A266-49F8-6F15-9B2E-4BDFA08D628A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C2DB65A-3098-E41E-5444-5D4FDADFAAB2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833ED17-7925-7B42-2DA8-68FFB1A203C0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49FFE16-93D7-CFAB-2B7F-C225D824A923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62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05356-F522-421E-B70C-296C57450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2CFDBF-5840-DFFD-CDE5-6E5F20A83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399"/>
            <a:ext cx="10515600" cy="51885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1F523A-1E6C-5400-3D9C-C84E5AABE493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F57A81C-64D0-7310-AB5F-3C8AEA5C6048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7558254-F01B-09B7-F7AA-E9D05D91E17C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E92F570-D1A3-5BCB-15C8-8A24A9F2D77A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012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E4BF3A-BF04-1630-96B5-3D9177106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0865EA0-E2CD-EE04-C9E8-E9B1F330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/>
              <a:t>Is JIT compiler better?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EBDCC8D-0DF6-7918-4689-98A143EEC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r>
              <a:rPr lang="en-US" dirty="0"/>
              <a:t>This guy is very cool, it runs the program a few times then sees what to optimize and then optimizes it just in time.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B89A7F-9926-6A40-ADC1-819378A07D22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91E0E34-8841-72DF-EBAE-93DD62F95341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F249582-1F7A-604F-2523-D9A3019B5CC6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267E440-7BE6-4349-6403-F5D2844545BD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731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AA53F-1A86-B3FD-12A2-0973E2547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05D60BB-A3A7-DDE7-9F6A-6187219CB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/>
              <a:t>A deeper look at compilers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B7E549C-AE79-0047-BEC6-005D4593E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Front End:</a:t>
            </a:r>
          </a:p>
          <a:p>
            <a:pPr lvl="1"/>
            <a:r>
              <a:rPr lang="en-US" dirty="0"/>
              <a:t>This phase is again divided into </a:t>
            </a:r>
            <a:r>
              <a:rPr lang="en-US"/>
              <a:t>many subphases, 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9092D4-958C-3A8E-8F99-27AB3C5159DC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C82FA9B-C76E-6243-6933-DDF42D954D99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2D532B-18A0-734F-54DA-17D7AC3FF8CC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3DBB41-7FED-CFA0-F68D-CDCB52B9D203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620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EAF80-B67F-ED18-A5CE-F0702210F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00C6BC0-B6E4-9EC4-54E4-8A588AABB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399"/>
            <a:ext cx="10515600" cy="51885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3F4EF6-5F98-55DE-5AEC-C51CDBFD5DD7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7AD322-5550-375B-CF4D-DD936501487C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B065C95-A04B-0C6A-2F23-D6965CC6517B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7D64E3C-8A72-A20E-D294-C5A028D9F799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55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1FA02-40CA-84F0-7963-7834A12B3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104316-A825-F46A-A748-08E63FE646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399"/>
            <a:ext cx="10515600" cy="51885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1756967-1BF0-B4DB-5533-A42B579C50EB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ED86FEF-9C86-E5B5-E3E6-0072D34D5FC1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54FB61-6EAB-6449-C18B-F1AF4A480E1A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5F4E08-F4EA-6EBD-5D27-50482205E87D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209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B9750-ACB3-B516-462A-A1F5F0134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CA8F52A-CD28-6FC0-58E9-3EB4A8B7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399"/>
            <a:ext cx="10515600" cy="51885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5502F2-D6B2-27F5-E55D-3720A11DEB5F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91518D8-1F06-18BE-078D-018F0CD37258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74C9233-7474-C360-CFB2-8A06325A63BA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0DEC8A-EA63-18EC-1364-619FF770896B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56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F28D5-F54B-7146-993B-353967B8F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AB08AB2-6307-1892-6A64-17DF995EA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399"/>
            <a:ext cx="10515600" cy="51885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B3D747-5CA6-E8D8-180C-B0C117649C60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3A52EBC-5DF7-03D3-C162-8895631C0873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2A4732-96A0-589C-1E30-58ED9FABA5B9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B876252-CD70-298F-76E2-3F076A3C6C6D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49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7DE0A-B28C-63C2-0B36-36D9BCA92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EF3B264-77E8-E5FA-CF9F-CDDCBCFD5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/>
              <a:t>Compiler optimization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392170-6CAA-4D2C-5AD4-2A00F92E0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FAD1E8-133B-1B1E-CC85-2BC92F801798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6A59C9C-178E-9C04-55DC-FDC3E0E0B804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92941AB-B01A-2B70-EE91-065ED2D76107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83612F6A-F5B7-F075-95BF-268D917867C0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640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8BBEA-B72C-22D9-9A34-E8E7E253C9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5E54DB-0E08-3A30-5E8E-BF61A8B4F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399"/>
            <a:ext cx="10515600" cy="51885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C3D7A8-F041-A238-5F17-8EA308298ED4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F86D32-6AF1-5091-CF8E-1DB773B48698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27E168E-475D-9784-12F7-4755DE03D82C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57E7E89-FC59-E0AB-1CB0-FAB110DBE5D1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8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66199-ABE9-1CF8-D6A5-614D6C787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45A26F-50BD-5AC2-C4B1-3B5B84585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/>
              <a:t>What is a </a:t>
            </a:r>
            <a:r>
              <a:rPr lang="en-US" dirty="0">
                <a:solidFill>
                  <a:schemeClr val="accent6"/>
                </a:solidFill>
              </a:rPr>
              <a:t>compiler</a:t>
            </a:r>
            <a:r>
              <a:rPr lang="en-US" dirty="0"/>
              <a:t>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9F2DDD-8FF3-ADB7-0389-4440042DD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pPr>
              <a:buSzPct val="100000"/>
            </a:pPr>
            <a:r>
              <a:rPr lang="en-US" dirty="0">
                <a:sym typeface="Wingdings" panose="05000000000000000000" pitchFamily="2" charset="2"/>
              </a:rPr>
              <a:t>It is a tool which translates a </a:t>
            </a:r>
            <a:r>
              <a:rPr lang="en-US" dirty="0">
                <a:solidFill>
                  <a:schemeClr val="accent1"/>
                </a:solidFill>
                <a:sym typeface="Wingdings" panose="05000000000000000000" pitchFamily="2" charset="2"/>
              </a:rPr>
              <a:t>high-level language</a:t>
            </a:r>
            <a:r>
              <a:rPr lang="en-US" dirty="0">
                <a:sym typeface="Wingdings" panose="05000000000000000000" pitchFamily="2" charset="2"/>
              </a:rPr>
              <a:t> into a </a:t>
            </a:r>
            <a:r>
              <a:rPr lang="en-US" dirty="0">
                <a:solidFill>
                  <a:schemeClr val="accent2"/>
                </a:solidFill>
                <a:sym typeface="Wingdings" panose="05000000000000000000" pitchFamily="2" charset="2"/>
              </a:rPr>
              <a:t>low-level language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pPr>
              <a:buSzPct val="100000"/>
            </a:pPr>
            <a:r>
              <a:rPr lang="en-US" dirty="0">
                <a:sym typeface="Wingdings" panose="05000000000000000000" pitchFamily="2" charset="2"/>
              </a:rPr>
              <a:t>Now this brings few </a:t>
            </a:r>
            <a:r>
              <a:rPr lang="en-US" dirty="0">
                <a:solidFill>
                  <a:schemeClr val="accent4"/>
                </a:solidFill>
                <a:sym typeface="Wingdings" panose="05000000000000000000" pitchFamily="2" charset="2"/>
              </a:rPr>
              <a:t>questions</a:t>
            </a:r>
            <a:r>
              <a:rPr lang="en-US" dirty="0">
                <a:sym typeface="Wingdings" panose="05000000000000000000" pitchFamily="2" charset="2"/>
              </a:rPr>
              <a:t> to mind:</a:t>
            </a:r>
          </a:p>
          <a:p>
            <a:pPr marL="971539" lvl="1" indent="-514350">
              <a:buSzPct val="100000"/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Is that all a compiler does?</a:t>
            </a:r>
          </a:p>
          <a:p>
            <a:pPr marL="971539" lvl="1" indent="-514350">
              <a:buSzPct val="100000"/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Why do we need to use a compiler?</a:t>
            </a:r>
          </a:p>
          <a:p>
            <a:pPr marL="971539" lvl="1" indent="-514350">
              <a:buSzPct val="100000"/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What is an </a:t>
            </a:r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interpreter</a:t>
            </a:r>
            <a:r>
              <a:rPr lang="en-US" dirty="0">
                <a:sym typeface="Wingdings" panose="05000000000000000000" pitchFamily="2" charset="2"/>
              </a:rPr>
              <a:t>? does it also translate?</a:t>
            </a:r>
          </a:p>
          <a:p>
            <a:pPr marL="971539" lvl="1" indent="-514350">
              <a:buSzPct val="100000"/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By </a:t>
            </a:r>
            <a:r>
              <a:rPr lang="en-US" i="1" dirty="0">
                <a:sym typeface="Wingdings" panose="05000000000000000000" pitchFamily="2" charset="2"/>
              </a:rPr>
              <a:t>translate</a:t>
            </a:r>
            <a:r>
              <a:rPr lang="en-US" dirty="0">
                <a:sym typeface="Wingdings" panose="05000000000000000000" pitchFamily="2" charset="2"/>
              </a:rPr>
              <a:t> can we change </a:t>
            </a:r>
            <a:r>
              <a:rPr lang="en-US" b="1" i="1" dirty="0">
                <a:solidFill>
                  <a:schemeClr val="accent2"/>
                </a:solidFill>
                <a:sym typeface="Wingdings" panose="05000000000000000000" pitchFamily="2" charset="2"/>
              </a:rPr>
              <a:t>C</a:t>
            </a:r>
            <a:r>
              <a:rPr lang="en-US" dirty="0">
                <a:sym typeface="Wingdings" panose="05000000000000000000" pitchFamily="2" charset="2"/>
              </a:rPr>
              <a:t> into </a:t>
            </a:r>
            <a:r>
              <a:rPr lang="en-US" b="1" i="1" dirty="0">
                <a:solidFill>
                  <a:schemeClr val="accent1"/>
                </a:solidFill>
                <a:sym typeface="Wingdings" panose="05000000000000000000" pitchFamily="2" charset="2"/>
              </a:rPr>
              <a:t>JavaScript</a:t>
            </a:r>
            <a:r>
              <a:rPr lang="en-US" dirty="0">
                <a:sym typeface="Wingdings" panose="05000000000000000000" pitchFamily="2" charset="2"/>
              </a:rPr>
              <a:t>? Or is it only limited to HLL -&gt; LLL?</a:t>
            </a:r>
          </a:p>
          <a:p>
            <a:pPr>
              <a:buSzPct val="100000"/>
            </a:pPr>
            <a:endParaRPr lang="en-US" dirty="0">
              <a:sym typeface="Wingdings" panose="05000000000000000000" pitchFamily="2" charset="2"/>
            </a:endParaRPr>
          </a:p>
          <a:p>
            <a:pPr>
              <a:buSzPct val="100000"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9D1FBD-902E-A1F7-6B1D-3C9ED16197CA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092A44-162C-783A-C424-12F8BE9C922E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952C5CE-C267-C53C-9383-DEF7D7DC85D2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072DFB-372B-7608-1A9D-E473351428A0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358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6BBBD-5C09-5940-6E05-8F30A57A4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8FEBD3-B021-F0B6-B437-500EF2EE5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399"/>
            <a:ext cx="10515600" cy="51885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734884-79B7-E49D-F8B9-7E24B1A4F9BC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1E2FBF8-7E8C-B581-F42E-91DC5F9BE2A8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C2F5809-2092-24E4-BC04-43C924B5C83A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172223-9867-C64D-D19E-6C8E4EEA16E7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304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EE9FE-735E-DBE7-AEFF-6CA50E452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F217C8-13EE-6DE9-4130-6DEE15382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399"/>
            <a:ext cx="10515600" cy="51885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749CB8-47BC-D299-3D60-7B5E02CCEDC6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DD29D1-9863-6BAC-D8D2-246034C9F638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B32E11-85C1-B765-2B6C-2C0E033E888D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C3B64ED-770C-A9C9-325E-D4068910481D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055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068A4-40B4-C9D4-BD02-491C5B7FB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7824B80-2897-830F-34D5-3E02FE6DA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399"/>
            <a:ext cx="10515600" cy="51885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8E26D-29EF-ECA1-79BA-FF79AAC7CAF0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4269344-8580-7C33-2103-8527A67BD717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78B6879-7BDB-4BBC-BF72-70E24FD34B65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197FB46-B145-6CDA-F333-8A9C783D9C94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489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B252B-DDBD-D645-8F90-74BC89D2F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A69AA51-4AF2-5C63-C082-7A3AFC7B9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/>
              <a:t>My own compiler: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06B851-D322-6F7D-AA11-935FCAA8F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r>
              <a:rPr lang="en-US" dirty="0"/>
              <a:t>The programming language name is “English Programming Language” or EPL for short</a:t>
            </a:r>
          </a:p>
          <a:p>
            <a:r>
              <a:rPr lang="en-US" dirty="0"/>
              <a:t>It can contain stuff like</a:t>
            </a:r>
            <a:br>
              <a:rPr lang="en-US" dirty="0"/>
            </a:br>
            <a:r>
              <a:rPr lang="en-US" dirty="0"/>
              <a:t>can you please </a:t>
            </a:r>
            <a:r>
              <a:rPr lang="en-US" dirty="0">
                <a:solidFill>
                  <a:schemeClr val="accent1"/>
                </a:solidFill>
              </a:rPr>
              <a:t>print </a:t>
            </a:r>
            <a:r>
              <a:rPr lang="en-US" dirty="0"/>
              <a:t>stuff like </a:t>
            </a:r>
            <a:r>
              <a:rPr lang="en-US" dirty="0">
                <a:solidFill>
                  <a:schemeClr val="accent2"/>
                </a:solidFill>
              </a:rPr>
              <a:t>“Hello World!!!”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r>
              <a:rPr lang="en-US" dirty="0"/>
              <a:t>Here only print is read by my compiler and it only prints whatever is present in double inverted commas, the line ends with the full stop (replacement for semicolon)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493A83-F902-6397-A4A0-90CF99E49491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34DDE5-BC54-FA69-5D5B-D002C4A6DC68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E24984A-6CAE-BD5D-077F-DF314D8088A5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603CBD-076D-FF56-7610-E61ED5D6DE16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929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B2BCE-1F27-F9EB-3EDA-B2C1F2E70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27B04B-0B42-BF7C-9066-0B82CCBAE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399"/>
            <a:ext cx="10515600" cy="5188566"/>
          </a:xfrm>
        </p:spPr>
        <p:txBody>
          <a:bodyPr/>
          <a:lstStyle/>
          <a:p>
            <a:r>
              <a:rPr lang="en-US" dirty="0"/>
              <a:t>It can even do things like</a:t>
            </a:r>
            <a:br>
              <a:rPr lang="en-US" dirty="0"/>
            </a:br>
            <a:r>
              <a:rPr lang="en-US" dirty="0"/>
              <a:t>can you </a:t>
            </a:r>
            <a:r>
              <a:rPr lang="en-US" dirty="0">
                <a:solidFill>
                  <a:schemeClr val="accent1"/>
                </a:solidFill>
              </a:rPr>
              <a:t>let </a:t>
            </a:r>
            <a:r>
              <a:rPr lang="en-US" dirty="0"/>
              <a:t>‘x’ be of </a:t>
            </a:r>
            <a:r>
              <a:rPr lang="en-US" dirty="0">
                <a:solidFill>
                  <a:schemeClr val="accent1"/>
                </a:solidFill>
              </a:rPr>
              <a:t>type</a:t>
            </a:r>
            <a:r>
              <a:rPr lang="en-US" dirty="0"/>
              <a:t> </a:t>
            </a:r>
            <a:r>
              <a:rPr lang="en-US" dirty="0">
                <a:solidFill>
                  <a:schemeClr val="accent5"/>
                </a:solidFill>
              </a:rPr>
              <a:t>integer</a:t>
            </a:r>
            <a:r>
              <a:rPr lang="en-US" dirty="0"/>
              <a:t> “5”.</a:t>
            </a:r>
          </a:p>
          <a:p>
            <a:r>
              <a:rPr lang="en-US" dirty="0"/>
              <a:t>Basically, my compiler translates EPL into C code then it uses GCC to compile it into a binary lmao.</a:t>
            </a:r>
          </a:p>
          <a:p>
            <a:r>
              <a:rPr lang="en-US" dirty="0"/>
              <a:t>Here you could say that the c code is my intermediate representation.</a:t>
            </a:r>
          </a:p>
          <a:p>
            <a:r>
              <a:rPr lang="en-US" dirty="0"/>
              <a:t>The frontend part translates EPL into C, there is no optimization step, the backend is just GCC, hence the C code gets converted into machine code ready to be executed. (insaneee ik)</a:t>
            </a:r>
          </a:p>
          <a:p>
            <a:r>
              <a:rPr lang="en-US" dirty="0"/>
              <a:t>And also note, my compiler is written in C (oof)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511AF6-3C49-345B-CCAE-D6BF2FDE6366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AF8711-F559-0A4F-41B7-BF8E76C9026D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C3E67B0-A6BC-7FB9-3653-D4F5F4EBD8F2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39BFEC0-380A-3C95-FDF7-405FB3E0A021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63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DEDA4-6CB9-EE2E-D23D-943D4E7A9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036EEB7-44CE-7C32-9F41-483B0AA5B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399"/>
            <a:ext cx="10515600" cy="518856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F608EE-39CD-22FB-3167-C91D91077C06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89520A7-9CDE-71B5-F5EA-1A0BF6CF830B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D488FE2-1724-80DD-4D8F-F0B54314BB08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41E38E-CCAA-4FF0-E14B-501CF1E54079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07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36B37-BAAD-57C0-A439-9C65F262B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954296-4151-DDF2-F12C-6757FBA05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/>
              <a:t>Why we use a compiler: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739D32-F71C-8431-882C-BA2E32007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the early 1950s, there were no programming languages, and all code had to be written directly in machine code!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 needed a more efficient way to interact with computers.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solution was to write code in a higher-level programming language, which could then be translated into machine code using a compiler.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9ECF3F-B187-A31B-3DFA-BF958C6161C9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EAFCEDA-61D1-FD09-9472-4EAD6CDDEBD6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CE8C956-809D-78C0-7045-F2ED4A77F00D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03FFC58-E595-F5A1-7909-15D008F0C716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48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21019-481C-C071-DC67-E600C2651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34B5257-8869-E23B-C851-2B1DE480F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/>
              <a:t>History of Compilers: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A07FCB8-8D31-9FC1-22AB-29815C4C7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1957 the first programming language FORTRAN (FORmula TRANslation) was invented, its compiler translated complex mathematical formulae into efficient machine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1958 LISP’s compiler introduced dynamic memory allocation and garbage collection.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1959 COBOL’s compiler focused on portability, allowing the same code to run on different machines.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3DCB79-D1ED-3BD5-2C49-2CF660780A6E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956BF7-BE71-A9EC-079D-5F084AB9F9B6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1AF4B99-C1D1-838C-D264-AE129883C737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F109CD-D2A5-E4BA-A32D-3C7E5282DFFB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60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9D6A6-9801-230B-7F3A-7E268CD66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D71A7BE-4AD5-EAB0-A45D-5D41AA4DE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399"/>
            <a:ext cx="10515600" cy="5188566"/>
          </a:xfrm>
        </p:spPr>
        <p:txBody>
          <a:bodyPr/>
          <a:lstStyle/>
          <a:p>
            <a:r>
              <a:rPr lang="en-US" dirty="0"/>
              <a:t>In 1960 ALGOL’s compiler introduced structured programming and syntax trees, which became critical for modern compiler design.</a:t>
            </a:r>
          </a:p>
          <a:p>
            <a:r>
              <a:rPr lang="en-US" dirty="0"/>
              <a:t>In 1972 C programming language was developed, requiring compilers to optimize for performance.</a:t>
            </a:r>
          </a:p>
          <a:p>
            <a:r>
              <a:rPr lang="en-US" dirty="0"/>
              <a:t>Coming to the modern era, we have made significant advancements in the compiler industry, these are some of the modern compiler used:</a:t>
            </a:r>
          </a:p>
          <a:p>
            <a:pPr lvl="1"/>
            <a:r>
              <a:rPr lang="en-US" dirty="0"/>
              <a:t>Just in time compiler (more on this later)</a:t>
            </a:r>
          </a:p>
          <a:p>
            <a:pPr lvl="1"/>
            <a:r>
              <a:rPr lang="en-US" dirty="0"/>
              <a:t>Cross-platform compilers and so on</a:t>
            </a:r>
          </a:p>
          <a:p>
            <a:r>
              <a:rPr lang="en-US" dirty="0"/>
              <a:t>Some modern compilers even integrate AI to predict optimization strategies and improve performance.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7F996C-DFD7-8D38-E8C7-DB135C5D7B61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9C48AF-76E8-721C-6016-36A2FC618FA2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F712E74-2BF1-0FF0-AB3C-DE03EE891E2C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E4EFD9F-7E99-51BE-FA26-D2A8D78C4190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124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959B6-2161-A37C-DC4A-DE5348503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AE1FCDF-BDA5-DF1F-F9AD-F70B5DA05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/>
              <a:t>A modern compiler: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9AB8C8D-F97D-1E85-A3FC-84AFE40DB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488437"/>
          </a:xfrm>
        </p:spPr>
        <p:txBody>
          <a:bodyPr/>
          <a:lstStyle/>
          <a:p>
            <a:r>
              <a:rPr lang="en-US" dirty="0"/>
              <a:t>There are </a:t>
            </a:r>
            <a:r>
              <a:rPr lang="en-US" dirty="0">
                <a:solidFill>
                  <a:schemeClr val="accent3"/>
                </a:solidFill>
              </a:rPr>
              <a:t>three</a:t>
            </a:r>
            <a:r>
              <a:rPr lang="en-US" dirty="0"/>
              <a:t> phases: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A1349DE-4F32-4778-0EAB-373A13177675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47B0D2-26CF-8407-79B1-EF8202040DE2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2C92ED-B3B4-D449-1C38-B493A87B1524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6AD54E-2879-61B1-7C75-671F1054D3CB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C1A33AF-345D-BF81-8CC3-D2D4C7AAFB99}"/>
              </a:ext>
            </a:extLst>
          </p:cNvPr>
          <p:cNvSpPr/>
          <p:nvPr/>
        </p:nvSpPr>
        <p:spPr>
          <a:xfrm>
            <a:off x="1932842" y="3429004"/>
            <a:ext cx="2015211" cy="108016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902D13-2014-13C0-9356-5A96617077ED}"/>
              </a:ext>
            </a:extLst>
          </p:cNvPr>
          <p:cNvSpPr txBox="1"/>
          <p:nvPr/>
        </p:nvSpPr>
        <p:spPr>
          <a:xfrm>
            <a:off x="2083482" y="3738255"/>
            <a:ext cx="1713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Front-End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AEF1EA-5000-7F53-36FB-851463F57EEE}"/>
              </a:ext>
            </a:extLst>
          </p:cNvPr>
          <p:cNvSpPr/>
          <p:nvPr/>
        </p:nvSpPr>
        <p:spPr>
          <a:xfrm>
            <a:off x="4938117" y="3429000"/>
            <a:ext cx="2015211" cy="108016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03B6DB2-FCB2-2A53-F671-81F400E17666}"/>
              </a:ext>
            </a:extLst>
          </p:cNvPr>
          <p:cNvSpPr/>
          <p:nvPr/>
        </p:nvSpPr>
        <p:spPr>
          <a:xfrm>
            <a:off x="7943393" y="3429000"/>
            <a:ext cx="2015211" cy="1080166"/>
          </a:xfrm>
          <a:prstGeom prst="round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7CC249-A378-F78C-D6F2-F7E00463882F}"/>
              </a:ext>
            </a:extLst>
          </p:cNvPr>
          <p:cNvSpPr txBox="1"/>
          <p:nvPr/>
        </p:nvSpPr>
        <p:spPr>
          <a:xfrm>
            <a:off x="5093566" y="3784417"/>
            <a:ext cx="1704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Optimization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145048-7603-81A2-4303-A36AEEC8BB47}"/>
              </a:ext>
            </a:extLst>
          </p:cNvPr>
          <p:cNvSpPr txBox="1"/>
          <p:nvPr/>
        </p:nvSpPr>
        <p:spPr>
          <a:xfrm>
            <a:off x="8178992" y="3738255"/>
            <a:ext cx="1544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Back-End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2953DA-9D92-06BC-3A31-B481952DBF64}"/>
              </a:ext>
            </a:extLst>
          </p:cNvPr>
          <p:cNvSpPr txBox="1"/>
          <p:nvPr/>
        </p:nvSpPr>
        <p:spPr>
          <a:xfrm>
            <a:off x="10412384" y="3553586"/>
            <a:ext cx="13740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Machine</a:t>
            </a:r>
          </a:p>
          <a:p>
            <a:pPr algn="ctr"/>
            <a:r>
              <a:rPr lang="en-US" sz="2400" dirty="0">
                <a:solidFill>
                  <a:schemeClr val="accent2"/>
                </a:solidFill>
              </a:rPr>
              <a:t>Code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240AF7-989F-0182-3BD4-71AD7A0745BE}"/>
              </a:ext>
            </a:extLst>
          </p:cNvPr>
          <p:cNvSpPr txBox="1"/>
          <p:nvPr/>
        </p:nvSpPr>
        <p:spPr>
          <a:xfrm>
            <a:off x="252243" y="3553585"/>
            <a:ext cx="12041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/>
                </a:solidFill>
              </a:rPr>
              <a:t>Source</a:t>
            </a:r>
          </a:p>
          <a:p>
            <a:pPr algn="ctr"/>
            <a:r>
              <a:rPr lang="en-US" sz="2400" dirty="0">
                <a:solidFill>
                  <a:schemeClr val="accent1"/>
                </a:solidFill>
              </a:rPr>
              <a:t>Code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EE9BC22-4CE6-51CD-C2E2-415C95EFDAB7}"/>
              </a:ext>
            </a:extLst>
          </p:cNvPr>
          <p:cNvCxnSpPr>
            <a:cxnSpLocks/>
            <a:stCxn id="2" idx="3"/>
            <a:endCxn id="31" idx="1"/>
          </p:cNvCxnSpPr>
          <p:nvPr/>
        </p:nvCxnSpPr>
        <p:spPr>
          <a:xfrm flipV="1">
            <a:off x="3948053" y="3969083"/>
            <a:ext cx="276062" cy="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7B2C82-8357-B60D-5BA8-E25387354B35}"/>
              </a:ext>
            </a:extLst>
          </p:cNvPr>
          <p:cNvCxnSpPr>
            <a:cxnSpLocks/>
            <a:stCxn id="13" idx="3"/>
            <a:endCxn id="32" idx="1"/>
          </p:cNvCxnSpPr>
          <p:nvPr/>
        </p:nvCxnSpPr>
        <p:spPr>
          <a:xfrm>
            <a:off x="6953328" y="3969083"/>
            <a:ext cx="27606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F705142-D5C5-0670-F535-F04374C8C1B4}"/>
              </a:ext>
            </a:extLst>
          </p:cNvPr>
          <p:cNvCxnSpPr>
            <a:stCxn id="14" idx="3"/>
            <a:endCxn id="18" idx="1"/>
          </p:cNvCxnSpPr>
          <p:nvPr/>
        </p:nvCxnSpPr>
        <p:spPr>
          <a:xfrm>
            <a:off x="9958604" y="3969083"/>
            <a:ext cx="453780" cy="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7212FB-FEE3-7C2E-6BFA-EE3314FAA3C2}"/>
              </a:ext>
            </a:extLst>
          </p:cNvPr>
          <p:cNvCxnSpPr>
            <a:stCxn id="19" idx="3"/>
            <a:endCxn id="2" idx="1"/>
          </p:cNvCxnSpPr>
          <p:nvPr/>
        </p:nvCxnSpPr>
        <p:spPr>
          <a:xfrm>
            <a:off x="1456420" y="3969084"/>
            <a:ext cx="476422" cy="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C99FEF2-9424-5139-43AB-EC6C9503E67F}"/>
              </a:ext>
            </a:extLst>
          </p:cNvPr>
          <p:cNvSpPr txBox="1"/>
          <p:nvPr/>
        </p:nvSpPr>
        <p:spPr>
          <a:xfrm>
            <a:off x="4224115" y="37844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IR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35F1F7-48EE-89DD-563A-F7A3435DD93D}"/>
              </a:ext>
            </a:extLst>
          </p:cNvPr>
          <p:cNvSpPr txBox="1"/>
          <p:nvPr/>
        </p:nvSpPr>
        <p:spPr>
          <a:xfrm>
            <a:off x="7229390" y="378441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IR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13B8F66-B0DA-A027-6131-FC4DCCBE66ED}"/>
              </a:ext>
            </a:extLst>
          </p:cNvPr>
          <p:cNvCxnSpPr>
            <a:cxnSpLocks/>
            <a:stCxn id="31" idx="3"/>
            <a:endCxn id="13" idx="1"/>
          </p:cNvCxnSpPr>
          <p:nvPr/>
        </p:nvCxnSpPr>
        <p:spPr>
          <a:xfrm>
            <a:off x="4662055" y="3969083"/>
            <a:ext cx="276062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D411E7B-C752-C7BD-7DC3-C1A2C3D52D2B}"/>
              </a:ext>
            </a:extLst>
          </p:cNvPr>
          <p:cNvCxnSpPr>
            <a:cxnSpLocks/>
            <a:stCxn id="32" idx="3"/>
            <a:endCxn id="14" idx="1"/>
          </p:cNvCxnSpPr>
          <p:nvPr/>
        </p:nvCxnSpPr>
        <p:spPr>
          <a:xfrm>
            <a:off x="7667330" y="3969083"/>
            <a:ext cx="276063" cy="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Content Placeholder 6">
            <a:extLst>
              <a:ext uri="{FF2B5EF4-FFF2-40B4-BE49-F238E27FC236}">
                <a16:creationId xmlns:a16="http://schemas.microsoft.com/office/drawing/2014/main" id="{61C92DF1-61AD-FF4F-C431-078DB64D0E40}"/>
              </a:ext>
            </a:extLst>
          </p:cNvPr>
          <p:cNvSpPr txBox="1">
            <a:spLocks/>
          </p:cNvSpPr>
          <p:nvPr/>
        </p:nvSpPr>
        <p:spPr>
          <a:xfrm>
            <a:off x="838200" y="5191996"/>
            <a:ext cx="10515600" cy="488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Let’s look at them briefly.</a:t>
            </a:r>
          </a:p>
        </p:txBody>
      </p:sp>
    </p:spTree>
    <p:extLst>
      <p:ext uri="{BB962C8B-B14F-4D97-AF65-F5344CB8AC3E}">
        <p14:creationId xmlns:p14="http://schemas.microsoft.com/office/powerpoint/2010/main" val="22565199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4DE13-5837-726A-B30C-4EA4FEC5E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DFB25DB-43B0-773A-1D2F-B7EE12AE8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399"/>
            <a:ext cx="10515600" cy="5188566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Front End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Converts the code into an intermediate representation</a:t>
            </a:r>
          </a:p>
          <a:p>
            <a:pPr lvl="1"/>
            <a:r>
              <a:rPr lang="en-US" dirty="0"/>
              <a:t>It involves preprocessing, tokenizing, parsing, and then finally generating the IR.</a:t>
            </a:r>
          </a:p>
          <a:p>
            <a:r>
              <a:rPr lang="en-US" dirty="0">
                <a:solidFill>
                  <a:schemeClr val="accent4"/>
                </a:solidFill>
              </a:rPr>
              <a:t>Optimization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IR generated in the frontend is then optimized for either speed or space.</a:t>
            </a:r>
          </a:p>
          <a:p>
            <a:pPr lvl="1"/>
            <a:r>
              <a:rPr lang="en-US" dirty="0"/>
              <a:t>Such as loop optimization, dead code elimination etc.</a:t>
            </a:r>
          </a:p>
          <a:p>
            <a:r>
              <a:rPr lang="en-US" dirty="0">
                <a:solidFill>
                  <a:schemeClr val="accent2"/>
                </a:solidFill>
              </a:rPr>
              <a:t>Back End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It translates the optimized IR into machine code or assembly language specific to the target device.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5DDB69-327F-7A46-E858-B817C0360F8E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3152C82-CA3C-A829-5F08-0130A14AE023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AC1CA07-2260-C4F0-16B0-CAAF712887FF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FE2806-DDE7-D873-595B-B1A53C88EB02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07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9E1FA-5BD9-4E89-8742-AB603BA68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956484-F830-1D18-B190-B7F096388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4547"/>
            <a:ext cx="10515600" cy="1325563"/>
          </a:xfrm>
        </p:spPr>
        <p:txBody>
          <a:bodyPr/>
          <a:lstStyle/>
          <a:p>
            <a:r>
              <a:rPr lang="en-US" dirty="0"/>
              <a:t>What is an interpreter?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D12914-87A1-F829-A681-E28189E20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4763"/>
            <a:ext cx="10515600" cy="3922201"/>
          </a:xfrm>
        </p:spPr>
        <p:txBody>
          <a:bodyPr/>
          <a:lstStyle/>
          <a:p>
            <a:r>
              <a:rPr lang="en-US" dirty="0"/>
              <a:t>It takes the source code, converts it to machine instructions and directly runs them.</a:t>
            </a:r>
          </a:p>
          <a:p>
            <a:r>
              <a:rPr lang="en-US" dirty="0"/>
              <a:t>The working of a interpreter is closely associated to how a debugger works.</a:t>
            </a:r>
          </a:p>
          <a:p>
            <a:r>
              <a:rPr lang="en-US" dirty="0"/>
              <a:t>This was developed to run projects or apps which are still under construction.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511AF4-A9D5-44B5-18E3-B63B4C1BB3DB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3193AE-9988-A059-6DD1-DE83272E7425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4A4A6E2-D8E1-02B4-1466-94F19B16FC2D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5D94E8B-D704-CC97-062F-71B500DEC6C2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14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1A72C-29C2-BD74-232A-47A2681EA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90D8155-F0DC-D2AE-4397-317E18D9E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8399"/>
            <a:ext cx="10515600" cy="5188566"/>
          </a:xfrm>
        </p:spPr>
        <p:txBody>
          <a:bodyPr/>
          <a:lstStyle/>
          <a:p>
            <a:r>
              <a:rPr lang="en-US" dirty="0"/>
              <a:t>An interpreter generally uses these following strategies for program execution:</a:t>
            </a:r>
          </a:p>
          <a:p>
            <a:pPr marL="914389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Parse the source code and perform its behavior directly. Early versions of LISP used this.</a:t>
            </a:r>
          </a:p>
          <a:p>
            <a:pPr marL="914389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Translate source code into some efficient intermediate representation and immediately execute that. Perl, Python, MATLAB, and Ruby are some examples.</a:t>
            </a:r>
          </a:p>
          <a:p>
            <a:pPr marL="914389" lvl="1" indent="-457200">
              <a:lnSpc>
                <a:spcPct val="100000"/>
              </a:lnSpc>
              <a:buFont typeface="+mj-lt"/>
              <a:buAutoNum type="arabicPeriod"/>
            </a:pPr>
            <a:r>
              <a:rPr lang="en-US" dirty="0"/>
              <a:t>Explicitly execute stored precompiled bytecode made by a compiler and matched with the interpreter's virtual machine. – cite this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767946-92E9-826C-F841-5481195870F3}"/>
              </a:ext>
            </a:extLst>
          </p:cNvPr>
          <p:cNvSpPr/>
          <p:nvPr/>
        </p:nvSpPr>
        <p:spPr>
          <a:xfrm>
            <a:off x="0" y="0"/>
            <a:ext cx="12192000" cy="4680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3C996B-31F8-F6D0-932E-0E371E76FC41}"/>
              </a:ext>
            </a:extLst>
          </p:cNvPr>
          <p:cNvSpPr/>
          <p:nvPr/>
        </p:nvSpPr>
        <p:spPr>
          <a:xfrm>
            <a:off x="129189" y="108651"/>
            <a:ext cx="246109" cy="25078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18686B6-36E8-8A91-C5A3-B4F783E84698}"/>
              </a:ext>
            </a:extLst>
          </p:cNvPr>
          <p:cNvSpPr/>
          <p:nvPr/>
        </p:nvSpPr>
        <p:spPr>
          <a:xfrm>
            <a:off x="504487" y="113785"/>
            <a:ext cx="246109" cy="25078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4541C8-08F7-4437-1105-AF4830A477F8}"/>
              </a:ext>
            </a:extLst>
          </p:cNvPr>
          <p:cNvSpPr/>
          <p:nvPr/>
        </p:nvSpPr>
        <p:spPr>
          <a:xfrm>
            <a:off x="879785" y="108651"/>
            <a:ext cx="246109" cy="25078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48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atppuccin - Macchiato">
      <a:dk1>
        <a:srgbClr val="24273A"/>
      </a:dk1>
      <a:lt1>
        <a:srgbClr val="CAD3F5"/>
      </a:lt1>
      <a:dk2>
        <a:srgbClr val="181926"/>
      </a:dk2>
      <a:lt2>
        <a:srgbClr val="A5ADCB"/>
      </a:lt2>
      <a:accent1>
        <a:srgbClr val="ED8796"/>
      </a:accent1>
      <a:accent2>
        <a:srgbClr val="A6DA95"/>
      </a:accent2>
      <a:accent3>
        <a:srgbClr val="EED49F"/>
      </a:accent3>
      <a:accent4>
        <a:srgbClr val="8AADF4"/>
      </a:accent4>
      <a:accent5>
        <a:srgbClr val="F5BDE6"/>
      </a:accent5>
      <a:accent6>
        <a:srgbClr val="8BD5CA"/>
      </a:accent6>
      <a:hlink>
        <a:srgbClr val="8AADF4"/>
      </a:hlink>
      <a:folHlink>
        <a:srgbClr val="C6A0F6"/>
      </a:folHlink>
    </a:clrScheme>
    <a:fontScheme name="Code">
      <a:majorFont>
        <a:latin typeface="OCR A Extended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10774</TotalTime>
  <Words>744</Words>
  <Application>Microsoft Office PowerPoint</Application>
  <PresentationFormat>Widescreen</PresentationFormat>
  <Paragraphs>68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Consolas</vt:lpstr>
      <vt:lpstr>OCR A Extended</vt:lpstr>
      <vt:lpstr>Wingdings</vt:lpstr>
      <vt:lpstr>Office Theme</vt:lpstr>
      <vt:lpstr>Compilers</vt:lpstr>
      <vt:lpstr>What is a compiler?</vt:lpstr>
      <vt:lpstr>Why we use a compiler:</vt:lpstr>
      <vt:lpstr>History of Compilers:</vt:lpstr>
      <vt:lpstr>PowerPoint Presentation</vt:lpstr>
      <vt:lpstr>A modern compiler:</vt:lpstr>
      <vt:lpstr>PowerPoint Presentation</vt:lpstr>
      <vt:lpstr>What is an interpreter?</vt:lpstr>
      <vt:lpstr>PowerPoint Presentation</vt:lpstr>
      <vt:lpstr>Compilers vs Interpreters</vt:lpstr>
      <vt:lpstr>PowerPoint Presentation</vt:lpstr>
      <vt:lpstr>Is JIT compiler better?</vt:lpstr>
      <vt:lpstr>A deeper look at compilers</vt:lpstr>
      <vt:lpstr>PowerPoint Presentation</vt:lpstr>
      <vt:lpstr>PowerPoint Presentation</vt:lpstr>
      <vt:lpstr>PowerPoint Presentation</vt:lpstr>
      <vt:lpstr>PowerPoint Presentation</vt:lpstr>
      <vt:lpstr>Compiler optimization</vt:lpstr>
      <vt:lpstr>PowerPoint Presentation</vt:lpstr>
      <vt:lpstr>PowerPoint Presentation</vt:lpstr>
      <vt:lpstr>PowerPoint Presentation</vt:lpstr>
      <vt:lpstr>PowerPoint Presentation</vt:lpstr>
      <vt:lpstr>My own compiler: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Raj Tadi</dc:creator>
  <cp:lastModifiedBy>Joshua Raj Tadi</cp:lastModifiedBy>
  <cp:revision>9</cp:revision>
  <dcterms:created xsi:type="dcterms:W3CDTF">2025-03-22T08:27:16Z</dcterms:created>
  <dcterms:modified xsi:type="dcterms:W3CDTF">2025-03-29T20:03:21Z</dcterms:modified>
</cp:coreProperties>
</file>