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6"/>
  </p:notesMasterIdLst>
  <p:handoutMasterIdLst>
    <p:handoutMasterId r:id="rId87"/>
  </p:handoutMasterIdLst>
  <p:sldIdLst>
    <p:sldId id="256" r:id="rId2"/>
    <p:sldId id="279" r:id="rId3"/>
    <p:sldId id="361" r:id="rId4"/>
    <p:sldId id="260" r:id="rId5"/>
    <p:sldId id="261" r:id="rId6"/>
    <p:sldId id="262" r:id="rId7"/>
    <p:sldId id="263" r:id="rId8"/>
    <p:sldId id="264" r:id="rId9"/>
    <p:sldId id="265" r:id="rId10"/>
    <p:sldId id="362" r:id="rId11"/>
    <p:sldId id="266" r:id="rId12"/>
    <p:sldId id="267" r:id="rId13"/>
    <p:sldId id="363" r:id="rId14"/>
    <p:sldId id="364" r:id="rId15"/>
    <p:sldId id="365" r:id="rId16"/>
    <p:sldId id="366" r:id="rId17"/>
    <p:sldId id="280" r:id="rId18"/>
    <p:sldId id="281" r:id="rId19"/>
    <p:sldId id="282" r:id="rId20"/>
    <p:sldId id="283" r:id="rId21"/>
    <p:sldId id="284" r:id="rId22"/>
    <p:sldId id="339" r:id="rId23"/>
    <p:sldId id="369" r:id="rId24"/>
    <p:sldId id="340" r:id="rId25"/>
    <p:sldId id="370" r:id="rId26"/>
    <p:sldId id="289" r:id="rId27"/>
    <p:sldId id="290" r:id="rId28"/>
    <p:sldId id="291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305" r:id="rId38"/>
    <p:sldId id="306" r:id="rId39"/>
    <p:sldId id="307" r:id="rId40"/>
    <p:sldId id="353" r:id="rId41"/>
    <p:sldId id="308" r:id="rId42"/>
    <p:sldId id="349" r:id="rId43"/>
    <p:sldId id="309" r:id="rId44"/>
    <p:sldId id="310" r:id="rId45"/>
    <p:sldId id="368" r:id="rId46"/>
    <p:sldId id="354" r:id="rId47"/>
    <p:sldId id="311" r:id="rId48"/>
    <p:sldId id="367" r:id="rId49"/>
    <p:sldId id="34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55" r:id="rId59"/>
    <p:sldId id="320" r:id="rId60"/>
    <p:sldId id="351" r:id="rId61"/>
    <p:sldId id="321" r:id="rId62"/>
    <p:sldId id="322" r:id="rId63"/>
    <p:sldId id="357" r:id="rId64"/>
    <p:sldId id="323" r:id="rId65"/>
    <p:sldId id="324" r:id="rId66"/>
    <p:sldId id="325" r:id="rId67"/>
    <p:sldId id="358" r:id="rId68"/>
    <p:sldId id="326" r:id="rId69"/>
    <p:sldId id="350" r:id="rId70"/>
    <p:sldId id="343" r:id="rId71"/>
    <p:sldId id="359" r:id="rId72"/>
    <p:sldId id="332" r:id="rId73"/>
    <p:sldId id="333" r:id="rId74"/>
    <p:sldId id="334" r:id="rId75"/>
    <p:sldId id="335" r:id="rId76"/>
    <p:sldId id="336" r:id="rId77"/>
    <p:sldId id="337" r:id="rId78"/>
    <p:sldId id="360" r:id="rId79"/>
    <p:sldId id="345" r:id="rId80"/>
    <p:sldId id="348" r:id="rId81"/>
    <p:sldId id="346" r:id="rId82"/>
    <p:sldId id="347" r:id="rId83"/>
    <p:sldId id="352" r:id="rId84"/>
    <p:sldId id="344" r:id="rId8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2115" autoAdjust="0"/>
  </p:normalViewPr>
  <p:slideViewPr>
    <p:cSldViewPr>
      <p:cViewPr varScale="1">
        <p:scale>
          <a:sx n="79" d="100"/>
          <a:sy n="79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notesViewPr>
    <p:cSldViewPr>
      <p:cViewPr varScale="1">
        <p:scale>
          <a:sx n="83" d="100"/>
          <a:sy n="83" d="100"/>
        </p:scale>
        <p:origin x="11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fld id="{5A19D36F-4797-4CBA-B360-4336360A9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0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1T21:54:58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defTabSz="967362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defTabSz="967362" eaLnBrk="1" hangingPunct="1">
              <a:defRPr sz="1200"/>
            </a:lvl1pPr>
          </a:lstStyle>
          <a:p>
            <a:pPr>
              <a:defRPr/>
            </a:pPr>
            <a:fld id="{78B7917D-65B2-42C5-A581-A93745527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955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6890F1-A0F6-4B06-AFA5-10E1ABD6E08D}" type="slidenum">
              <a:rPr lang="en-US" altLang="en-US" sz="1200" smtClean="0">
                <a:ea typeface="ＭＳ Ｐゴシック" pitchFamily="34" charset="-128"/>
              </a:rPr>
              <a:pPr/>
              <a:t>81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3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14A2F-A9B4-43AD-9442-08212F5C49EB}" type="slidenum">
              <a:rPr lang="en-US" altLang="en-US" sz="1200" smtClean="0">
                <a:latin typeface="Trebuchet MS" panose="020B0603020202020204" pitchFamily="34" charset="0"/>
                <a:ea typeface="ＭＳ Ｐゴシック" pitchFamily="34" charset="-128"/>
              </a:rPr>
              <a:pPr/>
              <a:t>82</a:t>
            </a:fld>
            <a:endParaRPr lang="en-US" altLang="en-US" sz="1200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89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7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0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87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1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CodeSystemLimits.c</a:t>
            </a:r>
            <a:r>
              <a:rPr lang="en-US" sz="1600" dirty="0"/>
              <a:t> on Canvas in </a:t>
            </a:r>
            <a:r>
              <a:rPr lang="en-US" sz="1600" dirty="0" err="1"/>
              <a:t>PowerPoint&amp;Reference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53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14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7917D-65B2-42C5-A581-A93745527DCC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35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2BF87-EDF5-433A-AC0B-A0E2935E0AF7}" type="slidenum">
              <a:rPr lang="en-US" altLang="en-US" sz="1200" smtClean="0">
                <a:latin typeface="Trebuchet MS" panose="020B0603020202020204" pitchFamily="34" charset="0"/>
                <a:ea typeface="ＭＳ Ｐゴシック" pitchFamily="34" charset="-128"/>
              </a:rPr>
              <a:pPr/>
              <a:t>79</a:t>
            </a:fld>
            <a:endParaRPr lang="en-US" altLang="en-US" sz="1200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73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C44CD-E1D3-4A9D-A43A-E809A47DA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8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5A7AEFA-85AE-43A7-973F-69F246E0870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8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4C1D-2780-4BDE-8ED8-B3B26B72A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27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1552-0C2F-4E4B-9B90-1A703612C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4FF47-E156-412E-A7D7-5B1694E45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5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7FAC-60A8-4714-8229-58F8B172C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29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12CB-798E-4398-852C-46368002D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1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F75F-242B-43F2-9D2A-C6D82A8B2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4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A99C8-1294-4934-9FAE-F165AD8BD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5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49689-08A1-40F9-8D37-49F081465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2925B-3C31-4377-A643-D102DF998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9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DCD4E89-42C6-4894-8BA4-A2B471A118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3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DC7842-17FC-4F1E-A757-FF1F0A39A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times.com/author.asp?section_id=36&amp;doc_id=132390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Wrapper_function" TargetMode="External"/><Relationship Id="rId5" Type="http://schemas.openxmlformats.org/officeDocument/2006/relationships/hyperlink" Target="https://en.wikipedia.org/wiki/Glibc" TargetMode="External"/><Relationship Id="rId4" Type="http://schemas.openxmlformats.org/officeDocument/2006/relationships/hyperlink" Target="https://en.wikipedia.org/wiki/C_standard_library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Getting </a:t>
            </a:r>
            <a:r>
              <a:rPr lang="en-US" altLang="en-US" sz="4400">
                <a:latin typeface="+mn-lt"/>
              </a:rPr>
              <a:t>Started with C</a:t>
            </a:r>
            <a:endParaRPr lang="en-US" altLang="en-US" sz="4400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Basic information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C-1 Start.pptx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25F3-A17F-45F0-A306-111E01E4DF45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500-6ABA-4677-A737-BF916E7E67D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01507" y="533400"/>
            <a:ext cx="787529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Side Note about Quotes in C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Power Point, by default, gives me the quotes one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would use for an essay.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Example:  </a:t>
            </a:r>
            <a:r>
              <a:rPr lang="en-US" altLang="en-US" sz="3600" dirty="0">
                <a:latin typeface="+mn-lt"/>
              </a:rPr>
              <a:t>“….”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 requires quotes that go straight up and down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Example:  </a:t>
            </a:r>
            <a:r>
              <a:rPr lang="en-US" altLang="en-US" sz="3600" dirty="0"/>
              <a:t>"….“	</a:t>
            </a:r>
          </a:p>
          <a:p>
            <a:pPr eaLnBrk="1" hangingPunct="1">
              <a:defRPr/>
            </a:pPr>
            <a:endParaRPr lang="en-US" altLang="en-US" sz="3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Warning: The Power Point slides for this class do not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always have the proper quotes.</a:t>
            </a:r>
          </a:p>
        </p:txBody>
      </p:sp>
    </p:spTree>
    <p:extLst>
      <p:ext uri="{BB962C8B-B14F-4D97-AF65-F5344CB8AC3E}">
        <p14:creationId xmlns:p14="http://schemas.microsoft.com/office/powerpoint/2010/main" val="3372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61591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return EXIT_SUCCESS;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Shows a successful end of program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optional in ANSI C, but it is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optional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 this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45547-49BF-421A-959C-75EF858E91C9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62000" y="-23813"/>
            <a:ext cx="6705600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 Your name here                                                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 Simple computation program                        */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stdio.h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stdlib.h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#include &lt;</a:t>
            </a:r>
            <a:r>
              <a:rPr lang="en-US" altLang="en-US" sz="2200" dirty="0" err="1">
                <a:latin typeface="+mn-lt"/>
              </a:rPr>
              <a:t>math.h</a:t>
            </a:r>
            <a:r>
              <a:rPr lang="en-US" altLang="en-US" sz="22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10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(void)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{   double x1=1, y1=5, x2=4, y2=7;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double side_1, side_2, distance;</a:t>
            </a:r>
          </a:p>
          <a:p>
            <a:pPr eaLnBrk="1" hangingPunct="1">
              <a:defRPr/>
            </a:pPr>
            <a:r>
              <a:rPr lang="en-US" altLang="en-US" sz="10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printf("\</a:t>
            </a:r>
            <a:r>
              <a:rPr lang="en-US" altLang="en-US" sz="2200" dirty="0" err="1">
                <a:latin typeface="+mn-lt"/>
              </a:rPr>
              <a:t>nJane</a:t>
            </a:r>
            <a:r>
              <a:rPr lang="en-US" altLang="en-US" sz="2200" dirty="0">
                <a:latin typeface="+mn-lt"/>
              </a:rPr>
              <a:t> Smith\n\n");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side_1 = x2 - x1;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side_2 = y2 - y1;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distance = </a:t>
            </a:r>
            <a:r>
              <a:rPr lang="en-US" altLang="en-US" sz="2200" dirty="0" err="1">
                <a:latin typeface="+mn-lt"/>
              </a:rPr>
              <a:t>sqrt</a:t>
            </a:r>
            <a:r>
              <a:rPr lang="en-US" altLang="en-US" sz="2200" dirty="0">
                <a:latin typeface="+mn-lt"/>
              </a:rPr>
              <a:t>(side_1*side_1 + side_2*side_2);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printf("The distance between the two points "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	  </a:t>
            </a:r>
            <a:r>
              <a:rPr lang="en-US" altLang="en-US" sz="2400" dirty="0"/>
              <a:t>"</a:t>
            </a:r>
            <a:r>
              <a:rPr lang="en-US" altLang="en-US" sz="2200" dirty="0">
                <a:latin typeface="+mn-lt"/>
              </a:rPr>
              <a:t>is %5.2f \n\n</a:t>
            </a:r>
            <a:r>
              <a:rPr lang="en-US" altLang="en-US" sz="2400" dirty="0"/>
              <a:t>"</a:t>
            </a:r>
            <a:r>
              <a:rPr lang="en-US" altLang="en-US" sz="2200" dirty="0">
                <a:latin typeface="+mn-lt"/>
              </a:rPr>
              <a:t>, distance);             3 . 6 1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    return EXIT_SUCCESS;			_ _ _ _ _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/*---------------------------------------------------*/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8151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#include &lt;math.h&gt;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Additional Preprocessor Directive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necessary because the code used a math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named </a:t>
            </a:r>
            <a:r>
              <a:rPr lang="en-US" altLang="en-US" sz="2800" b="1" dirty="0">
                <a:latin typeface="+mn-lt"/>
              </a:rPr>
              <a:t>sqrt</a:t>
            </a:r>
            <a:r>
              <a:rPr lang="en-US" altLang="en-US" sz="2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95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2889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x1=1, y1=5, x2=4, y2=7;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side_1, side_2, distance;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Variables declared with </a:t>
            </a:r>
            <a:r>
              <a:rPr lang="en-US" altLang="en-US" sz="2800" i="1" dirty="0">
                <a:latin typeface="+mn-lt"/>
              </a:rPr>
              <a:t>types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Some also initialized with values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77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14291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side_1 = x2 - x1;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side_2 = y2 - y1;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distance = sqrt(side_1*side_1 + side_2*side_2);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Computational lines of code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using the math function named </a:t>
            </a:r>
            <a:r>
              <a:rPr lang="en-US" altLang="en-US" sz="2800" b="1" dirty="0">
                <a:latin typeface="+mn-lt"/>
              </a:rPr>
              <a:t>sqrt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04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85801-DE8B-4070-A9E2-DDF4B1B097C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16959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printf("The distance between the two points "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is </a:t>
            </a:r>
            <a:r>
              <a:rPr lang="en-US" altLang="en-US" sz="2800" b="1" dirty="0">
                <a:latin typeface="+mn-lt"/>
              </a:rPr>
              <a:t>%5.2f </a:t>
            </a:r>
            <a:r>
              <a:rPr lang="en-US" altLang="en-US" sz="2800" dirty="0">
                <a:latin typeface="+mn-lt"/>
              </a:rPr>
              <a:t>\n\n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, distance);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printing function is very different from Java.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will spend time on it soon.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_</a:t>
            </a:r>
            <a:r>
              <a:rPr lang="en-US" altLang="en-US" sz="2800" dirty="0">
                <a:latin typeface="+mn-lt"/>
              </a:rPr>
              <a:t> 3 . 6 1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D8B280-8F86-43CE-8E66-B63CFE95CD38}"/>
                  </a:ext>
                </a:extLst>
              </p14:cNvPr>
              <p14:cNvContentPartPr/>
              <p14:nvPr/>
            </p14:nvContentPartPr>
            <p14:xfrm>
              <a:off x="5028557" y="190609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D8B280-8F86-43CE-8E66-B63CFE95C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917" y="189745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0EE2F8-DF37-480C-B38B-1D5F027DAC20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1906094"/>
            <a:ext cx="762000" cy="303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6F6483-367D-4338-B009-95B26394DCEF}"/>
              </a:ext>
            </a:extLst>
          </p:cNvPr>
          <p:cNvCxnSpPr>
            <a:cxnSpLocks/>
          </p:cNvCxnSpPr>
          <p:nvPr/>
        </p:nvCxnSpPr>
        <p:spPr>
          <a:xfrm flipH="1">
            <a:off x="3581400" y="2209800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16046-6818-4B7E-A75F-FA683E481251}"/>
              </a:ext>
            </a:extLst>
          </p:cNvPr>
          <p:cNvCxnSpPr>
            <a:cxnSpLocks/>
          </p:cNvCxnSpPr>
          <p:nvPr/>
        </p:nvCxnSpPr>
        <p:spPr>
          <a:xfrm flipH="1">
            <a:off x="4308695" y="1906093"/>
            <a:ext cx="762000" cy="337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9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nitty-gritty details!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2E6F4-775B-452E-9FD3-E786A4EBD0E2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2207D-7D55-40A0-859A-614BB559DA1A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790575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Variable &amp; Identifier Name Rules: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-  Must begin with an alphabetic character (a-z, A-Z)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or underscore ( _ ).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Digits are OK but not as first character.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Can be any length, BUT first 31 characters must be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unique.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 C is case sensitive.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sum, Sum, </a:t>
            </a:r>
            <a:r>
              <a:rPr lang="en-US" altLang="en-US" sz="2800" dirty="0" err="1">
                <a:latin typeface="+mn-lt"/>
              </a:rPr>
              <a:t>SuM</a:t>
            </a:r>
            <a:r>
              <a:rPr lang="en-US" altLang="en-US" sz="2800" dirty="0">
                <a:latin typeface="+mn-lt"/>
              </a:rPr>
              <a:t>, and SUM are all different variables.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-  A C Reserved Word or Keyword </a:t>
            </a:r>
            <a:r>
              <a:rPr lang="en-US" altLang="en-US" sz="2800" u="sng" dirty="0">
                <a:latin typeface="+mn-lt"/>
              </a:rPr>
              <a:t>cannot be used as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n-lt"/>
              </a:rPr>
              <a:t>      </a:t>
            </a:r>
            <a:r>
              <a:rPr lang="en-US" altLang="en-US" sz="2800" u="sng" dirty="0">
                <a:latin typeface="+mn-lt"/>
              </a:rPr>
              <a:t>an identifier.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44A01-D975-494E-B777-612C93AF867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687387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ANSI C Reserved Words:</a:t>
            </a:r>
            <a:r>
              <a:rPr lang="en-US" altLang="en-US" sz="2800" dirty="0">
                <a:latin typeface="+mn-lt"/>
              </a:rPr>
              <a:t>       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auto		break		case		char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const</a:t>
            </a:r>
            <a:r>
              <a:rPr lang="en-US" altLang="en-US" sz="2800" dirty="0">
                <a:latin typeface="+mn-lt"/>
              </a:rPr>
              <a:t>		continue	default	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double</a:t>
            </a:r>
            <a:r>
              <a:rPr lang="en-US" altLang="en-US" sz="2800" dirty="0">
                <a:latin typeface="+mn-lt"/>
              </a:rPr>
              <a:t>	else		</a:t>
            </a: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		extern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		for		</a:t>
            </a:r>
            <a:r>
              <a:rPr lang="en-US" altLang="en-US" sz="2800" dirty="0" err="1">
                <a:latin typeface="+mn-lt"/>
              </a:rPr>
              <a:t>goto</a:t>
            </a:r>
            <a:r>
              <a:rPr lang="en-US" altLang="en-US" sz="2800" dirty="0">
                <a:latin typeface="+mn-lt"/>
              </a:rPr>
              <a:t>		if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		long		register	</a:t>
            </a:r>
            <a:r>
              <a:rPr lang="en-US" altLang="en-US" sz="2800" b="1" dirty="0">
                <a:latin typeface="+mn-lt"/>
              </a:rPr>
              <a:t>return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short		signed	</a:t>
            </a:r>
            <a:r>
              <a:rPr lang="en-US" altLang="en-US" sz="2800" dirty="0" err="1">
                <a:latin typeface="+mn-lt"/>
              </a:rPr>
              <a:t>sizeof</a:t>
            </a:r>
            <a:r>
              <a:rPr lang="en-US" altLang="en-US" sz="2800" dirty="0">
                <a:latin typeface="+mn-lt"/>
              </a:rPr>
              <a:t>		static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		switch	</a:t>
            </a: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	union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	</a:t>
            </a:r>
            <a:r>
              <a:rPr lang="en-US" altLang="en-US" sz="2800" b="1" dirty="0">
                <a:latin typeface="+mn-lt"/>
              </a:rPr>
              <a:t>void</a:t>
            </a:r>
            <a:r>
              <a:rPr lang="en-US" altLang="en-US" sz="2800" dirty="0">
                <a:latin typeface="+mn-lt"/>
              </a:rPr>
              <a:t>		volatile	while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+mn-lt"/>
              </a:rPr>
              <a:t>The C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6F5E8-A8D4-4B66-A01B-B9E61C38D7B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6962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C developed in the late 1960’s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ANSI C – American National Standard Institute.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Established in 1989. 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Allowed for portable code that can be transferred from one computer platform to another and still work</a:t>
            </a:r>
            <a:r>
              <a:rPr lang="en-US" altLang="en-US" sz="24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66C1E-1EE6-4C05-81E9-4202F0789800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6400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Examples of: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Valid Names</a:t>
            </a: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u="sng" dirty="0">
                <a:latin typeface="+mn-lt"/>
              </a:rPr>
              <a:t>Invalid Names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density		2sum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sum3			</a:t>
            </a:r>
            <a:r>
              <a:rPr lang="en-US" altLang="en-US" sz="2800" dirty="0" err="1">
                <a:latin typeface="+mn-lt"/>
              </a:rPr>
              <a:t>x&amp;y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x_y</a:t>
            </a:r>
            <a:r>
              <a:rPr lang="en-US" altLang="en-US" sz="2800" dirty="0">
                <a:latin typeface="+mn-lt"/>
              </a:rPr>
              <a:t>			x-y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x2_2			x2.2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Volume		1Volume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DBA93-2AED-46FD-B4FD-6FD9F0E0E6D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4588" y="152400"/>
            <a:ext cx="7339012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TYPES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Each variable must have a “type” which tells us the size,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precision, and accuracy the variable will be allowed.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word “type” is an important buzz word in computers.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NOTE:  Min &amp; Max values </a:t>
            </a:r>
            <a:r>
              <a:rPr lang="en-US" altLang="en-US" sz="2400" i="1" dirty="0">
                <a:latin typeface="+mn-lt"/>
              </a:rPr>
              <a:t>VARY</a:t>
            </a:r>
            <a:r>
              <a:rPr lang="en-US" altLang="en-US" sz="2400" dirty="0">
                <a:latin typeface="+mn-lt"/>
              </a:rPr>
              <a:t> from system to system.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NUMERIC</a:t>
            </a:r>
            <a:r>
              <a:rPr lang="en-US" altLang="en-US" sz="2400" dirty="0">
                <a:latin typeface="+mn-lt"/>
              </a:rPr>
              <a:t>			</a:t>
            </a:r>
            <a:r>
              <a:rPr lang="en-US" altLang="en-US" sz="2400" b="1" u="sng" dirty="0">
                <a:latin typeface="+mn-lt"/>
              </a:rPr>
              <a:t>CHARACTER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u="sng" dirty="0">
                <a:latin typeface="+mn-lt"/>
              </a:rPr>
              <a:t>Integers</a:t>
            </a:r>
            <a:r>
              <a:rPr lang="en-US" altLang="en-US" sz="2400" dirty="0">
                <a:latin typeface="+mn-lt"/>
              </a:rPr>
              <a:t>		 	char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short			string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long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unsigned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u="sng" dirty="0">
                <a:latin typeface="+mn-lt"/>
              </a:rPr>
              <a:t>Floating point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float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double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long double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Limits on Linux Coding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SIGNED INTEGERS: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minimum:  -32768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maximum:   32767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minimum:  -2147483648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maximum:   2147483647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minimum:  -9223372036854775808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maximum:  +9223372036854775807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UNSIGNED INTEGERS: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The lower limit for all unsigned integer is zero.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short maximum:  65535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maximum:  4294967295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long  maximum:   18446744073709551615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Limits on My Dell Laptop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SIGNED INTEGERS: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minimum: -32768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short maximum: 32767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int minimum: -2147483648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int maximum: 2147483647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minimum: -2147483648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maximum: 2147483647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UNSIGNED INTEGERS: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The lower limit for all unsigned integer is zero.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short maximum: 65535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int   maximum: 4294967295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unsigned long  maximum: 4294967295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89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645275"/>
            <a:ext cx="2057400" cy="365125"/>
          </a:xfrm>
        </p:spPr>
        <p:txBody>
          <a:bodyPr/>
          <a:lstStyle/>
          <a:p>
            <a:pPr>
              <a:defRPr/>
            </a:pPr>
            <a:fld id="{3080DCA3-77C7-47ED-BF75-5BC8B5C8B56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90600" y="415290"/>
            <a:ext cx="66294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More limits on </a:t>
            </a:r>
            <a:r>
              <a:rPr lang="en-US" altLang="en-US" sz="3600" b="1" u="sng" dirty="0">
                <a:latin typeface="+mn-lt"/>
              </a:rPr>
              <a:t>Linux Coding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PRECISION: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precision digits:  6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 exponent:  38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maximum:  3.402823e+038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</a:t>
            </a:r>
            <a:r>
              <a:rPr lang="en-US" sz="2400" dirty="0">
                <a:latin typeface="+mn-lt"/>
              </a:rPr>
              <a:t>double precision digits: 15 </a:t>
            </a:r>
          </a:p>
          <a:p>
            <a:r>
              <a:rPr lang="en-US" sz="2400" dirty="0">
                <a:latin typeface="+mn-lt"/>
              </a:rPr>
              <a:t>  double maximum exponent: 308 </a:t>
            </a:r>
          </a:p>
          <a:p>
            <a:r>
              <a:rPr lang="en-US" sz="2400" dirty="0">
                <a:latin typeface="+mn-lt"/>
              </a:rPr>
              <a:t>  double maximum: 1.797693e+308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long double precision: 18 </a:t>
            </a:r>
          </a:p>
          <a:p>
            <a:r>
              <a:rPr lang="en-US" sz="2400" dirty="0">
                <a:latin typeface="+mn-lt"/>
              </a:rPr>
              <a:t>  long double maximum exponent: 4932 </a:t>
            </a:r>
          </a:p>
          <a:p>
            <a:r>
              <a:rPr lang="en-US" sz="2400" dirty="0">
                <a:latin typeface="+mn-lt"/>
              </a:rPr>
              <a:t>  long double maximum: 1.189731e+4932 </a:t>
            </a: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07B8-80DF-4C1E-A3E2-6C35810E08C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76200"/>
            <a:ext cx="7696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u="sng" dirty="0">
                <a:latin typeface="+mn-lt"/>
              </a:rPr>
              <a:t>Limits on My Dell Laptop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PRECISION: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precision digits: 6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 exponent: 38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float maximum: 3.402823e+038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precision digits: 15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maximum exponent: 308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double maximum: 1.797693e+308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precision: 18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maximum exponent: 4932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long double maximum: 3.205284e+317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53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12E9C-F2CE-4AB0-BAB7-4F32240BF84C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143000" y="685800"/>
            <a:ext cx="73723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DECLARING VARIABLES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variables MUST be declared.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Examples:	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int  day;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int nickels, dimes;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float x;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float y1, y2;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double degrees;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double a, b, c;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BDD48-D768-4C52-8E45-D213708C5F6A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8001000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ARITHMETIC  OPERATORS &amp; USE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Intrinsic to C</a:t>
            </a:r>
            <a:endParaRPr lang="en-US" altLang="en-US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Addition           </a:t>
            </a:r>
            <a:r>
              <a:rPr lang="en-US" altLang="en-US" sz="2800" b="1" dirty="0">
                <a:latin typeface="+mn-lt"/>
              </a:rPr>
              <a:t>+</a:t>
            </a:r>
            <a:r>
              <a:rPr lang="en-US" altLang="en-US" sz="2800" dirty="0">
                <a:latin typeface="+mn-lt"/>
              </a:rPr>
              <a:t>          	a = b +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Subtraction       </a:t>
            </a:r>
            <a:r>
              <a:rPr lang="en-US" altLang="en-US" sz="2800" b="1" dirty="0">
                <a:latin typeface="+mn-lt"/>
              </a:rPr>
              <a:t>– </a:t>
            </a:r>
            <a:r>
              <a:rPr lang="en-US" altLang="en-US" sz="2800" dirty="0">
                <a:latin typeface="+mn-lt"/>
              </a:rPr>
              <a:t>             	c = a –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Multiplication   </a:t>
            </a: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dirty="0">
                <a:latin typeface="+mn-lt"/>
              </a:rPr>
              <a:t>              d = x * 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Division            </a:t>
            </a:r>
            <a:r>
              <a:rPr lang="en-US" altLang="en-US" sz="2800" b="1" dirty="0">
                <a:latin typeface="+mn-lt"/>
              </a:rPr>
              <a:t> / </a:t>
            </a:r>
            <a:r>
              <a:rPr lang="en-US" altLang="en-US" sz="2800" dirty="0">
                <a:latin typeface="+mn-lt"/>
              </a:rPr>
              <a:t>              x = d / y;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Modulus          </a:t>
            </a:r>
            <a:r>
              <a:rPr lang="en-US" altLang="en-US" sz="2800" b="1" dirty="0">
                <a:latin typeface="+mn-lt"/>
              </a:rPr>
              <a:t>% </a:t>
            </a:r>
            <a:r>
              <a:rPr lang="en-US" altLang="en-US" sz="2800" dirty="0">
                <a:latin typeface="+mn-lt"/>
              </a:rPr>
              <a:t>            	z = f %g;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(or Mod)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29 % 5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 4         which is the </a:t>
            </a:r>
            <a:r>
              <a:rPr lang="en-US" altLang="en-US" sz="2800" i="1" u="sng" dirty="0">
                <a:latin typeface="+mn-lt"/>
                <a:sym typeface="Wingdings" panose="05000000000000000000" pitchFamily="2" charset="2"/>
              </a:rPr>
              <a:t>remainder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from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                           the division of 29 &amp; 5.</a:t>
            </a:r>
            <a:r>
              <a:rPr lang="en-US" altLang="en-US" sz="2800" dirty="0">
                <a:latin typeface="+mn-lt"/>
              </a:rPr>
              <a:t>    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F6899-A8A6-4E83-BDF2-27B34430504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38200" y="167580"/>
            <a:ext cx="8153400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Shortened Operator and Arithmetic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Precedence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Operator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Associativity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1		    ( )		inner-most first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2		unary + -	right to left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3		binary * / %	left to right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4		binary + -	left to right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5		assignment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operator =	right to left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Unary involves only one number with the operator.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	Ex.  -8         -x        y++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Binary involves two numbers with the operator in between.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Ex.  9 + 8     or    9 * -8   or   x / 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B041-68C7-49E9-AC7A-DBF5B54FBA38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79248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u="sng" dirty="0">
                <a:latin typeface="+mn-lt"/>
              </a:rPr>
              <a:t>GETTING VALUES INTO VARIABLES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day = 21;				} declarations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double y1 = 5.0, y2 = 10.0;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OR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day = 6; 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y1 = 7.2;            }      assignments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y2 = 7.0;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GENERAL FORM of Assignment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variable_name</a:t>
            </a:r>
            <a:r>
              <a:rPr lang="en-US" altLang="en-US" sz="2800" dirty="0">
                <a:latin typeface="+mn-lt"/>
              </a:rPr>
              <a:t> = value;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5F01-7371-4B3C-9DCC-9FD9F50E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Program, followed by descriptions of each line of code.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EA89-060C-49B2-A620-CC687C82A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8AB35-48A1-448B-A121-270E2E7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84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253CB-E837-4892-A26F-CA39C7DD3032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8098692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Assignment Statements</a:t>
            </a:r>
            <a:r>
              <a:rPr lang="en-US" altLang="en-US" sz="3200" dirty="0"/>
              <a:t>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Use the equal sign (=) to move a value from the right side </a:t>
            </a:r>
          </a:p>
          <a:p>
            <a:pPr eaLnBrk="1" hangingPunct="1"/>
            <a:r>
              <a:rPr lang="en-US" altLang="en-US" sz="2400" dirty="0"/>
              <a:t>to the left side.  (Same as in Java)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5;              </a:t>
            </a:r>
          </a:p>
          <a:p>
            <a:pPr eaLnBrk="1" hangingPunct="1"/>
            <a:r>
              <a:rPr lang="en-US" altLang="en-US" sz="2400" dirty="0"/>
              <a:t>  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Conceptually it acts like: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int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 5;</a:t>
            </a:r>
            <a:r>
              <a:rPr lang="en-US" altLang="en-US" sz="2400" dirty="0"/>
              <a:t>       	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95FD3-0EFF-4E8F-BB9B-42C7D2DE49BD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537845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Order of Precedence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for Numeric Conversion: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Highest precedence:     long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float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long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      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Lowest precedence:     short integer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8001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Constants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a = b + 6;		/* the 6 is a constant integer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double c, d;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d * 2.3;		/* 2.3 is, by default, a </a:t>
            </a:r>
            <a:r>
              <a:rPr lang="en-US" altLang="en-US" sz="2800" b="1" dirty="0">
                <a:latin typeface="+mn-lt"/>
              </a:rPr>
              <a:t>double </a:t>
            </a:r>
            <a:r>
              <a:rPr lang="en-US" altLang="en-US" sz="2800" dirty="0">
                <a:latin typeface="+mn-lt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B83C4-2343-43A5-8D24-752536E8D8E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136525"/>
            <a:ext cx="7772400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Mixing Numeric Types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 a = 7, b = 3,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 =  a / b;		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+mn-lt"/>
              </a:rPr>
              <a:t>	int / int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now c will have </a:t>
            </a:r>
            <a:r>
              <a:rPr lang="en-US" altLang="en-US" sz="2800" b="1" dirty="0">
                <a:latin typeface="+mn-lt"/>
              </a:rPr>
              <a:t>2</a:t>
            </a:r>
            <a:r>
              <a:rPr lang="en-US" altLang="en-US" sz="2800" dirty="0">
                <a:latin typeface="+mn-lt"/>
              </a:rPr>
              <a:t>   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since 7 / 3 is 2 r 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latin typeface="+mn-lt"/>
              </a:rPr>
              <a:t>INTEGER DIVISION TRUNCATES!!!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int a = 7, b = 3;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a / b; 		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/>
              <a:t>	int / int</a:t>
            </a:r>
            <a:r>
              <a:rPr lang="en-US" altLang="en-US" sz="2800" dirty="0">
                <a:latin typeface="+mn-lt"/>
              </a:rPr>
              <a:t> 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so 7 / 3 yields 2 (as an int) 					but then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                 	converts it to a float, so 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                                     	final value of c is </a:t>
            </a:r>
            <a:r>
              <a:rPr lang="en-US" altLang="en-US" sz="2800" b="1" dirty="0">
                <a:latin typeface="+mn-lt"/>
              </a:rPr>
              <a:t>2.0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3CFC6-A582-412F-9BEF-A184F13E01F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38200" y="371475"/>
            <a:ext cx="7010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a = 7, b = 3, c;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 = a / b;  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       	</a:t>
            </a:r>
            <a:r>
              <a:rPr lang="en-US" altLang="en-US" sz="2400" dirty="0"/>
              <a:t>float / float</a:t>
            </a:r>
            <a:r>
              <a:rPr lang="en-US" altLang="en-US" sz="2400" dirty="0">
                <a:latin typeface="+mn-lt"/>
              </a:rPr>
              <a:t>  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s</a:t>
            </a:r>
            <a:r>
              <a:rPr lang="en-US" altLang="en-US" sz="2400" dirty="0"/>
              <a:t>o 7.0 / 3.0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2.333333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 			final value of c is </a:t>
            </a:r>
            <a:r>
              <a:rPr lang="en-US" altLang="en-US" sz="2400" b="1" dirty="0"/>
              <a:t>2.333333</a:t>
            </a: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 = 7 / 3.0;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    </a:t>
            </a:r>
            <a:r>
              <a:rPr lang="en-US" altLang="en-US" sz="2400" dirty="0">
                <a:latin typeface="+mn-lt"/>
              </a:rPr>
              <a:t>	int / double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double takes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acts like 7.0 / 3.0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	final value of c is </a:t>
            </a:r>
            <a:r>
              <a:rPr lang="en-US" altLang="en-US" sz="2400" b="1" dirty="0">
                <a:latin typeface="+mn-lt"/>
              </a:rPr>
              <a:t>2.333333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74363-4492-4DF5-8AA0-4DB9D8F098C2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966788" y="381000"/>
            <a:ext cx="787241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a = 7.0, b = 3.0;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     a / b; 		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/>
              <a:t>float/float</a:t>
            </a:r>
            <a:r>
              <a:rPr lang="en-US" altLang="en-US" sz="2800" dirty="0">
                <a:latin typeface="+mn-lt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so 7.0/ 3.0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2.333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			final value of c is </a:t>
            </a:r>
            <a:r>
              <a:rPr lang="en-US" altLang="en-US" sz="2800" b="1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4C1F-F223-46B3-BA84-5ADF18FBEEBB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14400" y="958850"/>
            <a:ext cx="798988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To force the action we want, use </a:t>
            </a:r>
            <a:r>
              <a:rPr lang="en-US" altLang="en-US" sz="2800" b="1" u="sng" dirty="0">
                <a:latin typeface="+mn-lt"/>
              </a:rPr>
              <a:t>CASTING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7, b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c = (float) a / (float) b;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Note that the </a:t>
            </a:r>
            <a:r>
              <a:rPr lang="en-US" altLang="en-US" sz="2800" b="1" dirty="0">
                <a:latin typeface="+mn-lt"/>
              </a:rPr>
              <a:t>( )</a:t>
            </a:r>
            <a:r>
              <a:rPr lang="en-US" altLang="en-US" sz="2800" dirty="0">
                <a:latin typeface="+mn-lt"/>
              </a:rPr>
              <a:t> go around the </a:t>
            </a:r>
            <a:r>
              <a:rPr lang="en-US" altLang="en-US" sz="2800" b="1" dirty="0">
                <a:latin typeface="+mn-lt"/>
              </a:rPr>
              <a:t>type</a:t>
            </a:r>
            <a:r>
              <a:rPr lang="en-US" altLang="en-US" sz="2800" dirty="0">
                <a:latin typeface="+mn-lt"/>
              </a:rPr>
              <a:t>, not the variable.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General Form for CASTING: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(type) expression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FEC3D-4929-4689-AA5D-E1E1E757A49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62000" y="136525"/>
            <a:ext cx="73914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u="sng" dirty="0">
                <a:latin typeface="+mn-lt"/>
              </a:rPr>
              <a:t>Use of Precedence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do 2 + 4 * 6 – 3, there are FOUR ways it could be done.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latin typeface="+mn-lt"/>
              </a:rPr>
              <a:t>	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100" dirty="0">
                <a:latin typeface="+mn-lt"/>
              </a:rPr>
              <a:t>2 + 4 * 6 -  3	2 + 4 * 6 – 3 	2 + 4 * 6 – 3       2 + 4 * 6 - 3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+mn-lt"/>
              </a:rPr>
              <a:t>  2 +   24   -  3	     6     *   3 	   6    * 6 – 3        2 +  4  *   3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+mn-lt"/>
              </a:rPr>
              <a:t>     26        -  3	          </a:t>
            </a:r>
            <a:r>
              <a:rPr lang="en-US" altLang="en-US" sz="2100" b="1" dirty="0">
                <a:latin typeface="+mn-lt"/>
              </a:rPr>
              <a:t>18	</a:t>
            </a:r>
            <a:r>
              <a:rPr lang="en-US" altLang="en-US" sz="2100" dirty="0">
                <a:latin typeface="+mn-lt"/>
              </a:rPr>
              <a:t>                       36    - 3         2 +      12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+mn-lt"/>
              </a:rPr>
              <a:t>              </a:t>
            </a:r>
            <a:r>
              <a:rPr lang="en-US" altLang="en-US" sz="2100" b="1" dirty="0">
                <a:latin typeface="+mn-lt"/>
              </a:rPr>
              <a:t>23</a:t>
            </a:r>
            <a:r>
              <a:rPr lang="en-US" altLang="en-US" sz="2100" dirty="0">
                <a:latin typeface="+mn-lt"/>
              </a:rPr>
              <a:t>			            </a:t>
            </a:r>
            <a:r>
              <a:rPr lang="en-US" altLang="en-US" sz="2100" b="1" dirty="0">
                <a:latin typeface="+mn-lt"/>
              </a:rPr>
              <a:t>33                14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Using Precedence and no parentheses, C would give  you the </a:t>
            </a:r>
            <a:r>
              <a:rPr lang="en-US" altLang="en-US" sz="2400" b="1" u="sng" dirty="0">
                <a:latin typeface="+mn-lt"/>
              </a:rPr>
              <a:t>first </a:t>
            </a:r>
            <a:r>
              <a:rPr lang="en-US" altLang="en-US" sz="2400" dirty="0">
                <a:latin typeface="+mn-lt"/>
              </a:rPr>
              <a:t>answer of 23.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To get the second answer of 18, do: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(2 + 4 ) * (6 -3)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 To get the third answer of 33, do: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(((2 + 4) * 6) – 3)    </a:t>
            </a:r>
            <a:r>
              <a:rPr lang="en-US" altLang="en-US" sz="2400" b="1" u="sng" dirty="0">
                <a:latin typeface="+mn-lt"/>
              </a:rPr>
              <a:t>or</a:t>
            </a:r>
            <a:r>
              <a:rPr lang="en-US" altLang="en-US" sz="2400" dirty="0">
                <a:latin typeface="+mn-lt"/>
              </a:rPr>
              <a:t>    (2 + 4) * 6 – 3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 To get the fourth answer of 14, do: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              2 + (4 * (6 – 3))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0"/>
            <a:ext cx="2057400" cy="243551"/>
          </a:xfrm>
        </p:spPr>
        <p:txBody>
          <a:bodyPr/>
          <a:lstStyle/>
          <a:p>
            <a:pPr>
              <a:defRPr/>
            </a:pPr>
            <a:fld id="{D7694D3D-709D-41BC-815E-58ADED7A1A3B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5799" y="304800"/>
            <a:ext cx="79248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/>
              <a:t>Beginning Precedence</a:t>
            </a:r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b="1" u="sng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200" dirty="0">
                <a:latin typeface="+mn-lt"/>
              </a:rPr>
              <a:t>Level 1 is highest.  Level 4 is lowest.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26162"/>
              </p:ext>
            </p:extLst>
          </p:nvPr>
        </p:nvGraphicFramePr>
        <p:xfrm>
          <a:off x="685800" y="1066799"/>
          <a:ext cx="769552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08454229"/>
                    </a:ext>
                  </a:extLst>
                </a:gridCol>
                <a:gridCol w="1101281">
                  <a:extLst>
                    <a:ext uri="{9D8B030D-6E8A-4147-A177-3AD203B41FA5}">
                      <a16:colId xmlns:a16="http://schemas.microsoft.com/office/drawing/2014/main" val="900748487"/>
                    </a:ext>
                  </a:extLst>
                </a:gridCol>
                <a:gridCol w="2929763">
                  <a:extLst>
                    <a:ext uri="{9D8B030D-6E8A-4147-A177-3AD203B41FA5}">
                      <a16:colId xmlns:a16="http://schemas.microsoft.com/office/drawing/2014/main" val="2179533832"/>
                    </a:ext>
                  </a:extLst>
                </a:gridCol>
                <a:gridCol w="1988080">
                  <a:extLst>
                    <a:ext uri="{9D8B030D-6E8A-4147-A177-3AD203B41FA5}">
                      <a16:colId xmlns:a16="http://schemas.microsoft.com/office/drawing/2014/main" val="148042272"/>
                    </a:ext>
                  </a:extLst>
                </a:gridCol>
              </a:tblGrid>
              <a:tr h="5883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Precedence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93734"/>
                  </a:ext>
                </a:extLst>
              </a:tr>
              <a:tr h="5883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Done inner-most first. </a:t>
                      </a:r>
                    </a:p>
                    <a:p>
                      <a:r>
                        <a:rPr lang="en-US" altLang="en-US" sz="2200" dirty="0"/>
                        <a:t>Then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+ (C * D) 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049014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en-US" sz="2200" dirty="0"/>
                        <a:t>Positive &amp; Negative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Both unary. 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Done right to left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200" dirty="0"/>
                        <a:t>-A    or   +A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94527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 / 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Done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+ C * D+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52523"/>
                  </a:ext>
                </a:extLst>
              </a:tr>
              <a:tr h="8471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 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/>
                        <a:t>Add &amp; Subtract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Both binary </a:t>
                      </a:r>
                    </a:p>
                    <a:p>
                      <a:pPr eaLnBrk="1" hangingPunct="1"/>
                      <a:r>
                        <a:rPr lang="en-US" altLang="en-US" sz="2200" dirty="0"/>
                        <a:t>Done left to right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200" dirty="0"/>
                        <a:t>A + C – D +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223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9E8FE-EC37-4BEE-BAB4-204F61FFE5D9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504945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Printing in Scientific Notation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X = 157.8926;</a:t>
            </a: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General Form: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[sign]</a:t>
            </a:r>
            <a:r>
              <a:rPr lang="en-US" altLang="en-US" sz="2400" dirty="0" err="1">
                <a:latin typeface="+mn-lt"/>
              </a:rPr>
              <a:t>d.ddd</a:t>
            </a:r>
            <a:r>
              <a:rPr lang="en-US" altLang="en-US" sz="2400" i="1" dirty="0" err="1">
                <a:latin typeface="+mn-lt"/>
              </a:rPr>
              <a:t>e</a:t>
            </a:r>
            <a:r>
              <a:rPr lang="en-US" altLang="en-US" sz="2400" dirty="0">
                <a:latin typeface="+mn-lt"/>
              </a:rPr>
              <a:t>[sign]</a:t>
            </a:r>
            <a:r>
              <a:rPr lang="en-US" altLang="en-US" sz="2400" dirty="0" err="1">
                <a:latin typeface="+mn-lt"/>
              </a:rPr>
              <a:t>ddd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05189"/>
              </p:ext>
            </p:extLst>
          </p:nvPr>
        </p:nvGraphicFramePr>
        <p:xfrm>
          <a:off x="914400" y="1501348"/>
          <a:ext cx="41376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89257413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307570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Specifer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%.3E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1.579E+002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%.3e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1.579e+002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3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%.2e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1.58e+002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0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157.8926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12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E45D7-AA65-4EFB-8EB7-BB14519C825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0" y="293688"/>
            <a:ext cx="5273675" cy="60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i="1" dirty="0">
                <a:latin typeface="+mn-lt"/>
              </a:rPr>
              <a:t>Hello World program</a:t>
            </a:r>
          </a:p>
          <a:p>
            <a:pPr eaLnBrk="1" hangingPunct="1">
              <a:defRPr/>
            </a:pPr>
            <a:endParaRPr lang="en-US" altLang="en-US" sz="2000" b="1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Ruthann Biel         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 Lab 1                     */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printf(“\</a:t>
            </a:r>
            <a:r>
              <a:rPr lang="en-US" altLang="en-US" sz="2000" dirty="0" err="1">
                <a:latin typeface="+mn-lt"/>
              </a:rPr>
              <a:t>nLab</a:t>
            </a:r>
            <a:r>
              <a:rPr lang="en-US" altLang="en-US" sz="2000" dirty="0">
                <a:latin typeface="+mn-lt"/>
              </a:rPr>
              <a:t> 1 \n\n”);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printf(“Hi, Ruthann Biel \n\n”);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return(EXIT_SUCCESS);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000" i="1" dirty="0">
                <a:latin typeface="+mn-lt"/>
              </a:rPr>
              <a:t>The run will look like this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Lab 1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latin typeface="+mn-lt"/>
              </a:rPr>
              <a:t>Hi, Ruthann Biel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ED54-C1D1-4706-A01D-3069431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57B1-0772-4CD2-85FD-414C24A98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C1B00-36C7-44FA-8328-338B4653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37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3CF3-C4DD-4B76-A43D-B7BD0D533AD5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245269"/>
            <a:ext cx="70866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Trigonometric Functions</a:t>
            </a:r>
            <a:r>
              <a:rPr lang="en-US" altLang="en-US" sz="3600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System defined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b="1" i="1" dirty="0">
                <a:latin typeface="+mn-lt"/>
              </a:rPr>
              <a:t>math.h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Insert this line in the start of code:         		</a:t>
            </a:r>
            <a:r>
              <a:rPr lang="en-US" altLang="en-US" sz="2400" b="1" dirty="0">
                <a:latin typeface="+mn-lt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 C, trig functions operate in the </a:t>
            </a:r>
            <a:r>
              <a:rPr lang="en-US" altLang="en-US" sz="2400" b="1" dirty="0">
                <a:latin typeface="+mn-lt"/>
              </a:rPr>
              <a:t>radians</a:t>
            </a:r>
            <a:r>
              <a:rPr lang="en-US" altLang="en-US" sz="2400" dirty="0">
                <a:latin typeface="+mn-lt"/>
              </a:rPr>
              <a:t> mode.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sin(x)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cos(x)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tan(x)			x in radians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asin</a:t>
            </a:r>
            <a:r>
              <a:rPr lang="en-US" altLang="en-US" sz="2400" dirty="0">
                <a:latin typeface="+mn-lt"/>
              </a:rPr>
              <a:t>(x)			arcsine, -1 &lt;= x &lt;= +1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acos</a:t>
            </a:r>
            <a:r>
              <a:rPr lang="en-US" altLang="en-US" sz="2400" dirty="0">
                <a:latin typeface="+mn-lt"/>
              </a:rPr>
              <a:t>(x)			arccosine, -1 &lt;= x &lt;= +1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atan</a:t>
            </a:r>
            <a:r>
              <a:rPr lang="en-US" altLang="en-US" sz="2400" dirty="0">
                <a:latin typeface="+mn-lt"/>
              </a:rPr>
              <a:t>(x)			arctangent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atan2(y, x)		arctangent of y / x</a:t>
            </a:r>
            <a:endParaRPr lang="en-US" altLang="en-US" sz="22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53CF3-C4DD-4B76-A43D-B7BD0D533AD5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u="sng" dirty="0">
                <a:latin typeface="+mn-lt"/>
              </a:rPr>
              <a:t>Trigonometric Functions</a:t>
            </a:r>
            <a:r>
              <a:rPr lang="en-US" altLang="en-US" sz="3600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to convert to radians to degrees, or degrees to radians: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#define PI	3.14159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…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angle_degree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angle_radian</a:t>
            </a:r>
            <a:r>
              <a:rPr lang="en-US" altLang="en-US" sz="2400" dirty="0">
                <a:latin typeface="+mn-lt"/>
              </a:rPr>
              <a:t> * (180/PI);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angle_radian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angle_degree</a:t>
            </a:r>
            <a:r>
              <a:rPr lang="en-US" altLang="en-US" sz="2400" dirty="0">
                <a:latin typeface="+mn-lt"/>
              </a:rPr>
              <a:t> * (PI/180);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22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8B8D2-51F3-4BAF-8153-987F4B0F8680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12700"/>
            <a:ext cx="8334782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Math Functions</a:t>
            </a:r>
            <a:r>
              <a:rPr lang="en-US" altLang="en-US" dirty="0">
                <a:latin typeface="+mn-lt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Intrinsic arithmetic operators (+ - * / %) are part of the </a:t>
            </a:r>
            <a:r>
              <a:rPr lang="en-US" altLang="en-US" sz="2400" b="1" u="sng" dirty="0">
                <a:latin typeface="+mn-lt"/>
              </a:rPr>
              <a:t>core</a:t>
            </a:r>
            <a:r>
              <a:rPr lang="en-US" altLang="en-US" sz="2400" dirty="0">
                <a:latin typeface="+mn-lt"/>
              </a:rPr>
              <a:t> of C.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the extra math functions are stored in: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#include &lt;</a:t>
            </a:r>
            <a:r>
              <a:rPr lang="en-US" altLang="en-US" sz="2400" b="1" dirty="0" err="1">
                <a:latin typeface="+mn-lt"/>
              </a:rPr>
              <a:t>math.h</a:t>
            </a:r>
            <a:r>
              <a:rPr lang="en-US" altLang="en-US" sz="24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math functions are type </a:t>
            </a:r>
            <a:r>
              <a:rPr lang="en-US" altLang="en-US" sz="2400" u="sng" dirty="0">
                <a:latin typeface="+mn-lt"/>
              </a:rPr>
              <a:t>double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fabs</a:t>
            </a:r>
            <a:r>
              <a:rPr lang="en-US" altLang="en-US" sz="2400" dirty="0">
                <a:latin typeface="+mn-lt"/>
              </a:rPr>
              <a:t>(x)			absolute value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sqrt</a:t>
            </a:r>
            <a:r>
              <a:rPr lang="en-US" altLang="en-US" sz="2400" dirty="0">
                <a:latin typeface="+mn-lt"/>
              </a:rPr>
              <a:t>(x)			square root, x &gt;=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pow(</a:t>
            </a:r>
            <a:r>
              <a:rPr lang="en-US" altLang="en-US" sz="2400" dirty="0" err="1">
                <a:latin typeface="+mn-lt"/>
              </a:rPr>
              <a:t>x,y</a:t>
            </a:r>
            <a:r>
              <a:rPr lang="en-US" altLang="en-US" sz="2400" dirty="0">
                <a:latin typeface="+mn-lt"/>
              </a:rPr>
              <a:t>)		exponentiations, </a:t>
            </a:r>
            <a:r>
              <a:rPr lang="en-US" altLang="en-US" sz="2400" dirty="0" err="1">
                <a:latin typeface="+mn-lt"/>
              </a:rPr>
              <a:t>x</a:t>
            </a:r>
            <a:r>
              <a:rPr lang="en-US" altLang="en-US" sz="2400" baseline="30000" dirty="0" err="1">
                <a:latin typeface="+mn-lt"/>
              </a:rPr>
              <a:t>y</a:t>
            </a:r>
            <a:endParaRPr lang="en-US" altLang="en-US" sz="2400" baseline="30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       error: if x = 0 &amp; y &lt;=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     if x &lt;= 0 &amp; y not an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ceil(x)			rounds up to next integer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floor(x)			rounds down to previous integer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1295400"/>
            <a:ext cx="807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7B8EA-675A-4869-A745-41E9B634F406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249988" cy="56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More Math Functions</a:t>
            </a:r>
            <a:r>
              <a:rPr lang="en-US" altLang="en-US" dirty="0">
                <a:latin typeface="+mn-lt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the extra math functions are stored in: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#include &lt;</a:t>
            </a:r>
            <a:r>
              <a:rPr lang="en-US" altLang="en-US" sz="2400" b="1" dirty="0" err="1">
                <a:latin typeface="+mn-lt"/>
              </a:rPr>
              <a:t>math.h</a:t>
            </a:r>
            <a:r>
              <a:rPr lang="en-US" altLang="en-US" sz="24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All math functions are type double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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(x)			ex (2.718282)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log(x)			ln x, x &gt;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log10(x)		log10x, x &gt;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abs(x)			absolute value of integer 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                                             in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en-US" sz="2400" b="1" dirty="0" err="1">
                <a:solidFill>
                  <a:srgbClr val="FF0000"/>
                </a:solidFill>
                <a:latin typeface="+mn-lt"/>
              </a:rPr>
              <a:t>stdlib.h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&gt;</a:t>
            </a:r>
            <a:endParaRPr lang="en-US" altLang="en-US" sz="2400" b="1" u="sng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55F0EB-7803-41B4-ABDA-7D0A122844A7}"/>
              </a:ext>
            </a:extLst>
          </p:cNvPr>
          <p:cNvCxnSpPr/>
          <p:nvPr/>
        </p:nvCxnSpPr>
        <p:spPr>
          <a:xfrm flipV="1">
            <a:off x="762000" y="4876800"/>
            <a:ext cx="6096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7B8EA-675A-4869-A745-41E9B634F406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0866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Qualifier about </a:t>
            </a:r>
            <a:r>
              <a:rPr lang="en-US" altLang="en-US" u="sng" dirty="0" err="1">
                <a:latin typeface="+mn-lt"/>
              </a:rPr>
              <a:t>math.h</a:t>
            </a:r>
            <a:r>
              <a:rPr lang="en-US" altLang="en-US" dirty="0">
                <a:latin typeface="+mn-lt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We do not need to put this line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math.h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in every program.  It is only needed when we are using a </a:t>
            </a:r>
            <a:r>
              <a:rPr lang="en-US" altLang="en-US" sz="2800" u="sng" dirty="0">
                <a:latin typeface="+mn-lt"/>
              </a:rPr>
              <a:t>math function </a:t>
            </a:r>
            <a:r>
              <a:rPr lang="en-US" altLang="en-US" sz="2800" dirty="0">
                <a:latin typeface="+mn-lt"/>
              </a:rPr>
              <a:t>that is listed in the file </a:t>
            </a:r>
            <a:r>
              <a:rPr lang="en-US" altLang="en-US" sz="2800" i="1" dirty="0" err="1">
                <a:latin typeface="+mn-lt"/>
              </a:rPr>
              <a:t>math.h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When we add in </a:t>
            </a:r>
            <a:r>
              <a:rPr lang="en-US" altLang="en-US" sz="2800" b="1" dirty="0" err="1">
                <a:latin typeface="+mn-lt"/>
              </a:rPr>
              <a:t>math.h</a:t>
            </a:r>
            <a:r>
              <a:rPr lang="en-US" altLang="en-US" sz="2800" dirty="0">
                <a:latin typeface="+mn-lt"/>
              </a:rPr>
              <a:t>, we need to add to the compile line.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Example:  </a:t>
            </a:r>
            <a:r>
              <a:rPr lang="en-US" altLang="en-US" sz="2800" dirty="0" err="1">
                <a:latin typeface="+mn-lt"/>
              </a:rPr>
              <a:t>gcc</a:t>
            </a:r>
            <a:r>
              <a:rPr lang="en-US" altLang="en-US" sz="2800" dirty="0">
                <a:latin typeface="+mn-lt"/>
              </a:rPr>
              <a:t> lab5.c </a:t>
            </a:r>
            <a:r>
              <a:rPr lang="en-US" altLang="en-US" sz="2800" b="1" dirty="0">
                <a:latin typeface="+mn-lt"/>
              </a:rPr>
              <a:t>-</a:t>
            </a:r>
            <a:r>
              <a:rPr lang="en-US" altLang="en-US" sz="2800" b="1" dirty="0" err="1">
                <a:latin typeface="+mn-lt"/>
              </a:rPr>
              <a:t>lm</a:t>
            </a:r>
            <a:endParaRPr lang="en-US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672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11DA-7F77-4BFD-A2FA-51E8B57B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69F1-BBBB-4284-8FD6-C7366472B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22-5D31-4C17-B8AA-DD041A0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34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9C15B-0454-4658-A47E-40EEC1B122D8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54088" y="244475"/>
            <a:ext cx="606217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GETTING THE VARIABLE on THE SCREEN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General Form: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printf(</a:t>
            </a:r>
            <a:r>
              <a:rPr lang="en-US" altLang="en-US" sz="2400" dirty="0" err="1">
                <a:latin typeface="+mn-lt"/>
              </a:rPr>
              <a:t>format_string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argument_list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dirty="0" err="1">
                <a:latin typeface="+mn-lt"/>
              </a:rPr>
              <a:t>format_string</a:t>
            </a:r>
            <a:r>
              <a:rPr lang="en-US" altLang="en-US" sz="2400" dirty="0">
                <a:latin typeface="+mn-lt"/>
              </a:rPr>
              <a:t> has 3 parts: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characters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conversion specifiers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escape sequences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55A1471A-73DE-4E16-B5A7-436FD860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29948F-7DC9-45EA-969F-9BB108814563}" type="slidenum">
              <a:rPr lang="en-US" altLang="en-US" sz="900" smtClean="0">
                <a:solidFill>
                  <a:srgbClr val="898989"/>
                </a:solidFill>
              </a:rPr>
              <a:pPr/>
              <a:t>48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F1633B-0C8E-41D5-B814-172B2734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901"/>
            <a:ext cx="844391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Getting The Variable On The Screen</a:t>
            </a:r>
            <a:r>
              <a:rPr lang="en-US" altLang="en-US" sz="2800" dirty="0">
                <a:latin typeface="Arial" panose="020B0604020202020204" pitchFamily="34" charset="0"/>
              </a:rPr>
              <a:t>: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General Form:  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latin typeface="Arial" panose="020B0604020202020204" pitchFamily="34" charset="0"/>
              </a:rPr>
              <a:t>printf(</a:t>
            </a:r>
            <a:r>
              <a:rPr lang="en-US" altLang="en-US" sz="2400" b="1" dirty="0" err="1">
                <a:latin typeface="Arial" panose="020B0604020202020204" pitchFamily="34" charset="0"/>
              </a:rPr>
              <a:t>format_string</a:t>
            </a:r>
            <a:r>
              <a:rPr lang="en-US" altLang="en-US" sz="2400" b="1" dirty="0">
                <a:latin typeface="Arial" panose="020B0604020202020204" pitchFamily="34" charset="0"/>
              </a:rPr>
              <a:t>, </a:t>
            </a:r>
            <a:r>
              <a:rPr lang="en-US" altLang="en-US" sz="2400" b="1" dirty="0" err="1">
                <a:latin typeface="Arial" panose="020B0604020202020204" pitchFamily="34" charset="0"/>
              </a:rPr>
              <a:t>argument_list</a:t>
            </a:r>
            <a:r>
              <a:rPr lang="en-US" altLang="en-US" sz="2400" b="1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b="1" dirty="0" err="1">
                <a:latin typeface="Arial" panose="020B0604020202020204" pitchFamily="34" charset="0"/>
              </a:rPr>
              <a:t>format_string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has 3 parts: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characters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conversion specifiers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escape sequences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printf("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Height is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%6.2f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\n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Length is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%6.2f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\n</a:t>
            </a:r>
            <a:r>
              <a:rPr lang="en-US" altLang="en-US" sz="2400" dirty="0">
                <a:latin typeface="Arial" panose="020B0604020202020204" pitchFamily="34" charset="0"/>
              </a:rPr>
              <a:t>", </a:t>
            </a:r>
            <a:r>
              <a:rPr lang="en-US" altLang="en-US" sz="2400" b="1" dirty="0">
                <a:latin typeface="Arial" panose="020B0604020202020204" pitchFamily="34" charset="0"/>
              </a:rPr>
              <a:t>height, length</a:t>
            </a:r>
            <a:r>
              <a:rPr lang="en-US" altLang="en-US" sz="2400" dirty="0">
                <a:latin typeface="Arial" panose="020B0604020202020204" pitchFamily="34" charset="0"/>
              </a:rPr>
              <a:t>);</a:t>
            </a:r>
            <a:endParaRPr lang="en-US" altLang="en-US" sz="2400" i="1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400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printf("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Daniel</a:t>
            </a:r>
            <a:r>
              <a:rPr lang="en-US" altLang="en-US" sz="2400" b="1" dirty="0">
                <a:solidFill>
                  <a:srgbClr val="00B050"/>
                </a:solidFill>
                <a:latin typeface="Arial" panose="020B0604020202020204" pitchFamily="34" charset="0"/>
              </a:rPr>
              <a:t>\’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age is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%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\n</a:t>
            </a:r>
            <a:r>
              <a:rPr lang="en-US" altLang="en-US" sz="2400" dirty="0">
                <a:latin typeface="Arial" panose="020B0604020202020204" pitchFamily="34" charset="0"/>
              </a:rPr>
              <a:t>", </a:t>
            </a:r>
            <a:r>
              <a:rPr lang="en-US" altLang="en-US" sz="2400" b="1" dirty="0">
                <a:latin typeface="Arial" panose="020B0604020202020204" pitchFamily="34" charset="0"/>
              </a:rPr>
              <a:t>age</a:t>
            </a:r>
            <a:r>
              <a:rPr lang="en-US" altLang="en-US" sz="24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E03961-9CAE-4494-950A-3FFA20886C83}"/>
              </a:ext>
            </a:extLst>
          </p:cNvPr>
          <p:cNvCxnSpPr/>
          <p:nvPr/>
        </p:nvCxnSpPr>
        <p:spPr>
          <a:xfrm flipH="1">
            <a:off x="2559995" y="2209800"/>
            <a:ext cx="76200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1DC44B-64DD-4C62-8648-9BC5E596DF8A}"/>
              </a:ext>
            </a:extLst>
          </p:cNvPr>
          <p:cNvCxnSpPr>
            <a:cxnSpLocks/>
          </p:cNvCxnSpPr>
          <p:nvPr/>
        </p:nvCxnSpPr>
        <p:spPr>
          <a:xfrm>
            <a:off x="2569723" y="2209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464ED9-1A5D-4D8D-B6A7-0DDC13DCC9B1}"/>
              </a:ext>
            </a:extLst>
          </p:cNvPr>
          <p:cNvCxnSpPr>
            <a:cxnSpLocks/>
          </p:cNvCxnSpPr>
          <p:nvPr/>
        </p:nvCxnSpPr>
        <p:spPr>
          <a:xfrm>
            <a:off x="5426818" y="2133600"/>
            <a:ext cx="1659782" cy="274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0E446-4442-45A4-83B6-AB6D24FFD48F}"/>
              </a:ext>
            </a:extLst>
          </p:cNvPr>
          <p:cNvCxnSpPr>
            <a:cxnSpLocks/>
          </p:cNvCxnSpPr>
          <p:nvPr/>
        </p:nvCxnSpPr>
        <p:spPr>
          <a:xfrm>
            <a:off x="5426818" y="2133600"/>
            <a:ext cx="2802782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F8022-7505-4C1C-8383-4046B97B29CF}" type="slidenum">
              <a:rPr lang="en-US" altLang="en-US"/>
              <a:pPr>
                <a:defRPr/>
              </a:pPr>
              <a:t>49</a:t>
            </a:fld>
            <a:endParaRPr lang="en-US" altLang="en-US" dirty="0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54088" y="228600"/>
            <a:ext cx="7656512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GETTING THE VARIABLE ON THE SCREEN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Example</a:t>
            </a:r>
            <a:r>
              <a:rPr lang="en-US" altLang="en-US" sz="2400" dirty="0">
                <a:latin typeface="+mn-lt"/>
              </a:rPr>
              <a:t>: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What I want to appear on the screen: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Daniel’s age is 23.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To get it: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age = 23;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printf(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Daniel\’s age is </a:t>
            </a:r>
            <a:r>
              <a:rPr lang="en-US" altLang="en-US" sz="2400" b="1" dirty="0">
                <a:latin typeface="+mn-lt"/>
              </a:rPr>
              <a:t>%d</a:t>
            </a:r>
            <a:r>
              <a:rPr lang="en-US" altLang="en-US" sz="2400" dirty="0">
                <a:latin typeface="+mn-lt"/>
              </a:rPr>
              <a:t>. 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age);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or						same result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+mn-lt"/>
              </a:rPr>
              <a:t>printf(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Daniel\’s age is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. 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age);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where</a:t>
            </a:r>
            <a:r>
              <a:rPr lang="en-US" altLang="en-US" sz="2400" dirty="0">
                <a:latin typeface="+mn-lt"/>
              </a:rPr>
              <a:t>			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%d  = conversion specifier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age  = list of variables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(in this case, list has only one variable in it)</a:t>
            </a:r>
            <a:endParaRPr lang="en-US" altLang="en-US" sz="1800" dirty="0">
              <a:latin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55DB0-42E0-4808-AD0D-D5B87A288F7B}"/>
              </a:ext>
            </a:extLst>
          </p:cNvPr>
          <p:cNvCxnSpPr/>
          <p:nvPr/>
        </p:nvCxnSpPr>
        <p:spPr>
          <a:xfrm>
            <a:off x="4876800" y="3820048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4AE06-2FAF-429B-B821-243BBE1DCFC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90600" y="914400"/>
            <a:ext cx="762041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/*---------------------------*/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Ruthann Biel            */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Lab 1                          */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================================================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Examples of comments which can extend over several lines.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Can be at end of line of code also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e.g.	printf(“\n”);  /* print newline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Alternative forms:</a:t>
            </a:r>
          </a:p>
          <a:p>
            <a:pPr lvl="1" indent="0" eaLnBrk="1" hangingPunct="1">
              <a:defRPr/>
            </a:pPr>
            <a:r>
              <a:rPr lang="en-US" altLang="en-US" sz="2400" dirty="0">
                <a:latin typeface="+mn-lt"/>
              </a:rPr>
              <a:t>       // Ruthann Biel</a:t>
            </a:r>
          </a:p>
          <a:p>
            <a:pPr lvl="1" indent="0" eaLnBrk="1" hangingPunct="1">
              <a:defRPr/>
            </a:pPr>
            <a:r>
              <a:rPr lang="en-US" altLang="en-US" sz="2400" dirty="0">
                <a:latin typeface="+mn-lt"/>
              </a:rPr>
              <a:t>or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printf(“/n”);        //print newline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D8CBF-6AC3-4AD7-B68C-F48C2D9C3D6C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685800" y="152691"/>
            <a:ext cx="805829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printf(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Height is %6.2f \nLength is %6.2f 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height, length);</a:t>
            </a:r>
            <a:endParaRPr lang="en-US" altLang="en-US" sz="2400" i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i="1" dirty="0">
                <a:latin typeface="+mn-lt"/>
              </a:rPr>
              <a:t>on screen: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Height is 123.45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Length is     6.27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%6.2 f	  	6 refers to </a:t>
            </a:r>
            <a:r>
              <a:rPr lang="en-US" altLang="en-US" sz="2400" b="1" dirty="0">
                <a:latin typeface="+mn-lt"/>
              </a:rPr>
              <a:t>width</a:t>
            </a:r>
            <a:r>
              <a:rPr lang="en-US" altLang="en-US" sz="2400" dirty="0">
                <a:latin typeface="+mn-lt"/>
              </a:rPr>
              <a:t> total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	2 refers to precision / How many digits after the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                              decimal point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123.45 = 6 characters printed on the screen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changed it to   %8.2 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	8 refers to width total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		2 refers to precision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123.45 = 8 characters printed on the screen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16A78-92CD-4D8F-BDB6-555E0321E60E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774949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group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float money = 78.25;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printf(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Group %1i raised $%6.2f.\n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, group, money);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i="1" u="sng" dirty="0">
                <a:latin typeface="+mn-lt"/>
              </a:rPr>
              <a:t>Output</a:t>
            </a:r>
            <a:r>
              <a:rPr lang="en-US" altLang="en-US" sz="2800" i="1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Group 3 raised $ 78.25.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8019B-A56D-4247-82BD-2C1855F50540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990600" y="533400"/>
            <a:ext cx="61722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Print</a:t>
            </a:r>
            <a:r>
              <a:rPr lang="en-US" altLang="en-US" u="sng" dirty="0">
                <a:latin typeface="+mn-lt"/>
              </a:rPr>
              <a:t> Conversion Specifiers, Integers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u="sng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, short		%d,     %</a:t>
            </a:r>
            <a:r>
              <a:rPr lang="en-US" altLang="en-US" sz="2800" dirty="0" err="1">
                <a:latin typeface="+mn-lt"/>
              </a:rPr>
              <a:t>i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short			%</a:t>
            </a:r>
            <a:r>
              <a:rPr lang="en-US" altLang="en-US" sz="2800" dirty="0" err="1">
                <a:latin typeface="+mn-lt"/>
              </a:rPr>
              <a:t>hd</a:t>
            </a:r>
            <a:r>
              <a:rPr lang="en-US" altLang="en-US" sz="2800" dirty="0">
                <a:latin typeface="+mn-lt"/>
              </a:rPr>
              <a:t>,   %hi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long			%</a:t>
            </a:r>
            <a:r>
              <a:rPr lang="en-US" altLang="en-US" sz="2800" dirty="0" err="1">
                <a:latin typeface="+mn-lt"/>
              </a:rPr>
              <a:t>ld</a:t>
            </a:r>
            <a:r>
              <a:rPr lang="en-US" altLang="en-US" sz="2800" dirty="0">
                <a:latin typeface="+mn-lt"/>
              </a:rPr>
              <a:t>,    %li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		%u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short	%</a:t>
            </a:r>
            <a:r>
              <a:rPr lang="en-US" altLang="en-US" sz="2800" dirty="0" err="1">
                <a:latin typeface="+mn-lt"/>
              </a:rPr>
              <a:t>hu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n-lt"/>
              </a:rPr>
              <a:t>unsigned long	%</a:t>
            </a:r>
            <a:r>
              <a:rPr lang="en-US" altLang="en-US" sz="2800" dirty="0" err="1">
                <a:latin typeface="+mn-lt"/>
              </a:rPr>
              <a:t>lu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0D325-B231-4DD6-A965-631E43D9FA1B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848600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Print</a:t>
            </a:r>
            <a:r>
              <a:rPr lang="en-US" altLang="en-US" u="sng" dirty="0">
                <a:latin typeface="+mn-lt"/>
              </a:rPr>
              <a:t> Conversion Specifiers, Floating Point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float, double	%f			floating pt.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%e  	     %E		scientific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%g	     %G  	  %e or %E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             whichever is shorter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long double	%lf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%le     %</a:t>
            </a:r>
            <a:r>
              <a:rPr lang="en-US" altLang="en-US" sz="2400" dirty="0" err="1">
                <a:latin typeface="+mn-lt"/>
              </a:rPr>
              <a:t>lE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%</a:t>
            </a:r>
            <a:r>
              <a:rPr lang="en-US" altLang="en-US" sz="2400" dirty="0" err="1">
                <a:latin typeface="+mn-lt"/>
              </a:rPr>
              <a:t>lg</a:t>
            </a:r>
            <a:r>
              <a:rPr lang="en-US" altLang="en-US" sz="2400" dirty="0">
                <a:latin typeface="+mn-lt"/>
              </a:rPr>
              <a:t>     %</a:t>
            </a:r>
            <a:r>
              <a:rPr lang="en-US" altLang="en-US" sz="2400" dirty="0" err="1">
                <a:latin typeface="+mn-lt"/>
              </a:rPr>
              <a:t>lG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character	%c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string		%s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32BEE-DBC4-44C0-891A-E63DBC2E26EB}" type="slidenum">
              <a:rPr lang="en-US" altLang="en-US" sz="110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8019503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u="sng" dirty="0">
                <a:latin typeface="+mn-lt"/>
              </a:rPr>
              <a:t>Examples of Conversion Specifiers for printf</a:t>
            </a:r>
            <a:r>
              <a:rPr lang="en-US" altLang="en-US" sz="2800" dirty="0">
                <a:latin typeface="+mn-lt"/>
              </a:rPr>
              <a:t>: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 stands for Blank)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1, j = 29;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     x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double y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format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how printed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why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%d	  -j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-29”		   	 field length 3 by default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%010d   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0000000001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	padded with zeros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%-12d	   j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29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%12o	   j	</a:t>
            </a:r>
            <a:r>
              <a:rPr lang="en-US" altLang="en-US" sz="2400" dirty="0"/>
              <a:t>"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>
                <a:latin typeface="+mn-lt"/>
              </a:rPr>
              <a:t>35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octal/right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%-12x	   j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1d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hex/left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2D5D-DAE3-4A33-811D-E2F4CACB032C}" type="slidenum">
              <a:rPr lang="en-US" altLang="en-US" sz="110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80053" y="39784"/>
            <a:ext cx="853440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u="sng" dirty="0">
                <a:latin typeface="+mn-lt"/>
              </a:rPr>
              <a:t>Examples of Conversion Specifiers for printf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 stands for Blank)</a:t>
            </a: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1, j = 29;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float      x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double y = 333.12345678901234567890;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format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 err="1">
                <a:latin typeface="+mn-lt"/>
              </a:rPr>
              <a:t>exp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how printed</a:t>
            </a:r>
            <a:r>
              <a:rPr lang="en-US" altLang="en-US" sz="2400" dirty="0">
                <a:latin typeface="+mn-lt"/>
              </a:rPr>
              <a:t>		  </a:t>
            </a:r>
            <a:r>
              <a:rPr lang="en-US" altLang="en-US" sz="2400" u="sng" dirty="0">
                <a:latin typeface="+mn-lt"/>
              </a:rPr>
              <a:t>why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%f	  x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333.123444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	precision 6 by default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%.1f	  x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333.1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	  	precision 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%20.3f	  x	</a:t>
            </a:r>
            <a:r>
              <a:rPr lang="en-US" altLang="en-US" sz="2400" dirty="0"/>
              <a:t>"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bbbbbbbbbbbbb</a:t>
            </a:r>
            <a:r>
              <a:rPr lang="en-US" altLang="en-US" sz="2400" dirty="0">
                <a:latin typeface="+mn-lt"/>
              </a:rPr>
              <a:t>333.123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  right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%.9f	  y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333.123456789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  precision 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%-20.3e	  y	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3.331e+02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bbbbbbbbbb</a:t>
            </a:r>
            <a:r>
              <a:rPr lang="en-US" altLang="en-US" sz="2000" dirty="0">
                <a:solidFill>
                  <a:srgbClr val="FF0000"/>
                </a:solidFill>
              </a:rPr>
              <a:t>b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	  left adjusted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					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F7371-8411-4D3F-8F65-DF2A7FF5296E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685800" y="166688"/>
            <a:ext cx="7829550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Summary: Conversion Specifiers for printf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octal			%o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hexadecimal		%x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left adjusted 		%-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right adjusted 		%+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zero filled		%0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Examples</a:t>
            </a:r>
            <a:r>
              <a:rPr lang="en-US" altLang="en-US" sz="2400" u="sng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Left Adjusted</a:t>
            </a: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Right Adjusted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123			                123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				      	      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67.8				  67.8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5678				 5678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Zero Filled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 = 65;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Use a %05d &amp; get: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 00065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DA0AF-A012-4C93-8F73-97C79F3DD5B5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143000" y="152400"/>
            <a:ext cx="5955028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>
                <a:latin typeface="+mn-lt"/>
              </a:rPr>
              <a:t>Escape Sequences for printf: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\n  	Line feed or New Line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\a  	Alert.  Beep.  Bell.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\b  	Backspace.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\r   	Carriage return.  Moves to start of line.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   	 Concatenate lines.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   	Print double quotes.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\f   	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 (ejects printer page)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\t   	Horizontal tab.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\v   	Vertical  tab.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\\  	 Print backslash.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\’   	Print single quote.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\?	Print question mark.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+mn-lt"/>
              </a:rPr>
              <a:t>%%</a:t>
            </a:r>
            <a:r>
              <a:rPr lang="en-US" altLang="en-US" sz="2400" dirty="0">
                <a:latin typeface="+mn-lt"/>
              </a:rPr>
              <a:t>	Print percent character.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0809-9FB5-4BAC-9C99-5201BABD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values from the keyboard (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05DC-FB45-4049-92C1-1AAF0071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C07D-17CF-4C67-9DEE-912F735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99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C933C-85D0-4F82-A18A-8D783F0443F7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619451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u="sng" dirty="0" err="1">
                <a:latin typeface="+mn-lt"/>
              </a:rPr>
              <a:t>scanf</a:t>
            </a:r>
            <a:r>
              <a:rPr lang="en-US" altLang="en-US" u="sng" dirty="0">
                <a:latin typeface="+mn-lt"/>
              </a:rPr>
              <a:t> function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+mn-lt"/>
              </a:rPr>
              <a:t>( reads values from keyboard)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int count;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printf(“Enter the max count needed:  “);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b="1" dirty="0" err="1">
                <a:latin typeface="+mn-lt"/>
              </a:rPr>
              <a:t>scanf</a:t>
            </a:r>
            <a:r>
              <a:rPr lang="en-US" altLang="en-US" sz="2400" b="1" dirty="0">
                <a:latin typeface="+mn-lt"/>
              </a:rPr>
              <a:t>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, &amp;count);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- control string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&amp; - address operator REQUIRED for </a:t>
            </a:r>
            <a:r>
              <a:rPr lang="en-US" altLang="en-US" sz="2400" dirty="0" err="1">
                <a:latin typeface="+mn-lt"/>
              </a:rPr>
              <a:t>scanf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count – identifier of variable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65103-6749-4BA2-A06F-9E56B078891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393700"/>
            <a:ext cx="710723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Preprocessor Directives – give the compiler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information it needs to run the program.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stdio.h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Stands for “</a:t>
            </a:r>
            <a:r>
              <a:rPr lang="en-US" altLang="en-US" sz="2800" dirty="0" err="1">
                <a:latin typeface="+mn-lt"/>
              </a:rPr>
              <a:t>STandarD</a:t>
            </a:r>
            <a:r>
              <a:rPr lang="en-US" altLang="en-US" sz="2800" dirty="0">
                <a:latin typeface="+mn-lt"/>
              </a:rPr>
              <a:t> Input Output”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Needed because we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printf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#include &lt;</a:t>
            </a:r>
            <a:r>
              <a:rPr lang="en-US" altLang="en-US" sz="2800" b="1" dirty="0" err="1">
                <a:latin typeface="+mn-lt"/>
              </a:rPr>
              <a:t>stdlib.h</a:t>
            </a:r>
            <a:r>
              <a:rPr lang="en-US" altLang="en-US" sz="2800" b="1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Stands for “</a:t>
            </a:r>
            <a:r>
              <a:rPr lang="en-US" altLang="en-US" sz="2800" dirty="0" err="1">
                <a:latin typeface="+mn-lt"/>
              </a:rPr>
              <a:t>STandarD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LIBrary</a:t>
            </a:r>
            <a:r>
              <a:rPr lang="en-US" altLang="en-US" sz="2800" dirty="0">
                <a:latin typeface="+mn-lt"/>
              </a:rPr>
              <a:t>”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Needed because we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EXIT_SUCCESS	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D456-51C1-4D98-8A30-65569424D3D4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1534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 err="1"/>
              <a:t>scanf</a:t>
            </a:r>
            <a:r>
              <a:rPr lang="en-US" altLang="en-US" sz="3200" u="sng" dirty="0"/>
              <a:t> function</a:t>
            </a:r>
          </a:p>
          <a:p>
            <a:pPr eaLnBrk="1" hangingPunct="1"/>
            <a:r>
              <a:rPr lang="en-US" altLang="en-US" sz="2000" dirty="0"/>
              <a:t>   </a:t>
            </a:r>
          </a:p>
          <a:p>
            <a:pPr eaLnBrk="1" hangingPunct="1"/>
            <a:r>
              <a:rPr lang="en-US" altLang="en-US" sz="2400" dirty="0"/>
              <a:t>With two variables: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b="1" dirty="0"/>
              <a:t>float height, length;</a:t>
            </a:r>
          </a:p>
          <a:p>
            <a:pPr eaLnBrk="1" hangingPunct="1"/>
            <a:r>
              <a:rPr lang="en-US" altLang="en-US" sz="2400" b="1" dirty="0" err="1"/>
              <a:t>scanf</a:t>
            </a:r>
            <a:r>
              <a:rPr lang="en-US" altLang="en-US" sz="2400" b="1" dirty="0"/>
              <a:t>(</a:t>
            </a:r>
            <a:r>
              <a:rPr lang="en-US" altLang="en-US" sz="2400" dirty="0"/>
              <a:t>"</a:t>
            </a:r>
            <a:r>
              <a:rPr lang="en-US" altLang="en-US" sz="2400" b="1" dirty="0"/>
              <a:t>%</a:t>
            </a:r>
            <a:r>
              <a:rPr lang="en-US" altLang="en-US" sz="2400" b="1" dirty="0" err="1"/>
              <a:t>f%f</a:t>
            </a:r>
            <a:r>
              <a:rPr lang="en-US" altLang="en-US" sz="2400" dirty="0"/>
              <a:t>"</a:t>
            </a:r>
            <a:r>
              <a:rPr lang="en-US" altLang="en-US" sz="2400" b="1" dirty="0"/>
              <a:t>, &amp;height, &amp;length);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      NOTICE: No spaces, </a:t>
            </a:r>
          </a:p>
          <a:p>
            <a:pPr eaLnBrk="1" hangingPunct="1"/>
            <a:r>
              <a:rPr lang="en-US" altLang="en-US" sz="2400" dirty="0"/>
              <a:t>			no numbers,</a:t>
            </a:r>
          </a:p>
          <a:p>
            <a:pPr eaLnBrk="1" hangingPunct="1"/>
            <a:r>
              <a:rPr lang="en-US" altLang="en-US" sz="2400" dirty="0"/>
              <a:t>			no sizing, </a:t>
            </a:r>
          </a:p>
          <a:p>
            <a:pPr eaLnBrk="1" hangingPunct="1"/>
            <a:r>
              <a:rPr lang="en-US" altLang="en-US" sz="2400" dirty="0"/>
              <a:t>	       just put the value in the address of the variable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B5F767-C1AE-45BA-A8AA-10479B800440}"/>
              </a:ext>
            </a:extLst>
          </p:cNvPr>
          <p:cNvCxnSpPr>
            <a:cxnSpLocks/>
          </p:cNvCxnSpPr>
          <p:nvPr/>
        </p:nvCxnSpPr>
        <p:spPr>
          <a:xfrm flipV="1">
            <a:off x="2514600" y="31242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2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D456-51C1-4D98-8A30-65569424D3D4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2475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 err="1"/>
              <a:t>scanf</a:t>
            </a:r>
            <a:r>
              <a:rPr lang="en-US" altLang="en-US" sz="3200" u="sng" dirty="0"/>
              <a:t> function</a:t>
            </a:r>
          </a:p>
          <a:p>
            <a:pPr eaLnBrk="1" hangingPunct="1"/>
            <a:r>
              <a:rPr lang="en-US" altLang="en-US" sz="2000" dirty="0"/>
              <a:t>   </a:t>
            </a:r>
          </a:p>
          <a:p>
            <a:pPr eaLnBrk="1" hangingPunct="1"/>
            <a:r>
              <a:rPr lang="en-US" altLang="en-US" sz="2400" dirty="0" err="1"/>
              <a:t>printf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scanf</a:t>
            </a:r>
            <a:r>
              <a:rPr lang="en-US" altLang="en-US" sz="2400" dirty="0"/>
              <a:t> often appear in pairs: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age;</a:t>
            </a:r>
          </a:p>
          <a:p>
            <a:pPr eaLnBrk="1" hangingPunct="1"/>
            <a:r>
              <a:rPr lang="en-US" altLang="en-US" sz="2400" b="1" dirty="0"/>
              <a:t>	printf(</a:t>
            </a:r>
            <a:r>
              <a:rPr lang="en-US" altLang="en-US" sz="2400" dirty="0"/>
              <a:t>"</a:t>
            </a:r>
            <a:r>
              <a:rPr lang="en-US" altLang="en-US" sz="2400" b="1" dirty="0"/>
              <a:t>\</a:t>
            </a:r>
            <a:r>
              <a:rPr lang="en-US" altLang="en-US" sz="2400" b="1" dirty="0" err="1"/>
              <a:t>nEnter</a:t>
            </a:r>
            <a:r>
              <a:rPr lang="en-US" altLang="en-US" sz="2400" b="1" dirty="0"/>
              <a:t> your age: </a:t>
            </a:r>
            <a:r>
              <a:rPr lang="en-US" altLang="en-US" sz="2400" dirty="0"/>
              <a:t>"</a:t>
            </a:r>
            <a:r>
              <a:rPr lang="en-US" altLang="en-US" sz="2400" b="1" dirty="0"/>
              <a:t>);</a:t>
            </a:r>
          </a:p>
          <a:p>
            <a:pPr eaLnBrk="1" hangingPunct="1"/>
            <a:r>
              <a:rPr lang="en-US" altLang="en-US" sz="2400" b="1" dirty="0"/>
              <a:t>	</a:t>
            </a:r>
            <a:r>
              <a:rPr lang="en-US" altLang="en-US" sz="2400" b="1" dirty="0" err="1"/>
              <a:t>scanf</a:t>
            </a:r>
            <a:r>
              <a:rPr lang="en-US" altLang="en-US" sz="2400" b="1" dirty="0"/>
              <a:t>(</a:t>
            </a:r>
            <a:r>
              <a:rPr lang="en-US" altLang="en-US" sz="2400" dirty="0"/>
              <a:t>"</a:t>
            </a:r>
            <a:r>
              <a:rPr lang="en-US" altLang="en-US" sz="2400" b="1" dirty="0"/>
              <a:t>%</a:t>
            </a:r>
            <a:r>
              <a:rPr lang="en-US" altLang="en-US" sz="2400" b="1" dirty="0" err="1"/>
              <a:t>i</a:t>
            </a:r>
            <a:r>
              <a:rPr lang="en-US" altLang="en-US" sz="2400" dirty="0"/>
              <a:t>"</a:t>
            </a:r>
            <a:r>
              <a:rPr lang="en-US" altLang="en-US" sz="2400" b="1" dirty="0"/>
              <a:t>, &amp;age);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highlight>
                  <a:srgbClr val="FFFF00"/>
                </a:highlight>
              </a:rPr>
              <a:t>NOTE:</a:t>
            </a:r>
            <a:r>
              <a:rPr lang="en-US" altLang="en-US" sz="2400" dirty="0"/>
              <a:t>  </a:t>
            </a:r>
          </a:p>
          <a:p>
            <a:pPr eaLnBrk="1" hangingPunct="1"/>
            <a:r>
              <a:rPr lang="en-US" altLang="en-US" sz="2400" dirty="0" err="1"/>
              <a:t>scanf</a:t>
            </a:r>
            <a:r>
              <a:rPr lang="en-US" altLang="en-US" sz="2400" dirty="0"/>
              <a:t> does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like “\n” in the control string.</a:t>
            </a:r>
          </a:p>
          <a:p>
            <a:pPr eaLnBrk="1" hangingPunct="1"/>
            <a:r>
              <a:rPr lang="en-US" altLang="en-US" sz="2400" dirty="0"/>
              <a:t>“\n” is an instruction aimed at the output, </a:t>
            </a:r>
          </a:p>
          <a:p>
            <a:pPr eaLnBrk="1" hangingPunct="1"/>
            <a:r>
              <a:rPr lang="en-US" altLang="en-US" sz="2400" dirty="0"/>
              <a:t>not at input from the keyboard.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569075"/>
            <a:ext cx="2057400" cy="365125"/>
          </a:xfrm>
        </p:spPr>
        <p:txBody>
          <a:bodyPr/>
          <a:lstStyle/>
          <a:p>
            <a:pPr>
              <a:defRPr/>
            </a:pPr>
            <a:fld id="{09EB0771-CF12-4068-B107-7FBDF5AEBD92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784394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i="1" u="sng" dirty="0" err="1">
                <a:latin typeface="+mn-lt"/>
              </a:rPr>
              <a:t>scanf</a:t>
            </a:r>
            <a:r>
              <a:rPr lang="en-US" altLang="en-US" b="1" i="1" u="sng" dirty="0">
                <a:latin typeface="+mn-lt"/>
              </a:rPr>
              <a:t> is very picky!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b="1" i="1" u="sng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1)  You MUST use the “&amp;” symbol.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2)  You MUST be sure your conversion specifiers AGREE with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your variables.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double		NEEDS	%lf	     (that’s a lower case L)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		NEEDS	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b="1" dirty="0">
                <a:latin typeface="+mn-lt"/>
              </a:rPr>
              <a:t>   or %d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+mn-lt"/>
              </a:rPr>
              <a:t>	float		NEEDS	%f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br>
              <a:rPr lang="en-US" altLang="en-US" sz="1800" dirty="0">
                <a:latin typeface="+mn-lt"/>
              </a:rPr>
            </a:br>
            <a:endParaRPr lang="en-US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41D5-F2DE-45AA-95EE-1B7F5875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- </a:t>
            </a:r>
            <a:r>
              <a:rPr lang="en-US" i="1" dirty="0"/>
              <a:t>#define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6BBB-C5CF-44B1-B9C5-E955F66F5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764E-24CE-46B4-BF14-E02356D0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83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1AC7E-AF46-4614-87E1-21B2C3135036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110538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/>
              <a:t>CONSTANTS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Values that will not change during program.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Constants can be set up in a program using preprocessor </a:t>
            </a:r>
          </a:p>
          <a:p>
            <a:pPr eaLnBrk="1" hangingPunct="1"/>
            <a:r>
              <a:rPr lang="en-US" altLang="en-US" sz="2400" dirty="0"/>
              <a:t>directives.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Examples:</a:t>
            </a:r>
          </a:p>
          <a:p>
            <a:pPr eaLnBrk="1" hangingPunct="1"/>
            <a:r>
              <a:rPr lang="en-US" altLang="en-US" sz="2400" dirty="0"/>
              <a:t>	#define PI  3.14159</a:t>
            </a:r>
          </a:p>
          <a:p>
            <a:pPr eaLnBrk="1" hangingPunct="1"/>
            <a:r>
              <a:rPr lang="en-US" altLang="en-US" sz="2400" dirty="0"/>
              <a:t>	#define MONTHS_IN_YEAR  12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General Form</a:t>
            </a:r>
            <a:r>
              <a:rPr lang="en-US" altLang="en-US" sz="2400" dirty="0"/>
              <a:t>:</a:t>
            </a:r>
          </a:p>
          <a:p>
            <a:pPr eaLnBrk="1" hangingPunct="1"/>
            <a:r>
              <a:rPr lang="en-US" altLang="en-US" sz="2400" dirty="0"/>
              <a:t>	#define SYMBOLIC_NAME  replacement</a:t>
            </a:r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FA20C-820C-406E-96C4-B7332F97AFFE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219200" y="285750"/>
            <a:ext cx="6781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sz="3600" u="sng" dirty="0">
                <a:latin typeface="+mn-lt"/>
              </a:rPr>
              <a:t>***WRONG WAY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#define PI = 3.1415;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#define PI </a:t>
            </a:r>
            <a:r>
              <a:rPr lang="en-US" altLang="en-US" sz="2400" b="1" u="sng" dirty="0">
                <a:latin typeface="+mn-lt"/>
              </a:rPr>
              <a:t>= 3.1415;</a:t>
            </a:r>
            <a:r>
              <a:rPr lang="en-US" altLang="en-US" sz="2400" b="1" dirty="0">
                <a:latin typeface="+mn-lt"/>
              </a:rPr>
              <a:t>     </a:t>
            </a:r>
            <a:r>
              <a:rPr lang="en-US" altLang="en-US" sz="2400" dirty="0">
                <a:latin typeface="+mn-lt"/>
              </a:rPr>
              <a:t>// Everything after the name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                                         // gets substituted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What will happen?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x =  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	y = x * PI;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It will fill in as: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y = 2 *  </a:t>
            </a:r>
            <a:r>
              <a:rPr lang="en-US" altLang="en-US" sz="2400" b="1" u="sng" dirty="0">
                <a:latin typeface="+mn-lt"/>
              </a:rPr>
              <a:t>=  3.1415;</a:t>
            </a:r>
            <a:r>
              <a:rPr lang="en-US" altLang="en-US" sz="2400" b="1" dirty="0">
                <a:latin typeface="+mn-lt"/>
              </a:rPr>
              <a:t>  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the whole phrase gets substituted!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                         and will NOT work as written.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34946-9357-4BE4-A12E-73FCB141BAE3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762000" y="68579"/>
            <a:ext cx="7848600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u="sng" dirty="0">
                <a:latin typeface="+mn-lt"/>
              </a:rPr>
              <a:t>ANOTHER WAY to do PI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Use 	#include &lt;</a:t>
            </a:r>
            <a:r>
              <a:rPr lang="en-US" altLang="en-US" sz="2000" dirty="0" err="1">
                <a:latin typeface="+mn-lt"/>
              </a:rPr>
              <a:t>math.h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You may use these constants in my class,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but know that they are NOT ANSI standard!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/* Traditional/XOPEN math constants (double </a:t>
            </a:r>
            <a:r>
              <a:rPr lang="en-US" altLang="en-US" sz="2000" dirty="0" err="1">
                <a:latin typeface="+mn-lt"/>
              </a:rPr>
              <a:t>precison</a:t>
            </a:r>
            <a:r>
              <a:rPr lang="en-US" altLang="en-US" sz="2000" dirty="0">
                <a:latin typeface="+mn-lt"/>
              </a:rPr>
              <a:t>)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</a:t>
            </a:r>
            <a:r>
              <a:rPr lang="en-US" altLang="en-US" sz="2000" dirty="0" err="1">
                <a:latin typeface="+mn-lt"/>
              </a:rPr>
              <a:t>ifndef</a:t>
            </a:r>
            <a:r>
              <a:rPr lang="en-US" altLang="en-US" sz="2000" dirty="0">
                <a:latin typeface="+mn-lt"/>
              </a:rPr>
              <a:t> __STRICT_ANSI__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M_E		2.7182818284590452354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M_LOG2E	1.4426950408889634074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M_LOG10E	0.43429448190325182765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M_LN2		0.69314718055994530942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M_LN10		2.30258509299404568402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highlight>
                  <a:srgbClr val="FFFF00"/>
                </a:highlight>
                <a:latin typeface="+mn-lt"/>
              </a:rPr>
              <a:t>#define M_PI		3.14159265358979323846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M_PI_2		1.57079632679489661923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M_PI_4		0.78539816339744830962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M_1_PI		0.31830988618379067154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M_2_PI		0.63661977236758134308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M_2_SQRTPI	1.12837916709551257390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M_SQRT2	1.41421356237309504880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#define M_SQRT1_2	0.70710678118654752440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#</a:t>
            </a:r>
            <a:r>
              <a:rPr lang="en-US" altLang="en-US" sz="2000" dirty="0" err="1">
                <a:latin typeface="+mn-lt"/>
              </a:rPr>
              <a:t>endif</a:t>
            </a: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1C9D-478C-4390-8A5D-A2E4DBB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9B0A-D22E-481B-BA18-8239FF3C9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F1B3-1CC4-4C80-B28F-5A050987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4215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67F9B-1E10-4DA1-984F-CC37CF7DF7F0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72199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latin typeface="+mn-lt"/>
              </a:rPr>
              <a:t>More Operators:  +=    -=    *=    /=    %=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x = x + 5;	   x += 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y = y – 7;	   y -= 7;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z = z * 9;	   z *= 9;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 = a / 13;	   a /= 13;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 = b % 15;	   b %= 15;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4A22A-6CB0-4976-A06F-251774CFA27A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391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Operator and Arithmetic Precedence</a:t>
            </a:r>
          </a:p>
          <a:p>
            <a:pPr eaLnBrk="1" hangingPunct="1">
              <a:defRPr/>
            </a:pPr>
            <a:endParaRPr lang="en-US" altLang="en-US" sz="2800" b="1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u="sng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5357"/>
              </p:ext>
            </p:extLst>
          </p:nvPr>
        </p:nvGraphicFramePr>
        <p:xfrm>
          <a:off x="914400" y="1397000"/>
          <a:ext cx="802962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53">
                  <a:extLst>
                    <a:ext uri="{9D8B030D-6E8A-4147-A177-3AD203B41FA5}">
                      <a16:colId xmlns:a16="http://schemas.microsoft.com/office/drawing/2014/main" val="1756480726"/>
                    </a:ext>
                  </a:extLst>
                </a:gridCol>
                <a:gridCol w="3582670">
                  <a:extLst>
                    <a:ext uri="{9D8B030D-6E8A-4147-A177-3AD203B41FA5}">
                      <a16:colId xmlns:a16="http://schemas.microsoft.com/office/drawing/2014/main" val="2336719227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166083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8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inner-most first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++ --      </a:t>
                      </a:r>
                      <a:r>
                        <a:rPr lang="en-US" sz="2400" dirty="0"/>
                        <a:t>Unary Postfix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++ --      Unary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/ %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6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-     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left to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       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>
                          <a:latin typeface="+mn-lt"/>
                        </a:rPr>
                        <a:t>right to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5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5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51EC-18F8-4EA7-A2AE-7381D768314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010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main(void)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must be in program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first module of every C program is called “main”. 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Some sources use “void main(void)” with no return.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does not work with EXIT_SUCCESS, so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will NOT use this style.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32788-BEA0-4329-AB63-AA010B938F01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807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Operator and Arithmetic Precedence </a:t>
            </a:r>
          </a:p>
          <a:p>
            <a:pPr eaLnBrk="1" hangingPunct="1">
              <a:defRPr/>
            </a:pPr>
            <a:endParaRPr lang="en-US" altLang="en-US" sz="1800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Unary</a:t>
            </a:r>
            <a:r>
              <a:rPr lang="en-US" altLang="en-US" sz="2400" dirty="0">
                <a:latin typeface="+mn-lt"/>
              </a:rPr>
              <a:t> involves only one number with the operator.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	</a:t>
            </a:r>
            <a:r>
              <a:rPr lang="en-US" altLang="en-US" sz="2800" dirty="0">
                <a:latin typeface="+mn-lt"/>
              </a:rPr>
              <a:t>Ex.  -8         -x        y++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Binary</a:t>
            </a:r>
            <a:r>
              <a:rPr lang="en-US" altLang="en-US" sz="2400" dirty="0">
                <a:latin typeface="+mn-lt"/>
              </a:rPr>
              <a:t> involves two numbers with the operator in between.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800" dirty="0">
                <a:latin typeface="+mn-lt"/>
              </a:rPr>
              <a:t>Ex.  9 + 8     or    9 * -8   or   x + y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91B-6E23-4479-AF03-21B297D3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</a:t>
            </a:r>
            <a:r>
              <a:rPr lang="en-US" i="1" dirty="0"/>
              <a:t>printf </a:t>
            </a:r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0B03-07E1-4E5C-AA61-2A146591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8CFE-D618-43C1-A7EA-B10E205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471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F4EB4-7B1E-4AB2-B6C1-85CE2C33D91D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9342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More on  PRINTF Statements: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i%i</a:t>
            </a:r>
            <a:r>
              <a:rPr lang="en-US" altLang="en-US" sz="2400" dirty="0">
                <a:latin typeface="+mn-lt"/>
              </a:rPr>
              <a:t>\n\n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59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Oops, the numbers are bumped right against each other.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3023C-0802-4B11-85F8-F3A77FBFB8D1}" type="slidenum">
              <a:rPr lang="en-US" altLang="en-US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934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More on  PRINTF Statements: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printf (</a:t>
            </a:r>
            <a:r>
              <a:rPr lang="en-US" altLang="en-US" sz="2800" dirty="0"/>
              <a:t>"</a:t>
            </a:r>
            <a:r>
              <a:rPr lang="en-US" altLang="en-US" sz="2800" b="1" dirty="0">
                <a:latin typeface="+mn-lt"/>
              </a:rPr>
              <a:t>%</a:t>
            </a:r>
            <a:r>
              <a:rPr lang="en-US" altLang="en-US" sz="2800" b="1" dirty="0" err="1">
                <a:latin typeface="+mn-lt"/>
              </a:rPr>
              <a:t>i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800" b="1" dirty="0" err="1">
                <a:latin typeface="+mn-lt"/>
              </a:rPr>
              <a:t>%i</a:t>
            </a:r>
            <a:r>
              <a:rPr lang="en-US" altLang="en-US" sz="2800" dirty="0">
                <a:latin typeface="+mn-lt"/>
              </a:rPr>
              <a:t>\n\n</a:t>
            </a:r>
            <a:r>
              <a:rPr lang="en-US" altLang="en-US" sz="2800" dirty="0"/>
              <a:t>"</a:t>
            </a:r>
            <a:r>
              <a:rPr lang="en-US" altLang="en-US" sz="28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5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800" dirty="0">
                <a:latin typeface="+mn-lt"/>
              </a:rPr>
              <a:t>9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7793D-601C-42FE-A028-16862C34FADD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924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Try it again:</a:t>
            </a:r>
            <a:r>
              <a:rPr lang="en-US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%2i%2i</a:t>
            </a:r>
            <a:r>
              <a:rPr lang="en-US" altLang="en-US" sz="2400" dirty="0">
                <a:latin typeface="+mn-lt"/>
              </a:rPr>
              <a:t>\n\n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5  9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9	/* this line showing where the blanks are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have space between them.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8604A-BDEE-40D5-9FE1-7B56345DBD56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3914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Try it again:</a:t>
            </a:r>
            <a:r>
              <a:rPr lang="en-US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5, b= 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printf (</a:t>
            </a:r>
            <a:r>
              <a:rPr lang="en-US" altLang="en-US" sz="2400" dirty="0"/>
              <a:t>"</a:t>
            </a:r>
            <a:r>
              <a:rPr lang="en-US" altLang="en-US" sz="2400" b="1" dirty="0">
                <a:latin typeface="+mn-lt"/>
              </a:rPr>
              <a:t>%3i%3i</a:t>
            </a:r>
            <a:r>
              <a:rPr lang="en-US" altLang="en-US" sz="2400" dirty="0">
                <a:latin typeface="+mn-lt"/>
              </a:rPr>
              <a:t>\n\n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+mn-lt"/>
              </a:rPr>
              <a:t>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5    9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</a:t>
            </a:r>
            <a:r>
              <a:rPr lang="en-US" altLang="en-US" sz="2400" dirty="0">
                <a:latin typeface="+mn-lt"/>
              </a:rPr>
              <a:t>9	/* this line showing where the 			     blanks are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have more space between them.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502F9-4A39-4274-BE52-0D573F5347C7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391400" cy="667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en-US" sz="3200" b="1" dirty="0">
                <a:latin typeface="+mn-lt"/>
              </a:rPr>
              <a:t>Another Problem:</a:t>
            </a:r>
          </a:p>
          <a:p>
            <a:pPr eaLnBrk="1" hangingPunct="1">
              <a:defRPr/>
            </a:pPr>
            <a:endParaRPr lang="pt-BR" altLang="en-US" sz="2000" b="1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a = 5, b = 9;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c = 223, d = 123;</a:t>
            </a:r>
          </a:p>
          <a:p>
            <a:pPr eaLnBrk="1" hangingPunct="1">
              <a:defRPr/>
            </a:pP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%2i%2i</a:t>
            </a:r>
            <a:r>
              <a:rPr lang="pt-BR" altLang="en-US" sz="2400" dirty="0">
                <a:latin typeface="+mn-lt"/>
              </a:rPr>
              <a:t>\n\n",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%2i%2i</a:t>
            </a:r>
            <a:r>
              <a:rPr lang="pt-BR" altLang="en-US" sz="2400" dirty="0">
                <a:latin typeface="+mn-lt"/>
              </a:rPr>
              <a:t>\n\n", c, d);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5  9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223123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Not enough room for the three-digit numbers.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Also the numbers do not line up under each other.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E4CDC-56C6-40A6-8A4A-BA492E4470A9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914400" y="338138"/>
            <a:ext cx="7391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en-US" sz="3200" b="1" dirty="0">
                <a:latin typeface="+mn-lt"/>
              </a:rPr>
              <a:t>Try it again:</a:t>
            </a:r>
            <a:r>
              <a:rPr lang="pt-BR" altLang="en-US" sz="2000" b="1" dirty="0">
                <a:latin typeface="+mn-lt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- represents a blank</a:t>
            </a: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endParaRPr lang="pt-BR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a = 5, b = 9;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int c = 223, d = 123;</a:t>
            </a:r>
          </a:p>
          <a:p>
            <a:pPr eaLnBrk="1" hangingPunct="1">
              <a:defRPr/>
            </a:pPr>
            <a:endParaRPr lang="pt-BR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%4i%4i</a:t>
            </a:r>
            <a:r>
              <a:rPr lang="pt-BR" altLang="en-US" sz="2400" dirty="0">
                <a:latin typeface="+mn-lt"/>
              </a:rPr>
              <a:t>\n\n",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</a:rPr>
              <a:t>printf ("</a:t>
            </a:r>
            <a:r>
              <a:rPr lang="pt-BR" altLang="en-US" sz="2400" b="1" dirty="0">
                <a:latin typeface="+mn-lt"/>
              </a:rPr>
              <a:t>%4i%4i</a:t>
            </a:r>
            <a:r>
              <a:rPr lang="pt-BR" altLang="en-US" sz="2400" dirty="0">
                <a:latin typeface="+mn-lt"/>
              </a:rPr>
              <a:t>\n\n", c, d);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</a:t>
            </a:r>
            <a:r>
              <a:rPr lang="en-US" altLang="en-US" sz="2400" dirty="0">
                <a:latin typeface="+mn-lt"/>
              </a:rPr>
              <a:t>5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bbb</a:t>
            </a:r>
            <a:r>
              <a:rPr lang="en-US" altLang="en-US" sz="2400" dirty="0">
                <a:latin typeface="+mn-lt"/>
              </a:rPr>
              <a:t>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223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123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COMMENTS: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the numbers print with space between them.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Also the numbers now line up under each other.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E8BC-CEA8-4F18-81E1-EFAF73CB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C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7C1F-F7C3-442B-ACC6-21C37F09C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EA34-BE06-4B63-A4B3-54CA8DF2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512CB-798E-4398-852C-46368002D9B8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05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123825"/>
            <a:ext cx="8078787" cy="1171575"/>
          </a:xfrm>
        </p:spPr>
        <p:txBody>
          <a:bodyPr/>
          <a:lstStyle/>
          <a:p>
            <a:r>
              <a:rPr lang="en-US" altLang="en-US" b="1" dirty="0"/>
              <a:t>The C Language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600200"/>
            <a:ext cx="8066087" cy="3765550"/>
          </a:xfrm>
        </p:spPr>
        <p:txBody>
          <a:bodyPr/>
          <a:lstStyle/>
          <a:p>
            <a:r>
              <a:rPr lang="en-US" altLang="en-US" sz="2400" dirty="0"/>
              <a:t>Currently, the most commonly-used language for embedded systems</a:t>
            </a:r>
          </a:p>
          <a:p>
            <a:r>
              <a:rPr lang="en-US" altLang="en-US" sz="2400" dirty="0"/>
              <a:t>“High-level assembly”</a:t>
            </a:r>
          </a:p>
          <a:p>
            <a:r>
              <a:rPr lang="en-US" altLang="en-US" sz="2400" dirty="0"/>
              <a:t>Very portable: compilers exist for </a:t>
            </a:r>
          </a:p>
          <a:p>
            <a:pPr marL="0" indent="0">
              <a:buNone/>
            </a:pPr>
            <a:r>
              <a:rPr lang="en-US" altLang="en-US" sz="2400" dirty="0"/>
              <a:t>        virtually every processor</a:t>
            </a:r>
          </a:p>
          <a:p>
            <a:r>
              <a:rPr lang="en-US" altLang="en-US" sz="2400" dirty="0"/>
              <a:t>Easy-to-understand compilation </a:t>
            </a:r>
          </a:p>
          <a:p>
            <a:r>
              <a:rPr lang="en-US" altLang="en-US" sz="2400" dirty="0"/>
              <a:t>Produces efficient code</a:t>
            </a:r>
          </a:p>
          <a:p>
            <a:r>
              <a:rPr lang="en-US" altLang="en-US" sz="2400" dirty="0"/>
              <a:t>Fairly concise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460375" y="5391150"/>
            <a:ext cx="73897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Source: </a:t>
            </a:r>
            <a:r>
              <a:rPr lang="en-US" altLang="en-US" sz="2000" b="1" dirty="0">
                <a:latin typeface="Times" panose="02020603050405020304" pitchFamily="18" charset="0"/>
                <a:ea typeface="ＭＳ Ｐゴシック" pitchFamily="34" charset="-128"/>
              </a:rPr>
              <a:t>Embedded Systems Programming Languages</a:t>
            </a:r>
          </a:p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(</a:t>
            </a:r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  <a:hlinkClick r:id="rId3"/>
              </a:rPr>
              <a:t>http://www.eetimes.com/author.asp?section_id=36&amp;doc_id=1323907</a:t>
            </a:r>
            <a:endParaRPr lang="en-US" altLang="en-US" sz="2000" dirty="0">
              <a:latin typeface="Times" panose="02020603050405020304" pitchFamily="18" charset="0"/>
              <a:ea typeface="ＭＳ Ｐゴシック" pitchFamily="34" charset="-128"/>
            </a:endParaRPr>
          </a:p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9/12/2014)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8314B-4E92-4283-BAEB-76AC4DC8CC0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662463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	braces surround BODY of the function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Later we will find additional uses for braces.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Application Program Interface (</a:t>
            </a:r>
            <a:r>
              <a:rPr lang="en-US" sz="2800" b="1" dirty="0"/>
              <a:t>API</a:t>
            </a:r>
            <a:r>
              <a:rPr lang="en-US" sz="2800" dirty="0"/>
              <a:t>) is a set of routines, protocols, and tools for building software applications.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 </a:t>
            </a:r>
            <a:r>
              <a:rPr lang="en-US" sz="2800" b="1" dirty="0"/>
              <a:t>API</a:t>
            </a:r>
            <a:r>
              <a:rPr lang="en-US" sz="2800" dirty="0"/>
              <a:t> specifies how software components should interact and </a:t>
            </a:r>
            <a:r>
              <a:rPr lang="en-US" sz="2800" b="1" dirty="0"/>
              <a:t>APIs</a:t>
            </a:r>
            <a:r>
              <a:rPr lang="en-US" sz="2800" dirty="0"/>
              <a:t> are used when programming graphical user interface (GUI)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87FAC-60A8-4714-8229-58F8B172C70B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220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8078788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Why </a:t>
            </a:r>
            <a:r>
              <a:rPr lang="en-US" altLang="en-US" sz="3200" b="1" i="1" dirty="0">
                <a:latin typeface="+mn-lt"/>
              </a:rPr>
              <a:t>C</a:t>
            </a:r>
            <a:r>
              <a:rPr lang="en-US" altLang="en-US" sz="3200" b="1" dirty="0">
                <a:latin typeface="+mn-lt"/>
              </a:rPr>
              <a:t>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36625"/>
            <a:ext cx="5410200" cy="37877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Many situations where it is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language or system available</a:t>
            </a:r>
          </a:p>
          <a:p>
            <a:pPr lvl="2" eaLnBrk="1" hangingPunct="1"/>
            <a:r>
              <a:rPr lang="en-US" altLang="en-US" sz="2400" dirty="0"/>
              <a:t>Small, embedded systems, instrumentation, etc.</a:t>
            </a:r>
          </a:p>
          <a:p>
            <a:pPr eaLnBrk="1" hangingPunct="1"/>
            <a:endParaRPr lang="en-US" altLang="en-US" sz="1100" dirty="0"/>
          </a:p>
          <a:p>
            <a:pPr eaLnBrk="1" hangingPunct="1"/>
            <a:r>
              <a:rPr lang="en-US" altLang="en-US" sz="2800" dirty="0"/>
              <a:t>Many “low-level” situations that don’t have support for “high-level” languages</a:t>
            </a:r>
          </a:p>
          <a:p>
            <a:pPr lvl="2" eaLnBrk="1" hangingPunct="1"/>
            <a:r>
              <a:rPr lang="en-US" altLang="en-US" sz="2400" dirty="0"/>
              <a:t>Operating systems, real-time systems, drivers </a:t>
            </a:r>
          </a:p>
          <a:p>
            <a:pPr lvl="2" eaLnBrk="1" hangingPunct="1"/>
            <a:endParaRPr lang="en-US" altLang="en-US" sz="1600" dirty="0"/>
          </a:p>
          <a:p>
            <a:pPr lvl="2" eaLnBrk="1" hangingPunct="1"/>
            <a:endParaRPr lang="en-US" altLang="en-US" sz="2000" dirty="0"/>
          </a:p>
          <a:p>
            <a:pPr lvl="2" eaLnBrk="1" hangingPunct="1"/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75861" y="471351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On </a:t>
            </a:r>
            <a:r>
              <a:rPr lang="en-US" altLang="en-US" sz="2800" dirty="0">
                <a:latin typeface="+mn-lt"/>
                <a:hlinkClick r:id="rId3" tooltip="Unix-like"/>
              </a:rPr>
              <a:t>Unix-like</a:t>
            </a:r>
            <a:r>
              <a:rPr lang="en-US" altLang="en-US" sz="2800" dirty="0">
                <a:latin typeface="+mn-lt"/>
              </a:rPr>
              <a:t> systems, that API is usually part of an implementation of the </a:t>
            </a:r>
            <a:r>
              <a:rPr lang="en-US" altLang="en-US" sz="2800" dirty="0">
                <a:latin typeface="+mn-lt"/>
                <a:hlinkClick r:id="rId4" tooltip="C standard library"/>
              </a:rPr>
              <a:t>C library</a:t>
            </a:r>
            <a:r>
              <a:rPr lang="en-US" altLang="en-US" sz="2800" dirty="0">
                <a:latin typeface="+mn-lt"/>
              </a:rPr>
              <a:t> (</a:t>
            </a:r>
            <a:r>
              <a:rPr lang="en-US" altLang="en-US" sz="2800" dirty="0" err="1">
                <a:latin typeface="+mn-lt"/>
              </a:rPr>
              <a:t>libc</a:t>
            </a:r>
            <a:r>
              <a:rPr lang="en-US" altLang="en-US" sz="2800" dirty="0">
                <a:latin typeface="+mn-lt"/>
              </a:rPr>
              <a:t>), such as </a:t>
            </a:r>
            <a:r>
              <a:rPr lang="en-US" altLang="en-US" sz="2800" dirty="0" err="1">
                <a:latin typeface="+mn-lt"/>
                <a:hlinkClick r:id="rId5" tooltip="Glibc"/>
              </a:rPr>
              <a:t>glibc</a:t>
            </a:r>
            <a:r>
              <a:rPr lang="en-US" altLang="en-US" sz="2800" dirty="0">
                <a:latin typeface="+mn-lt"/>
              </a:rPr>
              <a:t>, that provides </a:t>
            </a:r>
            <a:r>
              <a:rPr lang="en-US" altLang="en-US" sz="2800" dirty="0">
                <a:latin typeface="+mn-lt"/>
                <a:hlinkClick r:id="rId6" tooltip="Wrapper function"/>
              </a:rPr>
              <a:t>wrapper functions</a:t>
            </a:r>
            <a:r>
              <a:rPr lang="en-US" altLang="en-US" sz="2800" dirty="0">
                <a:latin typeface="+mn-lt"/>
              </a:rPr>
              <a:t> for the system calls.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Languages Popularity</a:t>
            </a:r>
          </a:p>
        </p:txBody>
      </p:sp>
      <p:pic>
        <p:nvPicPr>
          <p:cNvPr id="696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3716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5"/>
          <p:cNvSpPr txBox="1">
            <a:spLocks noChangeArrowheads="1"/>
          </p:cNvSpPr>
          <p:nvPr/>
        </p:nvSpPr>
        <p:spPr bwMode="auto">
          <a:xfrm>
            <a:off x="990600" y="6248400"/>
            <a:ext cx="5506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  <a:ea typeface="ＭＳ Ｐゴシック" pitchFamily="34" charset="-128"/>
              </a:rPr>
              <a:t>Source: https://en.wikipedia.org/wiki/TIOBE_index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111A-97FF-43E3-A36E-95EF86FC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58EC1-8BB6-4ABA-A8CD-0606CE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49689-08A1-40F9-8D37-49F0814655F8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D2A4F-E801-474E-9FDA-608693E7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4" y="524348"/>
            <a:ext cx="9083420" cy="4419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11905F-B767-4ED1-9192-784077ED3446}"/>
              </a:ext>
            </a:extLst>
          </p:cNvPr>
          <p:cNvSpPr txBox="1"/>
          <p:nvPr/>
        </p:nvSpPr>
        <p:spPr>
          <a:xfrm>
            <a:off x="762000" y="5486400"/>
            <a:ext cx="793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b="1" dirty="0"/>
              <a:t>newest</a:t>
            </a:r>
            <a:r>
              <a:rPr lang="en-US" sz="2400" dirty="0"/>
              <a:t> data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hlinkClick r:id="rId3"/>
              </a:rPr>
              <a:t> https://www.tiobe.com/tiobe-index/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558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5376" y="11430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Getting Started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400800" cy="3124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Basic information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C-1 Start.pptx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3530D-90CD-4560-843E-FAB395BCEE9E}" type="slidenum">
              <a:rPr lang="en-US" altLang="en-US"/>
              <a:pPr>
                <a:defRPr/>
              </a:pPr>
              <a:t>84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500-6ABA-4677-A737-BF916E7E67D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827508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printf("\</a:t>
            </a:r>
            <a:r>
              <a:rPr lang="en-US" altLang="en-US" sz="2800" b="1" dirty="0" err="1">
                <a:latin typeface="+mn-lt"/>
              </a:rPr>
              <a:t>nLab</a:t>
            </a:r>
            <a:r>
              <a:rPr lang="en-US" altLang="en-US" sz="2800" b="1" dirty="0">
                <a:latin typeface="+mn-lt"/>
              </a:rPr>
              <a:t> 1 \n\n</a:t>
            </a:r>
            <a:r>
              <a:rPr lang="en-US" altLang="en-US" sz="2800" b="1" dirty="0"/>
              <a:t>"</a:t>
            </a:r>
            <a:r>
              <a:rPr lang="en-US" altLang="en-US" sz="2800" b="1" dirty="0">
                <a:latin typeface="+mn-lt"/>
              </a:rPr>
              <a:t>);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printf(</a:t>
            </a:r>
            <a:r>
              <a:rPr lang="en-US" altLang="en-US" sz="2800" b="1" dirty="0"/>
              <a:t>"</a:t>
            </a:r>
            <a:r>
              <a:rPr lang="en-US" altLang="en-US" sz="2800" b="1" dirty="0">
                <a:latin typeface="+mn-lt"/>
              </a:rPr>
              <a:t>Hi, Ruthann Biel \n\n</a:t>
            </a:r>
            <a:r>
              <a:rPr lang="en-US" altLang="en-US" sz="2800" b="1" dirty="0"/>
              <a:t>"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==========================================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of the printf function.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Each declaration and statement MUST end with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semicolon.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format string or control string must be enclosed by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double quotes.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19301</TotalTime>
  <Words>5198</Words>
  <Application>Microsoft Office PowerPoint</Application>
  <PresentationFormat>On-screen Show (4:3)</PresentationFormat>
  <Paragraphs>1105</Paragraphs>
  <Slides>84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Times</vt:lpstr>
      <vt:lpstr>Times New Roman</vt:lpstr>
      <vt:lpstr>Trebuchet MS</vt:lpstr>
      <vt:lpstr>Office Theme</vt:lpstr>
      <vt:lpstr>Getting Started with C</vt:lpstr>
      <vt:lpstr>The C Language</vt:lpstr>
      <vt:lpstr>A First Program, followed by descriptions of each line of code.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nitty-gritty details!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values from the keyboard (scanf)</vt:lpstr>
      <vt:lpstr>PowerPoint Presentation</vt:lpstr>
      <vt:lpstr>PowerPoint Presentation</vt:lpstr>
      <vt:lpstr>PowerPoint Presentation</vt:lpstr>
      <vt:lpstr>PowerPoint Presentation</vt:lpstr>
      <vt:lpstr>Constants - #define</vt:lpstr>
      <vt:lpstr>PowerPoint Presentation</vt:lpstr>
      <vt:lpstr>PowerPoint Presentation</vt:lpstr>
      <vt:lpstr>PowerPoint Presentation</vt:lpstr>
      <vt:lpstr>More Operators</vt:lpstr>
      <vt:lpstr>PowerPoint Presentation</vt:lpstr>
      <vt:lpstr>PowerPoint Presentation</vt:lpstr>
      <vt:lpstr>PowerPoint Presentation</vt:lpstr>
      <vt:lpstr>More on the printf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the C Language</vt:lpstr>
      <vt:lpstr>The C Language</vt:lpstr>
      <vt:lpstr>What is API?</vt:lpstr>
      <vt:lpstr>Why C?</vt:lpstr>
      <vt:lpstr>Languages Popularity</vt:lpstr>
      <vt:lpstr> </vt:lpstr>
      <vt:lpstr>Getting Started 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bielr</dc:creator>
  <cp:lastModifiedBy>Biel, Ruthann</cp:lastModifiedBy>
  <cp:revision>174</cp:revision>
  <cp:lastPrinted>2016-02-01T04:31:25Z</cp:lastPrinted>
  <dcterms:created xsi:type="dcterms:W3CDTF">2002-09-02T18:04:58Z</dcterms:created>
  <dcterms:modified xsi:type="dcterms:W3CDTF">2022-02-01T21:32:31Z</dcterms:modified>
</cp:coreProperties>
</file>