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62" r:id="rId12"/>
    <p:sldId id="346" r:id="rId13"/>
    <p:sldId id="288" r:id="rId14"/>
    <p:sldId id="319" r:id="rId15"/>
    <p:sldId id="320" r:id="rId16"/>
    <p:sldId id="321" r:id="rId17"/>
    <p:sldId id="347" r:id="rId18"/>
    <p:sldId id="322" r:id="rId19"/>
    <p:sldId id="348" r:id="rId20"/>
    <p:sldId id="323" r:id="rId21"/>
    <p:sldId id="349" r:id="rId22"/>
    <p:sldId id="350" r:id="rId23"/>
    <p:sldId id="265" r:id="rId24"/>
    <p:sldId id="289" r:id="rId25"/>
    <p:sldId id="290" r:id="rId26"/>
    <p:sldId id="363" r:id="rId27"/>
    <p:sldId id="351" r:id="rId28"/>
    <p:sldId id="315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275" r:id="rId39"/>
    <p:sldId id="291" r:id="rId40"/>
    <p:sldId id="292" r:id="rId41"/>
    <p:sldId id="293" r:id="rId42"/>
    <p:sldId id="361" r:id="rId43"/>
    <p:sldId id="345" r:id="rId44"/>
    <p:sldId id="267" r:id="rId45"/>
    <p:sldId id="268" r:id="rId46"/>
    <p:sldId id="269" r:id="rId47"/>
    <p:sldId id="270" r:id="rId48"/>
    <p:sldId id="271" r:id="rId49"/>
    <p:sldId id="272" r:id="rId50"/>
    <p:sldId id="274" r:id="rId51"/>
    <p:sldId id="344" r:id="rId52"/>
  </p:sldIdLst>
  <p:sldSz cx="9144000" cy="6858000" type="screen4x3"/>
  <p:notesSz cx="9505950" cy="70945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65" d="100"/>
          <a:sy n="65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1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44D2E097-D147-45F7-BD8C-30CC21BB1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8150" y="531813"/>
            <a:ext cx="35496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13" y="3370263"/>
            <a:ext cx="7604125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992FA461-5F4F-4FA5-93A5-A83F02DDF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9738" y="531813"/>
            <a:ext cx="35464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count_chars.c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42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9738" y="531813"/>
            <a:ext cx="35464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count_words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D57C-AE34-4924-9AA4-FC203D221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CE16B-EE9A-4C58-B696-7F1D76081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03618-1F3C-495F-89B6-61D20129E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ED140-15F4-4C38-AE24-3B327B970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1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515E-F88E-4B72-B9D7-08F2FFBCB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8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77FE-E0FF-4D46-84D5-2C4189EB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56E7-F874-4428-A9B2-4F8E8FC80A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8BFA9-6713-43A9-A9DA-048B0A894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68A3-DF5E-4E5C-8B81-9C4F6C994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6A48-E1DD-47A8-AD1B-308C87BF0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31AEA-0E46-4A90-87F2-CB6E6D4F1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BB32-1457-4D4F-B272-F2FE069E0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BA93F9-5291-476A-BEDD-3EB6C5FED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C2 – </a:t>
            </a:r>
            <a:r>
              <a:rPr lang="en-US" altLang="en-US" sz="4400" dirty="0"/>
              <a:t>Char and Strings in C</a:t>
            </a:r>
            <a:endParaRPr lang="en-US" altLang="en-US" sz="4400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</a:p>
          <a:p>
            <a:pPr eaLnBrk="1" hangingPunct="1"/>
            <a:endParaRPr lang="en-US" altLang="en-US" sz="3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2B07D-1778-41CE-9114-AAC5CF635F1B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E1646-952B-45F5-A431-28129F506ED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381000"/>
            <a:ext cx="70104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int year;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char letter_1, letter_2, letter_3;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nEnter</a:t>
            </a:r>
            <a:r>
              <a:rPr lang="en-US" altLang="en-US" sz="2000" dirty="0">
                <a:latin typeface="+mn-lt"/>
              </a:rPr>
              <a:t> a 3-letter nickname and press return:  “);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</a:t>
            </a:r>
            <a:r>
              <a:rPr lang="en-US" altLang="en-US" sz="2000" dirty="0" err="1">
                <a:latin typeface="+mn-lt"/>
              </a:rPr>
              <a:t>c%c%c</a:t>
            </a:r>
            <a:r>
              <a:rPr lang="en-US" altLang="en-US" sz="2000" dirty="0">
                <a:latin typeface="+mn-lt"/>
              </a:rPr>
              <a:t>”, &amp;letter_1, &amp;letter_2, &amp;letter_3);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nEnter</a:t>
            </a:r>
            <a:r>
              <a:rPr lang="en-US" altLang="en-US" sz="2000" dirty="0">
                <a:latin typeface="+mn-lt"/>
              </a:rPr>
              <a:t> the current year and press return:  “);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(“%d”, &amp;year);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nWelcome</a:t>
            </a:r>
            <a:r>
              <a:rPr lang="en-US" altLang="en-US" sz="2000" dirty="0">
                <a:latin typeface="+mn-lt"/>
              </a:rPr>
              <a:t>, %</a:t>
            </a:r>
            <a:r>
              <a:rPr lang="en-US" altLang="en-US" sz="2000" dirty="0" err="1">
                <a:latin typeface="+mn-lt"/>
              </a:rPr>
              <a:t>c%c%c</a:t>
            </a:r>
            <a:r>
              <a:rPr lang="en-US" altLang="en-US" sz="2000" dirty="0">
                <a:latin typeface="+mn-lt"/>
              </a:rPr>
              <a:t>.  %d is a great year “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      “to study C! \n\n”, letter_1, letter_2, letter_3, year);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return EXIT_SUCCESS;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/*--------------------------------------------------------------------*/</a:t>
            </a:r>
          </a:p>
          <a:p>
            <a:pPr>
              <a:defRPr/>
            </a:pPr>
            <a:endParaRPr lang="en-US" altLang="en-US" sz="1400" dirty="0">
              <a:latin typeface="+mn-lt"/>
            </a:endParaRPr>
          </a:p>
          <a:p>
            <a:pPr>
              <a:defRPr/>
            </a:pPr>
            <a:r>
              <a:rPr lang="en-US" altLang="en-US" sz="2000" b="1" dirty="0">
                <a:latin typeface="+mn-lt"/>
              </a:rPr>
              <a:t>RESULTS: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Welcome, Liz.  </a:t>
            </a:r>
            <a:r>
              <a:rPr lang="en-US" altLang="en-US" sz="2000">
                <a:latin typeface="+mn-lt"/>
              </a:rPr>
              <a:t>2022 </a:t>
            </a:r>
            <a:r>
              <a:rPr lang="en-US" altLang="en-US" sz="2000" dirty="0">
                <a:latin typeface="+mn-lt"/>
              </a:rPr>
              <a:t>is a great year to study C! 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E1646-952B-45F5-A431-28129F506ED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6800" y="600928"/>
            <a:ext cx="7010400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u="sng" dirty="0"/>
              <a:t>Full Run of the previous program.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[bielr@ecs-pa-coding1 </a:t>
            </a:r>
            <a:r>
              <a:rPr lang="en-US" sz="2400" dirty="0" err="1"/>
              <a:t>ClassExamples</a:t>
            </a:r>
            <a:r>
              <a:rPr lang="en-US" sz="2400" dirty="0"/>
              <a:t>]$ ./C2_10</a:t>
            </a:r>
          </a:p>
          <a:p>
            <a:endParaRPr lang="en-US" sz="2400" dirty="0"/>
          </a:p>
          <a:p>
            <a:r>
              <a:rPr lang="en-US" sz="2400" dirty="0"/>
              <a:t>Enter a 3-letter nickname and press return:  Liz</a:t>
            </a:r>
          </a:p>
          <a:p>
            <a:endParaRPr lang="en-US" sz="2400" dirty="0"/>
          </a:p>
          <a:p>
            <a:r>
              <a:rPr lang="en-US" sz="2400" dirty="0"/>
              <a:t>Enter the current year and press return:  2022</a:t>
            </a:r>
          </a:p>
          <a:p>
            <a:endParaRPr lang="en-US" sz="2400" dirty="0"/>
          </a:p>
          <a:p>
            <a:r>
              <a:rPr lang="en-US" sz="2400" dirty="0"/>
              <a:t>Welcome, Liz.  2022 is a great year to study C!</a:t>
            </a:r>
          </a:p>
          <a:p>
            <a:endParaRPr lang="en-US" sz="2400" dirty="0"/>
          </a:p>
          <a:p>
            <a:r>
              <a:rPr lang="en-US" sz="2400" dirty="0"/>
              <a:t>[bielr@ecs-pa-coding1 </a:t>
            </a:r>
            <a:r>
              <a:rPr lang="en-US" sz="2400" dirty="0" err="1"/>
              <a:t>ClassExamples</a:t>
            </a:r>
            <a:r>
              <a:rPr lang="en-US" sz="2400" dirty="0"/>
              <a:t>]$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 err="1"/>
              <a:t>Classroom_Examples</a:t>
            </a:r>
            <a:r>
              <a:rPr lang="en-US" dirty="0"/>
              <a:t>/C2_10.c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72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7361B-FA3E-4AB5-9A83-5F45607AC43C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50734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1.   Single Characters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Stored in binary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Declared as type </a:t>
            </a:r>
            <a:r>
              <a:rPr lang="en-US" altLang="en-US" sz="2800" i="1" dirty="0">
                <a:latin typeface="+mn-lt"/>
              </a:rPr>
              <a:t>char</a:t>
            </a: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name, a1 = ‘a’;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n1, n2;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4B88-63C3-4D8B-80AC-D0FBE4A86FFD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72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Character </a:t>
            </a:r>
            <a:r>
              <a:rPr lang="en-US" altLang="en-US" sz="2800" b="1" dirty="0">
                <a:latin typeface="+mn-lt"/>
              </a:rPr>
              <a:t>Strings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Several characters stored in an array of char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Stored in binary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By definition, ends with NULL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on next slide…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C9D92-B3BF-42AB-B223-8A57E6F4FDF9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200819"/>
            <a:ext cx="77724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Strings.  Examples: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</a:t>
            </a:r>
            <a:r>
              <a:rPr lang="en-US" altLang="en-US" sz="2800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[12 ] = “Ruthann”;</a:t>
            </a:r>
          </a:p>
          <a:p>
            <a:pPr eaLnBrk="1" hangingPunct="1">
              <a:defRPr/>
            </a:pPr>
            <a:r>
              <a:rPr lang="en-US" altLang="en-US" sz="1200" dirty="0">
                <a:latin typeface="+mn-lt"/>
              </a:rPr>
              <a:t>	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	C will recognize </a:t>
            </a:r>
            <a:r>
              <a:rPr lang="en-US" altLang="en-US" sz="2800" b="1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 as a string and add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the NULLs at the end.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sz="1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	Will consist of </a:t>
            </a:r>
            <a:r>
              <a:rPr lang="en-US" altLang="en-US" sz="2800" dirty="0" err="1"/>
              <a:t>R,u,t,h,a,n,n</a:t>
            </a:r>
            <a:r>
              <a:rPr lang="en-US" altLang="en-US" sz="2800" dirty="0"/>
              <a:t>,\0 ,\0 ,\0 ,\0 ,\0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1400" dirty="0"/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/>
              <a:t>\0</a:t>
            </a:r>
            <a:r>
              <a:rPr lang="en-US" altLang="en-US" sz="2800" dirty="0"/>
              <a:t> is the same as </a:t>
            </a:r>
            <a:r>
              <a:rPr lang="en-US" altLang="en-US" sz="2800" b="1" dirty="0"/>
              <a:t>NULL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filename[ ] = “lab15.dat”;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will default to a length of 9 + 1 for NULL = 10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name[30];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Now to deal with getting characters in and out….I/O.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Some choices.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5BAA7-A43F-4FD8-8E80-6C0ECE121D8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F730F6-0BE9-4DE3-9C87-77585F3AE9FF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683815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1: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can use </a:t>
            </a:r>
            <a:r>
              <a:rPr lang="en-US" altLang="en-US" sz="2800" b="1" dirty="0">
                <a:latin typeface="+mn-lt"/>
              </a:rPr>
              <a:t>printf</a:t>
            </a:r>
            <a:r>
              <a:rPr lang="en-US" altLang="en-US" sz="2800" u="sng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and </a:t>
            </a:r>
            <a:r>
              <a:rPr lang="en-US" altLang="en-US" sz="2800" b="1" dirty="0" err="1">
                <a:latin typeface="+mn-lt"/>
              </a:rPr>
              <a:t>scanf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for character I/O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utilizing the </a:t>
            </a:r>
            <a:r>
              <a:rPr lang="en-US" altLang="en-US" sz="2800" b="1" dirty="0">
                <a:latin typeface="+mn-lt"/>
              </a:rPr>
              <a:t>%c</a:t>
            </a:r>
            <a:r>
              <a:rPr lang="en-US" altLang="en-US" sz="2800" dirty="0">
                <a:latin typeface="+mn-lt"/>
              </a:rPr>
              <a:t> specifier.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letter;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 ("%c", &amp;letter);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("The letter is:  %c \n", letter);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C77129-BBF3-4325-846A-1BA51FDE69D0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8963" y="104775"/>
            <a:ext cx="7237046" cy="71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2, more common: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can use special character functions called 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– reads a character from the keyboard and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returns an integer value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 – prints a character to the screen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function prototypes for these functions are included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i="1" dirty="0" err="1">
                <a:latin typeface="+mn-lt"/>
              </a:rPr>
              <a:t>stdio.h</a:t>
            </a: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i="1" dirty="0">
                <a:latin typeface="+mn-lt"/>
              </a:rPr>
              <a:t>Function prototypes:</a:t>
            </a:r>
            <a:r>
              <a:rPr lang="en-US" altLang="en-US" sz="2800" dirty="0">
                <a:latin typeface="+mn-lt"/>
              </a:rPr>
              <a:t>        </a:t>
            </a:r>
            <a:r>
              <a:rPr lang="en-US" altLang="en-US" sz="2800" i="1" dirty="0">
                <a:latin typeface="+mn-lt"/>
              </a:rPr>
              <a:t>Example:</a:t>
            </a:r>
            <a:r>
              <a:rPr lang="en-US" altLang="en-US" sz="2800" dirty="0">
                <a:latin typeface="+mn-lt"/>
              </a:rPr>
              <a:t> 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int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(void);           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int putchar(int);                 c = getchar(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                         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4495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5800" y="4495800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D209C-C5CC-4215-AFC9-58D2012CD630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381000"/>
            <a:ext cx="7315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End of File (EOF)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Defined in </a:t>
            </a:r>
            <a:r>
              <a:rPr lang="en-US" altLang="en-US" sz="2800" dirty="0" err="1">
                <a:latin typeface="+mn-lt"/>
              </a:rPr>
              <a:t>stdio.h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#define EOF (-1)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This value is system dependent and will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vary from system to system */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08" y="1365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How to implement EOF at the keyboard: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sz="2400" dirty="0"/>
              <a:t>In Unix/Linux environments, press:    </a:t>
            </a:r>
            <a:r>
              <a:rPr lang="en-US" altLang="en-US" sz="2400" b="1" dirty="0"/>
              <a:t>control-d </a:t>
            </a:r>
          </a:p>
          <a:p>
            <a:pPr marL="0" indent="0" eaLnBrk="1" hangingPunct="1">
              <a:buNone/>
              <a:defRPr/>
            </a:pPr>
            <a:r>
              <a:rPr lang="en-US" altLang="en-US" sz="2400" b="1" dirty="0"/>
              <a:t> </a:t>
            </a:r>
          </a:p>
          <a:p>
            <a:pPr marL="0" indent="0" eaLnBrk="1" hangingPunct="1">
              <a:buNone/>
              <a:defRPr/>
            </a:pPr>
            <a:r>
              <a:rPr lang="en-US" altLang="en-US" sz="2400" dirty="0"/>
              <a:t>Often represented as  </a:t>
            </a:r>
            <a:r>
              <a:rPr lang="en-US" altLang="en-US" sz="2400" b="1" dirty="0"/>
              <a:t>(^d)</a:t>
            </a:r>
          </a:p>
          <a:p>
            <a:pPr marL="0" indent="0" eaLnBrk="1" hangingPunct="1">
              <a:buNone/>
              <a:defRPr/>
            </a:pPr>
            <a:endParaRPr lang="en-US" altLang="en-US" sz="2400" b="1" dirty="0"/>
          </a:p>
          <a:p>
            <a:pPr marL="0" indent="0" eaLnBrk="1" hangingPunct="1">
              <a:buNone/>
              <a:defRPr/>
            </a:pPr>
            <a:r>
              <a:rPr lang="en-US" altLang="en-US" sz="2400" dirty="0"/>
              <a:t>It is configurable/changeable.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1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0249-504D-49CA-B546-E3410E21557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9414" y="154082"/>
            <a:ext cx="8153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CHARACTERS</a:t>
            </a:r>
            <a:r>
              <a:rPr lang="en-US" altLang="en-US" dirty="0">
                <a:latin typeface="+mn-lt"/>
              </a:rPr>
              <a:t>					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ASCII 	   American Standard Code for Information Interchange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EBCDIC	   Extended Binary Coded Decimal </a:t>
            </a:r>
            <a:r>
              <a:rPr lang="en-US" altLang="en-US" sz="2400" dirty="0"/>
              <a:t>Interchange Code</a:t>
            </a: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 	(from IBM)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Characters need to be stored in the ones and zeros of the binary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system at heart of computer.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i="1" dirty="0">
                <a:latin typeface="+mn-lt"/>
              </a:rPr>
              <a:t>A portion of the ASCII chart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Integer</a:t>
            </a:r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u="sng" dirty="0">
                <a:latin typeface="+mn-lt"/>
              </a:rPr>
              <a:t>Binary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\n (new line)	   10	    0001010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+  (plus sign)	   43	    0101011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3		   51	    0110011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B		   66	    1000010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b		   98	    1100010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0BC46C-157D-4259-8DE1-6213AD7D46D5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93763" y="1295400"/>
            <a:ext cx="63078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Now a program to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read chars from keyboard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echo back to screen.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also counts number of chars entered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3B53A9-9E1B-49AA-8A5E-D1DDB1C935D7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61563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// </a:t>
            </a:r>
            <a:r>
              <a:rPr lang="en-US" altLang="en-US" sz="2000" dirty="0" err="1">
                <a:latin typeface="+mn-lt"/>
              </a:rPr>
              <a:t>count_chars.c</a:t>
            </a: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printf(“Enter character: (^d to quit) \n”);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count++;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while (c != EOF)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	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b="1" dirty="0">
                <a:latin typeface="+mn-lt"/>
              </a:rPr>
              <a:t>(c)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characters printed. \n”, count – 1);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		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E1DB5-FF38-4E0C-A6AC-FA3BE0C8228B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42511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i="1" dirty="0">
                <a:latin typeface="+mn-lt"/>
              </a:rPr>
              <a:t>Run the program: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Enter character: (^D to quit)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abcd</a:t>
            </a:r>
            <a:r>
              <a:rPr lang="en-US" altLang="en-US" sz="2400" b="1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abcd</a:t>
            </a:r>
            <a:r>
              <a:rPr lang="en-US" altLang="en-US" sz="2400" dirty="0">
                <a:latin typeface="+mn-lt"/>
              </a:rPr>
              <a:t>			5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z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			2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1w2e3r $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1w2e3r $		9 chars including newline and space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^d</a:t>
            </a:r>
            <a:r>
              <a:rPr lang="en-US" altLang="en-US" sz="2400" dirty="0">
                <a:latin typeface="+mn-lt"/>
              </a:rPr>
              <a:t>			1 char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16 characters printed.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16 does not include the EOF marker/character.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C359E-DD7A-4AE4-9DF9-483F6181EBAC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50259" y="457200"/>
            <a:ext cx="68659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Character I/O from Keyboard (review)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sz="2800" dirty="0">
                <a:latin typeface="+mn-lt"/>
              </a:rPr>
              <a:t>To read characters from the keyboard and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write to screen: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7E8230-97A9-41AF-A309-0AF6ECAC5A12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597775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</a:t>
            </a:r>
            <a:r>
              <a:rPr lang="en-US" altLang="en-US" sz="2800" b="1" u="sng" dirty="0">
                <a:latin typeface="+mn-lt"/>
              </a:rPr>
              <a:t>Files</a:t>
            </a: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 To read characters from a file and write to a file: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FILE *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, *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(“in.dat”, “r”);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(“out.dat”, “w”);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);     // read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>
                <a:latin typeface="+mn-lt"/>
              </a:rPr>
              <a:t>outfile);    </a:t>
            </a:r>
            <a:r>
              <a:rPr lang="en-US" altLang="en-US" sz="2800" dirty="0">
                <a:latin typeface="+mn-lt"/>
              </a:rPr>
              <a:t>// write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CD5C6-6D06-41EA-95B8-84276C5E22F2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3000" y="1117600"/>
            <a:ext cx="642302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Files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3.  To read chars from a file in a while loop: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while ((c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)) != EOF)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9D9C-86A9-4FB1-8413-DF8E606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Program.   </a:t>
            </a:r>
            <a:r>
              <a:rPr lang="en-US" altLang="en-US" sz="4800" dirty="0" err="1"/>
              <a:t>count_words.c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C8F6-56E2-4823-86E1-B1715A80C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Path to the code: /home/college/</a:t>
            </a:r>
            <a:r>
              <a:rPr lang="en-US" dirty="0" err="1"/>
              <a:t>bielr</a:t>
            </a:r>
            <a:r>
              <a:rPr lang="en-US" dirty="0"/>
              <a:t>/csc60/</a:t>
            </a:r>
            <a:r>
              <a:rPr lang="en-US" dirty="0" err="1"/>
              <a:t>ClassExamples</a:t>
            </a:r>
            <a:endParaRPr lang="en-US" dirty="0"/>
          </a:p>
          <a:p>
            <a:r>
              <a:rPr lang="en-US" dirty="0"/>
              <a:t>File name is:  </a:t>
            </a:r>
            <a:r>
              <a:rPr lang="en-US" dirty="0" err="1"/>
              <a:t>count_words.c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781B-C000-49A6-8B63-5EA95A0D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E56E7-F874-4428-A9B2-4F8E8FC80AE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23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3333D-C403-4610-8B96-BE39191515CF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391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This program counts words line by line */ Page 1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</a:t>
            </a:r>
            <a:r>
              <a:rPr lang="en-US" altLang="en-US" sz="2000" dirty="0" err="1">
                <a:latin typeface="+mn-lt"/>
              </a:rPr>
              <a:t>count_words.c</a:t>
            </a:r>
            <a:r>
              <a:rPr lang="en-US" altLang="en-US" sz="2000" dirty="0">
                <a:latin typeface="+mn-lt"/>
              </a:rPr>
              <a:t>                                           </a:t>
            </a:r>
            <a:r>
              <a:rPr lang="en-US" altLang="en-US" sz="2400" dirty="0">
                <a:latin typeface="+mn-lt"/>
              </a:rPr>
              <a:t>*/ 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FILENAME “Text1.dat”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NEWLINE ‘\n’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line[100], k = 0,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FILE *text1;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text1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(FILENAME, “r”);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/* omit error check to save room on slide 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… /* more on next slide */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820E2-701E-4BE9-8489-BF48977495D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52488" y="0"/>
            <a:ext cx="766286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						</a:t>
            </a:r>
            <a:r>
              <a:rPr lang="en-US" altLang="en-US" sz="2400" dirty="0"/>
              <a:t>Page 2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while ((line[k] = </a:t>
            </a:r>
            <a:r>
              <a:rPr lang="en-US" altLang="en-US" sz="2400" b="1" dirty="0" err="1">
                <a:latin typeface="+mn-lt"/>
              </a:rPr>
              <a:t>fgetc</a:t>
            </a:r>
            <a:r>
              <a:rPr lang="en-US" altLang="en-US" sz="2400" dirty="0">
                <a:latin typeface="+mn-lt"/>
              </a:rPr>
              <a:t>(text1)) != EOF)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if (line[k] == NEWLINE)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if (k != 0)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count +=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(line, k);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… /* and more on next slide 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5A03C-69A2-4E4A-883A-C6967AF220E2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56328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…						</a:t>
            </a:r>
            <a:r>
              <a:rPr lang="en-US" altLang="en-US" sz="2800" dirty="0"/>
              <a:t>Page 3 of 4</a:t>
            </a:r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      if (k != 0)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    count += </a:t>
            </a:r>
            <a:r>
              <a:rPr lang="en-US" altLang="en-US" sz="2800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(line, k);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printf(“\</a:t>
            </a:r>
            <a:r>
              <a:rPr lang="en-US" altLang="en-US" sz="2800" dirty="0" err="1">
                <a:latin typeface="+mn-lt"/>
              </a:rPr>
              <a:t>n%i</a:t>
            </a:r>
            <a:r>
              <a:rPr lang="en-US" altLang="en-US" sz="2800" dirty="0">
                <a:latin typeface="+mn-lt"/>
              </a:rPr>
              <a:t> words read. \n\n”, count);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return EXIT_SUCCESS;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function </a:t>
            </a:r>
            <a:r>
              <a:rPr lang="en-US" altLang="en-US" sz="2800" b="1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 is on next slide.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2B285-CE7C-4418-BDDD-5C935BACEFAD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371600" y="152400"/>
            <a:ext cx="678180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k = 97;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char c = ‘a’;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/* print both as </a:t>
            </a:r>
            <a:r>
              <a:rPr lang="en-US" altLang="en-US" sz="2400" u="sng" dirty="0">
                <a:latin typeface="+mn-lt"/>
              </a:rPr>
              <a:t>characters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printf(“value of k:  </a:t>
            </a:r>
            <a:r>
              <a:rPr lang="en-US" altLang="en-US" sz="2400" b="1" dirty="0">
                <a:latin typeface="+mn-lt"/>
              </a:rPr>
              <a:t>%c</a:t>
            </a:r>
            <a:r>
              <a:rPr lang="en-US" altLang="en-US" sz="2400" dirty="0">
                <a:latin typeface="+mn-lt"/>
              </a:rPr>
              <a:t>;  value of c:  </a:t>
            </a:r>
            <a:r>
              <a:rPr lang="en-US" altLang="en-US" sz="2400" b="1" dirty="0">
                <a:latin typeface="+mn-lt"/>
              </a:rPr>
              <a:t>%c</a:t>
            </a:r>
            <a:r>
              <a:rPr lang="en-US" altLang="en-US" sz="2400" dirty="0">
                <a:latin typeface="+mn-lt"/>
              </a:rPr>
              <a:t> \n”, k, c);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i="1" dirty="0">
                <a:latin typeface="+mn-lt"/>
              </a:rPr>
              <a:t>	RESULT: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value of k:  a;  value of c:  a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/* print both as </a:t>
            </a:r>
            <a:r>
              <a:rPr lang="en-US" altLang="en-US" sz="2400" u="sng" dirty="0">
                <a:latin typeface="+mn-lt"/>
              </a:rPr>
              <a:t>integers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printf(“value of k: 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 value of c: 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\n”, k, c);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i="1" dirty="0">
                <a:latin typeface="+mn-lt"/>
              </a:rPr>
              <a:t>	RESULT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value of k:  97;  value of c:  97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FD70B-85A4-4007-A55C-53DCB033E02F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41375" y="76200"/>
            <a:ext cx="7700057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dirty="0"/>
              <a:t>Page 4 of 4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Function to count number of words in an integer array */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	 {		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int count = 0,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space = ' 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while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==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if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!=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count;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39" y="1143000"/>
            <a:ext cx="7886700" cy="2852737"/>
          </a:xfrm>
        </p:spPr>
        <p:txBody>
          <a:bodyPr/>
          <a:lstStyle/>
          <a:p>
            <a:r>
              <a:rPr lang="en-US" dirty="0"/>
              <a:t>Character Functions </a:t>
            </a:r>
            <a:r>
              <a:rPr lang="en-US" sz="4800" dirty="0"/>
              <a:t>in </a:t>
            </a:r>
            <a:r>
              <a:rPr lang="en-US" altLang="en-US" sz="4800" dirty="0" err="1"/>
              <a:t>ctype.h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use these functions, add to your code: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#include &lt;</a:t>
            </a:r>
            <a:r>
              <a:rPr lang="en-US" sz="3200" dirty="0" err="1">
                <a:solidFill>
                  <a:schemeClr val="tx1"/>
                </a:solidFill>
              </a:rPr>
              <a:t>ctype.h</a:t>
            </a:r>
            <a:r>
              <a:rPr lang="en-US" sz="3200" dirty="0">
                <a:solidFill>
                  <a:schemeClr val="tx1"/>
                </a:solidFill>
              </a:rPr>
              <a:t>&gt;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38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71" y="3928"/>
            <a:ext cx="7886700" cy="1325563"/>
          </a:xfrm>
        </p:spPr>
        <p:txBody>
          <a:bodyPr/>
          <a:lstStyle/>
          <a:p>
            <a:r>
              <a:rPr lang="en-US" dirty="0"/>
              <a:t>Sample of 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27" y="132949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err="1"/>
              <a:t>tolower</a:t>
            </a:r>
            <a:r>
              <a:rPr lang="en-US" altLang="en-US" sz="2800" dirty="0"/>
              <a:t>(c)	returns a lower-case letter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ctype.h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…….</a:t>
            </a:r>
          </a:p>
          <a:p>
            <a:pPr marL="0" indent="0">
              <a:buNone/>
            </a:pPr>
            <a:r>
              <a:rPr lang="en-US" sz="2800" dirty="0"/>
              <a:t>	int c;</a:t>
            </a:r>
          </a:p>
          <a:p>
            <a:pPr marL="0" indent="0">
              <a:buNone/>
            </a:pPr>
            <a:r>
              <a:rPr lang="en-US" sz="2800" dirty="0"/>
              <a:t>	while ((c = </a:t>
            </a:r>
            <a:r>
              <a:rPr lang="en-US" sz="2800" dirty="0" err="1"/>
              <a:t>getchar</a:t>
            </a:r>
            <a:r>
              <a:rPr lang="en-US" sz="2800" dirty="0"/>
              <a:t>() ) != EOF)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putchar</a:t>
            </a:r>
            <a:r>
              <a:rPr lang="en-US" sz="2800" dirty="0"/>
              <a:t>(</a:t>
            </a:r>
            <a:r>
              <a:rPr lang="en-US" sz="2800" dirty="0" err="1"/>
              <a:t>tolower</a:t>
            </a:r>
            <a:r>
              <a:rPr lang="en-US" sz="2800" dirty="0"/>
              <a:t>(c) );</a:t>
            </a:r>
          </a:p>
          <a:p>
            <a:pPr marL="0" indent="0">
              <a:buNone/>
            </a:pPr>
            <a:r>
              <a:rPr lang="en-US" sz="2800" dirty="0"/>
              <a:t>……..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94871" y="1219200"/>
            <a:ext cx="6186929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4AC12-1167-4285-948D-6B345A49DDDB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726352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tolower</a:t>
            </a:r>
            <a:r>
              <a:rPr lang="en-US" altLang="en-US" sz="2400" dirty="0">
                <a:latin typeface="+mn-lt"/>
              </a:rPr>
              <a:t>(c)	returns a lower case letter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toupper</a:t>
            </a:r>
            <a:r>
              <a:rPr lang="en-US" altLang="en-US" sz="2400" dirty="0">
                <a:latin typeface="+mn-lt"/>
              </a:rPr>
              <a:t>(c)	returns an upper case letter</a:t>
            </a:r>
          </a:p>
          <a:p>
            <a:pPr eaLnBrk="1" hangingPunct="1">
              <a:defRPr/>
            </a:pPr>
            <a:r>
              <a:rPr lang="en-US" altLang="en-US" sz="2400">
                <a:latin typeface="+mn-lt"/>
              </a:rPr>
              <a:t>______________________________________________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isdigit</a:t>
            </a:r>
            <a:r>
              <a:rPr lang="en-US" altLang="en-US" sz="2400" dirty="0">
                <a:latin typeface="+mn-lt"/>
              </a:rPr>
              <a:t>(c)	if (digit)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islower</a:t>
            </a:r>
            <a:r>
              <a:rPr lang="en-US" altLang="en-US" sz="2400" dirty="0">
                <a:latin typeface="+mn-lt"/>
              </a:rPr>
              <a:t>(c)	if (lower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isupper</a:t>
            </a:r>
            <a:r>
              <a:rPr lang="en-US" altLang="en-US" sz="2400" dirty="0">
                <a:latin typeface="+mn-lt"/>
              </a:rPr>
              <a:t>(c)	if (upper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FE36C-A991-4FA8-A29E-649F758D9C1C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81553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Various character functions all found in </a:t>
            </a:r>
            <a:r>
              <a:rPr lang="en-US" altLang="en-US" sz="2800" b="1" dirty="0" err="1"/>
              <a:t>ctype.h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 err="1">
                <a:latin typeface="+mn-lt"/>
              </a:rPr>
              <a:t>isalpha</a:t>
            </a:r>
            <a:r>
              <a:rPr lang="en-US" altLang="en-US" sz="2400" dirty="0">
                <a:latin typeface="+mn-lt"/>
              </a:rPr>
              <a:t>(c)	if (alphabetic)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isalnum</a:t>
            </a:r>
            <a:r>
              <a:rPr lang="en-US" altLang="en-US" sz="2400" dirty="0">
                <a:latin typeface="+mn-lt"/>
              </a:rPr>
              <a:t>(c)	if (alphanumeric)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iscntrl</a:t>
            </a:r>
            <a:r>
              <a:rPr lang="en-US" altLang="en-US" sz="2400" dirty="0">
                <a:latin typeface="+mn-lt"/>
              </a:rPr>
              <a:t>(c)	if (control char)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isgraph</a:t>
            </a:r>
            <a:r>
              <a:rPr lang="en-US" altLang="en-US" sz="2400" dirty="0">
                <a:latin typeface="+mn-lt"/>
              </a:rPr>
              <a:t>(c)	if (printable)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isprint</a:t>
            </a:r>
            <a:r>
              <a:rPr lang="en-US" altLang="en-US" sz="2400" dirty="0">
                <a:latin typeface="+mn-lt"/>
              </a:rPr>
              <a:t>(c)	if (printable or space)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09D6D-D080-483D-8B63-8D10646BCEC3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65100"/>
            <a:ext cx="715901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ispunct</a:t>
            </a:r>
            <a:r>
              <a:rPr lang="en-US" altLang="en-US" sz="2400" dirty="0">
                <a:latin typeface="+mn-lt"/>
              </a:rPr>
              <a:t>(c)	if (printable, but not space, letter, or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isspace</a:t>
            </a:r>
            <a:r>
              <a:rPr lang="en-US" altLang="en-US" sz="2400" dirty="0">
                <a:latin typeface="+mn-lt"/>
              </a:rPr>
              <a:t>(c)	if (white space: space, 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nl</a:t>
            </a:r>
            <a:r>
              <a:rPr lang="en-US" altLang="en-US" sz="2400" dirty="0">
                <a:latin typeface="+mn-lt"/>
              </a:rPr>
              <a:t>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</a:t>
            </a:r>
            <a:r>
              <a:rPr lang="en-US" altLang="en-US" sz="2400" dirty="0" err="1">
                <a:latin typeface="+mn-lt"/>
              </a:rPr>
              <a:t>cr</a:t>
            </a:r>
            <a:r>
              <a:rPr lang="en-US" altLang="en-US" sz="2400" dirty="0">
                <a:latin typeface="+mn-lt"/>
              </a:rPr>
              <a:t>, horizontal or vertical tab)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isxdigit</a:t>
            </a:r>
            <a:r>
              <a:rPr lang="en-US" altLang="en-US" sz="2400" dirty="0">
                <a:latin typeface="+mn-lt"/>
              </a:rPr>
              <a:t>(c)	if (hexadecimal digit: 0 1 2 3 4 5 6 7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8 9 A B C D E F a b c d e 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20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37D3D-54E0-4D37-BBB2-1391AA7C44E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6420989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>
                <a:latin typeface="+mn-lt"/>
              </a:rPr>
              <a:t>Character Arrays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array – each letter stored as individual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character element of the array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</a:t>
            </a:r>
            <a:r>
              <a:rPr lang="en-US" altLang="en-US" sz="2400" b="1" u="sng" dirty="0">
                <a:latin typeface="+mn-lt"/>
              </a:rPr>
              <a:t>string</a:t>
            </a:r>
            <a:r>
              <a:rPr lang="en-US" altLang="en-US" sz="2400" dirty="0">
                <a:latin typeface="+mn-lt"/>
              </a:rPr>
              <a:t> – a character array where the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last array element is NULL (‘\0’)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string constants are enclosed in </a:t>
            </a:r>
            <a:r>
              <a:rPr lang="en-US" altLang="en-US" sz="2400" b="1" dirty="0">
                <a:latin typeface="+mn-lt"/>
              </a:rPr>
              <a:t>double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/>
            <a:r>
              <a:rPr lang="en-US" altLang="en-US" sz="2400" b="1" dirty="0">
                <a:latin typeface="+mn-lt"/>
              </a:rPr>
              <a:t>quotes</a:t>
            </a:r>
            <a:r>
              <a:rPr lang="en-US" altLang="en-US" sz="2400" dirty="0">
                <a:latin typeface="+mn-lt"/>
              </a:rPr>
              <a:t>.  All three of these do the same thing: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name[5]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{‘J’, ‘a’, ‘n’, ‘e’, ‘\0’};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34298-EFDE-415E-89DB-65EE7E57B1D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We may get a </a:t>
            </a:r>
            <a:r>
              <a:rPr lang="en-US" altLang="en-US" sz="2400" b="1" dirty="0">
                <a:latin typeface="+mn-lt"/>
              </a:rPr>
              <a:t>compilation error</a:t>
            </a:r>
            <a:r>
              <a:rPr lang="en-US" altLang="en-US" sz="2400" dirty="0">
                <a:latin typeface="+mn-lt"/>
              </a:rPr>
              <a:t> if we try to put too many characters into an array of a defined length: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name[6] = “Janice”;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Some compilers give an error like this: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error C2117: 'Janice' : array bounds overflow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We need a space for the  NULL, ‘\0’, at the end.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Our compiler will NOT give an error, but the program may not run correctly.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B9F84-7C8B-4692-8B65-0A1059002D1C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23875" y="152400"/>
            <a:ext cx="5257800" cy="684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 main(void)		//</a:t>
            </a:r>
            <a:r>
              <a:rPr lang="en-US" altLang="en-US" sz="2000" dirty="0" err="1">
                <a:latin typeface="+mn-lt"/>
              </a:rPr>
              <a:t>test_string.c</a:t>
            </a: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char a[6]={"234"};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/* first see what is in the array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after initialization */</a:t>
            </a:r>
          </a:p>
          <a:p>
            <a:pPr eaLnBrk="1" hangingPunct="1">
              <a:defRPr/>
            </a:pPr>
            <a:endParaRPr lang="en-US" altLang="en-US" sz="1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if (a[j] == NULL)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printf("\n\n");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42125" y="2982913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Null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6CA8-97CE-45EB-9FC5-6F1A4F2DB3B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802719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Declaration</a:t>
            </a:r>
            <a:r>
              <a:rPr lang="en-US" altLang="en-US" sz="3200" dirty="0">
                <a:latin typeface="+mn-lt"/>
              </a:rPr>
              <a:t> of Characters &amp; Integers Examples:</a:t>
            </a:r>
          </a:p>
          <a:p>
            <a:pPr>
              <a:defRPr/>
            </a:pPr>
            <a:endParaRPr lang="en-US" altLang="en-US" sz="3200" dirty="0">
              <a:latin typeface="+mn-lt"/>
            </a:endParaRPr>
          </a:p>
          <a:p>
            <a:pPr>
              <a:defRPr/>
            </a:pPr>
            <a:endParaRPr lang="en-US" altLang="en-US" sz="3200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char name, a1 = ‘b’;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   n1, n2;</a:t>
            </a:r>
          </a:p>
          <a:p>
            <a:pPr>
              <a:defRPr/>
            </a:pP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1918F-28A7-483F-8DAB-A604138C2BBF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3340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Now change one value and look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again to see what is there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b="1" dirty="0">
                <a:latin typeface="+mn-lt"/>
              </a:rPr>
              <a:t>a[4] = '9';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if (a[j] == NULL)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934200" y="2717800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"9"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V="1"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6AF5E-9CB5-4C1F-B732-D5C4522BEF0C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447800" y="117475"/>
            <a:ext cx="7420749" cy="71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latin typeface="+mn-lt"/>
              </a:rPr>
              <a:t>	Output as it appeared on the screen: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[</a:t>
            </a:r>
            <a:r>
              <a:rPr lang="en-US" altLang="en-US" sz="2400" dirty="0" err="1">
                <a:latin typeface="+mn-lt"/>
              </a:rPr>
              <a:t>bielr@athena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ClassExamples</a:t>
            </a:r>
            <a:r>
              <a:rPr lang="en-US" altLang="en-US" sz="2400" dirty="0">
                <a:latin typeface="+mn-lt"/>
              </a:rPr>
              <a:t>]&gt; </a:t>
            </a:r>
            <a:r>
              <a:rPr lang="en-US" altLang="en-US" sz="2400" dirty="0" err="1">
                <a:latin typeface="+mn-lt"/>
              </a:rPr>
              <a:t>test_strings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11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First look at contents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  <a:p>
            <a:pPr eaLnBrk="1" hangingPunct="1">
              <a:defRPr/>
            </a:pPr>
            <a:r>
              <a:rPr lang="en-US" altLang="en-US" sz="11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change one value and look again to see what is there</a:t>
            </a:r>
          </a:p>
          <a:p>
            <a:pPr eaLnBrk="1" hangingPunct="1">
              <a:defRPr/>
            </a:pPr>
            <a:r>
              <a:rPr lang="en-US" altLang="en-US" sz="11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"9"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6AF5E-9CB5-4C1F-B732-D5C4522BEF0C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86865" y="1981200"/>
            <a:ext cx="70652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Details on the string functions will follow </a:t>
            </a:r>
          </a:p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once we have covered pointers.</a:t>
            </a:r>
          </a:p>
        </p:txBody>
      </p:sp>
    </p:spTree>
    <p:extLst>
      <p:ext uri="{BB962C8B-B14F-4D97-AF65-F5344CB8AC3E}">
        <p14:creationId xmlns:p14="http://schemas.microsoft.com/office/powerpoint/2010/main" val="3065172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3324-7A13-4D5F-A647-9D4B64FA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ASCII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A02C-18A8-46C9-91D6-27C13BFF1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731-42ED-4506-8FAD-BF5F92B4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E56E7-F874-4428-A9B2-4F8E8FC80AE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451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65AB2-09F8-42DD-9F4A-6BAD690D8B38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28800" y="533400"/>
            <a:ext cx="42545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b="1" u="sng" dirty="0">
                <a:latin typeface="+mn-lt"/>
              </a:rPr>
              <a:t>ASCII Character Codes</a:t>
            </a:r>
            <a:r>
              <a:rPr lang="en-US" altLang="en-US" sz="2000" b="1" dirty="0">
                <a:latin typeface="+mn-lt"/>
              </a:rPr>
              <a:t> </a:t>
            </a:r>
            <a:endParaRPr lang="en-US" altLang="en-US" sz="2000" b="1" u="sng" dirty="0">
              <a:latin typeface="+mn-lt"/>
            </a:endParaRPr>
          </a:p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u="sng" dirty="0">
                <a:latin typeface="+mn-lt"/>
              </a:rPr>
              <a:t>                      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000  000   00   NULL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001  001   01   SOH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002  002   02   STX, Start TX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003  003   03   ETX, End TX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004  004   04   EOT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005  005   05   ENQ, Inquire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006  006   06   ACK, Acknowledge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007  007   07   BEL, Bell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008  010   08   BS, Back Space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009  011   09   HT, Horizontal Tab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010  012   0A   LF, New Line(Line Feed)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011  013   0B   VT, Vertical Tab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012  014   0C   FF, Form Feed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013  015   0D   CR, Carriage Return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014  016   0E   SO, Stand Out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015  017   0F   SI, Stand In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91345-0E7E-4C50-8E82-68A79812C1F3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09800" y="533400"/>
            <a:ext cx="4106863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016  020   10   DLE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017  021   11   DC1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018  022   12   DC2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019  023   13   DC3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020  024   14   DC4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021  025   15   NAK, Negative ACK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022  026   16   SYN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023  027   17   ETB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024  030   18   CAN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025  031   19   EM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026  032   1A   SUB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027  033   1B   ESC, Escape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028  034   1C   FS, Cursor Right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029  035   1D   GS, Cursor Left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030  036   1E   RS, Cursor Up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031  037   1F   US, Cursor Down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032  040   20   SP, Space           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74277-D904-40E5-9030-FC6C25AA687F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57400" y="762000"/>
            <a:ext cx="336867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033  041   21     !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034  042   22     "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035  043   23     #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036  044   24     $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037  045   25     %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038  046   26     &amp;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039  047   27     '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040  050   28     (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041  051   29     )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042  052   2A     *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043  053   2B     +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044  054   2C     ,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045  055   2D     -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046  056   2E     ,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047  057   2F     /                        </a:t>
            </a:r>
            <a:endParaRPr lang="en-US" altLang="en-US" sz="2000" u="sng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4CC42-EFF3-4964-863F-86C806D5E365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3810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  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048  060   30    0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049  061   31    1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050  062   32    2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051  063   33    3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052  064   34    4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053  065   35    5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054  066   36    6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055  067   37    7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056  070   38    8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057  071   39    9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058  072   3A    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059  073   3B    ;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060  074   3C    &lt;</a:t>
            </a:r>
          </a:p>
          <a:p>
            <a:pPr>
              <a:defRPr/>
            </a:pPr>
            <a:r>
              <a:rPr lang="en-US" sz="2000">
                <a:latin typeface="+mn-lt"/>
              </a:rPr>
              <a:t>061  075  3D    </a:t>
            </a:r>
            <a:r>
              <a:rPr lang="en-US" sz="2000" dirty="0">
                <a:latin typeface="+mn-lt"/>
              </a:rPr>
              <a:t>=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062  076   3E    &gt;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063  077   3F    ?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064  100   40    @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AEFB5-EA83-44B8-8CCA-5DE059CE074C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3352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065  101   41    A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066  102   42    B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067  103   43    C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068  104   44    D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069  105   45    E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070  106   46    F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071  107   47    G            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072  110   48    H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073  111   49     I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074  112   4A    J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075  113   4B    K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076  114   4C    L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077  115   4D    M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078  116   4E    N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079  117   4F    O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080  120   50    P                               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43370-90B5-4249-B948-3FF04271D97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533400"/>
            <a:ext cx="298767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081  121   51    Q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082  122   52    R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083  123   53    S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084  124   54    T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085  125   55    U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086  126   56    V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087  127   57    W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088  130   58    X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089  131   59    Y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090  132   5A    Z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091  133   5B    [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092  134   5C    \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093  135   5D    ]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094  136   5E    ^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095  137   5F    _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096  140   60    `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5646-232F-4875-BC36-3DCE0B828FB1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0" y="381000"/>
            <a:ext cx="6248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char c1, c2, c3;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c1 = ‘x’;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c2 </a:t>
            </a:r>
            <a:r>
              <a:rPr lang="en-US" altLang="en-US" sz="2000">
                <a:latin typeface="+mn-lt"/>
              </a:rPr>
              <a:t>= ‘#’; 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c3 = ‘\n’;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printf(“%c %c \n”, c1, c2);</a:t>
            </a:r>
          </a:p>
          <a:p>
            <a:pPr>
              <a:defRPr/>
            </a:pPr>
            <a:endParaRPr lang="en-US" altLang="en-US" sz="1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(c1);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(32);   /* a space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(c2);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(32);   /* a space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(c3);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return EXIT_SUCCESS;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/*------------------------------------------*/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x # (NL)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x # (NL)			where (NL) means a </a:t>
            </a:r>
            <a:r>
              <a:rPr lang="en-US" altLang="en-US" sz="2000" dirty="0" err="1">
                <a:latin typeface="+mn-lt"/>
              </a:rPr>
              <a:t>NewLine</a:t>
            </a: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50E4-59FA-4FDD-95B3-B44D27380759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09800" y="838200"/>
            <a:ext cx="3962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114  162   72    r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115  163   73    s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116  164   74    t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117  165   75    u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118  166   76    v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119  167   77    w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120  170   78    x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121  171   79    y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122  172   7A    z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123  173   7B    {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124  174   7C    |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125  175   7D    }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126  176   7E    ~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127  177   7F    DEL, Delete    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Char and Strings in 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08377-FA63-4DE1-89BC-3B4C786AAE2A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76502-F8E1-4783-B366-7CAD31F67B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57400" y="1574800"/>
            <a:ext cx="56546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+mn-lt"/>
              </a:rPr>
              <a:t>In a printf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	use </a:t>
            </a:r>
            <a:r>
              <a:rPr lang="en-US" altLang="en-US" sz="2800" b="1" dirty="0">
                <a:latin typeface="+mn-lt"/>
              </a:rPr>
              <a:t>%c</a:t>
            </a:r>
            <a:r>
              <a:rPr lang="en-US" altLang="en-US" sz="2800" dirty="0">
                <a:latin typeface="+mn-lt"/>
              </a:rPr>
              <a:t> to print single character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B72D1-BC72-4C2D-ADC4-7F369D8C0E2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447800" y="685800"/>
            <a:ext cx="4926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These three prints do the SAME thing.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(32);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(‘ ‘);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#define SPACE ‘ ‘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 (SPACE);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They all print a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25792-FD3E-41D6-8527-80C11FB9EF2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228600"/>
            <a:ext cx="7086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200" dirty="0">
                <a:latin typeface="+mn-lt"/>
              </a:rPr>
              <a:t>char c1, c2;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printf(“Enter two characters (without spaces), then”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	   “press return:  \n”);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(“%</a:t>
            </a:r>
            <a:r>
              <a:rPr lang="en-US" altLang="en-US" sz="2200" dirty="0" err="1">
                <a:latin typeface="+mn-lt"/>
              </a:rPr>
              <a:t>c%c</a:t>
            </a:r>
            <a:r>
              <a:rPr lang="en-US" altLang="en-US" sz="2200" dirty="0">
                <a:latin typeface="+mn-lt"/>
              </a:rPr>
              <a:t>”, &amp;c1, &amp;c2);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(c1);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(c2);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printf(“\n %d %d \n”, c1, c2);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printf(“\n %c %c \n”, c1, c2);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/*---------------------------------------------------------------------*/</a:t>
            </a:r>
          </a:p>
          <a:p>
            <a:pPr>
              <a:defRPr/>
            </a:pPr>
            <a:endParaRPr lang="en-US" altLang="en-US" sz="2200" dirty="0">
              <a:latin typeface="+mn-lt"/>
            </a:endParaRPr>
          </a:p>
          <a:p>
            <a:pPr>
              <a:defRPr/>
            </a:pPr>
            <a:r>
              <a:rPr lang="en-US" altLang="en-US" sz="2200" b="1" dirty="0">
                <a:latin typeface="+mn-lt"/>
              </a:rPr>
              <a:t>RESULTS: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Enter two characters (without spaces), then press return:  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xy</a:t>
            </a:r>
            <a:r>
              <a:rPr lang="en-US" altLang="en-US" sz="2200" dirty="0">
                <a:latin typeface="+mn-lt"/>
              </a:rPr>
              <a:t> (NL)      		from the keyboard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xy</a:t>
            </a:r>
            <a:r>
              <a:rPr lang="en-US" altLang="en-US" sz="2200" dirty="0">
                <a:latin typeface="+mn-lt"/>
              </a:rPr>
              <a:t> 			from the </a:t>
            </a:r>
            <a:r>
              <a:rPr lang="en-US" altLang="en-US" sz="2200" dirty="0" err="1">
                <a:latin typeface="+mn-lt"/>
              </a:rPr>
              <a:t>putchars</a:t>
            </a:r>
            <a:endParaRPr lang="en-US" altLang="en-US" sz="2200" dirty="0">
              <a:latin typeface="+mn-lt"/>
            </a:endParaRPr>
          </a:p>
          <a:p>
            <a:pPr>
              <a:defRPr/>
            </a:pPr>
            <a:r>
              <a:rPr lang="en-US" altLang="en-US" sz="2200" dirty="0">
                <a:latin typeface="+mn-lt"/>
              </a:rPr>
              <a:t>(NL)			from the 1st printf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120 121 (NL)		from the 1st printf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(NL)			from the 1st &amp; 2nd printf</a:t>
            </a:r>
          </a:p>
          <a:p>
            <a:pPr>
              <a:defRPr/>
            </a:pPr>
            <a:r>
              <a:rPr lang="en-US" altLang="en-US" sz="2200">
                <a:latin typeface="+mn-lt"/>
              </a:rPr>
              <a:t>x y 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nl</a:t>
            </a:r>
            <a:r>
              <a:rPr lang="en-US" altLang="en-US" sz="2200" dirty="0">
                <a:latin typeface="+mn-lt"/>
              </a:rPr>
              <a:t>)			from the 2nd printf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A0D4-4C72-47C5-B4BB-7000ADAED37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228600"/>
            <a:ext cx="5520294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200" dirty="0">
                <a:latin typeface="+mn-lt"/>
              </a:rPr>
              <a:t>char c1, c2;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printf(“Enter 2 chars. (no spaces), then press “ 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     “return:  \n “);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c1 = </a:t>
            </a:r>
            <a:r>
              <a:rPr lang="en-US" altLang="en-US" sz="2200" dirty="0" err="1">
                <a:latin typeface="+mn-lt"/>
              </a:rPr>
              <a:t>getchar</a:t>
            </a:r>
            <a:r>
              <a:rPr lang="en-US" altLang="en-US" sz="2200" dirty="0">
                <a:latin typeface="+mn-lt"/>
              </a:rPr>
              <a:t>();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c2 = </a:t>
            </a:r>
            <a:r>
              <a:rPr lang="en-US" altLang="en-US" sz="2200" dirty="0" err="1">
                <a:latin typeface="+mn-lt"/>
              </a:rPr>
              <a:t>getchar</a:t>
            </a:r>
            <a:r>
              <a:rPr lang="en-US" altLang="en-US" sz="2200" dirty="0">
                <a:latin typeface="+mn-lt"/>
              </a:rPr>
              <a:t>();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(c1);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(c2);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(‘\n’);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/*-------------------------------------------*/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200" b="1" dirty="0">
                <a:latin typeface="+mn-lt"/>
              </a:rPr>
              <a:t>RESULTS: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Enter 2 chars. (no spaces), then press return: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a b (NL)		from the keyboard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a b (NL)		from the </a:t>
            </a:r>
            <a:r>
              <a:rPr lang="en-US" altLang="en-US" sz="2200" dirty="0" err="1">
                <a:latin typeface="+mn-lt"/>
              </a:rPr>
              <a:t>putchars</a:t>
            </a:r>
            <a:endParaRPr lang="en-US" altLang="en-US" sz="2200" dirty="0">
              <a:latin typeface="+mn-lt"/>
            </a:endParaRPr>
          </a:p>
          <a:p>
            <a:pPr>
              <a:defRPr/>
            </a:pPr>
            <a:endParaRPr lang="en-US" altLang="en-US" sz="2200" dirty="0">
              <a:latin typeface="+mn-lt"/>
            </a:endParaRPr>
          </a:p>
          <a:p>
            <a:pPr>
              <a:defRPr/>
            </a:pPr>
            <a:r>
              <a:rPr lang="en-US" altLang="en-US" sz="2200" dirty="0">
                <a:latin typeface="+mn-lt"/>
              </a:rPr>
              <a:t>The Input Buffer: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|-----|-----|-------|---------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|  a   |  b  |  NL   |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|-----|-----|-------|---------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23958</TotalTime>
  <Words>3513</Words>
  <Application>Microsoft Office PowerPoint</Application>
  <PresentationFormat>On-screen Show (4:3)</PresentationFormat>
  <Paragraphs>691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C2 – Char and Strings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to deal with getting characters in and out….I/O.</vt:lpstr>
      <vt:lpstr>PowerPoint Presentation</vt:lpstr>
      <vt:lpstr>PowerPoint Presentation</vt:lpstr>
      <vt:lpstr>PowerPoint Presentation</vt:lpstr>
      <vt:lpstr>How to implement EOF at the keyboard: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Program.   count_words.c</vt:lpstr>
      <vt:lpstr>PowerPoint Presentation</vt:lpstr>
      <vt:lpstr>PowerPoint Presentation</vt:lpstr>
      <vt:lpstr>PowerPoint Presentation</vt:lpstr>
      <vt:lpstr>PowerPoint Presentation</vt:lpstr>
      <vt:lpstr>Character Functions in ctype.h</vt:lpstr>
      <vt:lpstr>Sample of one function</vt:lpstr>
      <vt:lpstr>PowerPoint Presentation</vt:lpstr>
      <vt:lpstr>PowerPoint Presentation</vt:lpstr>
      <vt:lpstr>PowerPoint Presentation</vt:lpstr>
      <vt:lpstr>Character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ASCII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 and Strings in C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bielr</dc:creator>
  <cp:lastModifiedBy>Biel, Ruthann</cp:lastModifiedBy>
  <cp:revision>108</cp:revision>
  <dcterms:created xsi:type="dcterms:W3CDTF">2002-09-02T18:04:58Z</dcterms:created>
  <dcterms:modified xsi:type="dcterms:W3CDTF">2022-02-14T21:10:03Z</dcterms:modified>
</cp:coreProperties>
</file>