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5" r:id="rId3"/>
    <p:sldId id="278" r:id="rId4"/>
    <p:sldId id="279" r:id="rId5"/>
    <p:sldId id="280" r:id="rId6"/>
    <p:sldId id="281" r:id="rId7"/>
    <p:sldId id="290" r:id="rId8"/>
    <p:sldId id="29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45" r:id="rId22"/>
    <p:sldId id="308" r:id="rId23"/>
    <p:sldId id="310" r:id="rId24"/>
    <p:sldId id="346" r:id="rId25"/>
    <p:sldId id="311" r:id="rId26"/>
    <p:sldId id="313" r:id="rId27"/>
    <p:sldId id="314" r:id="rId28"/>
    <p:sldId id="315" r:id="rId29"/>
    <p:sldId id="316" r:id="rId30"/>
    <p:sldId id="338" r:id="rId31"/>
    <p:sldId id="339" r:id="rId32"/>
    <p:sldId id="340" r:id="rId33"/>
    <p:sldId id="341" r:id="rId34"/>
    <p:sldId id="342" r:id="rId35"/>
    <p:sldId id="343" r:id="rId36"/>
    <p:sldId id="318" r:id="rId37"/>
    <p:sldId id="319" r:id="rId38"/>
    <p:sldId id="320" r:id="rId39"/>
    <p:sldId id="321" r:id="rId40"/>
    <p:sldId id="322" r:id="rId41"/>
    <p:sldId id="344" r:id="rId42"/>
  </p:sldIdLst>
  <p:sldSz cx="9144000" cy="6858000" type="screen4x3"/>
  <p:notesSz cx="9505950" cy="70945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>
      <p:cViewPr varScale="1">
        <p:scale>
          <a:sx n="86" d="100"/>
          <a:sy n="86" d="100"/>
        </p:scale>
        <p:origin x="13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44D2E097-D147-45F7-BD8C-30CC21BB1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8150" y="531813"/>
            <a:ext cx="35496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3370263"/>
            <a:ext cx="7604125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992FA461-5F4F-4FA5-93A5-A83F02DDF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57C-AE34-4924-9AA4-FC203D221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CE16B-EE9A-4C58-B696-7F1D76081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03618-1F3C-495F-89B6-61D20129E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ED140-15F4-4C38-AE24-3B327B970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1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515E-F88E-4B72-B9D7-08F2FFBCB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77FE-E0FF-4D46-84D5-2C4189EB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56E7-F874-4428-A9B2-4F8E8FC80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BFA9-6713-43A9-A9DA-048B0A894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68A3-DF5E-4E5C-8B81-9C4F6C994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6A48-E1DD-47A8-AD1B-308C87BF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1AEA-0E46-4A90-87F2-CB6E6D4F1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BB32-1457-4D4F-B272-F2FE069E0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BA93F9-5291-476A-BEDD-3EB6C5FED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C3 - Control Structures in 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2B07D-1778-41CE-9114-AAC5CF635F1B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B44D8-9677-4B03-9282-184A56EB65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67151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((a &lt; 10.0) &amp;&amp; (b &gt; 5.0))</a:t>
            </a:r>
            <a:r>
              <a:rPr lang="en-US" altLang="en-US" sz="2400" dirty="0">
                <a:latin typeface="+mn-lt"/>
              </a:rPr>
              <a:t> 	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((2.2 &lt; 10.0) &amp;&amp; (-1.2 &gt; 5.0))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true        &amp;&amp;    false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false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24D9-5193-4DCD-B7E4-DB71F9A7EB6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19200" y="1066800"/>
            <a:ext cx="5792788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((abs(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) &gt; 2) || done)</a:t>
            </a:r>
            <a:r>
              <a:rPr lang="en-US" altLang="en-US" sz="2400" dirty="0">
                <a:latin typeface="+mn-lt"/>
              </a:rPr>
              <a:t>	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5DD56-20CC-4D1B-8E13-A70F5707E4F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914400"/>
            <a:ext cx="5792788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((abs(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b="1" dirty="0">
                <a:latin typeface="+mn-lt"/>
              </a:rPr>
              <a:t>) &gt; 2) || done)</a:t>
            </a:r>
            <a:r>
              <a:rPr lang="en-US" altLang="en-US" sz="2400" dirty="0">
                <a:latin typeface="+mn-lt"/>
              </a:rPr>
              <a:t>	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((abs(5) &gt; 2) || done)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5 &gt; 2    ||  1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true   ||  true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 true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B3C75-BF90-4E10-9D2A-2A235EA512C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14400" y="14288"/>
            <a:ext cx="7330084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Precedence: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1)  ( )		innermost first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2)  ++  --		post-increment. left to right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++ --		pre-increment.  right to left	 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3)</a:t>
            </a:r>
            <a:r>
              <a:rPr lang="en-US" altLang="en-US" sz="2400" b="1" dirty="0">
                <a:latin typeface="+mn-lt"/>
              </a:rPr>
              <a:t>  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</a:rPr>
              <a:t>!</a:t>
            </a:r>
            <a:r>
              <a:rPr lang="en-US" altLang="en-US" sz="2400" b="1" dirty="0">
                <a:latin typeface="+mn-lt"/>
              </a:rPr>
              <a:t>  </a:t>
            </a:r>
            <a:r>
              <a:rPr lang="en-US" altLang="en-US" sz="2400" dirty="0">
                <a:latin typeface="+mn-lt"/>
              </a:rPr>
              <a:t> +  -		left to right. (+ positive, - negative)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+=  -=  *=  /=  %=	right to left.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4)  *  /  %	left to right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5)  + -		left to right  (add and subtract)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6)  &lt;  &lt;=  &gt;  &gt;=	left to right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==  !=		left to right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7) 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</a:rPr>
              <a:t>&amp;&amp;</a:t>
            </a:r>
            <a:r>
              <a:rPr lang="en-US" altLang="en-US" sz="2400" dirty="0">
                <a:latin typeface="+mn-lt"/>
              </a:rPr>
              <a:t>		left to right</a:t>
            </a:r>
          </a:p>
          <a:p>
            <a:pPr>
              <a:defRPr/>
            </a:pPr>
            <a:r>
              <a:rPr lang="en-US" altLang="en-US" sz="2400" b="1" dirty="0">
                <a:highlight>
                  <a:srgbClr val="FFFF00"/>
                </a:highlight>
                <a:latin typeface="+mn-lt"/>
              </a:rPr>
              <a:t>8) </a:t>
            </a:r>
            <a:r>
              <a:rPr lang="en-US" altLang="en-US" sz="3200" b="1" dirty="0">
                <a:solidFill>
                  <a:srgbClr val="FF0000"/>
                </a:solidFill>
                <a:latin typeface="+mn-lt"/>
              </a:rPr>
              <a:t>||</a:t>
            </a:r>
            <a:r>
              <a:rPr lang="en-US" altLang="en-US" sz="2400" dirty="0">
                <a:latin typeface="+mn-lt"/>
              </a:rPr>
              <a:t>		left to right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9) =		right to left (assignment)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A0FCB-47B0-4454-B70A-A661AF76305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The simple </a:t>
            </a:r>
            <a:r>
              <a:rPr lang="en-US" altLang="en-US" sz="4400" i="1"/>
              <a:t>if</a:t>
            </a:r>
            <a:r>
              <a:rPr lang="en-US" altLang="en-US" sz="4400"/>
              <a:t> structure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81DDD-0CDF-414F-A315-D8BFE45CDE1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66813" y="609600"/>
            <a:ext cx="63246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The simple IF statement: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if(condition)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             {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	      statement 1;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             }</a:t>
            </a:r>
          </a:p>
          <a:p>
            <a:pPr>
              <a:defRPr/>
            </a:pPr>
            <a:endParaRPr lang="en-US" altLang="en-US" sz="2400" b="1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condition is True, do statement 1.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condition is False, skip statement 1.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Alternate form if only one statement:</a:t>
            </a:r>
          </a:p>
          <a:p>
            <a:pPr>
              <a:defRPr/>
            </a:pPr>
            <a:r>
              <a:rPr lang="en-US" altLang="en-US" sz="2400" dirty="0"/>
              <a:t>	</a:t>
            </a:r>
            <a:r>
              <a:rPr lang="en-US" altLang="en-US" sz="2400" b="1" dirty="0"/>
              <a:t>if(condition)</a:t>
            </a:r>
          </a:p>
          <a:p>
            <a:pPr>
              <a:defRPr/>
            </a:pPr>
            <a:r>
              <a:rPr lang="en-US" altLang="en-US" sz="2400" b="1" dirty="0"/>
              <a:t>	      statement 1;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33404-F65E-4D7E-B0A0-D47CD674FF8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086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Examples:</a:t>
            </a:r>
          </a:p>
          <a:p>
            <a:pPr>
              <a:defRPr/>
            </a:pPr>
            <a:endParaRPr lang="en-US" altLang="en-US" sz="40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(a &lt; b)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sum = sum + a;	/* simple if */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(time &gt; 1.5) {		/* another simple if */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scanf</a:t>
            </a:r>
            <a:r>
              <a:rPr lang="en-US" altLang="en-US" sz="2400" dirty="0">
                <a:latin typeface="+mn-lt"/>
              </a:rPr>
              <a:t>(“%d”, &amp;distance);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40CB1-D2F2-423C-9AB2-FB049C367F0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19150" y="487025"/>
            <a:ext cx="7696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Use a Compound Statement or Block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a set of statements enclosed in braces { 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if(condition)			if(condition) </a:t>
            </a:r>
            <a:r>
              <a:rPr lang="en-US" altLang="en-US" sz="2400" b="1" dirty="0"/>
              <a:t>{</a:t>
            </a:r>
            <a:endParaRPr lang="en-US" altLang="en-US" sz="2400" b="1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{</a:t>
            </a:r>
            <a:r>
              <a:rPr lang="en-US" altLang="en-US" sz="2400" dirty="0">
                <a:latin typeface="+mn-lt"/>
              </a:rPr>
              <a:t>				</a:t>
            </a:r>
            <a:endParaRPr lang="en-US" altLang="en-US" sz="2400" b="1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statement 1;		     statement 1;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statement 2;		     statement 2;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statement 3;		     statement 3;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}</a:t>
            </a:r>
            <a:r>
              <a:rPr lang="en-US" altLang="en-US" sz="2400" dirty="0">
                <a:latin typeface="+mn-lt"/>
              </a:rPr>
              <a:t>				</a:t>
            </a:r>
            <a:r>
              <a:rPr lang="en-US" altLang="en-US" sz="2400" b="1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b="1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Two different styles of indentation.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My version of VIM defaults to the style on the </a:t>
            </a:r>
            <a:r>
              <a:rPr lang="en-US" altLang="en-US" sz="2400" u="sng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.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 K&amp;R book uses the style on the </a:t>
            </a:r>
            <a:r>
              <a:rPr lang="en-US" altLang="en-US" sz="2400" b="1" u="sng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.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Use indentation with a consistent style.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In both styles, the contents inside the braces are indented!!!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615D28-0F64-499C-A809-2DF70B09BA34}"/>
              </a:ext>
            </a:extLst>
          </p:cNvPr>
          <p:cNvCxnSpPr>
            <a:cxnSpLocks/>
          </p:cNvCxnSpPr>
          <p:nvPr/>
        </p:nvCxnSpPr>
        <p:spPr>
          <a:xfrm>
            <a:off x="3657600" y="1524000"/>
            <a:ext cx="62144" cy="247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D82A7-D83B-46C2-9CC7-AAD6EA5A3DBB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92213" y="914400"/>
            <a:ext cx="5265737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Example: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if(x != 0.0)		/* compound if */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sum = sum +x;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count = count + 1;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printf(“/</a:t>
            </a:r>
            <a:r>
              <a:rPr lang="en-US" altLang="en-US" sz="2400" dirty="0" err="1">
                <a:latin typeface="+mn-lt"/>
              </a:rPr>
              <a:t>nEnter</a:t>
            </a:r>
            <a:r>
              <a:rPr lang="en-US" altLang="en-US" sz="2400" dirty="0">
                <a:latin typeface="+mn-lt"/>
              </a:rPr>
              <a:t> another number:  “);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scanf</a:t>
            </a:r>
            <a:r>
              <a:rPr lang="en-US" altLang="en-US" sz="2400" dirty="0">
                <a:latin typeface="+mn-lt"/>
              </a:rPr>
              <a:t>(“%f”, &amp;x);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4B4C0-9E4E-4716-A811-5D05A5371BE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066800" y="55184"/>
            <a:ext cx="4978479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Nested IF:</a:t>
            </a:r>
          </a:p>
          <a:p>
            <a:pPr>
              <a:defRPr/>
            </a:pPr>
            <a:r>
              <a:rPr lang="en-US" altLang="en-US" sz="12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&gt;= 3.0)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printf(“Honor Roll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 3.5)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printf(“President’s List \n”);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}   	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  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Alternative:</a:t>
            </a:r>
          </a:p>
          <a:p>
            <a:pPr>
              <a:defRPr/>
            </a:pPr>
            <a:r>
              <a:rPr lang="en-US" altLang="en-US" sz="2400" dirty="0"/>
              <a:t>if (</a:t>
            </a:r>
            <a:r>
              <a:rPr lang="en-US" altLang="en-US" sz="2400" dirty="0" err="1"/>
              <a:t>gpa</a:t>
            </a:r>
            <a:r>
              <a:rPr lang="en-US" altLang="en-US" sz="2400" dirty="0"/>
              <a:t> &gt;= 3.0)</a:t>
            </a:r>
          </a:p>
          <a:p>
            <a:pPr>
              <a:defRPr/>
            </a:pPr>
            <a:r>
              <a:rPr lang="en-US" altLang="en-US" sz="2400" dirty="0"/>
              <a:t>{</a:t>
            </a:r>
          </a:p>
          <a:p>
            <a:pPr>
              <a:defRPr/>
            </a:pPr>
            <a:r>
              <a:rPr lang="en-US" altLang="en-US" sz="2400" dirty="0"/>
              <a:t>     printf(“Honor Roll \n”);</a:t>
            </a:r>
          </a:p>
          <a:p>
            <a:pPr>
              <a:defRPr/>
            </a:pPr>
            <a:r>
              <a:rPr lang="en-US" altLang="en-US" sz="2400" dirty="0"/>
              <a:t>     if (</a:t>
            </a:r>
            <a:r>
              <a:rPr lang="en-US" altLang="en-US" sz="2400" dirty="0" err="1"/>
              <a:t>gpa</a:t>
            </a:r>
            <a:r>
              <a:rPr lang="en-US" altLang="en-US" sz="2400" dirty="0"/>
              <a:t> &gt; 3.5)</a:t>
            </a:r>
          </a:p>
          <a:p>
            <a:pPr>
              <a:defRPr/>
            </a:pPr>
            <a:r>
              <a:rPr lang="en-US" altLang="en-US" sz="2400" dirty="0"/>
              <a:t>           printf(“President’s List \n”);   </a:t>
            </a:r>
          </a:p>
          <a:p>
            <a:pPr>
              <a:defRPr/>
            </a:pPr>
            <a:r>
              <a:rPr lang="en-US" altLang="en-US" sz="2400" dirty="0"/>
              <a:t>}        	</a:t>
            </a:r>
            <a:r>
              <a:rPr lang="en-US" altLang="en-US" sz="2400" dirty="0">
                <a:latin typeface="+mn-lt"/>
              </a:rPr>
              <a:t>   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FDBEA-7E0C-4ECC-B518-D7F7A49C29B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Decision Making</a:t>
            </a:r>
            <a:br>
              <a:rPr lang="en-US" altLang="en-US" sz="4400"/>
            </a:br>
            <a:endParaRPr lang="en-US" altLang="en-US" sz="4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775-D06C-414C-8558-8DE4C1BCFC31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219200" y="354013"/>
            <a:ext cx="6823075" cy="612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Nested IF: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&gt;= 3.0)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printf(“Honor Roll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 3.5)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printf(“President’s List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&lt; 2.0)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printf(“Flirting with trouble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“Flirting with trouble” can never print from this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775-D06C-414C-8558-8DE4C1BCFC3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219200" y="354013"/>
            <a:ext cx="498905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Nested IF  Alternative: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&gt;= 3.0)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printf(“Honor Roll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 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&gt; 3.5)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printf(“President’s List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if(</a:t>
            </a:r>
            <a:r>
              <a:rPr lang="en-US" altLang="en-US" sz="2400" dirty="0" err="1">
                <a:latin typeface="+mn-lt"/>
              </a:rPr>
              <a:t>gpa</a:t>
            </a:r>
            <a:r>
              <a:rPr lang="en-US" altLang="en-US" sz="2400" dirty="0">
                <a:latin typeface="+mn-lt"/>
              </a:rPr>
              <a:t> &lt; 2.0)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printf(“Flirting with trouble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1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4041E-325D-483C-A920-50C7F4B33268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122363" y="609600"/>
            <a:ext cx="7378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u="sng" dirty="0">
                <a:latin typeface="+mn-lt"/>
              </a:rPr>
              <a:t>if-else statement</a:t>
            </a:r>
            <a:r>
              <a:rPr lang="en-US" altLang="en-US" sz="3200" dirty="0">
                <a:latin typeface="+mn-lt"/>
              </a:rPr>
              <a:t>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course_code</a:t>
            </a:r>
            <a:r>
              <a:rPr lang="en-US" altLang="en-US" sz="2400" dirty="0">
                <a:latin typeface="+mn-lt"/>
              </a:rPr>
              <a:t> != 2)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printf(“No course listed \n”);  	     /* true section */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printf(“No room listed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 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printf(“Computer Science \n”);	     /* false section */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    printf(“Ruthann Biel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ED39E-305D-4432-9032-065F68E40F7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66800" y="350838"/>
            <a:ext cx="584980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Three examples – all result in same output.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Example 1a: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marital_status</a:t>
            </a:r>
            <a:r>
              <a:rPr lang="en-US" altLang="en-US" sz="2400" dirty="0">
                <a:latin typeface="+mn-lt"/>
              </a:rPr>
              <a:t> == ‘s’)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if (gender == ‘M’)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if (age &gt;= 18)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</a:t>
            </a: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if (age &lt;= 26)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      </a:t>
            </a:r>
            <a:r>
              <a:rPr lang="en-US" altLang="en-US" sz="2400" dirty="0" err="1">
                <a:latin typeface="+mn-lt"/>
              </a:rPr>
              <a:t>printf</a:t>
            </a:r>
            <a:r>
              <a:rPr lang="en-US" altLang="en-US" sz="2400" dirty="0">
                <a:latin typeface="+mn-lt"/>
              </a:rPr>
              <a:t>(“All criteria are met.\n”);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</a:t>
            </a:r>
            <a:r>
              <a:rPr lang="en-US" altLang="en-US" sz="2400" dirty="0">
                <a:solidFill>
                  <a:srgbClr val="00B0F0"/>
                </a:solidFill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</a:t>
            </a:r>
            <a:r>
              <a:rPr lang="en-US" altLang="en-US" sz="2400" dirty="0">
                <a:solidFill>
                  <a:srgbClr val="00B050"/>
                </a:solidFill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  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ED39E-305D-4432-9032-065F68E40F75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66800" y="350838"/>
            <a:ext cx="57077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Three examples – all result in same output.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Example 1b: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marital_status</a:t>
            </a:r>
            <a:r>
              <a:rPr lang="en-US" altLang="en-US" sz="2400" dirty="0">
                <a:latin typeface="+mn-lt"/>
              </a:rPr>
              <a:t> == ‘s’)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if (gender == ‘M’)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if (age &gt;= 18)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if (age &lt;= 26)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     printf(“All criteria are met.\n”);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75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77AE3-8089-4C23-904B-5BBCAB2244D0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5643563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Three examples – all result in same output.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Example 1c: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marital_status</a:t>
            </a:r>
            <a:r>
              <a:rPr lang="en-US" altLang="en-US" sz="2400" dirty="0">
                <a:latin typeface="+mn-lt"/>
              </a:rPr>
              <a:t> == ‘S’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&amp;&amp; gender == ‘M’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&amp;&amp; age &gt;= 18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&amp;&amp; age &lt;= 26)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printf(“All criteria are met.\n”);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1C47D-DBDF-4FD1-82E2-EBA138B72BF5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97050" y="304800"/>
            <a:ext cx="5730875" cy="747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if (</a:t>
            </a:r>
            <a:r>
              <a:rPr lang="en-US" altLang="en-US" sz="2400" dirty="0" err="1">
                <a:latin typeface="+mn-lt"/>
              </a:rPr>
              <a:t>road_status</a:t>
            </a:r>
            <a:r>
              <a:rPr lang="en-US" altLang="en-US" sz="2400" dirty="0">
                <a:latin typeface="+mn-lt"/>
              </a:rPr>
              <a:t> == ‘S’)	/* for slick road */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if (temp &gt; 32)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printf(“Wet Roads Ahead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printf(“Stopping Time Doubled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else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printf(“Icy Roads Ahead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printf(“Stopping Time Quadrupled \n”);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printf(“Drive Carefully! \n”);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45060" name="AutoShape 6"/>
          <p:cNvSpPr>
            <a:spLocks/>
          </p:cNvSpPr>
          <p:nvPr/>
        </p:nvSpPr>
        <p:spPr bwMode="auto">
          <a:xfrm>
            <a:off x="1565275" y="800100"/>
            <a:ext cx="339725" cy="4457700"/>
          </a:xfrm>
          <a:prstGeom prst="leftBracket">
            <a:avLst>
              <a:gd name="adj" fmla="val 114449"/>
            </a:avLst>
          </a:prstGeom>
          <a:noFill/>
          <a:ln w="317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AutoShape 7"/>
          <p:cNvSpPr>
            <a:spLocks/>
          </p:cNvSpPr>
          <p:nvPr/>
        </p:nvSpPr>
        <p:spPr bwMode="auto">
          <a:xfrm>
            <a:off x="1604963" y="5257800"/>
            <a:ext cx="300037" cy="1098550"/>
          </a:xfrm>
          <a:prstGeom prst="leftBracket">
            <a:avLst>
              <a:gd name="adj" fmla="val 45784"/>
            </a:avLst>
          </a:prstGeom>
          <a:noFill/>
          <a:ln w="317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AutoShape 8"/>
          <p:cNvSpPr>
            <a:spLocks/>
          </p:cNvSpPr>
          <p:nvPr/>
        </p:nvSpPr>
        <p:spPr bwMode="auto">
          <a:xfrm>
            <a:off x="1992313" y="1447800"/>
            <a:ext cx="228600" cy="1676400"/>
          </a:xfrm>
          <a:prstGeom prst="leftBracket">
            <a:avLst>
              <a:gd name="adj" fmla="val 61111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3" name="AutoShape 9"/>
          <p:cNvSpPr>
            <a:spLocks/>
          </p:cNvSpPr>
          <p:nvPr/>
        </p:nvSpPr>
        <p:spPr bwMode="auto">
          <a:xfrm>
            <a:off x="1916113" y="3124200"/>
            <a:ext cx="293687" cy="1409700"/>
          </a:xfrm>
          <a:prstGeom prst="leftBracket">
            <a:avLst>
              <a:gd name="adj" fmla="val 332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145FB-734B-42EE-98B6-DA69E9F7323A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The </a:t>
            </a:r>
            <a:r>
              <a:rPr lang="en-US" altLang="en-US" sz="4400" i="1"/>
              <a:t>else if</a:t>
            </a:r>
            <a:r>
              <a:rPr lang="en-US" altLang="en-US" sz="4400"/>
              <a:t> structure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B1253-4C19-4C79-ADA5-A348C9EC1159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152400"/>
            <a:ext cx="3260725" cy="670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if-else-if structure:</a:t>
            </a:r>
          </a:p>
          <a:p>
            <a:pPr>
              <a:defRPr/>
            </a:pPr>
            <a:endParaRPr lang="en-US" altLang="en-US" sz="1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(weight &lt;= 50.0)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1;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if (weight &lt;= 125.0)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2;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if (weight &lt;= 200.0)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3;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4;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152400"/>
            <a:ext cx="7467600" cy="723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200" u="sng" dirty="0">
                <a:latin typeface="+mn-lt"/>
              </a:rPr>
              <a:t>if-else-if structure</a:t>
            </a:r>
            <a:r>
              <a:rPr lang="en-US" altLang="en-US" sz="3200" dirty="0">
                <a:latin typeface="+mn-lt"/>
              </a:rPr>
              <a:t>:</a:t>
            </a:r>
          </a:p>
          <a:p>
            <a:pPr>
              <a:defRPr/>
            </a:pPr>
            <a:endParaRPr lang="en-US" altLang="en-US" sz="1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(weight &lt;= 50.0)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1;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if (weight &lt;= 125.0)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2;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if (weight &lt;= 200.0)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3;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category = 4;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                                              [All braces could be omitted.] 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48579-E5EC-4573-87EC-CACFE5BDBAC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68338" y="596900"/>
            <a:ext cx="8475662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if-else-if structure generic form: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if (condition 1)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statements 1;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 if (condition 2)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statements 2;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/* repeat </a:t>
            </a:r>
            <a:r>
              <a:rPr lang="en-US" altLang="en-US" sz="2400" i="1" dirty="0">
                <a:latin typeface="+mn-lt"/>
              </a:rPr>
              <a:t>else-if</a:t>
            </a:r>
            <a:r>
              <a:rPr lang="en-US" altLang="en-US" sz="2400" dirty="0">
                <a:latin typeface="+mn-lt"/>
              </a:rPr>
              <a:t> as many times as needed within reason */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else	/* the </a:t>
            </a:r>
            <a:r>
              <a:rPr lang="en-US" altLang="en-US" sz="2400" i="1" dirty="0">
                <a:latin typeface="+mn-lt"/>
              </a:rPr>
              <a:t>else</a:t>
            </a:r>
            <a:r>
              <a:rPr lang="en-US" altLang="en-US" sz="2400" dirty="0">
                <a:latin typeface="+mn-lt"/>
              </a:rPr>
              <a:t> is optional but often used for catching errors */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last set of statements;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80D63-F1E5-410D-B8F8-88B919CA9CC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altLang="en-US" dirty="0"/>
              <a:t>Relational Operators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219200" y="1396940"/>
            <a:ext cx="42672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+mn-lt"/>
              </a:rPr>
              <a:t>&lt;</a:t>
            </a:r>
            <a:r>
              <a:rPr lang="en-US" altLang="en-US" sz="2800" dirty="0">
                <a:latin typeface="+mn-lt"/>
              </a:rPr>
              <a:t>    less than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b="1" dirty="0">
                <a:latin typeface="+mn-lt"/>
              </a:rPr>
              <a:t>&lt;=</a:t>
            </a:r>
            <a:r>
              <a:rPr lang="en-US" altLang="en-US" sz="2800" dirty="0">
                <a:latin typeface="+mn-lt"/>
              </a:rPr>
              <a:t>  less than or equal to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+mn-lt"/>
              </a:rPr>
              <a:t>&gt;</a:t>
            </a:r>
            <a:r>
              <a:rPr lang="en-US" altLang="en-US" sz="2800" dirty="0">
                <a:latin typeface="+mn-lt"/>
              </a:rPr>
              <a:t>    greater than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+mn-lt"/>
              </a:rPr>
              <a:t>&gt;=</a:t>
            </a:r>
            <a:r>
              <a:rPr lang="en-US" altLang="en-US" sz="2800" dirty="0">
                <a:latin typeface="+mn-lt"/>
              </a:rPr>
              <a:t>  greater than or equal to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+mn-lt"/>
              </a:rPr>
              <a:t>==</a:t>
            </a:r>
            <a:r>
              <a:rPr lang="en-US" altLang="en-US" sz="2800" dirty="0">
                <a:latin typeface="+mn-lt"/>
              </a:rPr>
              <a:t>  compare equal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latin typeface="+mn-lt"/>
              </a:rPr>
              <a:t>!=</a:t>
            </a:r>
            <a:r>
              <a:rPr lang="en-US" altLang="en-US" sz="2800" dirty="0">
                <a:latin typeface="+mn-lt"/>
              </a:rPr>
              <a:t>   not equal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3200" dirty="0">
                <a:latin typeface="+mn-lt"/>
              </a:rPr>
              <a:t>	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0B874-3983-4934-B2CC-05C609AC74E9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The Conditional Operator</a:t>
            </a:r>
          </a:p>
        </p:txBody>
      </p:sp>
      <p:sp>
        <p:nvSpPr>
          <p:cNvPr id="4915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Alternative for the if-else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15855-848D-478D-AEF2-A73E65F59250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447800" y="919163"/>
            <a:ext cx="6278563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Conditional Operator =   </a:t>
            </a:r>
            <a:r>
              <a:rPr lang="en-US" altLang="en-US" sz="3200" b="1" dirty="0">
                <a:highlight>
                  <a:srgbClr val="FFFF00"/>
                </a:highlight>
                <a:latin typeface="+mn-lt"/>
              </a:rPr>
              <a:t>?:</a:t>
            </a:r>
          </a:p>
          <a:p>
            <a:pPr>
              <a:defRPr/>
            </a:pPr>
            <a:endParaRPr lang="en-US" altLang="en-US" sz="3200" b="1" u="sng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A ternary operator can be used instead of </a:t>
            </a:r>
            <a:r>
              <a:rPr lang="en-US" altLang="en-US" sz="2400" b="1" i="1" dirty="0">
                <a:latin typeface="+mn-lt"/>
              </a:rPr>
              <a:t>if-else</a:t>
            </a:r>
            <a:r>
              <a:rPr lang="en-US" altLang="en-US" sz="2400" i="1" dirty="0">
                <a:latin typeface="+mn-lt"/>
              </a:rPr>
              <a:t> </a:t>
            </a:r>
          </a:p>
          <a:p>
            <a:pPr>
              <a:defRPr/>
            </a:pPr>
            <a:endParaRPr lang="en-US" altLang="en-US" sz="2400" i="1" dirty="0">
              <a:latin typeface="+mn-lt"/>
            </a:endParaRPr>
          </a:p>
          <a:p>
            <a:pPr>
              <a:defRPr/>
            </a:pPr>
            <a:endParaRPr lang="en-US" altLang="en-US" sz="2400" i="1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(Ternary means it has 3 parts with 2 operators.)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88B86-C1E2-41EB-9D81-413EDD298172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6461769" cy="63401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Conditional Operator - </a:t>
            </a:r>
            <a:r>
              <a:rPr lang="en-US" altLang="en-US" sz="3200" dirty="0">
                <a:highlight>
                  <a:srgbClr val="FFFF00"/>
                </a:highlight>
                <a:latin typeface="+mn-lt"/>
              </a:rPr>
              <a:t>?: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_____________________________________________________</a:t>
            </a:r>
          </a:p>
          <a:p>
            <a:pPr>
              <a:defRPr/>
            </a:pPr>
            <a:endParaRPr lang="en-US" altLang="en-US" sz="18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if(count &lt;= 100)		   </a:t>
            </a:r>
            <a:r>
              <a:rPr lang="en-US" altLang="en-US" sz="2000" b="1" dirty="0">
                <a:latin typeface="+mn-lt"/>
              </a:rPr>
              <a:t>/* if-else way 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count +=5;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else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sum = count + </a:t>
            </a:r>
            <a:r>
              <a:rPr lang="en-US" altLang="en-US" sz="2000" dirty="0" err="1">
                <a:latin typeface="+mn-lt"/>
              </a:rPr>
              <a:t>hiho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}___________________</a:t>
            </a:r>
            <a:r>
              <a:rPr lang="en-US" altLang="en-US" sz="1800" dirty="0">
                <a:latin typeface="+mn-lt"/>
              </a:rPr>
              <a:t>____</a:t>
            </a:r>
            <a:r>
              <a:rPr lang="en-US" altLang="en-US" dirty="0">
                <a:latin typeface="+mn-lt"/>
              </a:rPr>
              <a:t>__________________________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                                          </a:t>
            </a:r>
            <a:r>
              <a:rPr lang="en-US" altLang="en-US" sz="2000" b="1" dirty="0">
                <a:latin typeface="+mn-lt"/>
              </a:rPr>
              <a:t>/* Conditional Operator way */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b="1" dirty="0">
                <a:latin typeface="+mn-lt"/>
              </a:rPr>
              <a:t>count &lt;= 100  ?  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count +=5  </a:t>
            </a:r>
            <a:r>
              <a:rPr lang="en-US" altLang="en-US" sz="2000" b="1" dirty="0">
                <a:latin typeface="+mn-lt"/>
              </a:rPr>
              <a:t>:   </a:t>
            </a:r>
            <a:r>
              <a:rPr lang="en-US" altLang="en-US" sz="2000" b="1" dirty="0">
                <a:solidFill>
                  <a:srgbClr val="00B050"/>
                </a:solidFill>
                <a:latin typeface="+mn-lt"/>
              </a:rPr>
              <a:t>sum = count + </a:t>
            </a:r>
            <a:r>
              <a:rPr lang="en-US" altLang="en-US" sz="2000" b="1" dirty="0" err="1">
                <a:solidFill>
                  <a:srgbClr val="00B050"/>
                </a:solidFill>
                <a:latin typeface="+mn-lt"/>
              </a:rPr>
              <a:t>hiho</a:t>
            </a:r>
            <a:r>
              <a:rPr lang="en-US" altLang="en-US" sz="2000" b="1" dirty="0">
                <a:solidFill>
                  <a:srgbClr val="00B050"/>
                </a:solidFill>
                <a:latin typeface="+mn-lt"/>
              </a:rPr>
              <a:t>;</a:t>
            </a:r>
          </a:p>
          <a:p>
            <a:pPr>
              <a:defRPr/>
            </a:pPr>
            <a:endParaRPr lang="en-US" altLang="en-US" sz="2000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condition              section          </a:t>
            </a:r>
            <a:r>
              <a:rPr lang="en-US" altLang="en-US" sz="2000" dirty="0" err="1">
                <a:latin typeface="+mn-lt"/>
              </a:rPr>
              <a:t>section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to be                      done              </a:t>
            </a:r>
            <a:r>
              <a:rPr lang="en-US" altLang="en-US" sz="2000" dirty="0" err="1">
                <a:latin typeface="+mn-lt"/>
              </a:rPr>
              <a:t>done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evaluated             on 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True</a:t>
            </a:r>
            <a:r>
              <a:rPr lang="en-US" altLang="en-US" sz="2000" dirty="0">
                <a:latin typeface="+mn-lt"/>
              </a:rPr>
              <a:t>          on 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False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                           condition       </a:t>
            </a:r>
            <a:r>
              <a:rPr lang="en-US" altLang="en-US" sz="2000" dirty="0" err="1">
                <a:latin typeface="+mn-lt"/>
              </a:rPr>
              <a:t>condition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1204" name="AutoShape 5"/>
          <p:cNvSpPr>
            <a:spLocks noChangeArrowheads="1"/>
          </p:cNvSpPr>
          <p:nvPr/>
        </p:nvSpPr>
        <p:spPr bwMode="auto">
          <a:xfrm>
            <a:off x="1752600" y="44196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5" name="AutoShape 8"/>
          <p:cNvSpPr>
            <a:spLocks noChangeArrowheads="1"/>
          </p:cNvSpPr>
          <p:nvPr/>
        </p:nvSpPr>
        <p:spPr bwMode="auto">
          <a:xfrm>
            <a:off x="3198812" y="4419600"/>
            <a:ext cx="225425" cy="533400"/>
          </a:xfrm>
          <a:prstGeom prst="upArrow">
            <a:avLst>
              <a:gd name="adj1" fmla="val 50000"/>
              <a:gd name="adj2" fmla="val 58344"/>
            </a:avLst>
          </a:prstGeom>
          <a:solidFill>
            <a:srgbClr val="0070C0"/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AutoShape 9"/>
          <p:cNvSpPr>
            <a:spLocks noChangeArrowheads="1"/>
          </p:cNvSpPr>
          <p:nvPr/>
        </p:nvSpPr>
        <p:spPr bwMode="auto">
          <a:xfrm>
            <a:off x="4572000" y="44196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B050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9CA94-2D6B-429F-99FD-572617D25C61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14400" y="0"/>
            <a:ext cx="7145338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	/* </a:t>
            </a:r>
            <a:r>
              <a:rPr lang="en-US" altLang="en-US" sz="2000" dirty="0" err="1">
                <a:latin typeface="+mn-lt"/>
              </a:rPr>
              <a:t>voltage.c</a:t>
            </a:r>
            <a:r>
              <a:rPr lang="en-US" altLang="en-US" sz="2000" dirty="0">
                <a:latin typeface="+mn-lt"/>
              </a:rPr>
              <a:t>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float </a:t>
            </a:r>
            <a:r>
              <a:rPr lang="en-US" altLang="en-US" sz="2000" dirty="0" err="1">
                <a:latin typeface="+mn-lt"/>
              </a:rPr>
              <a:t>led_voltage</a:t>
            </a:r>
            <a:r>
              <a:rPr lang="en-US" altLang="en-US" sz="2000" dirty="0">
                <a:latin typeface="+mn-lt"/>
              </a:rPr>
              <a:t>;          /* Voltage across LED in volts.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float </a:t>
            </a:r>
            <a:r>
              <a:rPr lang="en-US" altLang="en-US" sz="2000" dirty="0" err="1">
                <a:latin typeface="+mn-lt"/>
              </a:rPr>
              <a:t>resistor_voltage</a:t>
            </a:r>
            <a:r>
              <a:rPr lang="en-US" altLang="en-US" sz="2000" dirty="0">
                <a:latin typeface="+mn-lt"/>
              </a:rPr>
              <a:t>;   /* Voltage across resistor in volts.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float </a:t>
            </a:r>
            <a:r>
              <a:rPr lang="en-US" altLang="en-US" sz="2000" dirty="0" err="1">
                <a:latin typeface="+mn-lt"/>
              </a:rPr>
              <a:t>source_voltage</a:t>
            </a:r>
            <a:r>
              <a:rPr lang="en-US" altLang="en-US" sz="2000" dirty="0">
                <a:latin typeface="+mn-lt"/>
              </a:rPr>
              <a:t>;    /* Voltage of the source in volts. 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float </a:t>
            </a:r>
            <a:r>
              <a:rPr lang="en-US" altLang="en-US" sz="2000" dirty="0" err="1">
                <a:latin typeface="+mn-lt"/>
              </a:rPr>
              <a:t>circuit_current</a:t>
            </a:r>
            <a:r>
              <a:rPr lang="en-US" altLang="en-US" sz="2000" dirty="0">
                <a:latin typeface="+mn-lt"/>
              </a:rPr>
              <a:t>;      /* Current in the LED in amperes 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float </a:t>
            </a:r>
            <a:r>
              <a:rPr lang="en-US" altLang="en-US" sz="2000" dirty="0" err="1">
                <a:latin typeface="+mn-lt"/>
              </a:rPr>
              <a:t>resistor_value</a:t>
            </a:r>
            <a:r>
              <a:rPr lang="en-US" altLang="en-US" sz="2000" dirty="0">
                <a:latin typeface="+mn-lt"/>
              </a:rPr>
              <a:t>;      /* Value of resistor in ohms. */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printf(“\n\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the source voltage in volts =&gt;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(“%f”, &amp;</a:t>
            </a:r>
            <a:r>
              <a:rPr lang="en-US" altLang="en-US" sz="2000" dirty="0" err="1">
                <a:latin typeface="+mn-lt"/>
              </a:rPr>
              <a:t>source_voltage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printf(“\n\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value of resistor in ohms =&gt;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(“%f”, &amp;</a:t>
            </a:r>
            <a:r>
              <a:rPr lang="en-US" altLang="en-US" sz="2000" dirty="0" err="1">
                <a:latin typeface="+mn-lt"/>
              </a:rPr>
              <a:t>resistor_value</a:t>
            </a:r>
            <a:r>
              <a:rPr lang="en-US" altLang="en-US" sz="2000" dirty="0">
                <a:latin typeface="+mn-lt"/>
              </a:rPr>
              <a:t>);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b="1" dirty="0">
                <a:latin typeface="+mn-lt"/>
              </a:rPr>
              <a:t>    </a:t>
            </a:r>
            <a:r>
              <a:rPr lang="en-US" altLang="en-US" sz="2000" b="1" dirty="0" err="1">
                <a:solidFill>
                  <a:srgbClr val="00B050"/>
                </a:solidFill>
                <a:latin typeface="+mn-lt"/>
              </a:rPr>
              <a:t>led_voltage</a:t>
            </a:r>
            <a:r>
              <a:rPr lang="en-US" altLang="en-US" sz="2000" b="1" dirty="0">
                <a:solidFill>
                  <a:srgbClr val="00B050"/>
                </a:solidFill>
                <a:latin typeface="+mn-lt"/>
              </a:rPr>
              <a:t>  = (</a:t>
            </a:r>
            <a:r>
              <a:rPr lang="en-US" altLang="en-US" sz="2000" b="1" dirty="0" err="1">
                <a:solidFill>
                  <a:srgbClr val="00B050"/>
                </a:solidFill>
                <a:latin typeface="+mn-lt"/>
              </a:rPr>
              <a:t>source_voltage</a:t>
            </a:r>
            <a:r>
              <a:rPr lang="en-US" altLang="en-US" sz="2000" b="1" dirty="0">
                <a:solidFill>
                  <a:srgbClr val="00B050"/>
                </a:solidFill>
                <a:latin typeface="+mn-lt"/>
              </a:rPr>
              <a:t> &lt; 2.3) ? </a:t>
            </a:r>
            <a:r>
              <a:rPr lang="en-US" altLang="en-US" sz="2000" b="1" dirty="0" err="1">
                <a:solidFill>
                  <a:srgbClr val="00B050"/>
                </a:solidFill>
                <a:latin typeface="+mn-lt"/>
              </a:rPr>
              <a:t>source_voltage</a:t>
            </a:r>
            <a:r>
              <a:rPr lang="en-US" altLang="en-US" sz="2000" b="1" dirty="0">
                <a:solidFill>
                  <a:srgbClr val="00B050"/>
                </a:solidFill>
                <a:latin typeface="+mn-lt"/>
              </a:rPr>
              <a:t>: 2.3;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resistor_voltage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source_voltage</a:t>
            </a:r>
            <a:r>
              <a:rPr lang="en-US" altLang="en-US" sz="2000" dirty="0">
                <a:latin typeface="+mn-lt"/>
              </a:rPr>
              <a:t> – </a:t>
            </a:r>
            <a:r>
              <a:rPr lang="en-US" altLang="en-US" sz="2000" dirty="0" err="1">
                <a:latin typeface="+mn-lt"/>
              </a:rPr>
              <a:t>led_voltage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circuit_current</a:t>
            </a:r>
            <a:r>
              <a:rPr lang="en-US" altLang="en-US" sz="2000" dirty="0">
                <a:latin typeface="+mn-lt"/>
              </a:rPr>
              <a:t> = </a:t>
            </a:r>
            <a:r>
              <a:rPr lang="en-US" altLang="en-US" sz="2000" dirty="0" err="1">
                <a:latin typeface="+mn-lt"/>
              </a:rPr>
              <a:t>resistor_voltage</a:t>
            </a:r>
            <a:r>
              <a:rPr lang="en-US" altLang="en-US" sz="2000" dirty="0">
                <a:latin typeface="+mn-lt"/>
              </a:rPr>
              <a:t> / </a:t>
            </a:r>
            <a:r>
              <a:rPr lang="en-US" altLang="en-US" sz="2000" dirty="0" err="1">
                <a:latin typeface="+mn-lt"/>
              </a:rPr>
              <a:t>resistor_value</a:t>
            </a:r>
            <a:r>
              <a:rPr lang="en-US" altLang="en-US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 (“Total circuit current is %f amperes. \n”, </a:t>
            </a:r>
            <a:r>
              <a:rPr lang="en-US" altLang="en-US" sz="2000" dirty="0" err="1">
                <a:latin typeface="+mn-lt"/>
              </a:rPr>
              <a:t>circuit_current</a:t>
            </a:r>
            <a:r>
              <a:rPr lang="en-US" altLang="en-US" sz="2000" dirty="0">
                <a:latin typeface="+mn-lt"/>
              </a:rPr>
              <a:t>);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system(“pause”);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return EXIT_SUCCESS;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CB4A-3CDD-41B5-A180-44256FFC4CD3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14400" y="350838"/>
            <a:ext cx="80010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i="1" dirty="0">
                <a:latin typeface="+mn-lt"/>
              </a:rPr>
              <a:t>Example of the two ways:</a:t>
            </a:r>
            <a:r>
              <a:rPr lang="en-US" altLang="en-US" sz="2800" b="1" dirty="0">
                <a:latin typeface="+mn-lt"/>
              </a:rPr>
              <a:t>  ?:  </a:t>
            </a:r>
            <a:r>
              <a:rPr lang="en-US" altLang="en-US" sz="2800" b="1" i="1" dirty="0">
                <a:latin typeface="+mn-lt"/>
              </a:rPr>
              <a:t>and</a:t>
            </a:r>
            <a:r>
              <a:rPr lang="en-US" altLang="en-US" sz="2800" b="1" dirty="0">
                <a:latin typeface="+mn-lt"/>
              </a:rPr>
              <a:t> if-else</a:t>
            </a:r>
          </a:p>
          <a:p>
            <a:pPr>
              <a:defRPr/>
            </a:pPr>
            <a:endParaRPr lang="en-US" altLang="en-US" sz="1800" b="1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(1)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     </a:t>
            </a:r>
            <a:r>
              <a:rPr lang="en-US" altLang="en-US" sz="2400" b="1" dirty="0" err="1">
                <a:solidFill>
                  <a:srgbClr val="00B050"/>
                </a:solidFill>
                <a:latin typeface="+mn-lt"/>
              </a:rPr>
              <a:t>led_voltage</a:t>
            </a:r>
            <a:r>
              <a:rPr lang="en-US" altLang="en-US" sz="2400" b="1" dirty="0">
                <a:solidFill>
                  <a:srgbClr val="00B050"/>
                </a:solidFill>
                <a:latin typeface="+mn-lt"/>
              </a:rPr>
              <a:t>  = (</a:t>
            </a:r>
            <a:r>
              <a:rPr lang="en-US" altLang="en-US" sz="2400" b="1" dirty="0" err="1">
                <a:solidFill>
                  <a:srgbClr val="00B050"/>
                </a:solidFill>
                <a:latin typeface="+mn-lt"/>
              </a:rPr>
              <a:t>source_voltage</a:t>
            </a:r>
            <a:r>
              <a:rPr lang="en-US" altLang="en-US" sz="2400" b="1" dirty="0">
                <a:solidFill>
                  <a:srgbClr val="00B050"/>
                </a:solidFill>
                <a:latin typeface="+mn-lt"/>
              </a:rPr>
              <a:t> &lt; 2.3) ? </a:t>
            </a:r>
            <a:r>
              <a:rPr lang="en-US" altLang="en-US" sz="2400" b="1" dirty="0" err="1">
                <a:solidFill>
                  <a:srgbClr val="00B050"/>
                </a:solidFill>
                <a:latin typeface="+mn-lt"/>
              </a:rPr>
              <a:t>source_voltage</a:t>
            </a:r>
            <a:r>
              <a:rPr lang="en-US" altLang="en-US" sz="2400" b="1" dirty="0">
                <a:solidFill>
                  <a:srgbClr val="00B050"/>
                </a:solidFill>
                <a:latin typeface="+mn-lt"/>
              </a:rPr>
              <a:t>: 2.3;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</a:t>
            </a: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(2)</a:t>
            </a:r>
            <a:r>
              <a:rPr lang="en-US" altLang="en-US" sz="2400" dirty="0">
                <a:latin typeface="+mn-lt"/>
              </a:rPr>
              <a:t> 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if (</a:t>
            </a:r>
            <a:r>
              <a:rPr lang="en-US" altLang="en-US" sz="2400" dirty="0" err="1">
                <a:latin typeface="+mn-lt"/>
              </a:rPr>
              <a:t>source_voltage</a:t>
            </a:r>
            <a:r>
              <a:rPr lang="en-US" altLang="en-US" sz="2400" dirty="0">
                <a:latin typeface="+mn-lt"/>
              </a:rPr>
              <a:t> &lt; 2.3)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</a:t>
            </a:r>
            <a:r>
              <a:rPr lang="en-US" altLang="en-US" sz="2400" dirty="0" err="1">
                <a:latin typeface="+mn-lt"/>
              </a:rPr>
              <a:t>led_voltage</a:t>
            </a:r>
            <a:r>
              <a:rPr lang="en-US" altLang="en-US" sz="2400" dirty="0">
                <a:latin typeface="+mn-lt"/>
              </a:rPr>
              <a:t> = </a:t>
            </a:r>
            <a:r>
              <a:rPr lang="en-US" altLang="en-US" sz="2400" dirty="0" err="1">
                <a:latin typeface="+mn-lt"/>
              </a:rPr>
              <a:t>source_voltage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else 	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</a:t>
            </a:r>
            <a:r>
              <a:rPr lang="en-US" altLang="en-US" sz="2400" dirty="0" err="1">
                <a:latin typeface="+mn-lt"/>
              </a:rPr>
              <a:t>led_voltage</a:t>
            </a:r>
            <a:r>
              <a:rPr lang="en-US" altLang="en-US" sz="2400" dirty="0">
                <a:latin typeface="+mn-lt"/>
              </a:rPr>
              <a:t> = 2.3;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DA90C-444C-45D2-ADD8-21AC21414056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38200" y="609600"/>
            <a:ext cx="742791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Examples of RUNs of the previous program: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Enter the source voltage in volts =&gt;  2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Enter value of resistor in ohms =&gt;  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Total circuit current is 0.000000 amperes.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Enter the source voltage in volts =&gt;  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Enter value of resistor in ohms =&gt;  5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Total circuit current is 0.540000 amperes.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9B270-7F05-4DDF-A3B8-EF9B59A343DC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The </a:t>
            </a:r>
            <a:r>
              <a:rPr lang="en-US" altLang="en-US" sz="4400" i="1"/>
              <a:t>switch</a:t>
            </a:r>
            <a:r>
              <a:rPr lang="en-US" altLang="en-US" sz="4400"/>
              <a:t> structure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71E65-E7B7-446C-AE63-A030E32B4386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744537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i="1" dirty="0">
                <a:latin typeface="+mn-lt"/>
              </a:rPr>
              <a:t>switch</a:t>
            </a:r>
            <a:r>
              <a:rPr lang="en-US" altLang="en-US" sz="2400" dirty="0">
                <a:latin typeface="+mn-lt"/>
              </a:rPr>
              <a:t> and the </a:t>
            </a:r>
            <a:r>
              <a:rPr lang="en-US" altLang="en-US" sz="2400" b="1" i="1" dirty="0">
                <a:latin typeface="+mn-lt"/>
              </a:rPr>
              <a:t>if-else-if</a:t>
            </a:r>
            <a:r>
              <a:rPr lang="en-US" altLang="en-US" sz="2400" dirty="0">
                <a:latin typeface="+mn-lt"/>
              </a:rPr>
              <a:t> produce similar results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but they operate in a different way internally.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i="1" dirty="0">
                <a:latin typeface="+mn-lt"/>
              </a:rPr>
              <a:t>if-else-if</a:t>
            </a:r>
            <a:r>
              <a:rPr lang="en-US" altLang="en-US" sz="2400" dirty="0">
                <a:latin typeface="+mn-lt"/>
              </a:rPr>
              <a:t> tests each condition until a True is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encountered.  It does that section, then jumps out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of the structure.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i="1" dirty="0">
                <a:latin typeface="+mn-lt"/>
              </a:rPr>
              <a:t>switch</a:t>
            </a:r>
            <a:r>
              <a:rPr lang="en-US" altLang="en-US" sz="2400" dirty="0">
                <a:latin typeface="+mn-lt"/>
              </a:rPr>
              <a:t> creates an internal table, determines where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it should jump to, and then does it.  It does not repeatedly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test for true.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0A0B2-3D4C-4135-9024-4979D31817A5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90600" y="838200"/>
            <a:ext cx="554831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code;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switch (code)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case 10: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printf (“Too hot – turn equipment off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case 11: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printf(“Caution – recheck in 5 minutes.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case 13: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printf(“Turn on the circulating fan.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default: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printf(“Normal mode of operation.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ADC1C-6A6C-4B6F-AE60-26A5020DAE8D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14400" y="123825"/>
            <a:ext cx="6010275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code;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switch (code)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case 10: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printf (“Too hot – turn equipment off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case 11: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   case 12: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printf(“Caution – recheck in 5 minutes.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break;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   case 13: case 14: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printf(“Turn on the circulating fan.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default: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printf(“Normal mode of operation. \n”);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/* Note two cases for one print statement, two styles 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2CC41-474A-4A7C-9492-45655C4379A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75655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In C: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a TRUE condition is assigned a value of NON-ZERO.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a FALSE condition is assigned a value of ZERO.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6AA96-2633-41BB-ACC2-436DCE749ED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130175"/>
            <a:ext cx="8229600" cy="6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/* General form of the Switch */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switch (controlling expression or variable)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case label_1: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statements;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break;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    </a:t>
            </a:r>
            <a:r>
              <a:rPr lang="en-US" altLang="en-US" sz="2400" dirty="0">
                <a:latin typeface="+mn-lt"/>
              </a:rPr>
              <a:t>case label_2: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statements;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…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default: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statements;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break;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default – optional, recommended*/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break – forces flow-of-control out of the switch statement */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C-3 Control Structures in 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08377-FA63-4DE1-89BC-3B4C786AAE2A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C36D0-86E2-4764-842C-8364069A91F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6938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Examples of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(a &gt; b)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(x == y + z)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(x)		where if x = 0, false 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                                  if x = 2, true/non-zero 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E8D44-E6D1-480D-9484-1F0F1F2840B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693420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Logical Operators:</a:t>
            </a:r>
            <a:r>
              <a:rPr lang="en-US" altLang="en-US" sz="1800" dirty="0">
                <a:latin typeface="+mn-lt"/>
              </a:rPr>
              <a:t>		</a:t>
            </a:r>
          </a:p>
          <a:p>
            <a:pPr>
              <a:defRPr/>
            </a:pPr>
            <a:r>
              <a:rPr lang="en-US" altLang="en-US" sz="1800" dirty="0">
                <a:latin typeface="+mn-lt"/>
              </a:rPr>
              <a:t>	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&amp;&amp;   </a:t>
            </a:r>
            <a:r>
              <a:rPr lang="en-US" altLang="en-US" sz="2400" b="1" dirty="0">
                <a:latin typeface="+mn-lt"/>
              </a:rPr>
              <a:t>and</a:t>
            </a:r>
            <a:r>
              <a:rPr lang="en-US" altLang="en-US" sz="2400" dirty="0">
                <a:latin typeface="+mn-lt"/>
              </a:rPr>
              <a:t> 	keyboard location, on the “7” key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||    </a:t>
            </a:r>
            <a:r>
              <a:rPr lang="en-US" altLang="en-US" sz="2400" b="1" dirty="0">
                <a:latin typeface="+mn-lt"/>
              </a:rPr>
              <a:t>or</a:t>
            </a:r>
            <a:r>
              <a:rPr lang="en-US" altLang="en-US" sz="2400" dirty="0">
                <a:latin typeface="+mn-lt"/>
              </a:rPr>
              <a:t>		keyboard location, on key with “\”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                               usually in upper right corner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!      </a:t>
            </a:r>
            <a:r>
              <a:rPr lang="en-US" altLang="en-US" sz="2400" b="1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	keyboard location, on the “1” key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Results of logical operators (Truth Table):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A   B    A &amp;&amp; B    A || B    !A    !B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F    </a:t>
            </a:r>
            <a:r>
              <a:rPr lang="en-US" altLang="en-US" sz="2400" dirty="0" err="1">
                <a:latin typeface="+mn-lt"/>
              </a:rPr>
              <a:t>F</a:t>
            </a:r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F</a:t>
            </a:r>
            <a:r>
              <a:rPr lang="en-US" altLang="en-US" sz="2400" dirty="0">
                <a:latin typeface="+mn-lt"/>
              </a:rPr>
              <a:t>            </a:t>
            </a:r>
            <a:r>
              <a:rPr lang="en-US" altLang="en-US" sz="2400" dirty="0" err="1">
                <a:latin typeface="+mn-lt"/>
              </a:rPr>
              <a:t>F</a:t>
            </a:r>
            <a:r>
              <a:rPr lang="en-US" altLang="en-US" sz="2400" dirty="0">
                <a:latin typeface="+mn-lt"/>
              </a:rPr>
              <a:t>           T      </a:t>
            </a:r>
            <a:r>
              <a:rPr lang="en-US" altLang="en-US" sz="2400" dirty="0" err="1">
                <a:latin typeface="+mn-lt"/>
              </a:rPr>
              <a:t>T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F    T         F            T          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     F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T    F         </a:t>
            </a:r>
            <a:r>
              <a:rPr lang="en-US" altLang="en-US" sz="2400" dirty="0" err="1">
                <a:latin typeface="+mn-lt"/>
              </a:rPr>
              <a:t>F</a:t>
            </a:r>
            <a:r>
              <a:rPr lang="en-US" altLang="en-US" sz="2400" dirty="0">
                <a:latin typeface="+mn-lt"/>
              </a:rPr>
              <a:t>            T           F      T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T   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       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           </a:t>
            </a:r>
            <a:r>
              <a:rPr lang="en-US" altLang="en-US" sz="2400" dirty="0" err="1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           F      </a:t>
            </a:r>
            <a:r>
              <a:rPr lang="en-US" altLang="en-US" sz="2400" dirty="0" err="1">
                <a:latin typeface="+mn-lt"/>
              </a:rPr>
              <a:t>F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143000" y="4572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524000" y="4191000"/>
            <a:ext cx="0" cy="216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1981200" y="4191000"/>
            <a:ext cx="0" cy="216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3048000" y="4191000"/>
            <a:ext cx="0" cy="216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4038600" y="4191000"/>
            <a:ext cx="0" cy="216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6482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1905000" y="4191000"/>
            <a:ext cx="0" cy="216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290B3-54B3-4313-83E6-044CA4BD9ED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46213" y="1066800"/>
            <a:ext cx="6069012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 ! (a == 2 *  b))</a:t>
            </a:r>
            <a:r>
              <a:rPr lang="en-US" altLang="en-US" sz="2400" dirty="0">
                <a:latin typeface="+mn-lt"/>
              </a:rPr>
              <a:t> 	    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DB776-98CF-4CAA-84E1-09062EC2123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0" y="596900"/>
            <a:ext cx="57927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 ! (a == 2 *  b))</a:t>
            </a:r>
            <a:r>
              <a:rPr lang="en-US" altLang="en-US" sz="2400" dirty="0">
                <a:latin typeface="+mn-lt"/>
              </a:rPr>
              <a:t>   	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!(2.2 == 2 * -1.2)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!(2.2 == -2.4)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!(false)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true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C0194-2DF6-4146-9EEE-A1E07745FB63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67151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+mn-lt"/>
              </a:rPr>
              <a:t>Practice with Conditions: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float  a = 2.2, b = -1.2;</a:t>
            </a:r>
          </a:p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= 5, done = 1; 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b="1" dirty="0">
                <a:latin typeface="+mn-lt"/>
              </a:rPr>
              <a:t>((a &lt; 10.0) &amp;&amp; (b &gt; 5.0))</a:t>
            </a:r>
            <a:r>
              <a:rPr lang="en-US" altLang="en-US" sz="2400" dirty="0">
                <a:latin typeface="+mn-lt"/>
              </a:rPr>
              <a:t> 	Will it be true or false?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18827</TotalTime>
  <Words>2415</Words>
  <Application>Microsoft Office PowerPoint</Application>
  <PresentationFormat>On-screen Show (4:3)</PresentationFormat>
  <Paragraphs>519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C3 - Control Structures in C</vt:lpstr>
      <vt:lpstr>Decision Making 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simple if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else if structure</vt:lpstr>
      <vt:lpstr>PowerPoint Presentation</vt:lpstr>
      <vt:lpstr>PowerPoint Presentation</vt:lpstr>
      <vt:lpstr>The Conditional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switch structure</vt:lpstr>
      <vt:lpstr>PowerPoint Presentation</vt:lpstr>
      <vt:lpstr>PowerPoint Presentation</vt:lpstr>
      <vt:lpstr>PowerPoint Presentation</vt:lpstr>
      <vt:lpstr>PowerPoint Presentation</vt:lpstr>
      <vt:lpstr>C-3 Control Structures in C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Biel, Ruthann</cp:lastModifiedBy>
  <cp:revision>87</cp:revision>
  <dcterms:created xsi:type="dcterms:W3CDTF">2002-09-02T18:04:58Z</dcterms:created>
  <dcterms:modified xsi:type="dcterms:W3CDTF">2021-09-22T17:48:48Z</dcterms:modified>
</cp:coreProperties>
</file>