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83" r:id="rId2"/>
    <p:sldId id="285" r:id="rId3"/>
    <p:sldId id="287" r:id="rId4"/>
    <p:sldId id="257" r:id="rId5"/>
    <p:sldId id="258" r:id="rId6"/>
    <p:sldId id="260" r:id="rId7"/>
    <p:sldId id="290" r:id="rId8"/>
    <p:sldId id="286" r:id="rId9"/>
    <p:sldId id="262" r:id="rId10"/>
    <p:sldId id="263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  <p:sldId id="274" r:id="rId22"/>
    <p:sldId id="272" r:id="rId23"/>
    <p:sldId id="275" r:id="rId24"/>
    <p:sldId id="277" r:id="rId25"/>
    <p:sldId id="276" r:id="rId26"/>
    <p:sldId id="273" r:id="rId27"/>
    <p:sldId id="278" r:id="rId28"/>
    <p:sldId id="289" r:id="rId2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5E8C5BF-CC86-463A-A3E5-2B5572A7D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24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CD831EC-A1ED-41B5-87C1-00F2E26B0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52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6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8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7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152400" y="95065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hangingPunct="0"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92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2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4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C-5  Using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7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3684-E09B-4A82-A796-3F88C5091DE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19150" y="136414"/>
            <a:ext cx="7696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n-lt"/>
              </a:rPr>
              <a:t>Next step.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Associate the</a:t>
            </a:r>
            <a:r>
              <a:rPr lang="en-US" altLang="en-US" sz="2800" b="1" dirty="0">
                <a:latin typeface="+mn-lt"/>
              </a:rPr>
              <a:t> file pointer with a file name </a:t>
            </a:r>
            <a:r>
              <a:rPr lang="en-US" altLang="en-US" sz="2800" dirty="0">
                <a:latin typeface="+mn-lt"/>
              </a:rPr>
              <a:t>by using</a:t>
            </a:r>
          </a:p>
          <a:p>
            <a:r>
              <a:rPr lang="en-US" altLang="en-US" sz="2800" dirty="0">
                <a:latin typeface="+mn-lt"/>
              </a:rPr>
              <a:t>an </a:t>
            </a:r>
            <a:r>
              <a:rPr lang="en-US" altLang="en-US" sz="2800" i="1" dirty="0" err="1">
                <a:latin typeface="+mn-lt"/>
              </a:rPr>
              <a:t>fopen</a:t>
            </a:r>
            <a:r>
              <a:rPr lang="en-US" altLang="en-US" sz="2800" i="1" dirty="0">
                <a:latin typeface="+mn-lt"/>
              </a:rPr>
              <a:t> </a:t>
            </a:r>
          </a:p>
          <a:p>
            <a:endParaRPr lang="en-US" altLang="en-US" sz="1200" b="1" i="1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 = </a:t>
            </a:r>
            <a:r>
              <a:rPr lang="en-US" altLang="en-US" sz="2800" b="1" dirty="0" err="1">
                <a:latin typeface="+mn-lt"/>
              </a:rPr>
              <a:t>fopen</a:t>
            </a:r>
            <a:r>
              <a:rPr lang="en-US" altLang="en-US" sz="2800" b="1" dirty="0">
                <a:latin typeface="+mn-lt"/>
              </a:rPr>
              <a:t> (“body_info.dat”, “r”);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i="1" u="sng" dirty="0">
                <a:latin typeface="+mn-lt"/>
              </a:rPr>
              <a:t>The Details</a:t>
            </a:r>
            <a:r>
              <a:rPr lang="en-US" altLang="en-US" sz="2800" dirty="0">
                <a:latin typeface="+mn-lt"/>
              </a:rPr>
              <a:t>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my_data</a:t>
            </a:r>
            <a:r>
              <a:rPr lang="en-US" altLang="en-US" sz="2800" dirty="0">
                <a:latin typeface="+mn-lt"/>
              </a:rPr>
              <a:t> - file pointer name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      - opens the file &amp; creates a connection 		           between the file and your program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body_info.dat – the file name as in your Operating</a:t>
            </a:r>
          </a:p>
          <a:p>
            <a:r>
              <a:rPr lang="en-US" altLang="en-US" sz="2800" dirty="0">
                <a:latin typeface="+mn-lt"/>
              </a:rPr>
              <a:t>                                System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“r”           - means the file is for “read only”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137-AF16-4669-8E36-7BEFD87D825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03672" y="412056"/>
            <a:ext cx="813552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n-lt"/>
              </a:rPr>
              <a:t>Error Checking on </a:t>
            </a:r>
            <a:r>
              <a:rPr lang="en-US" altLang="en-US" sz="3600" b="1" dirty="0" err="1">
                <a:latin typeface="+mn-lt"/>
              </a:rPr>
              <a:t>fopen</a:t>
            </a:r>
            <a:endParaRPr lang="en-US" altLang="en-US" sz="36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After each </a:t>
            </a:r>
            <a:r>
              <a:rPr lang="en-US" altLang="en-US" sz="2800" b="1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, one must error check.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  if( </a:t>
            </a:r>
            <a:r>
              <a:rPr lang="en-US" altLang="en-US" sz="2800" dirty="0" err="1">
                <a:latin typeface="+mn-lt"/>
              </a:rPr>
              <a:t>file_pointer_name</a:t>
            </a:r>
            <a:r>
              <a:rPr lang="en-US" altLang="en-US" sz="2800" dirty="0">
                <a:latin typeface="+mn-lt"/>
              </a:rPr>
              <a:t> == NULL)</a:t>
            </a:r>
          </a:p>
          <a:p>
            <a:r>
              <a:rPr lang="en-US" altLang="en-US" sz="2800" dirty="0">
                <a:latin typeface="+mn-lt"/>
              </a:rPr>
              <a:t>    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print an error message so you will know what is wrong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do an </a:t>
            </a:r>
            <a:r>
              <a:rPr lang="en-US" altLang="en-US" sz="2800" i="1" dirty="0">
                <a:latin typeface="+mn-lt"/>
              </a:rPr>
              <a:t>exit(EXIT_FAILURE);</a:t>
            </a:r>
          </a:p>
          <a:p>
            <a:r>
              <a:rPr lang="en-US" altLang="en-US" sz="2800" i="1" dirty="0">
                <a:latin typeface="+mn-lt"/>
              </a:rPr>
              <a:t>                  </a:t>
            </a:r>
            <a:r>
              <a:rPr lang="en-US" altLang="en-US" sz="2800" dirty="0">
                <a:latin typeface="+mn-lt"/>
              </a:rPr>
              <a:t>to leave the program.  </a:t>
            </a:r>
          </a:p>
          <a:p>
            <a:r>
              <a:rPr lang="en-US" altLang="en-US" sz="2800" dirty="0">
                <a:latin typeface="+mn-lt"/>
              </a:rPr>
              <a:t>                  Makes no sense to go on without data</a:t>
            </a:r>
          </a:p>
          <a:p>
            <a:r>
              <a:rPr lang="en-US" altLang="en-US" sz="2800" dirty="0">
                <a:latin typeface="+mn-lt"/>
              </a:rPr>
              <a:t>     }</a:t>
            </a:r>
            <a:endParaRPr lang="en-US" altLang="en-US" sz="2800" i="1" dirty="0">
              <a:latin typeface="+mn-lt"/>
            </a:endParaRP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8AD2-CD32-4041-A57E-1BFF074BAEC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784092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+mn-lt"/>
              </a:rPr>
              <a:t>To read the data </a:t>
            </a:r>
            <a:r>
              <a:rPr lang="en-US" altLang="en-US" sz="2800" dirty="0">
                <a:latin typeface="+mn-lt"/>
              </a:rPr>
              <a:t>from the file into the program, use</a:t>
            </a:r>
          </a:p>
          <a:p>
            <a:r>
              <a:rPr lang="en-US" altLang="en-US" sz="2800" dirty="0">
                <a:latin typeface="+mn-lt"/>
              </a:rPr>
              <a:t>the </a:t>
            </a:r>
            <a:r>
              <a:rPr lang="en-US" altLang="en-US" sz="2800" i="1" dirty="0" err="1">
                <a:latin typeface="+mn-lt"/>
              </a:rPr>
              <a:t>fscanf</a:t>
            </a:r>
            <a:r>
              <a:rPr lang="en-US" altLang="en-US" sz="2800" dirty="0">
                <a:latin typeface="+mn-lt"/>
              </a:rPr>
              <a:t> statement 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ile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scan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unction</a:t>
            </a:r>
            <a:r>
              <a:rPr lang="en-US" altLang="en-US" sz="2800" b="1" dirty="0">
                <a:latin typeface="+mn-lt"/>
              </a:rPr>
              <a:t>)</a:t>
            </a:r>
          </a:p>
          <a:p>
            <a:endParaRPr lang="en-US" altLang="en-US" sz="2800" b="1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fscanf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, “%</a:t>
            </a:r>
            <a:r>
              <a:rPr lang="en-US" altLang="en-US" sz="2800" b="1" dirty="0" err="1">
                <a:latin typeface="+mn-lt"/>
              </a:rPr>
              <a:t>lf%lf</a:t>
            </a:r>
            <a:r>
              <a:rPr lang="en-US" altLang="en-US" sz="2800" b="1" dirty="0">
                <a:latin typeface="+mn-lt"/>
              </a:rPr>
              <a:t> ”, &amp;height, &amp;weight);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Similar to a </a:t>
            </a:r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, except: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(1) use </a:t>
            </a:r>
            <a:r>
              <a:rPr lang="en-US" altLang="en-US" sz="2800" dirty="0" err="1">
                <a:latin typeface="+mn-lt"/>
              </a:rPr>
              <a:t>fscanf</a:t>
            </a:r>
            <a:r>
              <a:rPr lang="en-US" altLang="en-US" sz="2800" dirty="0">
                <a:latin typeface="+mn-lt"/>
              </a:rPr>
              <a:t> instead of </a:t>
            </a:r>
            <a:r>
              <a:rPr lang="en-US" altLang="en-US" sz="2800" dirty="0" err="1">
                <a:latin typeface="+mn-lt"/>
              </a:rPr>
              <a:t>scanf</a:t>
            </a:r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(2) add the file pointer name immediately inside</a:t>
            </a:r>
          </a:p>
          <a:p>
            <a:r>
              <a:rPr lang="en-US" altLang="en-US" sz="2800" dirty="0">
                <a:latin typeface="+mn-lt"/>
              </a:rPr>
              <a:t>     the parentheses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D9C-4A78-43A4-AE96-B6B1BBB28C5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725172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+mn-lt"/>
              </a:rPr>
              <a:t>To write the data </a:t>
            </a:r>
            <a:r>
              <a:rPr lang="en-US" altLang="en-US" sz="2800" dirty="0">
                <a:latin typeface="+mn-lt"/>
              </a:rPr>
              <a:t>to a file from the program, use</a:t>
            </a:r>
          </a:p>
          <a:p>
            <a:r>
              <a:rPr lang="en-US" altLang="en-US" sz="2800" dirty="0">
                <a:latin typeface="+mn-lt"/>
              </a:rPr>
              <a:t>the </a:t>
            </a:r>
            <a:r>
              <a:rPr lang="en-US" altLang="en-US" sz="2800" i="1" dirty="0" err="1">
                <a:latin typeface="+mn-lt"/>
              </a:rPr>
              <a:t>fprintf</a:t>
            </a:r>
            <a:r>
              <a:rPr lang="en-US" altLang="en-US" sz="2800" dirty="0">
                <a:latin typeface="+mn-lt"/>
              </a:rPr>
              <a:t> statement 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ile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print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unction)</a:t>
            </a:r>
          </a:p>
          <a:p>
            <a:r>
              <a:rPr lang="en-US" altLang="en-US" sz="2800" dirty="0">
                <a:latin typeface="+mn-lt"/>
              </a:rPr>
              <a:t>	</a:t>
            </a:r>
          </a:p>
          <a:p>
            <a:r>
              <a:rPr lang="en-US" altLang="en-US" sz="2800" dirty="0">
                <a:latin typeface="+mn-lt"/>
              </a:rPr>
              <a:t>	FILE * 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;</a:t>
            </a:r>
          </a:p>
          <a:p>
            <a:r>
              <a:rPr lang="en-US" altLang="en-US" sz="2800" dirty="0">
                <a:latin typeface="+mn-lt"/>
              </a:rPr>
              <a:t>	…</a:t>
            </a: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</a:t>
            </a:r>
            <a:r>
              <a:rPr lang="en-US" altLang="en-US" sz="2800" dirty="0" err="1">
                <a:latin typeface="+mn-lt"/>
              </a:rPr>
              <a:t>results.out</a:t>
            </a:r>
            <a:r>
              <a:rPr lang="en-US" altLang="en-US" sz="2800" dirty="0">
                <a:latin typeface="+mn-lt"/>
              </a:rPr>
              <a:t>”, “w”);</a:t>
            </a:r>
          </a:p>
          <a:p>
            <a:r>
              <a:rPr lang="en-US" altLang="en-US" sz="2800" dirty="0">
                <a:latin typeface="+mn-lt"/>
              </a:rPr>
              <a:t>	…</a:t>
            </a: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fprintf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, “%</a:t>
            </a:r>
            <a:r>
              <a:rPr lang="en-US" altLang="en-US" sz="2800" dirty="0" err="1">
                <a:latin typeface="+mn-lt"/>
              </a:rPr>
              <a:t>f%f</a:t>
            </a:r>
            <a:r>
              <a:rPr lang="en-US" altLang="en-US" sz="2800" dirty="0">
                <a:latin typeface="+mn-lt"/>
              </a:rPr>
              <a:t> ”, height, weight);</a:t>
            </a:r>
          </a:p>
          <a:p>
            <a:endParaRPr lang="en-US" altLang="en-US" sz="1200" dirty="0">
              <a:latin typeface="+mn-lt"/>
            </a:endParaRP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Similar to a printf, except: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(1) use </a:t>
            </a:r>
            <a:r>
              <a:rPr lang="en-US" altLang="en-US" sz="2800" dirty="0" err="1">
                <a:latin typeface="+mn-lt"/>
              </a:rPr>
              <a:t>fprintf</a:t>
            </a:r>
            <a:r>
              <a:rPr lang="en-US" altLang="en-US" sz="2800" dirty="0">
                <a:latin typeface="+mn-lt"/>
              </a:rPr>
              <a:t> instead of printf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(2) add the file pointer name immediately inside</a:t>
            </a:r>
          </a:p>
          <a:p>
            <a:r>
              <a:rPr lang="en-US" altLang="en-US" sz="2800" dirty="0">
                <a:latin typeface="+mn-lt"/>
              </a:rPr>
              <a:t>     the parentheses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32BE-00CF-436D-8AB0-AAB336258F3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685800"/>
            <a:ext cx="734765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+mn-lt"/>
              </a:rPr>
              <a:t>When one is done with the files, close them.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fclose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my_data</a:t>
            </a:r>
            <a:r>
              <a:rPr lang="en-US" altLang="en-US" sz="2800" dirty="0">
                <a:latin typeface="+mn-lt"/>
              </a:rPr>
              <a:t>);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fclose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);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One can also use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fclose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so that we can re-open a </a:t>
            </a:r>
          </a:p>
          <a:p>
            <a:r>
              <a:rPr lang="en-US" altLang="en-US" sz="2800">
                <a:latin typeface="+mn-lt"/>
              </a:rPr>
              <a:t>file for </a:t>
            </a:r>
            <a:r>
              <a:rPr lang="en-US" altLang="en-US" sz="2800" dirty="0">
                <a:latin typeface="+mn-lt"/>
              </a:rPr>
              <a:t>repeated use.</a:t>
            </a:r>
            <a:endParaRPr lang="en-US" altLang="en-US" sz="2800" b="1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F9EF-7E37-4E3B-A67D-52BA4855344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202503"/>
            <a:ext cx="8229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+mn-lt"/>
              </a:rPr>
              <a:t>A Variation or Alternative Way: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b="1" u="sng" dirty="0">
                <a:latin typeface="+mn-lt"/>
              </a:rPr>
              <a:t>Style 1</a:t>
            </a:r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FILE *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…</a:t>
            </a:r>
          </a:p>
          <a:p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(“body_info.dat”,</a:t>
            </a:r>
            <a:r>
              <a:rPr lang="en-US" altLang="en-US" sz="2400" dirty="0">
                <a:latin typeface="+mn-lt"/>
              </a:rPr>
              <a:t> “r”);</a:t>
            </a:r>
          </a:p>
          <a:p>
            <a:r>
              <a:rPr lang="en-US" altLang="en-US" sz="2400" dirty="0">
                <a:latin typeface="+mn-lt"/>
              </a:rPr>
              <a:t>	// Use the file name directly in the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-----------------------------------------------------------------------------------</a:t>
            </a:r>
          </a:p>
          <a:p>
            <a:r>
              <a:rPr lang="en-US" altLang="en-US" sz="2400" b="1" u="sng" dirty="0">
                <a:latin typeface="+mn-lt"/>
              </a:rPr>
              <a:t>Style 2</a:t>
            </a:r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#define IN_FILE_NAME “body_info.dat”</a:t>
            </a:r>
          </a:p>
          <a:p>
            <a:r>
              <a:rPr lang="en-US" altLang="en-US" sz="2400" dirty="0">
                <a:latin typeface="+mn-lt"/>
              </a:rPr>
              <a:t>…</a:t>
            </a:r>
          </a:p>
          <a:p>
            <a:r>
              <a:rPr lang="en-US" altLang="en-US" sz="2400" dirty="0">
                <a:latin typeface="+mn-lt"/>
              </a:rPr>
              <a:t>FILE *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…</a:t>
            </a:r>
          </a:p>
          <a:p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b="1" dirty="0">
                <a:latin typeface="+mn-lt"/>
              </a:rPr>
              <a:t>IN_FILE_NAME,</a:t>
            </a:r>
            <a:r>
              <a:rPr lang="en-US" altLang="en-US" sz="2400" dirty="0">
                <a:latin typeface="+mn-lt"/>
              </a:rPr>
              <a:t> “r”);</a:t>
            </a:r>
          </a:p>
          <a:p>
            <a:r>
              <a:rPr lang="en-US" altLang="en-US" sz="2400" dirty="0">
                <a:latin typeface="+mn-lt"/>
              </a:rPr>
              <a:t>	// Use a variable that holds the file name  </a:t>
            </a:r>
          </a:p>
          <a:p>
            <a:r>
              <a:rPr lang="en-US" altLang="en-US" sz="2400" dirty="0">
                <a:latin typeface="+mn-lt"/>
              </a:rPr>
              <a:t>	// Notice that the quotes are on the define line </a:t>
            </a:r>
          </a:p>
          <a:p>
            <a:r>
              <a:rPr lang="en-US" altLang="en-US" sz="2400" dirty="0">
                <a:latin typeface="+mn-lt"/>
              </a:rPr>
              <a:t>         	//  and there are NO quotes in the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for the file name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1CD6-CBBA-4CBF-B847-E3BEFE64ACD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00200" y="153829"/>
            <a:ext cx="576330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/* Using the alternative method */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#define IN_FILE_NAME  “body_info.dat”</a:t>
            </a:r>
          </a:p>
          <a:p>
            <a:r>
              <a:rPr lang="en-US" altLang="en-US" sz="2400" dirty="0">
                <a:latin typeface="+mn-lt"/>
              </a:rPr>
              <a:t>#define OUT_FILE_NAME “</a:t>
            </a:r>
            <a:r>
              <a:rPr lang="en-US" altLang="en-US" sz="2400" dirty="0" err="1">
                <a:latin typeface="+mn-lt"/>
              </a:rPr>
              <a:t>results.out</a:t>
            </a:r>
            <a:r>
              <a:rPr lang="en-US" altLang="en-US" sz="2400" dirty="0">
                <a:latin typeface="+mn-lt"/>
              </a:rPr>
              <a:t>”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(IN_FILE_NAME, “r”);</a:t>
            </a:r>
          </a:p>
          <a:p>
            <a:r>
              <a:rPr lang="en-US" altLang="en-US" sz="2400" dirty="0">
                <a:latin typeface="+mn-lt"/>
              </a:rPr>
              <a:t>    if (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printf (“Error opening the input file \n”);</a:t>
            </a:r>
          </a:p>
          <a:p>
            <a:r>
              <a:rPr lang="en-US" altLang="en-US" sz="2400" dirty="0">
                <a:latin typeface="+mn-lt"/>
              </a:rPr>
              <a:t>        exit (EXIT_FAILURE);</a:t>
            </a:r>
          </a:p>
          <a:p>
            <a:r>
              <a:rPr lang="en-US" altLang="en-US" sz="2400" dirty="0">
                <a:latin typeface="+mn-lt"/>
              </a:rPr>
              <a:t>    }			//more on next slide</a:t>
            </a:r>
          </a:p>
          <a:p>
            <a:r>
              <a:rPr lang="en-US" altLang="en-US" sz="2400" dirty="0">
                <a:latin typeface="+mn-lt"/>
              </a:rP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72D9-A58B-4388-9730-8659E4EBE7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66800" y="302359"/>
            <a:ext cx="595727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(OUT_FILE_NAME, “w”);</a:t>
            </a:r>
          </a:p>
          <a:p>
            <a:r>
              <a:rPr lang="en-US" altLang="en-US" sz="2400" dirty="0">
                <a:latin typeface="+mn-lt"/>
              </a:rPr>
              <a:t>    if (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 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printf (“Error opening the output file \n”);</a:t>
            </a:r>
          </a:p>
          <a:p>
            <a:r>
              <a:rPr lang="en-US" altLang="en-US" sz="2400" dirty="0">
                <a:latin typeface="+mn-lt"/>
              </a:rPr>
              <a:t>        exit (EXIT_FAILURE);</a:t>
            </a:r>
          </a:p>
          <a:p>
            <a:r>
              <a:rPr lang="en-US" altLang="en-US" sz="2400" dirty="0">
                <a:latin typeface="+mn-lt"/>
              </a:rPr>
              <a:t>    }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mydata</a:t>
            </a:r>
            <a:r>
              <a:rPr lang="en-US" altLang="en-US" sz="2400" dirty="0">
                <a:latin typeface="+mn-lt"/>
              </a:rPr>
              <a:t>, …);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fprintf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, …);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….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295-C24C-4665-BBE3-E59DFBAA713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43000" y="152400"/>
            <a:ext cx="6992107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Reading a data file: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Contents of the file (in blue)</a:t>
            </a:r>
            <a:r>
              <a:rPr lang="en-US" altLang="en-US" sz="2400" dirty="0">
                <a:latin typeface="+mn-lt"/>
              </a:rPr>
              <a:t>:</a:t>
            </a: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Date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Rain</a:t>
            </a:r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	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1            0.0	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2            0.1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3            0.9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4            1.5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5            2.0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6	   1.1</a:t>
            </a:r>
          </a:p>
          <a:p>
            <a:endParaRPr lang="en-US" altLang="en-US" sz="2400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while((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, “%</a:t>
            </a:r>
            <a:r>
              <a:rPr lang="en-US" altLang="en-US" sz="2400" dirty="0" err="1">
                <a:latin typeface="+mn-lt"/>
              </a:rPr>
              <a:t>d%f</a:t>
            </a:r>
            <a:r>
              <a:rPr lang="en-US" altLang="en-US" sz="2400" dirty="0">
                <a:latin typeface="+mn-lt"/>
              </a:rPr>
              <a:t> ”, &amp;date, &amp;rain)) == 2)</a:t>
            </a:r>
          </a:p>
          <a:p>
            <a:r>
              <a:rPr lang="en-US" altLang="en-US" sz="2400" dirty="0">
                <a:latin typeface="+mn-lt"/>
              </a:rPr>
              <a:t>{   ….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 returns the number of values read;  so here we  </a:t>
            </a:r>
          </a:p>
          <a:p>
            <a:r>
              <a:rPr lang="en-US" altLang="en-US" sz="2400" dirty="0">
                <a:latin typeface="+mn-lt"/>
              </a:rPr>
              <a:t>continually read </a:t>
            </a:r>
            <a:r>
              <a:rPr lang="en-US" altLang="en-US" sz="2400" b="1" dirty="0">
                <a:latin typeface="+mn-lt"/>
              </a:rPr>
              <a:t>two</a:t>
            </a:r>
            <a:r>
              <a:rPr lang="en-US" altLang="en-US" sz="2400" dirty="0">
                <a:latin typeface="+mn-lt"/>
              </a:rPr>
              <a:t> values, until no more data.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828800" cy="2514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>
                <a:solidFill>
                  <a:schemeClr val="tx1"/>
                </a:solidFill>
              </a:rPr>
              <a:t>Controlling Files </a:t>
            </a:r>
            <a:br>
              <a:rPr lang="en-US" altLang="en-US" sz="4400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</a:rPr>
              <a:t>and their End.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5399-EDDD-4EE4-BDFA-955FEC1E2D4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file with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6172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i="1" dirty="0">
                <a:latin typeface="+mn-lt"/>
              </a:rPr>
              <a:t>Give the file the name of RESIST.DAT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Type these numbers inside the file: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1000</a:t>
            </a:r>
          </a:p>
          <a:p>
            <a:r>
              <a:rPr lang="en-US" altLang="en-US" sz="2400" dirty="0">
                <a:latin typeface="+mn-lt"/>
              </a:rPr>
              <a:t>	1100</a:t>
            </a:r>
          </a:p>
          <a:p>
            <a:r>
              <a:rPr lang="en-US" altLang="en-US" sz="2400" dirty="0">
                <a:latin typeface="+mn-lt"/>
              </a:rPr>
              <a:t>	2000</a:t>
            </a:r>
          </a:p>
          <a:p>
            <a:r>
              <a:rPr lang="en-US" altLang="en-US" sz="2400" dirty="0">
                <a:latin typeface="+mn-lt"/>
              </a:rPr>
              <a:t>	  500</a:t>
            </a:r>
          </a:p>
          <a:p>
            <a:r>
              <a:rPr lang="en-US" altLang="en-US" sz="2400" dirty="0">
                <a:latin typeface="+mn-lt"/>
              </a:rPr>
              <a:t>	1000</a:t>
            </a:r>
          </a:p>
          <a:p>
            <a:r>
              <a:rPr lang="en-US" altLang="en-US" sz="2400" dirty="0">
                <a:latin typeface="+mn-lt"/>
              </a:rPr>
              <a:t>	2000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3276600"/>
            <a:ext cx="1066800" cy="23622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276-354D-435D-BB6E-7917796AEDD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4134" y="1143000"/>
            <a:ext cx="840986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First example – FOR loop.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(1) We have a known number of records or lines in a file,</a:t>
            </a:r>
          </a:p>
          <a:p>
            <a:r>
              <a:rPr lang="en-US" altLang="en-US" sz="2800" dirty="0">
                <a:latin typeface="+mn-lt"/>
              </a:rPr>
              <a:t>     so we can use a </a:t>
            </a:r>
            <a:r>
              <a:rPr lang="en-US" altLang="en-US" sz="2800" u="sng" dirty="0">
                <a:latin typeface="+mn-lt"/>
              </a:rPr>
              <a:t>for</a:t>
            </a:r>
            <a:r>
              <a:rPr lang="en-US" altLang="en-US" sz="2800" dirty="0">
                <a:latin typeface="+mn-lt"/>
              </a:rPr>
              <a:t> loop.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899-FD4E-4A73-9280-F536DDBF32A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230560"/>
            <a:ext cx="439248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r>
              <a:rPr lang="en-US" altLang="en-US" dirty="0">
                <a:latin typeface="+mn-lt"/>
              </a:rPr>
              <a:t>{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, n, max = 0;</a:t>
            </a:r>
          </a:p>
          <a:p>
            <a:r>
              <a:rPr lang="en-US" altLang="en-US" sz="2000" dirty="0">
                <a:latin typeface="+mn-lt"/>
              </a:rPr>
              <a:t>    FILE * 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;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err="1">
                <a:latin typeface="+mn-lt"/>
              </a:rPr>
              <a:t>fopen</a:t>
            </a:r>
            <a:r>
              <a:rPr lang="en-US" altLang="en-US" sz="2000" dirty="0">
                <a:latin typeface="+mn-lt"/>
              </a:rPr>
              <a:t>(“d.dat”, “r”);</a:t>
            </a:r>
          </a:p>
          <a:p>
            <a:r>
              <a:rPr lang="en-US" altLang="en-US" sz="2000" dirty="0">
                <a:latin typeface="+mn-lt"/>
              </a:rPr>
              <a:t>    if (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 == NULL)</a:t>
            </a:r>
          </a:p>
          <a:p>
            <a:r>
              <a:rPr lang="en-US" altLang="en-US" sz="2000" dirty="0">
                <a:latin typeface="+mn-lt"/>
              </a:rPr>
              <a:t>    {   </a:t>
            </a:r>
          </a:p>
          <a:p>
            <a:r>
              <a:rPr lang="en-US" altLang="en-US" sz="2000" dirty="0">
                <a:latin typeface="+mn-lt"/>
              </a:rPr>
              <a:t>        printf (“Error on input file open\n”);</a:t>
            </a:r>
          </a:p>
          <a:p>
            <a:r>
              <a:rPr lang="en-US" altLang="en-US" sz="2000" dirty="0">
                <a:latin typeface="+mn-lt"/>
              </a:rPr>
              <a:t>        exit (EXIT_FAILURE);</a:t>
            </a:r>
          </a:p>
          <a:p>
            <a:r>
              <a:rPr lang="en-US" altLang="en-US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for (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&lt;= 5; 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++)</a:t>
            </a:r>
          </a:p>
          <a:p>
            <a:r>
              <a:rPr lang="en-US" altLang="en-US" sz="2000" dirty="0">
                <a:latin typeface="+mn-lt"/>
              </a:rPr>
              <a:t>    {   </a:t>
            </a:r>
          </a:p>
          <a:p>
            <a:r>
              <a:rPr lang="en-US" altLang="en-US" sz="2000" dirty="0">
                <a:latin typeface="+mn-lt"/>
              </a:rPr>
              <a:t>        </a:t>
            </a:r>
            <a:r>
              <a:rPr lang="en-US" altLang="en-US" sz="2000" dirty="0" err="1">
                <a:latin typeface="+mn-lt"/>
              </a:rPr>
              <a:t>fscanf</a:t>
            </a:r>
            <a:r>
              <a:rPr lang="en-US" altLang="en-US" sz="2000" dirty="0">
                <a:latin typeface="+mn-lt"/>
              </a:rPr>
              <a:t> (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, “%d”, &amp;n);</a:t>
            </a:r>
          </a:p>
          <a:p>
            <a:r>
              <a:rPr lang="en-US" altLang="en-US" sz="2000" dirty="0">
                <a:latin typeface="+mn-lt"/>
              </a:rPr>
              <a:t>        if (n &gt; max)</a:t>
            </a:r>
          </a:p>
          <a:p>
            <a:r>
              <a:rPr lang="en-US" altLang="en-US" sz="2000" dirty="0">
                <a:latin typeface="+mn-lt"/>
              </a:rPr>
              <a:t>              max = n;</a:t>
            </a:r>
          </a:p>
          <a:p>
            <a:r>
              <a:rPr lang="en-US" altLang="en-US" dirty="0">
                <a:latin typeface="+mn-lt"/>
              </a:rPr>
              <a:t>     }</a:t>
            </a:r>
          </a:p>
          <a:p>
            <a:r>
              <a:rPr lang="en-US" altLang="en-US" sz="2000" dirty="0">
                <a:latin typeface="+mn-lt"/>
              </a:rPr>
              <a:t>    printf (“\</a:t>
            </a:r>
            <a:r>
              <a:rPr lang="en-US" altLang="en-US" sz="2000" dirty="0" err="1">
                <a:latin typeface="+mn-lt"/>
              </a:rPr>
              <a:t>nMax</a:t>
            </a:r>
            <a:r>
              <a:rPr lang="en-US" altLang="en-US" sz="2000" dirty="0">
                <a:latin typeface="+mn-lt"/>
              </a:rPr>
              <a:t> is %d \n\n”, max);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fclose</a:t>
            </a:r>
            <a:r>
              <a:rPr lang="en-US" altLang="en-US" sz="2000" dirty="0">
                <a:latin typeface="+mn-lt"/>
              </a:rPr>
              <a:t> (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);</a:t>
            </a:r>
          </a:p>
          <a:p>
            <a:r>
              <a:rPr lang="en-US" altLang="en-US" sz="2000" dirty="0">
                <a:latin typeface="+mn-lt"/>
              </a:rPr>
              <a:t>    return EXIT_SUCCESS;</a:t>
            </a:r>
          </a:p>
          <a:p>
            <a:r>
              <a:rPr lang="en-US" altLang="en-US" dirty="0">
                <a:latin typeface="+mn-lt"/>
              </a:rPr>
              <a:t>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0" y="533400"/>
            <a:ext cx="206979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00"/>
                </a:solidFill>
              </a:rPr>
              <a:t>FILE CONTENTS:</a:t>
            </a:r>
          </a:p>
          <a:p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altLang="en-US" dirty="0"/>
              <a:t> 14</a:t>
            </a:r>
          </a:p>
          <a:p>
            <a:r>
              <a:rPr lang="en-US" altLang="en-US" dirty="0"/>
              <a:t> 65</a:t>
            </a:r>
          </a:p>
          <a:p>
            <a:r>
              <a:rPr lang="en-US" altLang="en-US" dirty="0"/>
              <a:t> 24</a:t>
            </a:r>
          </a:p>
          <a:p>
            <a:r>
              <a:rPr lang="en-US" altLang="en-US" dirty="0"/>
              <a:t> 72</a:t>
            </a:r>
          </a:p>
          <a:p>
            <a:r>
              <a:rPr lang="en-US" altLang="en-US" dirty="0"/>
              <a:t> 40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1200" dirty="0"/>
              <a:t>Classroom Program</a:t>
            </a:r>
          </a:p>
          <a:p>
            <a:r>
              <a:rPr lang="en-US" altLang="en-US" sz="1200" dirty="0" err="1"/>
              <a:t>Files_For.c</a:t>
            </a:r>
            <a:endParaRPr lang="en-US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122709" y="1066800"/>
            <a:ext cx="574675" cy="15240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9563-2BEC-465C-ADD3-EDCC0D516F7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838200"/>
            <a:ext cx="787036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Second Example – DO WHILE loop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(2) We have a known trailer signal or sentinel signal </a:t>
            </a:r>
          </a:p>
          <a:p>
            <a:r>
              <a:rPr lang="en-US" altLang="en-US" sz="2800" dirty="0">
                <a:latin typeface="+mn-lt"/>
              </a:rPr>
              <a:t>      or a “dummy value” in the file,</a:t>
            </a:r>
          </a:p>
          <a:p>
            <a:r>
              <a:rPr lang="en-US" altLang="en-US" sz="2800" dirty="0">
                <a:latin typeface="+mn-lt"/>
              </a:rPr>
              <a:t>     so we can use a </a:t>
            </a:r>
            <a:r>
              <a:rPr lang="en-US" altLang="en-US" sz="2800" u="sng" dirty="0">
                <a:latin typeface="+mn-lt"/>
              </a:rPr>
              <a:t>do while</a:t>
            </a:r>
            <a:r>
              <a:rPr lang="en-US" altLang="en-US" sz="2800" dirty="0">
                <a:latin typeface="+mn-lt"/>
              </a:rPr>
              <a:t> loop, </a:t>
            </a:r>
          </a:p>
          <a:p>
            <a:r>
              <a:rPr lang="en-US" altLang="en-US" sz="2800" dirty="0">
                <a:latin typeface="+mn-lt"/>
              </a:rPr>
              <a:t>     continuing to loop until we find the marker at the </a:t>
            </a:r>
          </a:p>
          <a:p>
            <a:r>
              <a:rPr lang="en-US" altLang="en-US" sz="2800" dirty="0">
                <a:latin typeface="+mn-lt"/>
              </a:rPr>
              <a:t>     end.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5E4A-64C5-49AB-8A97-D4234F5F1AD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56268"/>
            <a:ext cx="3988656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n, max = 0;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(“d2.dat”, “r”);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, “%d”, &amp;n);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max = n;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altLang="en-US" sz="2400" dirty="0">
                <a:solidFill>
                  <a:srgbClr val="008000"/>
                </a:solidFill>
                <a:latin typeface="+mn-lt"/>
              </a:rPr>
              <a:t> do</a:t>
            </a:r>
          </a:p>
          <a:p>
            <a:r>
              <a:rPr lang="en-US" altLang="en-US" sz="2400" dirty="0">
                <a:latin typeface="+mn-lt"/>
              </a:rPr>
              <a:t>    {   </a:t>
            </a:r>
          </a:p>
          <a:p>
            <a:r>
              <a:rPr lang="en-US" altLang="en-US" sz="2400" dirty="0">
                <a:latin typeface="+mn-lt"/>
              </a:rPr>
              <a:t>         if (n &gt; max) </a:t>
            </a:r>
          </a:p>
          <a:p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000" dirty="0">
                <a:latin typeface="+mn-lt"/>
              </a:rPr>
              <a:t>      </a:t>
            </a:r>
            <a:r>
              <a:rPr lang="en-US" altLang="en-US" sz="2400" dirty="0">
                <a:latin typeface="+mn-lt"/>
              </a:rPr>
              <a:t>max = n;</a:t>
            </a:r>
            <a:r>
              <a:rPr lang="en-US" altLang="en-US" sz="2000" dirty="0">
                <a:latin typeface="+mn-lt"/>
              </a:rPr>
              <a:t>        </a:t>
            </a:r>
          </a:p>
          <a:p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, “%d”, &amp;n);</a:t>
            </a:r>
          </a:p>
          <a:p>
            <a:r>
              <a:rPr lang="en-US" altLang="en-US" sz="2400" dirty="0">
                <a:latin typeface="+mn-lt"/>
              </a:rPr>
              <a:t>      } </a:t>
            </a:r>
            <a:r>
              <a:rPr lang="en-US" altLang="en-US" sz="2400" dirty="0">
                <a:solidFill>
                  <a:srgbClr val="008000"/>
                </a:solidFill>
                <a:latin typeface="+mn-lt"/>
              </a:rPr>
              <a:t>while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(n &gt; -1);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(“Max is %d \n”, max);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000" dirty="0">
                <a:latin typeface="+mn-lt"/>
              </a:rPr>
              <a:t>}</a:t>
            </a:r>
            <a:endParaRPr lang="en-US" altLang="en-US" dirty="0">
              <a:latin typeface="+mn-lt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0" y="304800"/>
            <a:ext cx="184768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  <a:latin typeface="+mn-lt"/>
              </a:rPr>
              <a:t>FILE CONTENTS:</a:t>
            </a:r>
          </a:p>
          <a:p>
            <a:endParaRPr lang="en-US" altLang="en-US" sz="2000" i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 14</a:t>
            </a:r>
          </a:p>
          <a:p>
            <a:r>
              <a:rPr lang="en-US" altLang="en-US" sz="2000" dirty="0">
                <a:latin typeface="+mn-lt"/>
              </a:rPr>
              <a:t> 65</a:t>
            </a:r>
          </a:p>
          <a:p>
            <a:r>
              <a:rPr lang="en-US" altLang="en-US" sz="2000" dirty="0">
                <a:latin typeface="+mn-lt"/>
              </a:rPr>
              <a:t> 24</a:t>
            </a:r>
          </a:p>
          <a:p>
            <a:r>
              <a:rPr lang="en-US" altLang="en-US" sz="2000" dirty="0">
                <a:latin typeface="+mn-lt"/>
              </a:rPr>
              <a:t> 72</a:t>
            </a:r>
          </a:p>
          <a:p>
            <a:r>
              <a:rPr lang="en-US" altLang="en-US" sz="2000" dirty="0">
                <a:latin typeface="+mn-lt"/>
              </a:rPr>
              <a:t> 40</a:t>
            </a:r>
          </a:p>
          <a:p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-1</a:t>
            </a: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1200" dirty="0">
                <a:latin typeface="+mn-lt"/>
              </a:rPr>
              <a:t>Classroom Program</a:t>
            </a:r>
          </a:p>
          <a:p>
            <a:r>
              <a:rPr lang="en-US" altLang="en-US" sz="1200" dirty="0" err="1">
                <a:latin typeface="+mn-lt"/>
              </a:rPr>
              <a:t>Files_DoWhile.c</a:t>
            </a:r>
            <a:endParaRPr lang="en-US" altLang="en-US" sz="1200" dirty="0"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914400"/>
            <a:ext cx="574675" cy="19812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2064-1E69-48CC-9294-4D98D9F71F1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4174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Third example – </a:t>
            </a:r>
          </a:p>
          <a:p>
            <a:r>
              <a:rPr lang="en-US" altLang="en-US" sz="3600" dirty="0">
                <a:latin typeface="+mn-lt"/>
              </a:rPr>
              <a:t>FOR loop with length in file.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(3) We have a file where the first value in the file tells us </a:t>
            </a:r>
          </a:p>
          <a:p>
            <a:r>
              <a:rPr lang="en-US" altLang="en-US" sz="2800" dirty="0">
                <a:latin typeface="+mn-lt"/>
              </a:rPr>
              <a:t>     how many values follow in the file,</a:t>
            </a:r>
          </a:p>
          <a:p>
            <a:r>
              <a:rPr lang="en-US" altLang="en-US" sz="2800" dirty="0">
                <a:latin typeface="+mn-lt"/>
              </a:rPr>
              <a:t>     so we can use a </a:t>
            </a:r>
            <a:r>
              <a:rPr lang="en-US" altLang="en-US" sz="2800" u="sng" dirty="0">
                <a:latin typeface="+mn-lt"/>
              </a:rPr>
              <a:t>for</a:t>
            </a:r>
            <a:r>
              <a:rPr lang="en-US" altLang="en-US" sz="2800" dirty="0">
                <a:latin typeface="+mn-lt"/>
              </a:rPr>
              <a:t> loop.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63F3-2A17-4F25-ACB4-3473F8DD246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196613"/>
            <a:ext cx="398865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n, max = 0, end;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(“d3.dat”, “r”);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, “%d”, &amp;end);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for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&lt;= end;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++)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altLang="en-US" sz="2400" dirty="0">
                <a:latin typeface="+mn-lt"/>
              </a:rPr>
              <a:t> {    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, “%d”, &amp;n);</a:t>
            </a:r>
          </a:p>
          <a:p>
            <a:r>
              <a:rPr lang="en-US" altLang="en-US" sz="2400" dirty="0">
                <a:latin typeface="+mn-lt"/>
              </a:rPr>
              <a:t>         if (n &gt; max)</a:t>
            </a:r>
          </a:p>
          <a:p>
            <a:r>
              <a:rPr lang="en-US" altLang="en-US" sz="2400" dirty="0">
                <a:latin typeface="+mn-lt"/>
              </a:rPr>
              <a:t>               max = n;</a:t>
            </a:r>
          </a:p>
          <a:p>
            <a:r>
              <a:rPr lang="en-US" altLang="en-US" sz="2000" dirty="0">
                <a:latin typeface="+mn-lt"/>
              </a:rPr>
              <a:t>     }</a:t>
            </a:r>
          </a:p>
          <a:p>
            <a:r>
              <a:rPr lang="en-US" altLang="en-US" sz="2400" dirty="0">
                <a:latin typeface="+mn-lt"/>
              </a:rPr>
              <a:t>    printf (“Max is %d \n”, max);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400800" y="609600"/>
            <a:ext cx="21822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FILE CONTENTS: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5</a:t>
            </a:r>
          </a:p>
          <a:p>
            <a:r>
              <a:rPr lang="en-US" altLang="en-US" sz="2400" dirty="0">
                <a:latin typeface="+mn-lt"/>
              </a:rPr>
              <a:t>14</a:t>
            </a:r>
          </a:p>
          <a:p>
            <a:r>
              <a:rPr lang="en-US" altLang="en-US" sz="2400" dirty="0">
                <a:latin typeface="+mn-lt"/>
              </a:rPr>
              <a:t>65</a:t>
            </a:r>
          </a:p>
          <a:p>
            <a:r>
              <a:rPr lang="en-US" altLang="en-US" sz="2400" dirty="0">
                <a:latin typeface="+mn-lt"/>
              </a:rPr>
              <a:t>24</a:t>
            </a:r>
          </a:p>
          <a:p>
            <a:r>
              <a:rPr lang="en-US" altLang="en-US" sz="2400" dirty="0">
                <a:latin typeface="+mn-lt"/>
              </a:rPr>
              <a:t>72</a:t>
            </a:r>
          </a:p>
          <a:p>
            <a:r>
              <a:rPr lang="en-US" altLang="en-US" sz="2400" dirty="0">
                <a:latin typeface="+mn-lt"/>
              </a:rPr>
              <a:t>40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1200" dirty="0"/>
              <a:t>Classroom Program</a:t>
            </a:r>
          </a:p>
          <a:p>
            <a:r>
              <a:rPr lang="en-US" altLang="en-US" sz="1200" dirty="0" err="1"/>
              <a:t>Files_For_length.c</a:t>
            </a:r>
            <a:endParaRPr lang="en-US" altLang="en-US" dirty="0"/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7806" y="990600"/>
            <a:ext cx="718794" cy="23622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01DB-DAFF-4546-BBEE-F364EF48B36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395498"/>
            <a:ext cx="800918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Fourth Example – Looking for the end.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(4) We look for a good read from the file. In this case, </a:t>
            </a:r>
          </a:p>
          <a:p>
            <a:r>
              <a:rPr lang="en-US" altLang="en-US" sz="2800" dirty="0">
                <a:latin typeface="+mn-lt"/>
              </a:rPr>
              <a:t>      we are reading one value at a time.</a:t>
            </a:r>
          </a:p>
          <a:p>
            <a:r>
              <a:rPr lang="en-US" altLang="en-US" sz="2800" dirty="0">
                <a:latin typeface="+mn-lt"/>
              </a:rPr>
              <a:t>     </a:t>
            </a:r>
          </a:p>
          <a:p>
            <a:r>
              <a:rPr lang="en-US" altLang="en-US" sz="2800" b="1" dirty="0">
                <a:latin typeface="+mn-lt"/>
              </a:rPr>
              <a:t>    while ( (</a:t>
            </a:r>
            <a:r>
              <a:rPr lang="en-US" altLang="en-US" sz="2800" b="1" dirty="0" err="1">
                <a:latin typeface="+mn-lt"/>
              </a:rPr>
              <a:t>fscanf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, “%f ”, &amp;x) ) == 1)</a:t>
            </a:r>
          </a:p>
          <a:p>
            <a:endParaRPr lang="en-US" altLang="en-US" sz="2800" b="1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If the </a:t>
            </a:r>
            <a:r>
              <a:rPr lang="en-US" altLang="en-US" sz="2800" dirty="0" err="1">
                <a:latin typeface="+mn-lt"/>
              </a:rPr>
              <a:t>fscanf</a:t>
            </a:r>
            <a:r>
              <a:rPr lang="en-US" altLang="en-US" sz="2800" dirty="0">
                <a:latin typeface="+mn-lt"/>
              </a:rPr>
              <a:t> returns a “1”, </a:t>
            </a:r>
          </a:p>
          <a:p>
            <a:r>
              <a:rPr lang="en-US" altLang="en-US" sz="2800" dirty="0">
                <a:latin typeface="+mn-lt"/>
              </a:rPr>
              <a:t>then we know we got a “good” read.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/>
              <a:t>If the </a:t>
            </a:r>
            <a:r>
              <a:rPr lang="en-US" altLang="en-US" sz="2800" dirty="0" err="1"/>
              <a:t>fscanf</a:t>
            </a:r>
            <a:r>
              <a:rPr lang="en-US" altLang="en-US" sz="2800" dirty="0"/>
              <a:t> returns a “0”, </a:t>
            </a:r>
          </a:p>
          <a:p>
            <a:r>
              <a:rPr lang="en-US" altLang="en-US" sz="2800" dirty="0"/>
              <a:t>then we know we are out of numbers.</a:t>
            </a: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6047-E174-4656-BD61-04D66FF8FE2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5134867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n, max, </a:t>
            </a:r>
            <a:r>
              <a:rPr lang="en-US" altLang="en-US" sz="2400" dirty="0" err="1">
                <a:latin typeface="+mn-lt"/>
              </a:rPr>
              <a:t>n_pts</a:t>
            </a:r>
            <a:r>
              <a:rPr lang="en-US" altLang="en-US" sz="2400" dirty="0">
                <a:latin typeface="+mn-lt"/>
              </a:rPr>
              <a:t> = 0;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(“d.dat”, “r”);</a:t>
            </a:r>
          </a:p>
          <a:p>
            <a:r>
              <a:rPr lang="en-US" altLang="en-US" sz="2400" dirty="0">
                <a:latin typeface="+mn-lt"/>
              </a:rPr>
              <a:t>    while</a:t>
            </a:r>
            <a:r>
              <a:rPr lang="en-US" altLang="en-US" sz="2400" dirty="0">
                <a:solidFill>
                  <a:schemeClr val="accent6"/>
                </a:solidFill>
                <a:latin typeface="+mn-lt"/>
              </a:rPr>
              <a:t>( 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, “%d”, &amp;n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en-US" sz="2400" dirty="0"/>
              <a:t> )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==1</a:t>
            </a:r>
            <a:r>
              <a:rPr lang="en-US" altLang="en-US" sz="2400" dirty="0">
                <a:solidFill>
                  <a:schemeClr val="accent6"/>
                </a:solidFill>
                <a:latin typeface="+mn-lt"/>
              </a:rPr>
              <a:t>)</a:t>
            </a:r>
          </a:p>
          <a:p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altLang="en-US" sz="2000" dirty="0">
                <a:latin typeface="+mn-lt"/>
              </a:rPr>
              <a:t> {    </a:t>
            </a:r>
          </a:p>
          <a:p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n_pts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++;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if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n_pts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== 1)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max = n;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if (n &gt; max)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max = n;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400" dirty="0">
                <a:latin typeface="+mn-lt"/>
              </a:rPr>
              <a:t>    printf (“Max is %d \n”, max);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system(“pause”);</a:t>
            </a:r>
          </a:p>
          <a:p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324600" y="609600"/>
            <a:ext cx="21822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FILE CONTENTS:</a:t>
            </a:r>
          </a:p>
          <a:p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14</a:t>
            </a:r>
          </a:p>
          <a:p>
            <a:r>
              <a:rPr lang="en-US" altLang="en-US" sz="2400" dirty="0">
                <a:latin typeface="+mn-lt"/>
              </a:rPr>
              <a:t> 65</a:t>
            </a:r>
          </a:p>
          <a:p>
            <a:r>
              <a:rPr lang="en-US" altLang="en-US" sz="2400" dirty="0">
                <a:latin typeface="+mn-lt"/>
              </a:rPr>
              <a:t> 24</a:t>
            </a:r>
          </a:p>
          <a:p>
            <a:r>
              <a:rPr lang="en-US" altLang="en-US" sz="2400" dirty="0">
                <a:latin typeface="+mn-lt"/>
              </a:rPr>
              <a:t> 72</a:t>
            </a:r>
          </a:p>
          <a:p>
            <a:r>
              <a:rPr lang="en-US" altLang="en-US" sz="2400" dirty="0">
                <a:latin typeface="+mn-lt"/>
              </a:rPr>
              <a:t> 40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1200" dirty="0"/>
              <a:t>Classroom Program</a:t>
            </a:r>
          </a:p>
          <a:p>
            <a:r>
              <a:rPr lang="en-US" altLang="en-US" sz="1200" dirty="0" err="1"/>
              <a:t>Files_While_EOF.c</a:t>
            </a:r>
            <a:endParaRPr lang="en-US" altLang="en-US" sz="1200" dirty="0"/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1252" y="1295400"/>
            <a:ext cx="574675" cy="20574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C-5  </a:t>
            </a:r>
            <a:r>
              <a:rPr lang="en-US" dirty="0"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en-US" sz="3600" dirty="0"/>
              <a:t>Input/Output And Using Files</a:t>
            </a:r>
          </a:p>
          <a:p>
            <a:endParaRPr lang="en-US" altLang="en-US" sz="3600" dirty="0"/>
          </a:p>
          <a:p>
            <a:r>
              <a:rPr lang="en-US" altLang="en-US" sz="3600" dirty="0"/>
              <a:t>The End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1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DA7-E6EA-48A0-BD13-1B9294FDF59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8077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					</a:t>
            </a:r>
            <a:r>
              <a:rPr lang="en-US" altLang="en-US" sz="2400" i="1" dirty="0">
                <a:latin typeface="+mn-lt"/>
              </a:rPr>
              <a:t>Code: page 1 of 3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double r1, r2, r3, </a:t>
            </a:r>
            <a:r>
              <a:rPr lang="en-US" altLang="en-US" sz="2400" dirty="0" err="1">
                <a:latin typeface="+mn-lt"/>
              </a:rPr>
              <a:t>r_combo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FILE *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;		// Declare a pointer variable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FILE *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;		// for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each file.    </a:t>
            </a:r>
          </a:p>
          <a:p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                        </a:t>
            </a:r>
          </a:p>
          <a:p>
            <a:r>
              <a:rPr lang="en-US" altLang="en-US" sz="20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1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DA7-E6EA-48A0-BD13-1B9294FDF59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8077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				</a:t>
            </a:r>
            <a:r>
              <a:rPr lang="en-US" altLang="en-US" sz="2400" i="1" dirty="0">
                <a:latin typeface="+mn-lt"/>
              </a:rPr>
              <a:t>Code: page 2 of 3</a:t>
            </a:r>
            <a:endParaRPr lang="en-US" altLang="en-US" sz="2400" i="1" dirty="0">
              <a:solidFill>
                <a:srgbClr val="0000CC"/>
              </a:solidFill>
              <a:latin typeface="+mn-lt"/>
            </a:endParaRPr>
          </a:p>
          <a:p>
            <a:endParaRPr lang="en-US" altLang="en-US" sz="2400" i="1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fopen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(“resist.dat”, “r”);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if(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(“Error on opening the input file \n”);       </a:t>
            </a:r>
          </a:p>
          <a:p>
            <a:r>
              <a:rPr lang="en-US" altLang="en-US" sz="2400" dirty="0">
                <a:latin typeface="+mn-lt"/>
              </a:rPr>
              <a:t>         exit (EXIT_FAILURE);   // ( ) required since exit is a function</a:t>
            </a:r>
          </a:p>
          <a:p>
            <a:r>
              <a:rPr lang="en-US" altLang="en-US" sz="2400" dirty="0">
                <a:latin typeface="+mn-lt"/>
              </a:rPr>
              <a:t>    }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fopen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(“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resist.out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”, “w”);</a:t>
            </a:r>
          </a:p>
          <a:p>
            <a:r>
              <a:rPr lang="en-US" altLang="en-US" sz="2400" dirty="0">
                <a:latin typeface="+mn-lt"/>
              </a:rPr>
              <a:t>    if(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 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(“Error on opening the output file \n”);</a:t>
            </a:r>
          </a:p>
          <a:p>
            <a:r>
              <a:rPr lang="en-US" altLang="en-US" sz="2400" dirty="0">
                <a:latin typeface="+mn-lt"/>
              </a:rPr>
              <a:t>         exit (EXIT_FAILURE);  </a:t>
            </a:r>
          </a:p>
          <a:p>
            <a:r>
              <a:rPr lang="en-US" altLang="en-US" sz="2400" dirty="0">
                <a:latin typeface="+mn-lt"/>
              </a:rPr>
              <a:t>    }          </a:t>
            </a:r>
          </a:p>
          <a:p>
            <a:r>
              <a:rPr lang="en-US" altLang="en-US" sz="2400" dirty="0">
                <a:latin typeface="+mn-lt"/>
              </a:rPr>
              <a:t>		</a:t>
            </a:r>
          </a:p>
          <a:p>
            <a:r>
              <a:rPr lang="en-US" altLang="en-US" sz="24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5B3E-5488-44BC-B018-7B47E91C79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381000"/>
            <a:ext cx="8915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						</a:t>
            </a:r>
            <a:r>
              <a:rPr lang="en-US" altLang="en-US" sz="2000" i="1" dirty="0">
                <a:latin typeface="+mn-lt"/>
              </a:rPr>
              <a:t>Code: page 3 of 3</a:t>
            </a:r>
          </a:p>
          <a:p>
            <a:r>
              <a:rPr lang="en-US" altLang="en-US" sz="2000" dirty="0"/>
              <a:t>   </a:t>
            </a:r>
            <a:endParaRPr lang="en-US" altLang="en-US" sz="20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 Now that the files are open, we can use them */</a:t>
            </a:r>
          </a:p>
          <a:p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fprintf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, “\</a:t>
            </a:r>
            <a:r>
              <a:rPr lang="en-US" altLang="en-US" sz="2400" dirty="0" err="1">
                <a:latin typeface="+mn-lt"/>
              </a:rPr>
              <a:t>nRuthann</a:t>
            </a:r>
            <a:r>
              <a:rPr lang="en-US" altLang="en-US" sz="2400" dirty="0">
                <a:latin typeface="+mn-lt"/>
              </a:rPr>
              <a:t> Biel.  Resistance Program.  \n\n”);</a:t>
            </a:r>
          </a:p>
          <a:p>
            <a:r>
              <a:rPr lang="en-US" altLang="en-US" sz="2400" dirty="0">
                <a:latin typeface="+mn-lt"/>
              </a:rPr>
              <a:t>    </a:t>
            </a:r>
          </a:p>
          <a:p>
            <a:r>
              <a:rPr lang="en-US" altLang="en-US" sz="2400" dirty="0">
                <a:latin typeface="+mn-lt"/>
              </a:rPr>
              <a:t>     while ((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latin typeface="+mn-lt"/>
              </a:rPr>
              <a:t>, “%</a:t>
            </a:r>
            <a:r>
              <a:rPr lang="en-US" altLang="en-US" sz="2400" dirty="0" err="1">
                <a:latin typeface="+mn-lt"/>
              </a:rPr>
              <a:t>lf%lf%lf</a:t>
            </a:r>
            <a:r>
              <a:rPr lang="en-US" altLang="en-US" sz="2400" dirty="0">
                <a:latin typeface="+mn-lt"/>
              </a:rPr>
              <a:t> ”, &amp;r1, &amp;r2, &amp;r3))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== 3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400" dirty="0">
                <a:latin typeface="+mn-lt"/>
              </a:rPr>
              <a:t>     {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r_combo</a:t>
            </a:r>
            <a:r>
              <a:rPr lang="en-US" altLang="en-US" sz="2400" dirty="0">
                <a:latin typeface="+mn-lt"/>
              </a:rPr>
              <a:t> = 1.0 / (1.0/r1 + 1.0/r2 + 1.0/r3);</a:t>
            </a:r>
          </a:p>
          <a:p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fprintf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, “Three resistors are:  %f  %f  %f \n”, r1, r2, r3);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fprintf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, “Combined Parallel Resistance:  %f  \n\n”,</a:t>
            </a:r>
          </a:p>
          <a:p>
            <a:r>
              <a:rPr lang="en-US" altLang="en-US" sz="2400" dirty="0">
                <a:latin typeface="+mn-lt"/>
              </a:rPr>
              <a:t>                  </a:t>
            </a:r>
            <a:r>
              <a:rPr lang="en-US" altLang="en-US" sz="2400" dirty="0" err="1">
                <a:latin typeface="+mn-lt"/>
              </a:rPr>
              <a:t>r_combo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 }    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fclose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fclose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return EXIT_SUCCESS;</a:t>
            </a:r>
          </a:p>
          <a:p>
            <a:r>
              <a:rPr lang="en-US" altLang="en-US" sz="2400" dirty="0">
                <a:latin typeface="+mn-lt"/>
              </a:rPr>
              <a:t> }</a:t>
            </a:r>
          </a:p>
          <a:p>
            <a:r>
              <a:rPr lang="en-US" altLang="en-US" sz="2400" dirty="0">
                <a:latin typeface="+mn-lt"/>
              </a:rPr>
              <a:t>/*----------------------------------------*/</a:t>
            </a:r>
          </a:p>
          <a:p>
            <a:endParaRPr lang="en-US" altLang="en-US" sz="2000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 flipH="1">
            <a:off x="2546350" y="1981200"/>
            <a:ext cx="233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B49E-B109-47A3-A918-7444F22BBC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828541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500" i="1" dirty="0">
                <a:latin typeface="+mn-lt"/>
              </a:rPr>
              <a:t>	This is the contents of </a:t>
            </a:r>
            <a:r>
              <a:rPr lang="en-US" altLang="en-US" sz="2500" b="1" i="1" dirty="0" err="1">
                <a:latin typeface="+mn-lt"/>
              </a:rPr>
              <a:t>resist.out</a:t>
            </a:r>
            <a:r>
              <a:rPr lang="en-US" altLang="en-US" sz="2500" b="1" i="1" dirty="0">
                <a:latin typeface="+mn-lt"/>
              </a:rPr>
              <a:t> </a:t>
            </a:r>
            <a:r>
              <a:rPr lang="en-US" altLang="en-US" sz="2500" dirty="0">
                <a:latin typeface="+mn-lt"/>
              </a:rPr>
              <a:t>using %f</a:t>
            </a:r>
            <a:endParaRPr lang="en-US" altLang="en-US" sz="2500" b="1" dirty="0">
              <a:latin typeface="+mn-lt"/>
            </a:endParaRP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Ruthann Biel.  Resistance Program.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1000.000000   1100.000000  2000.000000</a:t>
            </a:r>
          </a:p>
          <a:p>
            <a:r>
              <a:rPr lang="en-US" altLang="en-US" sz="2500" dirty="0">
                <a:latin typeface="+mn-lt"/>
              </a:rPr>
              <a:t>Combined Parallel Resistance =  415.094330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500.000000   1000.000000  2000.000000</a:t>
            </a:r>
          </a:p>
          <a:p>
            <a:r>
              <a:rPr lang="en-US" altLang="en-US" sz="2500" dirty="0">
                <a:latin typeface="+mn-lt"/>
              </a:rPr>
              <a:t>Combined Parallel Resistance =  285.714294</a:t>
            </a:r>
          </a:p>
          <a:p>
            <a:endParaRPr lang="en-US" altLang="en-US" sz="2500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437810" cy="30480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B49E-B109-47A3-A918-7444F22BBC7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929819"/>
            <a:ext cx="7086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500" i="1" dirty="0">
                <a:latin typeface="+mn-lt"/>
              </a:rPr>
              <a:t>	This is the contents of </a:t>
            </a:r>
            <a:r>
              <a:rPr lang="en-US" altLang="en-US" sz="2500" b="1" i="1" dirty="0" err="1">
                <a:latin typeface="+mn-lt"/>
              </a:rPr>
              <a:t>resist.out</a:t>
            </a:r>
            <a:r>
              <a:rPr lang="en-US" altLang="en-US" sz="2500" b="1" i="1" dirty="0">
                <a:latin typeface="+mn-lt"/>
              </a:rPr>
              <a:t> </a:t>
            </a:r>
            <a:r>
              <a:rPr lang="en-US" altLang="en-US" sz="2500" dirty="0">
                <a:latin typeface="+mn-lt"/>
              </a:rPr>
              <a:t>using </a:t>
            </a:r>
            <a:r>
              <a:rPr lang="en-US" altLang="en-US" sz="2500" b="1" dirty="0">
                <a:latin typeface="+mn-lt"/>
              </a:rPr>
              <a:t>%.1f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Ruthann Biel.  Resistance Program.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1000.0   1100.0  2000.0</a:t>
            </a:r>
          </a:p>
          <a:p>
            <a:r>
              <a:rPr lang="en-US" altLang="en-US" sz="2500" dirty="0">
                <a:latin typeface="+mn-lt"/>
              </a:rPr>
              <a:t>Combined Parallel Resistance =  415.094330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500.0   1000.0  2000.0</a:t>
            </a:r>
          </a:p>
          <a:p>
            <a:r>
              <a:rPr lang="en-US" altLang="en-US" sz="2500" dirty="0">
                <a:latin typeface="+mn-lt"/>
              </a:rPr>
              <a:t>Combined Parallel Resistance =  285.714294</a:t>
            </a:r>
          </a:p>
          <a:p>
            <a:endParaRPr lang="en-US" altLang="en-US" sz="2500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6781800" cy="30480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Programs &amp;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program can </a:t>
            </a:r>
            <a:r>
              <a:rPr lang="en-US" altLang="en-US" b="1" dirty="0"/>
              <a:t>read</a:t>
            </a:r>
            <a:r>
              <a:rPr lang="en-US" altLang="en-US" dirty="0"/>
              <a:t> from a file containing data as input.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program can </a:t>
            </a:r>
            <a:r>
              <a:rPr lang="en-US" altLang="en-US" b="1" dirty="0"/>
              <a:t>write</a:t>
            </a:r>
            <a:r>
              <a:rPr lang="en-US" altLang="en-US" dirty="0"/>
              <a:t> data to a file as output </a:t>
            </a:r>
          </a:p>
          <a:p>
            <a:pPr marL="0" indent="0">
              <a:buNone/>
            </a:pPr>
            <a:r>
              <a:rPr lang="en-US" altLang="en-US" dirty="0"/>
              <a:t>    (rather than to the screen).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4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98DB-6FD5-427E-BDE1-D88DF6C837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836441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 b="1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For each file used, one must have a file pointer.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FILE * 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i="1" u="sng" dirty="0">
                <a:latin typeface="+mn-lt"/>
              </a:rPr>
              <a:t>The Details</a:t>
            </a:r>
            <a:r>
              <a:rPr lang="en-US" altLang="en-US" sz="2800" i="1" dirty="0">
                <a:latin typeface="+mn-lt"/>
              </a:rPr>
              <a:t>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FILE       - the word must be capitalized.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asterisk  - indicates that it is a pointer variable.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my_data</a:t>
            </a:r>
            <a:r>
              <a:rPr lang="en-US" altLang="en-US" sz="2800" dirty="0">
                <a:latin typeface="+mn-lt"/>
              </a:rPr>
              <a:t> - name of the file pointer. </a:t>
            </a:r>
          </a:p>
          <a:p>
            <a:r>
              <a:rPr lang="en-US" altLang="en-US" sz="2800" dirty="0">
                <a:latin typeface="+mn-lt"/>
              </a:rPr>
              <a:t>                      (created by the programmer, you or me)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2154</Words>
  <Application>Microsoft Office PowerPoint</Application>
  <PresentationFormat>On-screen Show (4:3)</PresentationFormat>
  <Paragraphs>453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1_Office Theme</vt:lpstr>
      <vt:lpstr>C-5  Using Files</vt:lpstr>
      <vt:lpstr>Creating a file with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Programs &amp; Files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Files  and their End.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C-5  Files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(actually 3)</dc:title>
  <dc:creator>bielr</dc:creator>
  <cp:lastModifiedBy>Biel, Ruthann</cp:lastModifiedBy>
  <cp:revision>90</cp:revision>
  <cp:lastPrinted>2017-02-08T22:19:06Z</cp:lastPrinted>
  <dcterms:created xsi:type="dcterms:W3CDTF">2002-09-05T04:10:48Z</dcterms:created>
  <dcterms:modified xsi:type="dcterms:W3CDTF">2021-09-28T22:20:03Z</dcterms:modified>
</cp:coreProperties>
</file>