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15" r:id="rId3"/>
    <p:sldId id="282" r:id="rId4"/>
    <p:sldId id="283" r:id="rId5"/>
    <p:sldId id="284" r:id="rId6"/>
    <p:sldId id="259" r:id="rId7"/>
    <p:sldId id="260" r:id="rId8"/>
    <p:sldId id="261" r:id="rId9"/>
    <p:sldId id="262" r:id="rId10"/>
    <p:sldId id="278" r:id="rId11"/>
    <p:sldId id="279" r:id="rId12"/>
    <p:sldId id="263" r:id="rId13"/>
    <p:sldId id="276" r:id="rId14"/>
    <p:sldId id="277" r:id="rId15"/>
    <p:sldId id="275" r:id="rId16"/>
    <p:sldId id="264" r:id="rId17"/>
    <p:sldId id="265" r:id="rId18"/>
    <p:sldId id="266" r:id="rId19"/>
    <p:sldId id="267" r:id="rId20"/>
    <p:sldId id="268" r:id="rId21"/>
    <p:sldId id="285" r:id="rId22"/>
    <p:sldId id="270" r:id="rId23"/>
    <p:sldId id="286" r:id="rId24"/>
    <p:sldId id="272" r:id="rId25"/>
    <p:sldId id="287" r:id="rId26"/>
    <p:sldId id="290" r:id="rId27"/>
    <p:sldId id="316" r:id="rId28"/>
    <p:sldId id="292" r:id="rId29"/>
    <p:sldId id="293" r:id="rId30"/>
    <p:sldId id="294" r:id="rId31"/>
    <p:sldId id="295" r:id="rId32"/>
    <p:sldId id="296" r:id="rId33"/>
    <p:sldId id="297" r:id="rId34"/>
    <p:sldId id="308" r:id="rId35"/>
    <p:sldId id="309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10" r:id="rId47"/>
    <p:sldId id="311" r:id="rId48"/>
    <p:sldId id="312" r:id="rId49"/>
    <p:sldId id="313" r:id="rId50"/>
    <p:sldId id="28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>
      <p:cViewPr varScale="1">
        <p:scale>
          <a:sx n="83" d="100"/>
          <a:sy n="83" d="100"/>
        </p:scale>
        <p:origin x="12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668A26-9DDE-4146-97C1-FDDB951B2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94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68A26-9DDE-4146-97C1-FDDB951B23C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39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56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89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01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400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A29F20DE-72E5-44D5-94FE-DA4C1F07B512}" type="datetime1">
              <a:rPr lang="en-US"/>
              <a:pPr>
                <a:defRPr/>
              </a:pPr>
              <a:t>2/18/2021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0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01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1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4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4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7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C-7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6324600"/>
            <a:ext cx="2057400" cy="365125"/>
          </a:xfrm>
        </p:spPr>
        <p:txBody>
          <a:bodyPr/>
          <a:lstStyle/>
          <a:p>
            <a:pPr>
              <a:defRPr/>
            </a:pPr>
            <a:fld id="{59EBEED7-5B8E-4417-A4E7-E955EBB90AE8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E8511-E8CD-4CC2-92D9-600E66BC8079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066800" y="762000"/>
            <a:ext cx="5308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Printing Arrays – example 2</a:t>
            </a:r>
            <a:r>
              <a:rPr lang="en-US" altLang="en-US" sz="3200" dirty="0"/>
              <a:t>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for (k = 0; k &lt; </a:t>
            </a:r>
            <a:r>
              <a:rPr lang="en-US" altLang="en-US" sz="2800" b="1" dirty="0"/>
              <a:t>c</a:t>
            </a:r>
            <a:r>
              <a:rPr lang="en-US" altLang="en-US" sz="2800" dirty="0"/>
              <a:t>; k++)</a:t>
            </a:r>
          </a:p>
          <a:p>
            <a:pPr eaLnBrk="1" hangingPunct="1"/>
            <a:r>
              <a:rPr lang="en-US" altLang="en-US" sz="2800" dirty="0"/>
              <a:t>{</a:t>
            </a:r>
          </a:p>
          <a:p>
            <a:pPr eaLnBrk="1" hangingPunct="1"/>
            <a:r>
              <a:rPr lang="en-US" altLang="en-US" sz="2800" dirty="0"/>
              <a:t>  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(“%d \n”, miles[k]);</a:t>
            </a:r>
          </a:p>
          <a:p>
            <a:pPr eaLnBrk="1" hangingPunct="1"/>
            <a:r>
              <a:rPr lang="en-US" altLang="en-US" sz="2800" dirty="0"/>
              <a:t>}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E1656-3AE2-4EFE-9432-DB2A256836C3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530927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Printing Arrays – example 3: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for (k = 0; k &lt; </a:t>
            </a:r>
            <a:r>
              <a:rPr lang="en-US" altLang="en-US" sz="2800" b="1" dirty="0"/>
              <a:t>MSIZE</a:t>
            </a:r>
            <a:r>
              <a:rPr lang="en-US" altLang="en-US" sz="2800" dirty="0"/>
              <a:t>; k++)</a:t>
            </a:r>
          </a:p>
          <a:p>
            <a:pPr eaLnBrk="1" hangingPunct="1"/>
            <a:r>
              <a:rPr lang="en-US" altLang="en-US" sz="2800" dirty="0"/>
              <a:t>{</a:t>
            </a:r>
          </a:p>
          <a:p>
            <a:pPr eaLnBrk="1" hangingPunct="1"/>
            <a:r>
              <a:rPr lang="en-US" altLang="en-US" sz="2800" dirty="0"/>
              <a:t>     if (k % 4 == 0)</a:t>
            </a:r>
          </a:p>
          <a:p>
            <a:pPr eaLnBrk="1" hangingPunct="1"/>
            <a:r>
              <a:rPr lang="en-US" altLang="en-US" sz="2800" dirty="0"/>
              <a:t>          printf(“\n %f”, miles[k]);</a:t>
            </a:r>
          </a:p>
          <a:p>
            <a:pPr eaLnBrk="1" hangingPunct="1"/>
            <a:r>
              <a:rPr lang="en-US" altLang="en-US" sz="2800" dirty="0"/>
              <a:t>     else</a:t>
            </a:r>
          </a:p>
          <a:p>
            <a:pPr eaLnBrk="1" hangingPunct="1"/>
            <a:r>
              <a:rPr lang="en-US" altLang="en-US" sz="2800" dirty="0"/>
              <a:t>          printf(“%f   “, miles[k]);</a:t>
            </a:r>
          </a:p>
          <a:p>
            <a:pPr eaLnBrk="1" hangingPunct="1"/>
            <a:r>
              <a:rPr lang="en-US" altLang="en-US" sz="2800" dirty="0"/>
              <a:t>}</a:t>
            </a:r>
          </a:p>
          <a:p>
            <a:pPr eaLnBrk="1" hangingPunct="1"/>
            <a:r>
              <a:rPr lang="en-US" altLang="en-US" sz="2800" dirty="0"/>
              <a:t>printf(“\n”);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// Prints 4 numbers per line.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23839-181A-459C-869C-73C2CFB773C2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133600" y="914400"/>
            <a:ext cx="52419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Precedence of [ ] 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800"/>
              <a:t>[ ] appears high on chart with ( )</a:t>
            </a:r>
          </a:p>
          <a:p>
            <a:pPr eaLnBrk="1" hangingPunct="1"/>
            <a:r>
              <a:rPr lang="en-US" altLang="en-US" sz="2800"/>
              <a:t>  </a:t>
            </a:r>
          </a:p>
          <a:p>
            <a:pPr eaLnBrk="1" hangingPunct="1"/>
            <a:r>
              <a:rPr lang="en-US" altLang="en-US" sz="2800"/>
              <a:t>Both are at the same level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504FE-C1A4-40A1-8979-A22821DB2E17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634019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/*--------------------------------------------------------*/</a:t>
            </a:r>
          </a:p>
          <a:p>
            <a:pPr eaLnBrk="1" hangingPunct="1"/>
            <a:r>
              <a:rPr lang="en-US" altLang="en-US" sz="2400" dirty="0"/>
              <a:t>/* try initialization of array with 2 values       */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#include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 eaLnBrk="1" hangingPunct="1"/>
            <a:r>
              <a:rPr lang="en-US" altLang="en-US" sz="2400" dirty="0"/>
              <a:t>#include &lt;</a:t>
            </a:r>
            <a:r>
              <a:rPr lang="en-US" altLang="en-US" sz="2400" dirty="0" err="1"/>
              <a:t>stdlib.h</a:t>
            </a:r>
            <a:r>
              <a:rPr lang="en-US" altLang="en-US" sz="2400" dirty="0"/>
              <a:t>&gt;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int</a:t>
            </a:r>
            <a:r>
              <a:rPr lang="en-US" altLang="en-US" sz="2400" dirty="0"/>
              <a:t> main(void)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;		/* loop counter */</a:t>
            </a:r>
          </a:p>
          <a:p>
            <a:pPr eaLnBrk="1" hangingPunct="1"/>
            <a:r>
              <a:rPr lang="en-US" altLang="en-US" sz="2400" dirty="0"/>
              <a:t>      </a:t>
            </a:r>
            <a:r>
              <a:rPr lang="en-US" altLang="en-US" sz="2400" dirty="0" err="1">
                <a:highlight>
                  <a:srgbClr val="FFFF00"/>
                </a:highlight>
              </a:rPr>
              <a:t>int</a:t>
            </a:r>
            <a:r>
              <a:rPr lang="en-US" altLang="en-US" sz="2400" dirty="0">
                <a:highlight>
                  <a:srgbClr val="FFFF00"/>
                </a:highlight>
              </a:rPr>
              <a:t> a[10] = {1, 2};	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      for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10;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++)</a:t>
            </a:r>
          </a:p>
          <a:p>
            <a:pPr eaLnBrk="1" hangingPunct="1"/>
            <a:r>
              <a:rPr lang="en-US" altLang="en-US" sz="2400" dirty="0"/>
              <a:t>     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("\</a:t>
            </a:r>
            <a:r>
              <a:rPr lang="en-US" altLang="en-US" sz="2400" dirty="0" err="1"/>
              <a:t>nPosition</a:t>
            </a:r>
            <a:r>
              <a:rPr lang="en-US" altLang="en-US" sz="2400" dirty="0"/>
              <a:t> %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has %</a:t>
            </a:r>
            <a:r>
              <a:rPr lang="en-US" altLang="en-US" sz="2400" dirty="0" err="1"/>
              <a:t>i</a:t>
            </a:r>
            <a:r>
              <a:rPr lang="en-US" altLang="en-US" sz="2400" dirty="0"/>
              <a:t>",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]);</a:t>
            </a:r>
          </a:p>
          <a:p>
            <a:pPr eaLnBrk="1" hangingPunct="1"/>
            <a:r>
              <a:rPr lang="en-US" altLang="en-US" sz="2400" dirty="0"/>
              <a:t>  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("\n\n");	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       return EXIT_SUCCESS;</a:t>
            </a:r>
          </a:p>
          <a:p>
            <a:pPr eaLnBrk="1" hangingPunct="1"/>
            <a:r>
              <a:rPr lang="en-US" altLang="en-US" sz="2400" dirty="0"/>
              <a:t>}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63B07-508C-4FB5-9759-90296948E4C7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64008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The run looks like this:</a:t>
            </a:r>
          </a:p>
          <a:p>
            <a:pPr eaLnBrk="1" hangingPunct="1"/>
            <a:endParaRPr lang="en-US" altLang="en-US" sz="2000" i="1" dirty="0"/>
          </a:p>
          <a:p>
            <a:pPr eaLnBrk="1" hangingPunct="1"/>
            <a:r>
              <a:rPr lang="en-US" altLang="en-US" sz="2000" dirty="0"/>
              <a:t>	</a:t>
            </a:r>
            <a:r>
              <a:rPr lang="en-US" altLang="en-US" sz="2400" dirty="0"/>
              <a:t>Position 0 has 1</a:t>
            </a:r>
          </a:p>
          <a:p>
            <a:pPr eaLnBrk="1" hangingPunct="1"/>
            <a:r>
              <a:rPr lang="en-US" altLang="en-US" sz="2400" dirty="0"/>
              <a:t>	Position 1 has 2</a:t>
            </a:r>
          </a:p>
          <a:p>
            <a:pPr eaLnBrk="1" hangingPunct="1"/>
            <a:r>
              <a:rPr lang="en-US" altLang="en-US" sz="2400" dirty="0"/>
              <a:t>	Position 2 has 0</a:t>
            </a:r>
          </a:p>
          <a:p>
            <a:pPr eaLnBrk="1" hangingPunct="1"/>
            <a:r>
              <a:rPr lang="en-US" altLang="en-US" sz="2400" dirty="0"/>
              <a:t>	Position 3 has 0</a:t>
            </a:r>
          </a:p>
          <a:p>
            <a:pPr eaLnBrk="1" hangingPunct="1"/>
            <a:r>
              <a:rPr lang="en-US" altLang="en-US" sz="2400" dirty="0"/>
              <a:t>	Position 4 has 0</a:t>
            </a:r>
          </a:p>
          <a:p>
            <a:pPr eaLnBrk="1" hangingPunct="1"/>
            <a:r>
              <a:rPr lang="en-US" altLang="en-US" sz="2400" dirty="0"/>
              <a:t>	Position 5 has 0</a:t>
            </a:r>
          </a:p>
          <a:p>
            <a:pPr eaLnBrk="1" hangingPunct="1"/>
            <a:r>
              <a:rPr lang="en-US" altLang="en-US" sz="2400" dirty="0"/>
              <a:t>	Position 6 has 0</a:t>
            </a:r>
          </a:p>
          <a:p>
            <a:pPr eaLnBrk="1" hangingPunct="1"/>
            <a:r>
              <a:rPr lang="en-US" altLang="en-US" sz="2400" dirty="0"/>
              <a:t>	Position 7 has 0</a:t>
            </a:r>
          </a:p>
          <a:p>
            <a:pPr eaLnBrk="1" hangingPunct="1"/>
            <a:r>
              <a:rPr lang="en-US" altLang="en-US" sz="2400" dirty="0"/>
              <a:t>	Position 8 has 0</a:t>
            </a:r>
          </a:p>
          <a:p>
            <a:pPr eaLnBrk="1" hangingPunct="1"/>
            <a:r>
              <a:rPr lang="en-US" altLang="en-US" sz="2400" dirty="0"/>
              <a:t>	Position 9 has 0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400" b="1" i="1" dirty="0"/>
              <a:t>If part of an array is initialized, </a:t>
            </a:r>
          </a:p>
          <a:p>
            <a:pPr eaLnBrk="1" hangingPunct="1"/>
            <a:r>
              <a:rPr lang="en-US" altLang="en-US" sz="2400" b="1" i="1" dirty="0"/>
              <a:t>the remaining array is initialized to zero.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Functions &amp; Arrays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EC728-3C2A-4CFD-BB92-4EDFAE59EA73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9FE15-2CB4-46F8-8098-253103D6F825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78867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Function Arguments and Arrays</a:t>
            </a:r>
          </a:p>
          <a:p>
            <a:pPr eaLnBrk="1" hangingPunct="1"/>
            <a:endParaRPr lang="en-US" altLang="en-US" sz="2400" u="sng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Arrays are not the same as simple variables.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Simple variables in function call are </a:t>
            </a:r>
            <a:r>
              <a:rPr lang="en-US" altLang="en-US" sz="2400" u="sng" dirty="0">
                <a:latin typeface="+mn-lt"/>
              </a:rPr>
              <a:t>call-by-value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Value of variables passed to function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(</a:t>
            </a:r>
            <a:r>
              <a:rPr lang="en-US" altLang="en-US" sz="2400" dirty="0" err="1">
                <a:latin typeface="+mn-lt"/>
              </a:rPr>
              <a:t>xerox</a:t>
            </a:r>
            <a:r>
              <a:rPr lang="en-US" altLang="en-US" sz="2400" dirty="0">
                <a:latin typeface="+mn-lt"/>
              </a:rPr>
              <a:t> copy concept)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b="1" dirty="0">
                <a:latin typeface="+mn-lt"/>
              </a:rPr>
              <a:t>Arrays in function call are </a:t>
            </a:r>
            <a:r>
              <a:rPr lang="en-US" altLang="en-US" sz="2400" b="1" u="sng" dirty="0">
                <a:latin typeface="+mn-lt"/>
              </a:rPr>
              <a:t>call-by-address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The starting address of the array is passed to function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Not just the values!  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The function can </a:t>
            </a:r>
            <a:r>
              <a:rPr lang="en-US" altLang="en-US" sz="2400" b="1" dirty="0">
                <a:latin typeface="+mn-lt"/>
              </a:rPr>
              <a:t>change</a:t>
            </a:r>
            <a:r>
              <a:rPr lang="en-US" altLang="en-US" sz="2400" dirty="0">
                <a:latin typeface="+mn-lt"/>
              </a:rPr>
              <a:t> the values in the array.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(original copy concept)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Just like what we did with the ( &amp; * ) pair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235B5-544E-47F3-A588-02A843432AA1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7596823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Function Prototype: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/>
            <a:r>
              <a:rPr lang="en-US" altLang="en-US" sz="2400" b="1" dirty="0">
                <a:latin typeface="+mn-lt"/>
              </a:rPr>
              <a:t>double max (double x[ ],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b="1" dirty="0">
                <a:latin typeface="+mn-lt"/>
              </a:rPr>
              <a:t> n);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	where x is an array and n is its size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u="sng" dirty="0">
                <a:latin typeface="+mn-lt"/>
              </a:rPr>
              <a:t>In main</a:t>
            </a:r>
            <a:r>
              <a:rPr lang="en-US" altLang="en-US" sz="2400" dirty="0">
                <a:latin typeface="+mn-lt"/>
              </a:rPr>
              <a:t>, declare an array and use it in this function call: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double y[N];    </a:t>
            </a:r>
            <a:r>
              <a:rPr lang="en-US" altLang="en-US" sz="2400" dirty="0">
                <a:latin typeface="+mn-lt"/>
              </a:rPr>
              <a:t>/* declare array of size N */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;            /* actual length of array */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(“The maximum value is: %f \n”, max(</a:t>
            </a:r>
            <a:r>
              <a:rPr lang="en-US" altLang="en-US" sz="2400" b="1" dirty="0">
                <a:latin typeface="+mn-lt"/>
              </a:rPr>
              <a:t>y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DE76B-3144-4A3E-B16E-34CBCF62BB6D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90934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+mn-lt"/>
              </a:rPr>
              <a:t>Array Examples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x[10] = {-5, 4, 3};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If initializing sequence is shorter than the array, then 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the rest of the values are initialized to zero.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	Values of x: -5, 4, 3, 0, 0, 0, 0, 0, 0, 0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699FC-962F-41CF-A1E6-C7F6F3CEBFE7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9241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Show the contents of this array: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double z[4];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z[1] = -5.5;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z[2] = z[3] = fabs(z[1]);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One Dimensional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01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240A8-5BA8-46FC-9663-8C7C2B3B2174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492416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Show the contents of this array: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double z[4];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z[1] = -5.5;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z[2] = z[3] = fabs(z[1]);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Contents would be: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?    -5.5    5.5    5.5</a:t>
            </a:r>
          </a:p>
          <a:p>
            <a:pPr eaLnBrk="1" hangingPunct="1"/>
            <a:endParaRPr lang="en-US" altLang="en-US" sz="200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3601F-06C9-4759-89C3-D4D600E20921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861353" y="381000"/>
            <a:ext cx="559659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the contents of this array: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k;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double time[9];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for (k = 0; k &lt; 9; k++)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time[k] = (k – 4) * 0.1;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40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C520F-7795-4354-B4E9-4AF45878A40F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838200" y="299831"/>
            <a:ext cx="7273145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the contents of this array: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k;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double time[9];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for (k = 0; k &lt; 9; k++)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time[k] = (k – 4) * 0.1;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Contents would be: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-0.4    -0.3   -0.2    -0.1    0.0    0.1    0.2    0.3    0.4</a:t>
            </a:r>
          </a:p>
          <a:p>
            <a:pPr eaLnBrk="1" hangingPunct="1"/>
            <a:endParaRPr lang="en-US" altLang="en-US" sz="240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4B475-9026-4251-A057-E79C7F892C40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914400" y="354013"/>
            <a:ext cx="682167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what is printed for the following: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3200" dirty="0" err="1">
                <a:latin typeface="+mn-lt"/>
              </a:rPr>
              <a:t>int</a:t>
            </a:r>
            <a:r>
              <a:rPr lang="en-US" altLang="en-US" sz="3200" dirty="0">
                <a:latin typeface="+mn-lt"/>
              </a:rPr>
              <a:t> k, s[ ] = {3, 8, 15, 21, 30, 41};</a:t>
            </a:r>
          </a:p>
          <a:p>
            <a:pPr eaLnBrk="1" hangingPunct="1"/>
            <a:endParaRPr lang="en-US" altLang="en-US" sz="3200" dirty="0">
              <a:latin typeface="+mn-lt"/>
            </a:endParaRPr>
          </a:p>
          <a:p>
            <a:pPr eaLnBrk="1" hangingPunct="1"/>
            <a:r>
              <a:rPr lang="en-US" altLang="en-US" sz="3200" dirty="0">
                <a:latin typeface="+mn-lt"/>
              </a:rPr>
              <a:t>for (k = 0; k &lt; 6; k += 2)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 </a:t>
            </a:r>
            <a:r>
              <a:rPr lang="en-US" altLang="en-US" sz="3200" dirty="0" err="1">
                <a:latin typeface="+mn-lt"/>
              </a:rPr>
              <a:t>printf</a:t>
            </a:r>
            <a:r>
              <a:rPr lang="en-US" altLang="en-US" sz="3200" dirty="0">
                <a:latin typeface="+mn-lt"/>
              </a:rPr>
              <a:t>(“%</a:t>
            </a: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 %</a:t>
            </a: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 \n”, s[k], s[k + 1]);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}</a:t>
            </a:r>
          </a:p>
          <a:p>
            <a:pPr eaLnBrk="1" hangingPunct="1"/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20B08-FB48-49AA-A8B0-B2F251793A30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30762" y="152400"/>
            <a:ext cx="7598838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what is printed for the following: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3200" dirty="0">
                <a:latin typeface="+mn-lt"/>
              </a:rPr>
              <a:t>int k, s[ ] = {3, 8, 15, 21, 30, 41};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                                  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0    1       2        3         4        5  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position in array</a:t>
            </a:r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3200" dirty="0">
                <a:latin typeface="+mn-lt"/>
              </a:rPr>
              <a:t>for (k = 0; k &lt; 6; k += 2)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 printf(“%</a:t>
            </a: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 %</a:t>
            </a: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 \n”, s[k], s[k + 1]);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}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3200" dirty="0">
                <a:latin typeface="+mn-lt"/>
              </a:rPr>
              <a:t>It would print:</a:t>
            </a:r>
          </a:p>
          <a:p>
            <a:pPr eaLnBrk="1" hangingPunct="1"/>
            <a:endParaRPr lang="en-US" altLang="en-US" sz="1400" dirty="0">
              <a:latin typeface="+mn-lt"/>
            </a:endParaRPr>
          </a:p>
          <a:p>
            <a:pPr eaLnBrk="1" hangingPunct="1"/>
            <a:r>
              <a:rPr lang="en-US" altLang="en-US" sz="3200" dirty="0">
                <a:solidFill>
                  <a:srgbClr val="0000CC"/>
                </a:solidFill>
                <a:latin typeface="+mn-lt"/>
              </a:rPr>
              <a:t>    3     8</a:t>
            </a:r>
          </a:p>
          <a:p>
            <a:pPr eaLnBrk="1" hangingPunct="1"/>
            <a:r>
              <a:rPr lang="en-US" altLang="en-US" sz="3200" dirty="0">
                <a:solidFill>
                  <a:srgbClr val="0000CC"/>
                </a:solidFill>
                <a:latin typeface="+mn-lt"/>
              </a:rPr>
              <a:t>  15   21</a:t>
            </a:r>
          </a:p>
          <a:p>
            <a:pPr eaLnBrk="1" hangingPunct="1"/>
            <a:r>
              <a:rPr lang="en-US" altLang="en-US" sz="3200" dirty="0">
                <a:solidFill>
                  <a:srgbClr val="0000CC"/>
                </a:solidFill>
                <a:latin typeface="+mn-lt"/>
              </a:rPr>
              <a:t>  30   41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94CD0-79BC-49ED-BFD4-6CE61081FD3D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6821676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what is printed for the following: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k, s[ ] = {3, 8, 15, 21, 30, 41};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for (k = 0; k &lt; 6; k++)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if (s[k] % 2 ==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(“%</a:t>
            </a:r>
            <a:r>
              <a:rPr lang="en-US" altLang="en-US" sz="2800" dirty="0" err="1">
                <a:latin typeface="+mn-lt"/>
              </a:rPr>
              <a:t>i</a:t>
            </a:r>
            <a:r>
              <a:rPr lang="en-US" altLang="en-US" sz="2800" dirty="0">
                <a:latin typeface="+mn-lt"/>
              </a:rPr>
              <a:t>”, s[k]);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(“\n”);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94CD0-79BC-49ED-BFD4-6CE61081FD3D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90600" y="192271"/>
            <a:ext cx="682167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+mn-lt"/>
              </a:rPr>
              <a:t>Show what is printed for the following: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int k, s[ ] = {3, 8, 15, 21, 30, 41};</a:t>
            </a:r>
          </a:p>
          <a:p>
            <a:pPr eaLnBrk="1" hangingPunct="1"/>
            <a:endParaRPr lang="en-US" altLang="en-US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for (k = 0; k &lt; 6; k++)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if (s[k] % 2 ==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(“%4i”, s[k]);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printf(“\n”);</a:t>
            </a:r>
          </a:p>
          <a:p>
            <a:pPr eaLnBrk="1" hangingPunct="1"/>
            <a:endParaRPr lang="en-US" altLang="en-US" sz="1200" dirty="0">
              <a:latin typeface="+mn-lt"/>
            </a:endParaRPr>
          </a:p>
          <a:p>
            <a:pPr eaLnBrk="1" hangingPunct="1"/>
            <a:endParaRPr lang="en-US" altLang="en-US" sz="1200" dirty="0">
              <a:latin typeface="+mn-lt"/>
            </a:endParaRPr>
          </a:p>
          <a:p>
            <a:pPr eaLnBrk="1" hangingPunct="1"/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8  30</a:t>
            </a:r>
          </a:p>
        </p:txBody>
      </p:sp>
    </p:spTree>
    <p:extLst>
      <p:ext uri="{BB962C8B-B14F-4D97-AF65-F5344CB8AC3E}">
        <p14:creationId xmlns:p14="http://schemas.microsoft.com/office/powerpoint/2010/main" val="238603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Two Dimensional Arrays</a:t>
            </a:r>
            <a:br>
              <a:rPr lang="en-US" altLang="en-US" sz="48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6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8F229F-8272-4E5B-AAFF-9AC615881A6D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66800" y="365125"/>
            <a:ext cx="64087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Two-dimensional Arrays</a:t>
            </a:r>
          </a:p>
          <a:p>
            <a:pPr eaLnBrk="1" hangingPunct="1">
              <a:defRPr/>
            </a:pPr>
            <a:endParaRPr lang="en-US" altLang="en-US" sz="2800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Arrays with both rows and columns:</a:t>
            </a:r>
          </a:p>
        </p:txBody>
      </p:sp>
      <p:graphicFrame>
        <p:nvGraphicFramePr>
          <p:cNvPr id="24639" name="Group 63"/>
          <p:cNvGraphicFramePr>
            <a:graphicFrameLocks noGrp="1"/>
          </p:cNvGraphicFramePr>
          <p:nvPr/>
        </p:nvGraphicFramePr>
        <p:xfrm>
          <a:off x="1066800" y="2286000"/>
          <a:ext cx="6934200" cy="249926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Row 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Row 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Row 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Column 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6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A92D7-9A89-4455-A04D-9EF325B03FEF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82638" y="838200"/>
            <a:ext cx="76962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b="1" u="sng" dirty="0">
                <a:latin typeface="+mn-lt"/>
              </a:rPr>
              <a:t>Initialization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3200" u="sng" dirty="0">
                <a:solidFill>
                  <a:srgbClr val="FF0000"/>
                </a:solidFill>
                <a:latin typeface="+mn-lt"/>
              </a:rPr>
              <a:t>Row first, then column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c[3][4];  	/* the array on the last slide */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c[3][4] = {{-1, 3, 2, 6}, {5, 3, 1, -1}, {10, 4, -2, 9}};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	/* initialization of the same array */</a:t>
            </a:r>
          </a:p>
        </p:txBody>
      </p:sp>
    </p:spTree>
    <p:extLst>
      <p:ext uri="{BB962C8B-B14F-4D97-AF65-F5344CB8AC3E}">
        <p14:creationId xmlns:p14="http://schemas.microsoft.com/office/powerpoint/2010/main" val="859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 named </a:t>
            </a:r>
            <a:r>
              <a:rPr lang="en-US" altLang="en-US" b="1"/>
              <a:t>seconds</a:t>
            </a:r>
            <a:r>
              <a:rPr lang="en-US" altLang="en-US"/>
              <a:t>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63373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Contents of the Cell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of Each Cell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seconds [0] 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seconds [1] 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seconds [2] 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seconds [3] 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seconds [4] 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4C1AB-3FF7-4A11-8830-A241DB54359E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507" name="TextBox 5"/>
          <p:cNvSpPr txBox="1">
            <a:spLocks noChangeArrowheads="1"/>
          </p:cNvSpPr>
          <p:nvPr/>
        </p:nvSpPr>
        <p:spPr bwMode="auto">
          <a:xfrm>
            <a:off x="838200" y="5334000"/>
            <a:ext cx="626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array </a:t>
            </a:r>
            <a:r>
              <a:rPr lang="en-US" altLang="en-US" sz="2400" b="1"/>
              <a:t>seconds </a:t>
            </a:r>
            <a:r>
              <a:rPr lang="en-US" altLang="en-US" sz="2400"/>
              <a:t>contains five values.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0E4341-BFA9-431A-989A-B7154C5BD20B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30288" y="533400"/>
            <a:ext cx="7046912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use nested loops with two-dim. arrays.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What will be in this array when it is finished?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r, c, x[3][4];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(r = 0; r &lt; 3; r++)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for (c = 0; c &lt; 4; </a:t>
            </a:r>
            <a:r>
              <a:rPr lang="en-US" altLang="en-US" sz="2800" dirty="0" err="1">
                <a:latin typeface="+mn-lt"/>
              </a:rPr>
              <a:t>c++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x[r][c] = 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7C94BC-A2B1-4CDE-8D10-4AC9DA37F4AD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7239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use nested loops with two-dim. arrays.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What will be in this array when it is finished?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r, c, x[3][4];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for (r = 0; r &lt; 3; r++)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for (c = 0; c &lt; 4; </a:t>
            </a:r>
            <a:r>
              <a:rPr lang="en-US" altLang="en-US" sz="2400" dirty="0" err="1">
                <a:latin typeface="+mn-lt"/>
              </a:rPr>
              <a:t>c++</a:t>
            </a:r>
            <a:r>
              <a:rPr lang="en-US" altLang="en-US" sz="2400" dirty="0">
                <a:latin typeface="+mn-lt"/>
              </a:rPr>
              <a:t>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x[r][c] = r;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------------------------------------------------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0 0 0 0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1 1 1 1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2 2 2 2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69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3C95C-BBEF-4E65-8D9E-33F082BC2F6C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5562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Code to fill an Identity Matrix: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r, c, m[4][4];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for (r = 0; r &lt; 4; r++)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for (c = 0; c &lt; 4; </a:t>
            </a:r>
            <a:r>
              <a:rPr lang="en-US" altLang="en-US" sz="2400" dirty="0" err="1">
                <a:latin typeface="+mn-lt"/>
              </a:rPr>
              <a:t>c++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if (r == c)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m[r][c] = 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m[r][c]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58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8F84C2-6A69-4101-9D93-4C0183A5AB4B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46741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Code to fill an Identity Matrix: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r, c, m[4][4];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for (r = 0; r &lt; 4; r++)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for (c = 0; c &lt; 4; </a:t>
            </a:r>
            <a:r>
              <a:rPr lang="en-US" altLang="en-US" sz="2400" dirty="0" err="1">
                <a:latin typeface="+mn-lt"/>
              </a:rPr>
              <a:t>c++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if (r == c)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m[r][c] = 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m[r][c]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46725" y="1408113"/>
            <a:ext cx="253047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1  0  0  0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0  1  0  0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0  0  1  0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	0  0  0  1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394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8A525-CEA9-4DC0-B965-BEF159F734D6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762000"/>
            <a:ext cx="6858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k, p[3][3] = {{0,0,0}};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(k = 0; k &lt; 3; k++)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p[k][k] = 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920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6310CA-7B2D-4871-B64A-4E29E3482498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66800" y="196906"/>
            <a:ext cx="76962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k, p[3][3] = {{0,0,0}};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(k = 0; k &lt; 3; k++)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p[k][k] = 1;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1   0   0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0   1   0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0   0   1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A second way to fill an Identity Matrix</a:t>
            </a:r>
            <a:r>
              <a:rPr lang="en-US" altLang="en-US" sz="2800" b="1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01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add 2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A56C3-C3C8-47C1-A02F-E17483AF960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427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99B48-CAB7-425C-A961-EBDCD59A1E96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70866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 4	/*parts of </a:t>
            </a:r>
            <a:r>
              <a:rPr lang="en-US" altLang="en-US" sz="2400" u="sng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matrix_add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d[N][N],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e[N][N],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f[N][N]);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r, c;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d[N][N], e[N][N], f[N][N];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matrix_add</a:t>
            </a:r>
            <a:r>
              <a:rPr lang="en-US" altLang="en-US" sz="2400" dirty="0">
                <a:latin typeface="+mn-lt"/>
              </a:rPr>
              <a:t>(d, e, f);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/* loop to print matrix c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(r = 0; r &lt; N; r++)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for (c = 0; c &lt; N; </a:t>
            </a:r>
            <a:r>
              <a:rPr lang="en-US" altLang="en-US" sz="2400" dirty="0" err="1">
                <a:latin typeface="+mn-lt"/>
              </a:rPr>
              <a:t>c++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printf(“%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“, f[r][c]);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/*----end of main-----------------------------------*/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314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288568-F16B-451F-90A9-C09D904AD3A1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470775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/*---------------------------------------------------*/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function to add 2 matrices                    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void </a:t>
            </a:r>
            <a:r>
              <a:rPr lang="en-US" altLang="en-US" sz="2400" dirty="0" err="1">
                <a:latin typeface="+mn-lt"/>
              </a:rPr>
              <a:t>matrix_add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d[N][N],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e[N][N],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f[N][N])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r, c;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(r = 0; r &lt; N; r++)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for (c = 0; c &lt; N; </a:t>
            </a:r>
            <a:r>
              <a:rPr lang="en-US" altLang="en-US" sz="2400" dirty="0" err="1">
                <a:latin typeface="+mn-lt"/>
              </a:rPr>
              <a:t>c++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f[r][c] = d[r][c] + e[r][c];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return;	/* void return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/*----end of </a:t>
            </a:r>
            <a:r>
              <a:rPr lang="en-US" altLang="en-US" sz="2400" dirty="0" err="1">
                <a:latin typeface="+mn-lt"/>
              </a:rPr>
              <a:t>matrix_add</a:t>
            </a:r>
            <a:r>
              <a:rPr lang="en-US" altLang="en-US" sz="2400" dirty="0">
                <a:latin typeface="+mn-lt"/>
              </a:rPr>
              <a:t>----------------------------*/ </a:t>
            </a:r>
          </a:p>
        </p:txBody>
      </p:sp>
    </p:spTree>
    <p:extLst>
      <p:ext uri="{BB962C8B-B14F-4D97-AF65-F5344CB8AC3E}">
        <p14:creationId xmlns:p14="http://schemas.microsoft.com/office/powerpoint/2010/main" val="1993418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contents </a:t>
            </a:r>
            <a:br>
              <a:rPr lang="en-US" dirty="0"/>
            </a:br>
            <a:r>
              <a:rPr lang="en-US" dirty="0"/>
              <a:t>of these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A56C3-C3C8-47C1-A02F-E17483AF960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2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Declaring an array</a:t>
            </a:r>
            <a:r>
              <a:rPr lang="en-US" altLang="en-US" dirty="0"/>
              <a:t>: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	int seconds[5];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	float time[100];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475F6-40E7-4AAA-A930-30FEF220981E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2B306-D04D-4024-9BD8-0C32D915620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1219200"/>
            <a:ext cx="464185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d[3][1] = {{1}, {4}, {6}};</a:t>
            </a:r>
          </a:p>
        </p:txBody>
      </p:sp>
    </p:spTree>
    <p:extLst>
      <p:ext uri="{BB962C8B-B14F-4D97-AF65-F5344CB8AC3E}">
        <p14:creationId xmlns:p14="http://schemas.microsoft.com/office/powerpoint/2010/main" val="2230999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3A5BF9-A7FB-4C36-B05D-376156CAE79E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19200" y="1219200"/>
            <a:ext cx="54102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d[3][1] = {{1}, {4}, {6}};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1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4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	6</a:t>
            </a:r>
          </a:p>
        </p:txBody>
      </p:sp>
    </p:spTree>
    <p:extLst>
      <p:ext uri="{BB962C8B-B14F-4D97-AF65-F5344CB8AC3E}">
        <p14:creationId xmlns:p14="http://schemas.microsoft.com/office/powerpoint/2010/main" val="3760631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25F6F-41AB-4C8A-9A2A-91B6A2E67947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52514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g[6][2] = {{5,2}, {-2,3}};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502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5BBE6-62C6-4704-B14F-BACB39E03CC9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447800" y="627063"/>
            <a:ext cx="509905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g[6][2] = {{5,2}, {-2,3}};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5   2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-2   3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 0   0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 0   0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 0   0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 0   0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8044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CA8374-5491-4889-AA69-68C70998600F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1371600"/>
            <a:ext cx="47942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float h[4][4] = {{0.0}};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184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E43F81-B154-4841-8312-79DF759284F5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23950" y="914400"/>
            <a:ext cx="53340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float h[4][4] = {{0.0}};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0.0   0.0   0.0   0.0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0.0   0.0   0.0   0.0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0.0   0.0   0.0   0.0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0.0   0.0   0.0   0.0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307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A56CC6-7B5E-459B-B9F5-F667E8DB6C0E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76400" y="609600"/>
            <a:ext cx="5486400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r, c, g[5][5];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(r = 0; r &lt; 5; r++)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for (c = 0; c &lt; 5; </a:t>
            </a:r>
            <a:r>
              <a:rPr lang="en-US" altLang="en-US" sz="2800" dirty="0" err="1">
                <a:latin typeface="+mn-lt"/>
              </a:rPr>
              <a:t>c++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g[r][c] = r +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557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3E285-1F9F-427A-B3E6-9EE8186735E6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90600" y="152400"/>
            <a:ext cx="4038600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r, c, g[5][5];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(r = 0; r &lt; 5; r++)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for (c = 0; c &lt; 5; </a:t>
            </a:r>
            <a:r>
              <a:rPr lang="en-US" altLang="en-US" sz="2800" dirty="0" err="1">
                <a:latin typeface="+mn-lt"/>
              </a:rPr>
              <a:t>c++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g[r][c] = r +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2667000"/>
            <a:ext cx="2079625" cy="2678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0   1   2   3   4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1   2   3   4   5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2   3   4   5   6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3   4   5   6   7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4   5   6   7   8</a:t>
            </a:r>
          </a:p>
          <a:p>
            <a:pPr eaLnBrk="1" hangingPunct="1">
              <a:defRPr/>
            </a:pPr>
            <a:endParaRPr lang="en-US" sz="2800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0" y="152400"/>
            <a:ext cx="0" cy="541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81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00ABDE-E2BB-461A-8ABD-1E3CBABA7B78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251450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r, c, g[5][5];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(r = 0; r &lt; 5; r++)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for (c = 0; c &lt; 5; </a:t>
            </a:r>
            <a:r>
              <a:rPr lang="en-US" altLang="en-US" sz="2800" dirty="0" err="1">
                <a:latin typeface="+mn-lt"/>
              </a:rPr>
              <a:t>c++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g[r][c] = pow(-1, c);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549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9C4C-1339-4F88-A5F3-4A6FE244061A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38100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Show the contents of the array:</a:t>
            </a:r>
          </a:p>
          <a:p>
            <a:pPr eaLnBrk="1" hangingPunct="1"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r, c, g[5][5];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…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for (r = 0; r &lt; 5; r++)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for (c = 0; c &lt; 5; </a:t>
            </a:r>
            <a:r>
              <a:rPr lang="en-US" altLang="en-US" sz="2800" dirty="0" err="1">
                <a:latin typeface="+mn-lt"/>
              </a:rPr>
              <a:t>c++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g[r][c] = pow(-1, c);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0138" y="2438400"/>
            <a:ext cx="2300287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-1   1   -1   1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-1   1   -1   1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-1   1   -1   1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-1   1   -1   1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00CC"/>
                </a:solidFill>
                <a:latin typeface="+mn-lt"/>
              </a:rPr>
              <a:t>1   -1   1   -1   1</a:t>
            </a:r>
            <a:endParaRPr lang="en-US" sz="2800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0" y="304800"/>
            <a:ext cx="0" cy="541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Initializing the array at start</a:t>
            </a:r>
            <a:r>
              <a:rPr lang="en-US" alt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seconds[5] = {10, 13, 9, 45, 14};	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	float time[100] = {0.0};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 a[ ] = {2, 4, 6};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2940C-9843-4555-ABE4-49DEC55460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C-7 </a:t>
            </a:r>
            <a:r>
              <a:rPr lang="en-US" altLang="en-US" sz="4400" dirty="0"/>
              <a:t>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A2001-494A-4C74-A3B4-D73E297FBC38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6934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Example – Fill an array with values:</a:t>
            </a:r>
          </a:p>
          <a:p>
            <a:pPr eaLnBrk="1" hangingPunct="1"/>
            <a:endParaRPr lang="en-US" altLang="en-US" sz="2800" u="sng" dirty="0"/>
          </a:p>
          <a:p>
            <a:pPr eaLnBrk="1" hangingPunct="1"/>
            <a:r>
              <a:rPr lang="en-US" altLang="en-US" sz="2800" dirty="0" err="1"/>
              <a:t>int</a:t>
            </a:r>
            <a:r>
              <a:rPr lang="en-US" altLang="en-US" sz="2800" dirty="0"/>
              <a:t> j, c = 2, a[100];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for (j = 0; j &lt; 100; </a:t>
            </a:r>
            <a:r>
              <a:rPr lang="en-US" altLang="en-US" sz="2800" dirty="0" err="1"/>
              <a:t>j++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{</a:t>
            </a:r>
          </a:p>
          <a:p>
            <a:pPr eaLnBrk="1" hangingPunct="1"/>
            <a:r>
              <a:rPr lang="en-US" altLang="en-US" sz="2800" dirty="0"/>
              <a:t>      a[ j ] = c;</a:t>
            </a:r>
          </a:p>
          <a:p>
            <a:pPr eaLnBrk="1" hangingPunct="1"/>
            <a:r>
              <a:rPr lang="en-US" altLang="en-US" sz="2800" dirty="0"/>
              <a:t>      c = c + 2;</a:t>
            </a:r>
          </a:p>
          <a:p>
            <a:pPr eaLnBrk="1" hangingPunct="1"/>
            <a:r>
              <a:rPr lang="en-US" altLang="en-US" sz="28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382D-EBA0-4986-A598-991E8DA96596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1" y="709612"/>
            <a:ext cx="73152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Example</a:t>
            </a:r>
            <a:r>
              <a:rPr lang="en-US" altLang="en-US" sz="3200" dirty="0"/>
              <a:t> using a variable </a:t>
            </a:r>
          </a:p>
          <a:p>
            <a:pPr eaLnBrk="1" hangingPunct="1"/>
            <a:r>
              <a:rPr lang="en-US" altLang="en-US" sz="3200" dirty="0"/>
              <a:t>               for the length of the array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#define </a:t>
            </a:r>
            <a:r>
              <a:rPr lang="en-US" altLang="en-US" sz="2800" b="1" dirty="0"/>
              <a:t>A_SIZE</a:t>
            </a:r>
            <a:r>
              <a:rPr lang="en-US" altLang="en-US" sz="2800" dirty="0"/>
              <a:t> 100</a:t>
            </a:r>
          </a:p>
          <a:p>
            <a:pPr eaLnBrk="1" hangingPunct="1"/>
            <a:r>
              <a:rPr lang="en-US" altLang="en-US" sz="2800" dirty="0"/>
              <a:t>…</a:t>
            </a:r>
          </a:p>
          <a:p>
            <a:pPr eaLnBrk="1" hangingPunct="1"/>
            <a:r>
              <a:rPr lang="en-US" altLang="en-US" sz="2800" dirty="0" err="1"/>
              <a:t>int</a:t>
            </a:r>
            <a:r>
              <a:rPr lang="en-US" altLang="en-US" sz="2800" dirty="0"/>
              <a:t> j, c = 2, a[A_SIZE];</a:t>
            </a:r>
          </a:p>
          <a:p>
            <a:pPr eaLnBrk="1" hangingPunct="1"/>
            <a:r>
              <a:rPr lang="en-US" altLang="en-US" sz="2800" dirty="0"/>
              <a:t>…</a:t>
            </a:r>
          </a:p>
          <a:p>
            <a:pPr eaLnBrk="1" hangingPunct="1"/>
            <a:r>
              <a:rPr lang="en-US" altLang="en-US" sz="2800" dirty="0"/>
              <a:t>for (j = 0; j &lt; A_SIZE; </a:t>
            </a:r>
            <a:r>
              <a:rPr lang="en-US" altLang="en-US" sz="2800" dirty="0" err="1"/>
              <a:t>j++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{</a:t>
            </a:r>
          </a:p>
          <a:p>
            <a:pPr eaLnBrk="1" hangingPunct="1"/>
            <a:r>
              <a:rPr lang="en-US" altLang="en-US" sz="2800" dirty="0"/>
              <a:t>      a[ j ] = c;</a:t>
            </a:r>
          </a:p>
          <a:p>
            <a:pPr eaLnBrk="1" hangingPunct="1"/>
            <a:r>
              <a:rPr lang="en-US" altLang="en-US" sz="2800" dirty="0"/>
              <a:t>      c = c + 2;</a:t>
            </a:r>
          </a:p>
          <a:p>
            <a:pPr eaLnBrk="1" hangingPunct="1"/>
            <a:r>
              <a:rPr lang="en-US" altLang="en-US" sz="28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F7C91-B9E1-4C2D-96F1-6C43B48BD938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762000" y="76200"/>
            <a:ext cx="73152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u="sng" dirty="0"/>
              <a:t>Reading Arrays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#define MSIZE 100</a:t>
            </a:r>
          </a:p>
          <a:p>
            <a:pPr eaLnBrk="1" hangingPunct="1"/>
            <a:r>
              <a:rPr lang="en-US" altLang="en-US" sz="2000" dirty="0"/>
              <a:t>…</a:t>
            </a:r>
          </a:p>
          <a:p>
            <a:pPr eaLnBrk="1" hangingPunct="1"/>
            <a:r>
              <a:rPr lang="en-US" altLang="en-US" sz="2400" dirty="0" err="1"/>
              <a:t>int</a:t>
            </a:r>
            <a:r>
              <a:rPr lang="en-US" altLang="en-US" sz="2400" dirty="0"/>
              <a:t> c = 0, miles[MSIZE], sum = 0;</a:t>
            </a:r>
          </a:p>
          <a:p>
            <a:pPr eaLnBrk="1" hangingPunct="1"/>
            <a:r>
              <a:rPr lang="en-US" altLang="en-US" sz="2400" dirty="0"/>
              <a:t>FILE *</a:t>
            </a:r>
            <a:r>
              <a:rPr lang="en-US" altLang="en-US" sz="2400" dirty="0" err="1"/>
              <a:t>datfile</a:t>
            </a:r>
            <a:r>
              <a:rPr lang="en-US" altLang="en-US" sz="2400" dirty="0"/>
              <a:t>;	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400" dirty="0" err="1"/>
              <a:t>datfile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fopen</a:t>
            </a:r>
            <a:r>
              <a:rPr lang="en-US" altLang="en-US" sz="2400" dirty="0"/>
              <a:t>(“travel.dat”, “r”);</a:t>
            </a:r>
          </a:p>
          <a:p>
            <a:pPr eaLnBrk="1" hangingPunct="1"/>
            <a:r>
              <a:rPr lang="en-US" altLang="en-US" sz="2400" dirty="0"/>
              <a:t>if(</a:t>
            </a:r>
            <a:r>
              <a:rPr lang="en-US" altLang="en-US" sz="2400" dirty="0" err="1"/>
              <a:t>datfile</a:t>
            </a:r>
            <a:r>
              <a:rPr lang="en-US" altLang="en-US" sz="2400" dirty="0"/>
              <a:t> == NULL)</a:t>
            </a:r>
          </a:p>
          <a:p>
            <a:pPr eaLnBrk="1" hangingPunct="1"/>
            <a:r>
              <a:rPr lang="en-US" altLang="en-US" sz="2400" dirty="0"/>
              <a:t>{    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(“Error opening file”);</a:t>
            </a:r>
          </a:p>
          <a:p>
            <a:pPr eaLnBrk="1" hangingPunct="1"/>
            <a:r>
              <a:rPr lang="en-US" altLang="en-US" sz="2400" dirty="0"/>
              <a:t>      exit EXIT_FAILURE;</a:t>
            </a:r>
          </a:p>
          <a:p>
            <a:pPr eaLnBrk="1" hangingPunct="1"/>
            <a:r>
              <a:rPr lang="en-US" altLang="en-US" sz="2400" dirty="0"/>
              <a:t>}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400" b="1" dirty="0"/>
              <a:t>while( (</a:t>
            </a:r>
            <a:r>
              <a:rPr lang="en-US" altLang="en-US" sz="2400" b="1" dirty="0" err="1"/>
              <a:t>fscanf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datfile</a:t>
            </a:r>
            <a:r>
              <a:rPr lang="en-US" altLang="en-US" sz="2400" b="1" dirty="0"/>
              <a:t>, “%d”, &amp;miles[c])) == 1)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   sum += miles[c];</a:t>
            </a:r>
          </a:p>
          <a:p>
            <a:pPr eaLnBrk="1" hangingPunct="1"/>
            <a:r>
              <a:rPr lang="en-US" altLang="en-US" sz="2400" dirty="0"/>
              <a:t>      </a:t>
            </a:r>
            <a:r>
              <a:rPr lang="en-US" altLang="en-US" sz="2400" dirty="0" err="1"/>
              <a:t>c++</a:t>
            </a:r>
            <a:r>
              <a:rPr lang="en-US" altLang="en-US" sz="2400" dirty="0"/>
              <a:t>;</a:t>
            </a:r>
          </a:p>
          <a:p>
            <a:pPr eaLnBrk="1" hangingPunct="1"/>
            <a:r>
              <a:rPr lang="en-US" altLang="en-US" sz="24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EDDA8-7BA7-4A24-981E-42459271C2E8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5308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/>
              <a:t>Printing Arrays – example 1: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for (k = 0; k &lt; </a:t>
            </a:r>
            <a:r>
              <a:rPr lang="en-US" altLang="en-US" sz="2800" b="1" dirty="0"/>
              <a:t>MSIZE</a:t>
            </a:r>
            <a:r>
              <a:rPr lang="en-US" altLang="en-US" sz="2800" dirty="0"/>
              <a:t>; k++)</a:t>
            </a:r>
          </a:p>
          <a:p>
            <a:pPr eaLnBrk="1" hangingPunct="1"/>
            <a:r>
              <a:rPr lang="en-US" altLang="en-US" sz="2800" dirty="0"/>
              <a:t>{</a:t>
            </a:r>
          </a:p>
          <a:p>
            <a:pPr eaLnBrk="1" hangingPunct="1"/>
            <a:r>
              <a:rPr lang="en-US" altLang="en-US" sz="2800" dirty="0"/>
              <a:t>  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(“%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\n”, miles[k]);</a:t>
            </a:r>
          </a:p>
          <a:p>
            <a:pPr eaLnBrk="1" hangingPunct="1"/>
            <a:r>
              <a:rPr lang="en-US" altLang="en-US" sz="28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2696</Words>
  <Application>Microsoft Office PowerPoint</Application>
  <PresentationFormat>On-screen Show (4:3)</PresentationFormat>
  <Paragraphs>562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1_Office Theme</vt:lpstr>
      <vt:lpstr>C-7 ARRAYS</vt:lpstr>
      <vt:lpstr>One Dimensional Arrays</vt:lpstr>
      <vt:lpstr>An Array named seconds:</vt:lpstr>
      <vt:lpstr>Declaring an array:</vt:lpstr>
      <vt:lpstr>Initializing the array at start: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&amp;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to add 2 matrices</vt:lpstr>
      <vt:lpstr>PowerPoint Presentation</vt:lpstr>
      <vt:lpstr>PowerPoint Presentation</vt:lpstr>
      <vt:lpstr>Show the contents  of these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C-7 ARRAYS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bielr</dc:creator>
  <cp:lastModifiedBy>Ruthann Biel</cp:lastModifiedBy>
  <cp:revision>66</cp:revision>
  <dcterms:created xsi:type="dcterms:W3CDTF">2002-09-13T01:27:46Z</dcterms:created>
  <dcterms:modified xsi:type="dcterms:W3CDTF">2021-02-18T16:26:58Z</dcterms:modified>
</cp:coreProperties>
</file>