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410" r:id="rId1"/>
  </p:sldMasterIdLst>
  <p:notesMasterIdLst>
    <p:notesMasterId r:id="rId35"/>
  </p:notesMasterIdLst>
  <p:handoutMasterIdLst>
    <p:handoutMasterId r:id="rId36"/>
  </p:handoutMasterIdLst>
  <p:sldIdLst>
    <p:sldId id="418" r:id="rId2"/>
    <p:sldId id="419" r:id="rId3"/>
    <p:sldId id="428" r:id="rId4"/>
    <p:sldId id="429" r:id="rId5"/>
    <p:sldId id="425" r:id="rId6"/>
    <p:sldId id="424" r:id="rId7"/>
    <p:sldId id="421" r:id="rId8"/>
    <p:sldId id="442" r:id="rId9"/>
    <p:sldId id="420" r:id="rId10"/>
    <p:sldId id="400" r:id="rId11"/>
    <p:sldId id="426" r:id="rId12"/>
    <p:sldId id="324" r:id="rId13"/>
    <p:sldId id="401" r:id="rId14"/>
    <p:sldId id="427" r:id="rId15"/>
    <p:sldId id="398" r:id="rId16"/>
    <p:sldId id="399" r:id="rId17"/>
    <p:sldId id="432" r:id="rId18"/>
    <p:sldId id="367" r:id="rId19"/>
    <p:sldId id="368" r:id="rId20"/>
    <p:sldId id="369" r:id="rId21"/>
    <p:sldId id="370" r:id="rId22"/>
    <p:sldId id="433" r:id="rId23"/>
    <p:sldId id="371" r:id="rId24"/>
    <p:sldId id="372" r:id="rId25"/>
    <p:sldId id="373" r:id="rId26"/>
    <p:sldId id="374" r:id="rId27"/>
    <p:sldId id="375" r:id="rId28"/>
    <p:sldId id="376" r:id="rId29"/>
    <p:sldId id="415" r:id="rId30"/>
    <p:sldId id="438" r:id="rId31"/>
    <p:sldId id="434" r:id="rId32"/>
    <p:sldId id="377" r:id="rId33"/>
    <p:sldId id="441" r:id="rId3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3" autoAdjust="0"/>
    <p:restoredTop sz="88000" autoAdjust="0"/>
  </p:normalViewPr>
  <p:slideViewPr>
    <p:cSldViewPr>
      <p:cViewPr varScale="1">
        <p:scale>
          <a:sx n="75" d="100"/>
          <a:sy n="75" d="100"/>
        </p:scale>
        <p:origin x="157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085" tIns="48043" rIns="96085" bIns="4804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rebuchet MS" panose="020B0603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085" tIns="48043" rIns="96085" bIns="4804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rebuchet MS" panose="020B0603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085" tIns="48043" rIns="96085" bIns="4804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rebuchet MS" panose="020B0603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085" tIns="48043" rIns="96085" bIns="4804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rebuchet MS" panose="020B0603020202020204" pitchFamily="34" charset="0"/>
              </a:defRPr>
            </a:lvl1pPr>
          </a:lstStyle>
          <a:p>
            <a:fld id="{DBDA68D3-7364-4F2A-8103-5F07A0A140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3556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085" tIns="48043" rIns="96085" bIns="4804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rebuchet MS" panose="020B0603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085" tIns="48043" rIns="96085" bIns="4804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rebuchet MS" panose="020B0603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1"/>
            <a:ext cx="5364480" cy="43205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085" tIns="48043" rIns="96085" bIns="480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085" tIns="48043" rIns="96085" bIns="4804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rebuchet MS" panose="020B0603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085" tIns="48043" rIns="96085" bIns="4804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rebuchet MS" panose="020B0603020202020204" pitchFamily="34" charset="0"/>
              </a:defRPr>
            </a:lvl1pPr>
          </a:lstStyle>
          <a:p>
            <a:fld id="{9A3E5658-37DB-454A-B68B-B554DC121D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58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E5658-37DB-454A-B68B-B554DC121DA2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182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80692" indent="-300266">
              <a:defRPr sz="25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201064" indent="-240213">
              <a:defRPr sz="25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81490" indent="-240213">
              <a:defRPr sz="25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161916" indent="-240213">
              <a:defRPr sz="25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642342" indent="-24021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3122767" indent="-24021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603193" indent="-24021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4083619" indent="-24021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BBCFB62-D202-4D58-8B74-CBF26A5349F6}" type="slidenum">
              <a:rPr lang="en-US" altLang="en-US" sz="1300">
                <a:latin typeface="Trebuchet MS" panose="020B0603020202020204" pitchFamily="34" charset="0"/>
              </a:rPr>
              <a:pPr/>
              <a:t>10</a:t>
            </a:fld>
            <a:endParaRPr lang="en-US" altLang="en-US" sz="13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833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csc60/</a:t>
            </a:r>
            <a:r>
              <a:rPr lang="en-US" dirty="0" err="1"/>
              <a:t>ClassExamples</a:t>
            </a:r>
            <a:r>
              <a:rPr lang="en-US" dirty="0"/>
              <a:t>/</a:t>
            </a:r>
            <a:r>
              <a:rPr lang="en-US" dirty="0" err="1"/>
              <a:t>waitpid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E5658-37DB-454A-B68B-B554DC121DA2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90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csc60/</a:t>
            </a:r>
            <a:r>
              <a:rPr lang="en-US" dirty="0" err="1"/>
              <a:t>ClassExamples</a:t>
            </a:r>
            <a:r>
              <a:rPr lang="en-US" dirty="0"/>
              <a:t>/globex_slide18.c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E5658-37DB-454A-B68B-B554DC121DA2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2093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ClassExamples</a:t>
            </a:r>
            <a:r>
              <a:rPr lang="en-US" dirty="0"/>
              <a:t>]&gt; </a:t>
            </a:r>
            <a:r>
              <a:rPr lang="en-US" dirty="0" err="1"/>
              <a:t>shfile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E5658-37DB-454A-B68B-B554DC121DA2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80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80692" indent="-300266">
              <a:defRPr sz="25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201064" indent="-240213">
              <a:defRPr sz="25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81490" indent="-240213">
              <a:defRPr sz="25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161916" indent="-240213">
              <a:defRPr sz="25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642342" indent="-24021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3122767" indent="-24021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603193" indent="-24021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4083619" indent="-24021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FA049BF-5F14-45D1-899A-973D18A99F6B}" type="slidenum">
              <a:rPr lang="en-US" altLang="en-US" sz="1300">
                <a:latin typeface="Trebuchet MS" panose="020B0603020202020204" pitchFamily="34" charset="0"/>
              </a:rPr>
              <a:pPr/>
              <a:t>28</a:t>
            </a:fld>
            <a:endParaRPr lang="en-US" altLang="en-US" sz="13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312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SC25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4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9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5" indent="0" algn="ctr">
              <a:buNone/>
              <a:defRPr sz="1499"/>
            </a:lvl2pPr>
            <a:lvl3pPr marL="685729" indent="0" algn="ctr">
              <a:buNone/>
              <a:defRPr sz="1350"/>
            </a:lvl3pPr>
            <a:lvl4pPr marL="1028593" indent="0" algn="ctr">
              <a:buNone/>
              <a:defRPr sz="1200"/>
            </a:lvl4pPr>
            <a:lvl5pPr marL="1371458" indent="0" algn="ctr">
              <a:buNone/>
              <a:defRPr sz="1200"/>
            </a:lvl5pPr>
            <a:lvl6pPr marL="1714322" indent="0" algn="ctr">
              <a:buNone/>
              <a:defRPr sz="1200"/>
            </a:lvl6pPr>
            <a:lvl7pPr marL="2057187" indent="0" algn="ctr">
              <a:buNone/>
              <a:defRPr sz="1200"/>
            </a:lvl7pPr>
            <a:lvl8pPr marL="2400051" indent="0" algn="ctr">
              <a:buNone/>
              <a:defRPr sz="1200"/>
            </a:lvl8pPr>
            <a:lvl9pPr marL="274291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fld id="{B3CAFF67-6B97-4A19-9413-6CC77AD5CA6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553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65" indent="0">
              <a:buNone/>
              <a:defRPr sz="2100"/>
            </a:lvl2pPr>
            <a:lvl3pPr marL="685729" indent="0">
              <a:buNone/>
              <a:defRPr sz="1800"/>
            </a:lvl3pPr>
            <a:lvl4pPr marL="1028593" indent="0">
              <a:buNone/>
              <a:defRPr sz="1499"/>
            </a:lvl4pPr>
            <a:lvl5pPr marL="1371458" indent="0">
              <a:buNone/>
              <a:defRPr sz="1499"/>
            </a:lvl5pPr>
            <a:lvl6pPr marL="1714322" indent="0">
              <a:buNone/>
              <a:defRPr sz="1499"/>
            </a:lvl6pPr>
            <a:lvl7pPr marL="2057187" indent="0">
              <a:buNone/>
              <a:defRPr sz="1499"/>
            </a:lvl7pPr>
            <a:lvl8pPr marL="2400051" indent="0">
              <a:buNone/>
              <a:defRPr sz="1499"/>
            </a:lvl8pPr>
            <a:lvl9pPr marL="2742915" indent="0">
              <a:buNone/>
              <a:defRPr sz="149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5" indent="0">
              <a:buNone/>
              <a:defRPr sz="1050"/>
            </a:lvl2pPr>
            <a:lvl3pPr marL="685729" indent="0">
              <a:buNone/>
              <a:defRPr sz="900"/>
            </a:lvl3pPr>
            <a:lvl4pPr marL="1028593" indent="0">
              <a:buNone/>
              <a:defRPr sz="750"/>
            </a:lvl4pPr>
            <a:lvl5pPr marL="1371458" indent="0">
              <a:buNone/>
              <a:defRPr sz="750"/>
            </a:lvl5pPr>
            <a:lvl6pPr marL="1714322" indent="0">
              <a:buNone/>
              <a:defRPr sz="750"/>
            </a:lvl6pPr>
            <a:lvl7pPr marL="2057187" indent="0">
              <a:buNone/>
              <a:defRPr sz="750"/>
            </a:lvl7pPr>
            <a:lvl8pPr marL="2400051" indent="0">
              <a:buNone/>
              <a:defRPr sz="750"/>
            </a:lvl8pPr>
            <a:lvl9pPr marL="274291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9A0F273-5BE3-4B4F-9458-2CD09E8483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344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EE20897-C9B4-42DE-B53C-43D58C4583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5408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EEEA8D0C-029C-4445-8585-69DC4BBB43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7709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134A3DDB-F478-4630-9C1E-A97BEAF523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906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-152399" y="9525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buFont typeface="Wingdings" pitchFamily="2" charset="2"/>
              <a:buNone/>
              <a:defRPr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4"/>
            <a:ext cx="8229600" cy="2173287"/>
          </a:xfrm>
        </p:spPr>
        <p:txBody>
          <a:bodyPr lIns="0" tIns="0" rIns="0" bIns="0"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229101"/>
            <a:ext cx="8229600" cy="2171700"/>
          </a:xfrm>
        </p:spPr>
        <p:txBody>
          <a:bodyPr lIns="0" tIns="0" rIns="0" bIns="0"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1371600"/>
          </a:xfrm>
          <a:noFill/>
        </p:spPr>
        <p:txBody>
          <a:bodyPr lIns="0" tIns="0" rIns="0" bIns="0">
            <a:normAutofit/>
          </a:bodyPr>
          <a:lstStyle>
            <a:lvl1pPr>
              <a:defRPr sz="3999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18288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400300" y="6400800"/>
            <a:ext cx="43434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1" y="6400800"/>
            <a:ext cx="18288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fld id="{D6BF93EB-1C27-4463-AB87-A2C24DEC71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1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98">
                <a:cs typeface="+mn-cs"/>
              </a:defRPr>
            </a:lvl1pPr>
          </a:lstStyle>
          <a:p>
            <a:pPr>
              <a:defRPr/>
            </a:pPr>
            <a:fld id="{834F86E5-40C1-4933-B112-558E868C15C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663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99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70">
                <a:cs typeface="+mn-cs"/>
              </a:defRPr>
            </a:lvl1pPr>
          </a:lstStyle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698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4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65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2pPr>
            <a:lvl3pPr marL="68572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59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8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36F6E454-C63B-4691-B3A5-9A6B261691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306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658BE90-D830-4FBF-BCEC-228CA5AC5B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683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5" indent="0">
              <a:buNone/>
              <a:defRPr sz="1499" b="1"/>
            </a:lvl2pPr>
            <a:lvl3pPr marL="685729" indent="0">
              <a:buNone/>
              <a:defRPr sz="1350" b="1"/>
            </a:lvl3pPr>
            <a:lvl4pPr marL="1028593" indent="0">
              <a:buNone/>
              <a:defRPr sz="1200" b="1"/>
            </a:lvl4pPr>
            <a:lvl5pPr marL="1371458" indent="0">
              <a:buNone/>
              <a:defRPr sz="1200" b="1"/>
            </a:lvl5pPr>
            <a:lvl6pPr marL="1714322" indent="0">
              <a:buNone/>
              <a:defRPr sz="1200" b="1"/>
            </a:lvl6pPr>
            <a:lvl7pPr marL="2057187" indent="0">
              <a:buNone/>
              <a:defRPr sz="1200" b="1"/>
            </a:lvl7pPr>
            <a:lvl8pPr marL="2400051" indent="0">
              <a:buNone/>
              <a:defRPr sz="1200" b="1"/>
            </a:lvl8pPr>
            <a:lvl9pPr marL="274291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5" indent="0">
              <a:buNone/>
              <a:defRPr sz="1499" b="1"/>
            </a:lvl2pPr>
            <a:lvl3pPr marL="685729" indent="0">
              <a:buNone/>
              <a:defRPr sz="1350" b="1"/>
            </a:lvl3pPr>
            <a:lvl4pPr marL="1028593" indent="0">
              <a:buNone/>
              <a:defRPr sz="1200" b="1"/>
            </a:lvl4pPr>
            <a:lvl5pPr marL="1371458" indent="0">
              <a:buNone/>
              <a:defRPr sz="1200" b="1"/>
            </a:lvl5pPr>
            <a:lvl6pPr marL="1714322" indent="0">
              <a:buNone/>
              <a:defRPr sz="1200" b="1"/>
            </a:lvl6pPr>
            <a:lvl7pPr marL="2057187" indent="0">
              <a:buNone/>
              <a:defRPr sz="1200" b="1"/>
            </a:lvl7pPr>
            <a:lvl8pPr marL="2400051" indent="0">
              <a:buNone/>
              <a:defRPr sz="1200" b="1"/>
            </a:lvl8pPr>
            <a:lvl9pPr marL="274291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BB29C562-280F-45F8-B1E5-89B86F4A88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10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4E858C5C-53ED-4E76-BFB8-7C2C4C9AED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904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fld id="{8E304357-45BF-4BDC-AA5B-BA45F78139F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1939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99"/>
            </a:lvl4pPr>
            <a:lvl5pPr>
              <a:defRPr sz="14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5" indent="0">
              <a:buNone/>
              <a:defRPr sz="1050"/>
            </a:lvl2pPr>
            <a:lvl3pPr marL="685729" indent="0">
              <a:buNone/>
              <a:defRPr sz="900"/>
            </a:lvl3pPr>
            <a:lvl4pPr marL="1028593" indent="0">
              <a:buNone/>
              <a:defRPr sz="750"/>
            </a:lvl4pPr>
            <a:lvl5pPr marL="1371458" indent="0">
              <a:buNone/>
              <a:defRPr sz="750"/>
            </a:lvl5pPr>
            <a:lvl6pPr marL="1714322" indent="0">
              <a:buNone/>
              <a:defRPr sz="750"/>
            </a:lvl6pPr>
            <a:lvl7pPr marL="2057187" indent="0">
              <a:buNone/>
              <a:defRPr sz="750"/>
            </a:lvl7pPr>
            <a:lvl8pPr marL="2400051" indent="0">
              <a:buNone/>
              <a:defRPr sz="750"/>
            </a:lvl8pPr>
            <a:lvl9pPr marL="274291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503428C-B9A7-4ADD-9702-9CFC7396CB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631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70C4D5-146F-401C-81D1-003BEB09F3F7}" type="slidenum">
              <a:rPr lang="en-US" altLang="en-US" smtClean="0">
                <a:latin typeface="Arial" panose="020B0604020202020204" pitchFamily="34" charset="0"/>
                <a:ea typeface="MS PGothic" pitchFamily="34" charset="-128"/>
              </a:rPr>
              <a:pPr>
                <a:defRPr/>
              </a:pPr>
              <a:t>‹#›</a:t>
            </a:fld>
            <a:endParaRPr lang="en-US" altLang="en-US" dirty="0"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0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81000" y="0"/>
            <a:ext cx="0" cy="68580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59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11" r:id="rId1"/>
    <p:sldLayoutId id="2147485412" r:id="rId2"/>
    <p:sldLayoutId id="2147485413" r:id="rId3"/>
    <p:sldLayoutId id="2147485414" r:id="rId4"/>
    <p:sldLayoutId id="2147485415" r:id="rId5"/>
    <p:sldLayoutId id="2147485416" r:id="rId6"/>
    <p:sldLayoutId id="2147485417" r:id="rId7"/>
    <p:sldLayoutId id="2147485418" r:id="rId8"/>
    <p:sldLayoutId id="2147485419" r:id="rId9"/>
    <p:sldLayoutId id="2147485420" r:id="rId10"/>
    <p:sldLayoutId id="2147485421" r:id="rId11"/>
    <p:sldLayoutId id="2147485422" r:id="rId12"/>
    <p:sldLayoutId id="2147485423" r:id="rId13"/>
    <p:sldLayoutId id="2147485424" r:id="rId14"/>
  </p:sldLayoutIdLst>
  <p:hf hdr="0" ftr="0" dt="0"/>
  <p:txStyles>
    <p:titleStyle>
      <a:lvl1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n-lt"/>
          <a:ea typeface="+mj-ea"/>
          <a:cs typeface="+mj-cs"/>
        </a:defRPr>
      </a:lvl1pPr>
      <a:lvl2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153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305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458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610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32" indent="-171432" algn="l" defTabSz="685729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97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61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25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90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55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19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83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48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5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9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3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58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2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87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51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15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6209" y="2209800"/>
            <a:ext cx="7771584" cy="1469870"/>
          </a:xfrm>
        </p:spPr>
        <p:txBody>
          <a:bodyPr anchor="ctr"/>
          <a:lstStyle/>
          <a:p>
            <a:pPr eaLnBrk="1" hangingPunct="1"/>
            <a:r>
              <a:rPr lang="en-US" altLang="en-US" sz="4399" dirty="0"/>
              <a:t>10-X </a:t>
            </a:r>
            <a:br>
              <a:rPr lang="en-US" altLang="en-US" sz="4399" dirty="0"/>
            </a:br>
            <a:r>
              <a:rPr lang="en-US" altLang="en-US" sz="4399" dirty="0"/>
              <a:t>fork &amp; wait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937" y="3886152"/>
            <a:ext cx="6400128" cy="1752416"/>
          </a:xfrm>
        </p:spPr>
        <p:txBody>
          <a:bodyPr/>
          <a:lstStyle/>
          <a:p>
            <a:pPr eaLnBrk="1" hangingPunct="1"/>
            <a:r>
              <a:rPr lang="en-US" altLang="en-US" sz="3199" dirty="0"/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BEED7-5B8E-4417-A4E7-E955EBB90AE8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804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99440" y="0"/>
            <a:ext cx="8078788" cy="914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i="1" dirty="0" err="1"/>
              <a:t>waitpid</a:t>
            </a:r>
            <a:r>
              <a:rPr lang="en-US" altLang="en-US" dirty="0"/>
              <a:t>() system call                    </a:t>
            </a:r>
            <a:r>
              <a:rPr lang="en-US" dirty="0"/>
              <a:t>(2 of 2)</a:t>
            </a:r>
            <a:endParaRPr lang="en-US" altLang="en-US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594360" y="990600"/>
            <a:ext cx="8064500" cy="5715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1" dirty="0"/>
              <a:t>Call</a:t>
            </a:r>
            <a:r>
              <a:rPr lang="en-US" altLang="en-US" sz="2400" dirty="0"/>
              <a:t>:  #include &lt;sys/</a:t>
            </a:r>
            <a:r>
              <a:rPr lang="en-US" altLang="en-US" sz="2400" dirty="0" err="1"/>
              <a:t>types.h</a:t>
            </a:r>
            <a:r>
              <a:rPr lang="en-US" altLang="en-US" sz="2400" dirty="0"/>
              <a:t>&gt;</a:t>
            </a:r>
          </a:p>
          <a:p>
            <a:pPr marL="0" indent="0">
              <a:buNone/>
            </a:pPr>
            <a:r>
              <a:rPr lang="en-US" altLang="en-US" sz="2400" dirty="0"/>
              <a:t>          #include &lt;sys/</a:t>
            </a:r>
            <a:r>
              <a:rPr lang="en-US" altLang="en-US" sz="2400" dirty="0" err="1"/>
              <a:t>wait.h</a:t>
            </a:r>
            <a:r>
              <a:rPr lang="en-US" altLang="en-US" sz="2400" dirty="0"/>
              <a:t>&gt;</a:t>
            </a:r>
          </a:p>
          <a:p>
            <a:pPr marL="0" indent="0">
              <a:buNone/>
            </a:pPr>
            <a:r>
              <a:rPr lang="en-US" altLang="en-US" sz="2400" dirty="0"/>
              <a:t>          </a:t>
            </a:r>
            <a:r>
              <a:rPr lang="en-US" altLang="en-US" sz="2400" dirty="0" err="1"/>
              <a:t>pid_t</a:t>
            </a:r>
            <a:r>
              <a:rPr lang="en-US" altLang="en-US" sz="2400" dirty="0"/>
              <a:t> </a:t>
            </a:r>
            <a:r>
              <a:rPr lang="en-US" altLang="en-US" sz="2400" b="1" dirty="0" err="1"/>
              <a:t>waitpid</a:t>
            </a:r>
            <a:r>
              <a:rPr lang="en-US" altLang="en-US" sz="2400" dirty="0"/>
              <a:t>( </a:t>
            </a:r>
            <a:r>
              <a:rPr lang="en-US" altLang="en-US" sz="2400" dirty="0" err="1"/>
              <a:t>pid_t</a:t>
            </a:r>
            <a:r>
              <a:rPr lang="en-US" altLang="en-US" sz="2400" dirty="0"/>
              <a:t> </a:t>
            </a:r>
            <a:r>
              <a:rPr lang="en-US" altLang="en-US" sz="2400" b="1" dirty="0" err="1"/>
              <a:t>pid</a:t>
            </a:r>
            <a:r>
              <a:rPr lang="en-US" altLang="en-US" sz="2400" dirty="0"/>
              <a:t>, int *status, int opts );</a:t>
            </a:r>
          </a:p>
          <a:p>
            <a:pPr marL="0" indent="0">
              <a:buNone/>
            </a:pPr>
            <a:endParaRPr lang="en-US" altLang="en-US" sz="1600" dirty="0"/>
          </a:p>
          <a:p>
            <a:pPr marL="0" indent="0">
              <a:buNone/>
            </a:pPr>
            <a:r>
              <a:rPr lang="en-US" altLang="en-US" sz="2400" dirty="0"/>
              <a:t>The value of PID can be: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 err="1"/>
              <a:t>waitpid</a:t>
            </a:r>
            <a:r>
              <a:rPr lang="en-US" altLang="en-US" sz="2400" dirty="0"/>
              <a:t>() does not block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687796"/>
              </p:ext>
            </p:extLst>
          </p:nvPr>
        </p:nvGraphicFramePr>
        <p:xfrm>
          <a:off x="685800" y="3124200"/>
          <a:ext cx="7829550" cy="2720870"/>
        </p:xfrm>
        <a:graphic>
          <a:graphicData uri="http://schemas.openxmlformats.org/drawingml/2006/table">
            <a:tbl>
              <a:tblPr/>
              <a:tblGrid>
                <a:gridCol w="903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6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345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verdana" panose="020B0604030504040204" pitchFamily="34" charset="0"/>
                        </a:rPr>
                        <a:t>Tag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verdana" panose="020B0604030504040204" pitchFamily="34" charset="0"/>
                        </a:rPr>
                        <a:t>Description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88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&lt; -1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verdana" panose="020B0604030504040204" pitchFamily="34" charset="0"/>
                        </a:rPr>
                        <a:t>meaning wait for any child process whose process group ID is equal to the absolute value of </a:t>
                      </a:r>
                      <a:r>
                        <a:rPr lang="en-US" sz="1600" i="1" dirty="0" err="1">
                          <a:effectLst/>
                          <a:latin typeface="verdana" panose="020B0604030504040204" pitchFamily="34" charset="0"/>
                        </a:rPr>
                        <a:t>pid</a:t>
                      </a:r>
                      <a:r>
                        <a:rPr lang="en-US" sz="1600" dirty="0"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34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-1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verdana" panose="020B0604030504040204" pitchFamily="34" charset="0"/>
                        </a:rPr>
                        <a:t>meaning wait for any child process.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88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verdana" panose="020B0604030504040204" pitchFamily="34" charset="0"/>
                        </a:rPr>
                        <a:t>meaning wait for any child process whose process group ID is equal to that of the calling process.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&gt; 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verdana" panose="020B0604030504040204" pitchFamily="34" charset="0"/>
                        </a:rPr>
                        <a:t>meaning wait for the child whose process ID is equal to the value of </a:t>
                      </a:r>
                      <a:r>
                        <a:rPr lang="en-US" sz="1600" i="1" dirty="0" err="1">
                          <a:effectLst/>
                          <a:latin typeface="verdana" panose="020B0604030504040204" pitchFamily="34" charset="0"/>
                        </a:rPr>
                        <a:t>pid</a:t>
                      </a:r>
                      <a:r>
                        <a:rPr lang="en-US" sz="1600" dirty="0"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594360" y="914400"/>
            <a:ext cx="664464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BD52F439-7B5B-47CB-9338-A8BF43764F3F}"/>
              </a:ext>
            </a:extLst>
          </p:cNvPr>
          <p:cNvSpPr/>
          <p:nvPr/>
        </p:nvSpPr>
        <p:spPr>
          <a:xfrm>
            <a:off x="5029200" y="242971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272256"/>
            <a:ext cx="7886700" cy="1325563"/>
          </a:xfrm>
        </p:spPr>
        <p:txBody>
          <a:bodyPr/>
          <a:lstStyle/>
          <a:p>
            <a:r>
              <a:rPr lang="en-US" sz="3600" dirty="0"/>
              <a:t>wait vs </a:t>
            </a:r>
            <a:r>
              <a:rPr lang="en-US" sz="3600" dirty="0" err="1"/>
              <a:t>waitpid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wait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999309" cy="3684588"/>
          </a:xfrm>
        </p:spPr>
        <p:txBody>
          <a:bodyPr/>
          <a:lstStyle/>
          <a:p>
            <a:r>
              <a:rPr lang="en-US" altLang="en-US" dirty="0"/>
              <a:t>Can block the caller until a child process terminates</a:t>
            </a:r>
            <a:endParaRPr lang="en-US" dirty="0"/>
          </a:p>
          <a:p>
            <a:r>
              <a:rPr lang="en-US" altLang="en-US" dirty="0"/>
              <a:t> If the caller has multiple children,</a:t>
            </a:r>
            <a:r>
              <a:rPr lang="en-US" altLang="en-US" b="1" dirty="0"/>
              <a:t> wait</a:t>
            </a:r>
            <a:r>
              <a:rPr lang="en-US" altLang="en-US" dirty="0"/>
              <a:t> returns when one terminates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 err="1"/>
              <a:t>waitpid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0120" y="2505075"/>
            <a:ext cx="4002880" cy="3684588"/>
          </a:xfrm>
        </p:spPr>
        <p:txBody>
          <a:bodyPr/>
          <a:lstStyle/>
          <a:p>
            <a:r>
              <a:rPr lang="en-US" altLang="en-US" dirty="0"/>
              <a:t>Has an option that prevents it from blocking.</a:t>
            </a:r>
          </a:p>
          <a:p>
            <a:r>
              <a:rPr lang="en-US" altLang="en-US" dirty="0"/>
              <a:t>If the caller has multiple children, </a:t>
            </a:r>
            <a:r>
              <a:rPr lang="en-US" altLang="en-US" b="1" dirty="0" err="1"/>
              <a:t>waitpid</a:t>
            </a:r>
            <a:r>
              <a:rPr lang="en-US" altLang="en-US" dirty="0"/>
              <a:t> has a number of options that control which process it waits for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9C562-280F-45F8-B1E5-89B86F4A889B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8082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8750" cy="1104900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ea typeface="굴림" panose="020B0600000101010101" pitchFamily="34" charset="-127"/>
              </a:rPr>
              <a:t>Options for </a:t>
            </a:r>
            <a:r>
              <a:rPr lang="en-US" altLang="ko-KR" i="1" dirty="0" err="1">
                <a:ea typeface="굴림" panose="020B0600000101010101" pitchFamily="34" charset="-127"/>
              </a:rPr>
              <a:t>waitpid</a:t>
            </a:r>
            <a:r>
              <a:rPr lang="en-US" altLang="ko-KR" i="1" dirty="0">
                <a:ea typeface="굴림" panose="020B0600000101010101" pitchFamily="34" charset="-127"/>
              </a:rPr>
              <a:t>()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102402" name="Rectangle 3"/>
          <p:cNvSpPr>
            <a:spLocks noGrp="1" noChangeArrowheads="1"/>
          </p:cNvSpPr>
          <p:nvPr>
            <p:ph idx="1"/>
          </p:nvPr>
        </p:nvSpPr>
        <p:spPr>
          <a:xfrm>
            <a:off x="491490" y="1061720"/>
            <a:ext cx="8472170" cy="5562600"/>
          </a:xfrm>
        </p:spPr>
        <p:txBody>
          <a:bodyPr/>
          <a:lstStyle/>
          <a:p>
            <a:pPr marL="685729" lvl="2" indent="0">
              <a:lnSpc>
                <a:spcPct val="80000"/>
              </a:lnSpc>
              <a:buNone/>
            </a:pPr>
            <a:endParaRPr lang="en-US" altLang="ko-KR" sz="1100" dirty="0">
              <a:ea typeface="Gulim" panose="020B0600000101010101" pitchFamily="34" charset="-127"/>
            </a:endParaRPr>
          </a:p>
          <a:p>
            <a:pPr marL="342865" lvl="1" indent="0">
              <a:lnSpc>
                <a:spcPct val="80000"/>
              </a:lnSpc>
              <a:buNone/>
            </a:pPr>
            <a:r>
              <a:rPr lang="en-US" altLang="ko-KR" dirty="0">
                <a:ea typeface="Gulim" panose="020B0600000101010101" pitchFamily="34" charset="-127"/>
              </a:rPr>
              <a:t>Zero or more of the following constants can be OR-ed.</a:t>
            </a:r>
          </a:p>
          <a:p>
            <a:pPr marL="685729" lvl="2" indent="0">
              <a:lnSpc>
                <a:spcPct val="80000"/>
              </a:lnSpc>
              <a:buNone/>
            </a:pPr>
            <a:endParaRPr lang="en-US" altLang="ko-KR" sz="1600" dirty="0">
              <a:ea typeface="Gulim" panose="020B0600000101010101" pitchFamily="34" charset="-127"/>
            </a:endParaRPr>
          </a:p>
          <a:p>
            <a:pPr marL="1028593" lvl="3" indent="0">
              <a:lnSpc>
                <a:spcPct val="80000"/>
              </a:lnSpc>
              <a:buNone/>
            </a:pPr>
            <a:r>
              <a:rPr lang="en-US" altLang="ko-KR" sz="2200" dirty="0">
                <a:ea typeface="Gulim" panose="020B0600000101010101" pitchFamily="34" charset="-127"/>
              </a:rPr>
              <a:t>WNOHANG</a:t>
            </a:r>
          </a:p>
          <a:p>
            <a:pPr marL="1371458" lvl="4" indent="0">
              <a:lnSpc>
                <a:spcPct val="80000"/>
              </a:lnSpc>
              <a:buNone/>
            </a:pPr>
            <a:r>
              <a:rPr lang="en-US" altLang="ko-KR" sz="2000" dirty="0">
                <a:ea typeface="Gulim" panose="020B0600000101010101" pitchFamily="34" charset="-127"/>
              </a:rPr>
              <a:t>Return immediately if no child has exited.</a:t>
            </a:r>
          </a:p>
          <a:p>
            <a:pPr marL="1371458" lvl="4" indent="0">
              <a:lnSpc>
                <a:spcPct val="80000"/>
              </a:lnSpc>
              <a:buNone/>
            </a:pPr>
            <a:r>
              <a:rPr lang="en-US" altLang="ko-KR" sz="2000" dirty="0">
                <a:ea typeface="Gulim" panose="020B0600000101010101" pitchFamily="34" charset="-127"/>
              </a:rPr>
              <a:t>(</a:t>
            </a:r>
            <a:r>
              <a:rPr lang="en-US" altLang="en-US" sz="2000" dirty="0"/>
              <a:t>Demands status information immediately!)</a:t>
            </a:r>
            <a:endParaRPr lang="en-US" altLang="ko-KR" sz="2000" dirty="0">
              <a:ea typeface="Gulim" panose="020B0600000101010101" pitchFamily="34" charset="-127"/>
            </a:endParaRPr>
          </a:p>
          <a:p>
            <a:pPr marL="1371458" lvl="4" indent="0">
              <a:lnSpc>
                <a:spcPct val="80000"/>
              </a:lnSpc>
              <a:buNone/>
            </a:pPr>
            <a:endParaRPr lang="en-US" altLang="ko-KR" sz="1200" dirty="0">
              <a:ea typeface="Gulim" panose="020B0600000101010101" pitchFamily="34" charset="-127"/>
            </a:endParaRPr>
          </a:p>
          <a:p>
            <a:pPr marL="1028593" lvl="3" indent="0">
              <a:lnSpc>
                <a:spcPct val="80000"/>
              </a:lnSpc>
              <a:buNone/>
            </a:pPr>
            <a:r>
              <a:rPr lang="en-US" altLang="ko-KR" sz="2200" dirty="0">
                <a:ea typeface="Gulim" panose="020B0600000101010101" pitchFamily="34" charset="-127"/>
              </a:rPr>
              <a:t>WUNTRACED</a:t>
            </a:r>
          </a:p>
          <a:p>
            <a:pPr marL="1371458" lvl="4" indent="0">
              <a:lnSpc>
                <a:spcPct val="80000"/>
              </a:lnSpc>
              <a:buNone/>
            </a:pPr>
            <a:r>
              <a:rPr lang="en-US" altLang="ko-KR" sz="2000" dirty="0">
                <a:ea typeface="Gulim" panose="020B0600000101010101" pitchFamily="34" charset="-127"/>
              </a:rPr>
              <a:t>Also return if a child has stopped. Status for traced children which have stopped is provided even if this option is not specified.</a:t>
            </a:r>
          </a:p>
          <a:p>
            <a:pPr marL="1371458" lvl="4" indent="0">
              <a:lnSpc>
                <a:spcPct val="80000"/>
              </a:lnSpc>
              <a:buNone/>
            </a:pPr>
            <a:r>
              <a:rPr lang="en-US" altLang="ko-KR" sz="2000" dirty="0">
                <a:ea typeface="Gulim" panose="020B0600000101010101" pitchFamily="34" charset="-127"/>
              </a:rPr>
              <a:t>(</a:t>
            </a:r>
            <a:r>
              <a:rPr lang="en-US" altLang="en-US" sz="2000" dirty="0"/>
              <a:t>Reports on stopped child processes as well as terminated ones!)</a:t>
            </a:r>
            <a:endParaRPr lang="en-US" altLang="ko-KR" sz="2000" dirty="0">
              <a:ea typeface="Gulim" panose="020B0600000101010101" pitchFamily="34" charset="-127"/>
            </a:endParaRPr>
          </a:p>
          <a:p>
            <a:pPr marL="1371458" lvl="4" indent="0">
              <a:lnSpc>
                <a:spcPct val="80000"/>
              </a:lnSpc>
              <a:buNone/>
            </a:pPr>
            <a:endParaRPr lang="en-US" altLang="ko-KR" dirty="0">
              <a:ea typeface="Gulim" panose="020B0600000101010101" pitchFamily="34" charset="-127"/>
            </a:endParaRPr>
          </a:p>
          <a:p>
            <a:pPr marL="342865" lvl="1" indent="0">
              <a:lnSpc>
                <a:spcPct val="80000"/>
              </a:lnSpc>
              <a:buNone/>
            </a:pPr>
            <a:r>
              <a:rPr lang="en-US" altLang="ko-KR" b="1" dirty="0">
                <a:ea typeface="Gulim" panose="020B0600000101010101" pitchFamily="34" charset="-127"/>
              </a:rPr>
              <a:t>Return value</a:t>
            </a:r>
          </a:p>
          <a:p>
            <a:pPr marL="342865" lvl="1" indent="0">
              <a:lnSpc>
                <a:spcPct val="80000"/>
              </a:lnSpc>
              <a:buNone/>
            </a:pPr>
            <a:endParaRPr lang="en-US" altLang="ko-KR" sz="900" b="1" dirty="0">
              <a:ea typeface="Gulim" panose="020B0600000101010101" pitchFamily="34" charset="-127"/>
            </a:endParaRPr>
          </a:p>
          <a:p>
            <a:pPr marL="685729" lvl="2" indent="0">
              <a:lnSpc>
                <a:spcPct val="80000"/>
              </a:lnSpc>
              <a:buNone/>
            </a:pPr>
            <a:r>
              <a:rPr lang="en-US" altLang="ko-KR" dirty="0">
                <a:ea typeface="Gulim" panose="020B0600000101010101" pitchFamily="34" charset="-127"/>
              </a:rPr>
              <a:t>The process ID of the child which exited:</a:t>
            </a:r>
            <a:endParaRPr lang="en-US" altLang="ko-KR" sz="1200" dirty="0">
              <a:ea typeface="Gulim" panose="020B0600000101010101" pitchFamily="34" charset="-127"/>
            </a:endParaRPr>
          </a:p>
          <a:p>
            <a:pPr marL="685729" lvl="2" indent="0">
              <a:lnSpc>
                <a:spcPct val="80000"/>
              </a:lnSpc>
              <a:buNone/>
            </a:pPr>
            <a:r>
              <a:rPr lang="en-US" altLang="ko-KR" dirty="0">
                <a:ea typeface="Gulim" panose="020B0600000101010101" pitchFamily="34" charset="-127"/>
              </a:rPr>
              <a:t>	-1 on error; </a:t>
            </a:r>
          </a:p>
          <a:p>
            <a:pPr marL="685729" lvl="2" indent="0">
              <a:lnSpc>
                <a:spcPct val="80000"/>
              </a:lnSpc>
              <a:buNone/>
            </a:pPr>
            <a:r>
              <a:rPr lang="en-US" altLang="ko-KR" dirty="0">
                <a:ea typeface="Gulim" panose="020B0600000101010101" pitchFamily="34" charset="-127"/>
              </a:rPr>
              <a:t> 	0 if </a:t>
            </a:r>
            <a:r>
              <a:rPr lang="en-US" altLang="ko-KR" dirty="0">
                <a:latin typeface="Arial Narrow" panose="020B0606020202030204" pitchFamily="34" charset="0"/>
                <a:ea typeface="Gulim" panose="020B0600000101010101" pitchFamily="34" charset="-127"/>
              </a:rPr>
              <a:t>WNOHANG</a:t>
            </a:r>
            <a:r>
              <a:rPr lang="en-US" altLang="ko-KR" dirty="0">
                <a:ea typeface="Gulim" panose="020B0600000101010101" pitchFamily="34" charset="-127"/>
              </a:rPr>
              <a:t> was used and no child was available.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38810" y="0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The Wait</a:t>
            </a:r>
            <a:r>
              <a:rPr lang="en-US" altLang="en-US" i="1" dirty="0"/>
              <a:t> </a:t>
            </a:r>
            <a:r>
              <a:rPr lang="en-US" altLang="en-US" dirty="0"/>
              <a:t>Status Field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638810" y="1356043"/>
            <a:ext cx="7886700" cy="5000308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800" b="1" i="1" dirty="0"/>
              <a:t>wait() </a:t>
            </a:r>
            <a:r>
              <a:rPr lang="en-US" altLang="en-US" sz="2800" dirty="0"/>
              <a:t>and </a:t>
            </a:r>
            <a:r>
              <a:rPr lang="en-US" altLang="en-US" sz="2800" b="1" i="1" dirty="0" err="1"/>
              <a:t>waitpid</a:t>
            </a:r>
            <a:r>
              <a:rPr lang="en-US" altLang="en-US" sz="2800" b="1" i="1" dirty="0"/>
              <a:t>() </a:t>
            </a:r>
            <a:r>
              <a:rPr lang="en-US" altLang="en-US" sz="2800" dirty="0"/>
              <a:t>return a pointer to the status of the ‘child’ which terminated: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/>
          </a:p>
          <a:p>
            <a:r>
              <a:rPr lang="en-US" altLang="en-US" sz="2800" dirty="0"/>
              <a:t>The child terminated by calling</a:t>
            </a:r>
            <a:r>
              <a:rPr lang="en-US" altLang="en-US" sz="2800" i="1" dirty="0"/>
              <a:t> _exit() (</a:t>
            </a:r>
            <a:r>
              <a:rPr lang="en-US" altLang="en-US" sz="2800" dirty="0"/>
              <a:t>or </a:t>
            </a:r>
            <a:r>
              <a:rPr lang="en-US" altLang="en-US" sz="2800" i="1" dirty="0"/>
              <a:t>exit())</a:t>
            </a:r>
            <a:r>
              <a:rPr lang="en-US" altLang="en-US" sz="2800" dirty="0"/>
              <a:t> specifying an integer </a:t>
            </a:r>
            <a:r>
              <a:rPr lang="en-US" altLang="en-US" sz="2800" i="1" dirty="0"/>
              <a:t>exit status</a:t>
            </a:r>
            <a:r>
              <a:rPr lang="en-US" altLang="en-US" sz="2800" dirty="0"/>
              <a:t> </a:t>
            </a:r>
          </a:p>
          <a:p>
            <a:r>
              <a:rPr lang="en-US" altLang="en-US" sz="2800" dirty="0"/>
              <a:t>The child was terminated by the delivery of an unhandled signal</a:t>
            </a:r>
          </a:p>
          <a:p>
            <a:r>
              <a:rPr lang="en-US" altLang="en-US" sz="2800" dirty="0"/>
              <a:t>The child was stopped by a signal, and </a:t>
            </a:r>
            <a:r>
              <a:rPr lang="en-US" altLang="en-US" sz="2800" i="1" dirty="0" err="1"/>
              <a:t>waitpid</a:t>
            </a:r>
            <a:r>
              <a:rPr lang="en-US" altLang="en-US" sz="2800" i="1" dirty="0"/>
              <a:t>()</a:t>
            </a:r>
            <a:r>
              <a:rPr lang="en-US" altLang="en-US" sz="2800" dirty="0"/>
              <a:t> was called with the </a:t>
            </a:r>
            <a:r>
              <a:rPr lang="en-US" altLang="en-US" sz="2800" dirty="0">
                <a:latin typeface="Franklin Gothic Medium Cond" panose="020B0606030402020204" pitchFamily="34" charset="0"/>
              </a:rPr>
              <a:t>WUNTRACED</a:t>
            </a:r>
            <a:r>
              <a:rPr lang="en-US" altLang="en-US" sz="2800" dirty="0"/>
              <a:t> flag</a:t>
            </a:r>
          </a:p>
          <a:p>
            <a:r>
              <a:rPr lang="en-US" altLang="en-US" sz="2800" dirty="0"/>
              <a:t>The child was </a:t>
            </a:r>
            <a:r>
              <a:rPr lang="en-US" altLang="en-US" sz="2800"/>
              <a:t>resumed by a </a:t>
            </a:r>
            <a:r>
              <a:rPr lang="en-US" altLang="en-US" sz="2800" dirty="0">
                <a:latin typeface="Franklin Gothic Medium Cond" panose="020B0606030402020204" pitchFamily="34" charset="0"/>
              </a:rPr>
              <a:t>SIGCONT</a:t>
            </a:r>
            <a:r>
              <a:rPr lang="en-US" altLang="en-US" sz="2800" dirty="0"/>
              <a:t> signal, and </a:t>
            </a:r>
            <a:r>
              <a:rPr lang="en-US" altLang="en-US" sz="2800" i="1" dirty="0" err="1"/>
              <a:t>waitpid</a:t>
            </a:r>
            <a:r>
              <a:rPr lang="en-US" altLang="en-US" sz="2800" i="1" dirty="0"/>
              <a:t>()</a:t>
            </a:r>
            <a:r>
              <a:rPr lang="en-US" altLang="en-US" sz="2800" dirty="0"/>
              <a:t> was called with the </a:t>
            </a:r>
            <a:r>
              <a:rPr lang="en-US" altLang="en-US" sz="2800" dirty="0">
                <a:latin typeface="Franklin Gothic Medium Cond" panose="020B0606030402020204" pitchFamily="34" charset="0"/>
              </a:rPr>
              <a:t>WCONTINUED</a:t>
            </a:r>
            <a:r>
              <a:rPr lang="en-US" altLang="en-US" sz="2800" dirty="0"/>
              <a:t> flag.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98170" y="76200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The Wait</a:t>
            </a:r>
            <a:r>
              <a:rPr lang="en-US" altLang="en-US" i="1" dirty="0"/>
              <a:t> </a:t>
            </a:r>
            <a:r>
              <a:rPr lang="en-US" altLang="en-US" dirty="0"/>
              <a:t>Status Field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618490" y="1401763"/>
            <a:ext cx="8210550" cy="4351338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Status can be tested using one of three POSIX macros:</a:t>
            </a:r>
          </a:p>
          <a:p>
            <a:pPr marL="342865" lvl="1" indent="0">
              <a:lnSpc>
                <a:spcPct val="90000"/>
              </a:lnSpc>
              <a:buNone/>
            </a:pPr>
            <a:endParaRPr lang="en-US" altLang="en-US" sz="2400" dirty="0">
              <a:latin typeface="Franklin Gothic Medium Cond" panose="020B0606030402020204" pitchFamily="34" charset="0"/>
            </a:endParaRPr>
          </a:p>
          <a:p>
            <a:pPr marL="342865" lvl="1" indent="0">
              <a:lnSpc>
                <a:spcPct val="90000"/>
              </a:lnSpc>
              <a:buNone/>
            </a:pPr>
            <a:r>
              <a:rPr lang="en-US" altLang="en-US" sz="2400" dirty="0">
                <a:latin typeface="Franklin Gothic Medium Cond" panose="020B0606030402020204" pitchFamily="34" charset="0"/>
              </a:rPr>
              <a:t>WIFEXITED</a:t>
            </a:r>
            <a:r>
              <a:rPr lang="en-US" altLang="en-US" sz="2400" dirty="0"/>
              <a:t>(status): true if normal exit</a:t>
            </a:r>
          </a:p>
          <a:p>
            <a:pPr marL="685729" lvl="2" indent="0">
              <a:lnSpc>
                <a:spcPct val="90000"/>
              </a:lnSpc>
              <a:buNone/>
            </a:pPr>
            <a:r>
              <a:rPr lang="en-US" altLang="en-US" sz="2200" dirty="0">
                <a:latin typeface="Franklin Gothic Medium Cond" panose="020B0606030402020204" pitchFamily="34" charset="0"/>
              </a:rPr>
              <a:t>WEXITSTATUS</a:t>
            </a:r>
            <a:r>
              <a:rPr lang="en-US" altLang="en-US" sz="2200" dirty="0"/>
              <a:t>(status) fetches exit/return value</a:t>
            </a:r>
          </a:p>
          <a:p>
            <a:pPr marL="342865" lvl="1" indent="0">
              <a:lnSpc>
                <a:spcPct val="90000"/>
              </a:lnSpc>
              <a:buNone/>
            </a:pPr>
            <a:endParaRPr lang="en-US" altLang="en-US" sz="2400" dirty="0">
              <a:latin typeface="Franklin Gothic Medium Cond" panose="020B0606030402020204" pitchFamily="34" charset="0"/>
            </a:endParaRPr>
          </a:p>
          <a:p>
            <a:pPr marL="342865" lvl="1" indent="0">
              <a:lnSpc>
                <a:spcPct val="90000"/>
              </a:lnSpc>
              <a:buNone/>
            </a:pPr>
            <a:r>
              <a:rPr lang="en-US" altLang="en-US" sz="2400" dirty="0">
                <a:latin typeface="Franklin Gothic Medium Cond" panose="020B0606030402020204" pitchFamily="34" charset="0"/>
              </a:rPr>
              <a:t>WIFSIGNALED</a:t>
            </a:r>
            <a:r>
              <a:rPr lang="en-US" altLang="en-US" sz="2400" dirty="0"/>
              <a:t>(status): true if abnormally exited</a:t>
            </a:r>
          </a:p>
          <a:p>
            <a:pPr marL="685729" lvl="2" indent="0">
              <a:lnSpc>
                <a:spcPct val="90000"/>
              </a:lnSpc>
              <a:buNone/>
            </a:pPr>
            <a:r>
              <a:rPr lang="en-US" altLang="en-US" sz="2200" dirty="0"/>
              <a:t>WTERMSIG(status) fetches signal number</a:t>
            </a:r>
          </a:p>
          <a:p>
            <a:pPr marL="342865" lvl="1" indent="0">
              <a:lnSpc>
                <a:spcPct val="90000"/>
              </a:lnSpc>
              <a:buNone/>
            </a:pPr>
            <a:endParaRPr lang="en-US" altLang="en-US" sz="2400" dirty="0">
              <a:latin typeface="Franklin Gothic Medium Cond" panose="020B0606030402020204" pitchFamily="34" charset="0"/>
            </a:endParaRPr>
          </a:p>
          <a:p>
            <a:pPr marL="342865" lvl="1" indent="0">
              <a:lnSpc>
                <a:spcPct val="90000"/>
              </a:lnSpc>
              <a:buNone/>
            </a:pPr>
            <a:r>
              <a:rPr lang="en-US" altLang="en-US" sz="2400" dirty="0">
                <a:latin typeface="Franklin Gothic Medium Cond" panose="020B0606030402020204" pitchFamily="34" charset="0"/>
              </a:rPr>
              <a:t>WIFSTOPPED</a:t>
            </a:r>
            <a:r>
              <a:rPr lang="en-US" altLang="en-US" sz="2400" dirty="0"/>
              <a:t>(status): true if stopped</a:t>
            </a:r>
          </a:p>
          <a:p>
            <a:pPr marL="685729" lvl="2" indent="0">
              <a:lnSpc>
                <a:spcPct val="90000"/>
              </a:lnSpc>
              <a:buNone/>
            </a:pPr>
            <a:r>
              <a:rPr lang="en-US" altLang="en-US" sz="2200" dirty="0">
                <a:latin typeface="Franklin Gothic Medium Cond" panose="020B0606030402020204" pitchFamily="34" charset="0"/>
              </a:rPr>
              <a:t>WSTOPSIG</a:t>
            </a:r>
            <a:r>
              <a:rPr lang="en-US" altLang="en-US" sz="2200" dirty="0"/>
              <a:t>(status) fetches signal number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7331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854575" y="304800"/>
            <a:ext cx="3756025" cy="914400"/>
          </a:xfrm>
        </p:spPr>
        <p:txBody>
          <a:bodyPr/>
          <a:lstStyle/>
          <a:p>
            <a:pPr>
              <a:defRPr/>
            </a:pPr>
            <a:r>
              <a:rPr lang="en-US" altLang="ko-KR" sz="3600" dirty="0">
                <a:ea typeface="굴림" panose="020B0600000101010101" pitchFamily="34" charset="-127"/>
              </a:rPr>
              <a:t>Example: </a:t>
            </a:r>
            <a:r>
              <a:rPr lang="en-US" altLang="ko-KR" sz="3600" dirty="0" err="1">
                <a:ea typeface="굴림" panose="020B0600000101010101" pitchFamily="34" charset="-127"/>
              </a:rPr>
              <a:t>waitpid</a:t>
            </a:r>
            <a:r>
              <a:rPr lang="en-US" altLang="ko-KR" sz="3600" dirty="0">
                <a:ea typeface="굴림" panose="020B0600000101010101" pitchFamily="34" charset="-127"/>
              </a:rPr>
              <a:t>   </a:t>
            </a:r>
            <a:br>
              <a:rPr lang="en-US" altLang="ko-KR" sz="3600" dirty="0">
                <a:ea typeface="굴림" panose="020B0600000101010101" pitchFamily="34" charset="-127"/>
              </a:rPr>
            </a:br>
            <a:r>
              <a:rPr lang="en-US" altLang="ko-KR" sz="3600" dirty="0">
                <a:ea typeface="굴림" panose="020B0600000101010101" pitchFamily="34" charset="-127"/>
              </a:rPr>
              <a:t>(1 of 2)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22237"/>
            <a:ext cx="8534400" cy="641667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34" charset="-127"/>
              </a:rPr>
              <a:t>#include &lt;</a:t>
            </a:r>
            <a:r>
              <a:rPr lang="en-US" altLang="ko-KR" sz="18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stdio.h</a:t>
            </a: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34" charset="-127"/>
              </a:rPr>
              <a:t>&gt;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34" charset="-127"/>
              </a:rPr>
              <a:t>#include &lt;</a:t>
            </a:r>
            <a:r>
              <a:rPr lang="en-US" altLang="ko-KR" sz="18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stdlib.h</a:t>
            </a: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34" charset="-127"/>
              </a:rPr>
              <a:t>&gt;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34" charset="-127"/>
              </a:rPr>
              <a:t>#include &lt;sys/</a:t>
            </a:r>
            <a:r>
              <a:rPr lang="en-US" altLang="ko-KR" sz="18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wait.h</a:t>
            </a: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34" charset="-127"/>
              </a:rPr>
              <a:t>&gt;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34" charset="-127"/>
              </a:rPr>
              <a:t>#include &lt;sys/</a:t>
            </a:r>
            <a:r>
              <a:rPr lang="en-US" altLang="ko-KR" sz="18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types.h</a:t>
            </a: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34" charset="-127"/>
              </a:rPr>
              <a:t>&gt;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34" charset="-127"/>
              </a:rPr>
              <a:t>#include &lt;</a:t>
            </a:r>
            <a:r>
              <a:rPr lang="en-US" altLang="ko-KR" sz="18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unistd.h</a:t>
            </a: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34" charset="-127"/>
              </a:rPr>
              <a:t>&gt;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endParaRPr lang="en-US" altLang="ko-KR" sz="800" b="1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ko-KR" sz="18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int</a:t>
            </a: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34" charset="-127"/>
              </a:rPr>
              <a:t> main(void)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34" charset="-127"/>
              </a:rPr>
              <a:t>	{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18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pid_t</a:t>
            </a: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18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pid</a:t>
            </a: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34" charset="-127"/>
              </a:rPr>
              <a:t>;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18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int</a:t>
            </a: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34" charset="-127"/>
              </a:rPr>
              <a:t> status;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endParaRPr lang="en-US" altLang="ko-KR" sz="700" b="1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34" charset="-127"/>
              </a:rPr>
              <a:t>   if( (</a:t>
            </a:r>
            <a:r>
              <a:rPr lang="en-US" altLang="ko-KR" sz="18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pid</a:t>
            </a: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34" charset="-127"/>
              </a:rPr>
              <a:t> = 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fork</a:t>
            </a: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34" charset="-127"/>
              </a:rPr>
              <a:t>() ) == 0 ) 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34" charset="-127"/>
              </a:rPr>
              <a:t>	   { /* child */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34" charset="-127"/>
              </a:rPr>
              <a:t>      </a:t>
            </a:r>
            <a:r>
              <a:rPr lang="en-US" altLang="ko-KR" sz="18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printf</a:t>
            </a: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34" charset="-127"/>
              </a:rPr>
              <a:t>(“I am a child with </a:t>
            </a:r>
            <a:r>
              <a:rPr lang="en-US" altLang="ko-KR" sz="18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pid</a:t>
            </a: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34" charset="-127"/>
              </a:rPr>
              <a:t> = %d\n”, 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getpid</a:t>
            </a: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34" charset="-127"/>
              </a:rPr>
              <a:t>());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34" charset="-127"/>
              </a:rPr>
              <a:t>      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sleep</a:t>
            </a: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34" charset="-127"/>
              </a:rPr>
              <a:t>(10);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34" charset="-127"/>
              </a:rPr>
              <a:t>      </a:t>
            </a:r>
            <a:r>
              <a:rPr lang="en-US" altLang="ko-KR" sz="18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printf</a:t>
            </a: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34" charset="-127"/>
              </a:rPr>
              <a:t>(“Child. Child terminates\n”);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34" charset="-127"/>
              </a:rPr>
              <a:t>      _exit(EXIT_SUCCESS);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34" charset="-127"/>
              </a:rPr>
              <a:t>   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58BE90-D830-4FBF-BCEC-228CA5AC5B9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5"/>
          <p:cNvSpPr>
            <a:spLocks noChangeArrowheads="1"/>
          </p:cNvSpPr>
          <p:nvPr/>
        </p:nvSpPr>
        <p:spPr bwMode="auto">
          <a:xfrm>
            <a:off x="904240" y="121920"/>
            <a:ext cx="8925560" cy="7048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1800" b="1" dirty="0">
                <a:latin typeface="Courier New" panose="02070309020205020404" pitchFamily="49" charset="0"/>
                <a:ea typeface="Gulim" panose="020B0600000101010101" pitchFamily="34" charset="-127"/>
              </a:rPr>
              <a:t>   else 	</a:t>
            </a:r>
          </a:p>
          <a:p>
            <a:r>
              <a:rPr lang="en-US" altLang="ko-KR" sz="1800" b="1" dirty="0">
                <a:latin typeface="Courier New" panose="02070309020205020404" pitchFamily="49" charset="0"/>
                <a:ea typeface="Gulim" panose="020B0600000101010101" pitchFamily="34" charset="-127"/>
              </a:rPr>
              <a:t>   { /* parent */</a:t>
            </a:r>
          </a:p>
          <a:p>
            <a:r>
              <a:rPr lang="en-US" altLang="ko-KR" sz="1800" b="1" dirty="0">
                <a:latin typeface="Courier New" panose="02070309020205020404" pitchFamily="49" charset="0"/>
                <a:ea typeface="Gulim" panose="020B0600000101010101" pitchFamily="34" charset="-127"/>
              </a:rPr>
              <a:t>      while (1) </a:t>
            </a:r>
            <a:r>
              <a:rPr lang="en-US" altLang="ko-KR" sz="1600" b="1" dirty="0">
                <a:latin typeface="Courier New" panose="02070309020205020404" pitchFamily="49" charset="0"/>
                <a:ea typeface="Gulim" panose="020B0600000101010101" pitchFamily="34" charset="-127"/>
              </a:rPr>
              <a:t>{</a:t>
            </a:r>
            <a:endParaRPr lang="en-US" altLang="ko-KR" sz="1800" b="1" dirty="0">
              <a:latin typeface="Courier New" panose="02070309020205020404" pitchFamily="49" charset="0"/>
              <a:ea typeface="Gulim" panose="020B0600000101010101" pitchFamily="34" charset="-127"/>
            </a:endParaRPr>
          </a:p>
          <a:p>
            <a:r>
              <a:rPr lang="en-US" altLang="ko-KR" sz="1800" b="1" dirty="0">
                <a:latin typeface="Courier New" panose="02070309020205020404" pitchFamily="49" charset="0"/>
                <a:ea typeface="Gulim" panose="020B0600000101010101" pitchFamily="34" charset="-127"/>
              </a:rPr>
              <a:t>         </a:t>
            </a:r>
            <a:r>
              <a:rPr lang="en-US" altLang="ko-KR" sz="2000" b="1" dirty="0" err="1">
                <a:highlight>
                  <a:srgbClr val="FFFF00"/>
                </a:highlight>
                <a:latin typeface="Courier New" panose="02070309020205020404" pitchFamily="49" charset="0"/>
                <a:ea typeface="Gulim" panose="020B0600000101010101" pitchFamily="34" charset="-127"/>
              </a:rPr>
              <a:t>waitpid</a:t>
            </a:r>
            <a:r>
              <a:rPr lang="en-US" altLang="ko-KR" sz="1800" b="1" dirty="0">
                <a:latin typeface="Courier New" panose="02070309020205020404" pitchFamily="49" charset="0"/>
                <a:ea typeface="Gulim" panose="020B0600000101010101" pitchFamily="34" charset="-127"/>
              </a:rPr>
              <a:t>( </a:t>
            </a:r>
            <a:r>
              <a:rPr lang="en-US" altLang="ko-KR" sz="1800" b="1" dirty="0" err="1">
                <a:latin typeface="Courier New" panose="02070309020205020404" pitchFamily="49" charset="0"/>
                <a:ea typeface="Gulim" panose="020B0600000101010101" pitchFamily="34" charset="-127"/>
              </a:rPr>
              <a:t>pid</a:t>
            </a:r>
            <a:r>
              <a:rPr lang="en-US" altLang="ko-KR" sz="1800" b="1" dirty="0">
                <a:latin typeface="Courier New" panose="02070309020205020404" pitchFamily="49" charset="0"/>
                <a:ea typeface="Gulim" panose="020B0600000101010101" pitchFamily="34" charset="-127"/>
              </a:rPr>
              <a:t>, &amp;status, WUNTRACED );</a:t>
            </a:r>
          </a:p>
          <a:p>
            <a:r>
              <a:rPr lang="en-US" altLang="ko-KR" sz="1800" b="1" dirty="0">
                <a:latin typeface="Courier New" panose="02070309020205020404" pitchFamily="49" charset="0"/>
                <a:ea typeface="Gulim" panose="020B0600000101010101" pitchFamily="34" charset="-127"/>
              </a:rPr>
              <a:t>         if( WIFSTOPPED(status) )</a:t>
            </a:r>
            <a:r>
              <a:rPr lang="en-US" altLang="ko-KR" sz="1600" b="1" dirty="0">
                <a:latin typeface="Courier New" panose="02070309020205020404" pitchFamily="49" charset="0"/>
                <a:ea typeface="Gulim" panose="020B0600000101010101" pitchFamily="34" charset="-127"/>
              </a:rPr>
              <a:t>{</a:t>
            </a:r>
            <a:endParaRPr lang="en-US" altLang="ko-KR" sz="1800" b="1" dirty="0">
              <a:latin typeface="Courier New" panose="02070309020205020404" pitchFamily="49" charset="0"/>
              <a:ea typeface="Gulim" panose="020B0600000101010101" pitchFamily="34" charset="-127"/>
            </a:endParaRPr>
          </a:p>
          <a:p>
            <a:r>
              <a:rPr lang="en-US" altLang="ko-KR" sz="1800" b="1" dirty="0">
                <a:latin typeface="Courier New" panose="02070309020205020404" pitchFamily="49" charset="0"/>
                <a:ea typeface="Gulim" panose="020B0600000101010101" pitchFamily="34" charset="-127"/>
              </a:rPr>
              <a:t>             </a:t>
            </a:r>
            <a:r>
              <a:rPr lang="en-US" altLang="ko-KR" sz="1800" b="1" dirty="0" err="1">
                <a:latin typeface="Courier New" panose="02070309020205020404" pitchFamily="49" charset="0"/>
                <a:ea typeface="Gulim" panose="020B0600000101010101" pitchFamily="34" charset="-127"/>
              </a:rPr>
              <a:t>printf</a:t>
            </a:r>
            <a:r>
              <a:rPr lang="en-US" altLang="ko-KR" sz="1800" b="1" dirty="0">
                <a:latin typeface="Courier New" panose="02070309020205020404" pitchFamily="49" charset="0"/>
                <a:ea typeface="Gulim" panose="020B0600000101010101" pitchFamily="34" charset="-127"/>
              </a:rPr>
              <a:t>(“Parent. Child stopped, signal(%d)\n”,</a:t>
            </a:r>
          </a:p>
          <a:p>
            <a:r>
              <a:rPr lang="en-US" altLang="ko-KR" sz="1800" b="1" dirty="0">
                <a:latin typeface="Courier New" panose="02070309020205020404" pitchFamily="49" charset="0"/>
                <a:ea typeface="Gulim" panose="020B0600000101010101" pitchFamily="34" charset="-127"/>
              </a:rPr>
              <a:t>                       	WSTOPSIG(status));</a:t>
            </a:r>
          </a:p>
          <a:p>
            <a:r>
              <a:rPr lang="en-US" altLang="ko-KR" sz="1800" b="1" dirty="0">
                <a:latin typeface="Courier New" panose="02070309020205020404" pitchFamily="49" charset="0"/>
                <a:ea typeface="Gulim" panose="020B0600000101010101" pitchFamily="34" charset="-127"/>
              </a:rPr>
              <a:t>            	continue;</a:t>
            </a:r>
          </a:p>
          <a:p>
            <a:r>
              <a:rPr lang="en-US" altLang="ko-KR" sz="1800" b="1" dirty="0">
                <a:latin typeface="Courier New" panose="02070309020205020404" pitchFamily="49" charset="0"/>
                <a:ea typeface="Gulim" panose="020B0600000101010101" pitchFamily="34" charset="-127"/>
              </a:rPr>
              <a:t>         </a:t>
            </a:r>
            <a:r>
              <a:rPr lang="en-US" altLang="ko-KR" sz="1600" b="1" dirty="0">
                <a:latin typeface="Courier New" panose="02070309020205020404" pitchFamily="49" charset="0"/>
                <a:ea typeface="Gulim" panose="020B0600000101010101" pitchFamily="34" charset="-127"/>
              </a:rPr>
              <a:t>}</a:t>
            </a:r>
            <a:endParaRPr lang="en-US" altLang="ko-KR" sz="1800" b="1" dirty="0">
              <a:latin typeface="Courier New" panose="02070309020205020404" pitchFamily="49" charset="0"/>
              <a:ea typeface="Gulim" panose="020B0600000101010101" pitchFamily="34" charset="-127"/>
            </a:endParaRPr>
          </a:p>
          <a:p>
            <a:r>
              <a:rPr lang="en-US" altLang="ko-KR" sz="1800" b="1" dirty="0">
                <a:latin typeface="Courier New" panose="02070309020205020404" pitchFamily="49" charset="0"/>
                <a:ea typeface="Gulim" panose="020B0600000101010101" pitchFamily="34" charset="-127"/>
              </a:rPr>
              <a:t>         else if( WIFEXITED(status) ){ 	</a:t>
            </a:r>
          </a:p>
          <a:p>
            <a:r>
              <a:rPr lang="en-US" altLang="ko-KR" sz="1800" b="1" dirty="0">
                <a:latin typeface="Courier New" panose="02070309020205020404" pitchFamily="49" charset="0"/>
                <a:ea typeface="Gulim" panose="020B0600000101010101" pitchFamily="34" charset="-127"/>
              </a:rPr>
              <a:t>             </a:t>
            </a:r>
            <a:r>
              <a:rPr lang="en-US" altLang="ko-KR" sz="1800" b="1" dirty="0" err="1">
                <a:latin typeface="Courier New" panose="02070309020205020404" pitchFamily="49" charset="0"/>
                <a:ea typeface="Gulim" panose="020B0600000101010101" pitchFamily="34" charset="-127"/>
              </a:rPr>
              <a:t>printf</a:t>
            </a:r>
            <a:r>
              <a:rPr lang="en-US" altLang="ko-KR" sz="1800" b="1" dirty="0">
                <a:latin typeface="Courier New" panose="02070309020205020404" pitchFamily="49" charset="0"/>
                <a:ea typeface="Gulim" panose="020B0600000101010101" pitchFamily="34" charset="-127"/>
              </a:rPr>
              <a:t>(“Parent: Normal termination with                     		        status(%d)\n”,</a:t>
            </a:r>
          </a:p>
          <a:p>
            <a:r>
              <a:rPr lang="en-US" altLang="ko-KR" sz="1800" b="1" dirty="0">
                <a:latin typeface="Courier New" panose="02070309020205020404" pitchFamily="49" charset="0"/>
                <a:ea typeface="Gulim" panose="020B0600000101010101" pitchFamily="34" charset="-127"/>
              </a:rPr>
              <a:t>                     WEXITSTATUS(status));</a:t>
            </a:r>
          </a:p>
          <a:p>
            <a:r>
              <a:rPr lang="en-US" altLang="ko-KR" sz="1800" b="1" dirty="0">
                <a:latin typeface="Courier New" panose="02070309020205020404" pitchFamily="49" charset="0"/>
                <a:ea typeface="Gulim" panose="020B0600000101010101" pitchFamily="34" charset="-127"/>
              </a:rPr>
              <a:t>             break;</a:t>
            </a:r>
          </a:p>
          <a:p>
            <a:r>
              <a:rPr lang="en-US" altLang="ko-KR" sz="1800" b="1" dirty="0">
                <a:latin typeface="Courier New" panose="02070309020205020404" pitchFamily="49" charset="0"/>
                <a:ea typeface="Gulim" panose="020B0600000101010101" pitchFamily="34" charset="-127"/>
              </a:rPr>
              <a:t>	  }</a:t>
            </a:r>
          </a:p>
          <a:p>
            <a:r>
              <a:rPr lang="en-US" altLang="ko-KR" sz="1800" b="1" dirty="0">
                <a:latin typeface="Courier New" panose="02070309020205020404" pitchFamily="49" charset="0"/>
                <a:ea typeface="Gulim" panose="020B0600000101010101" pitchFamily="34" charset="-127"/>
              </a:rPr>
              <a:t>         else if (WIFSIGNALED(status)){         { 	  			printf(“Parent: Abnormal termination,   </a:t>
            </a:r>
          </a:p>
          <a:p>
            <a:r>
              <a:rPr lang="en-US" altLang="ko-KR" sz="1800" b="1" dirty="0">
                <a:latin typeface="Courier New" panose="02070309020205020404" pitchFamily="49" charset="0"/>
                <a:ea typeface="Gulim" panose="020B0600000101010101" pitchFamily="34" charset="-127"/>
              </a:rPr>
              <a:t>                     signal(%d)\n”,</a:t>
            </a:r>
          </a:p>
          <a:p>
            <a:r>
              <a:rPr lang="en-US" altLang="ko-KR" sz="1800" b="1" dirty="0">
                <a:latin typeface="Courier New" panose="02070309020205020404" pitchFamily="49" charset="0"/>
                <a:ea typeface="Gulim" panose="020B0600000101010101" pitchFamily="34" charset="-127"/>
              </a:rPr>
              <a:t>                     WTERMSIG(status));</a:t>
            </a:r>
          </a:p>
          <a:p>
            <a:r>
              <a:rPr lang="en-US" altLang="ko-KR" sz="1800" b="1" dirty="0">
                <a:latin typeface="Courier New" panose="02070309020205020404" pitchFamily="49" charset="0"/>
                <a:ea typeface="Gulim" panose="020B0600000101010101" pitchFamily="34" charset="-127"/>
              </a:rPr>
              <a:t>         	exit(EXIT_SUCCESS);</a:t>
            </a:r>
          </a:p>
          <a:p>
            <a:r>
              <a:rPr lang="en-US" altLang="ko-KR" sz="1800" b="1" dirty="0">
                <a:latin typeface="Courier New" panose="02070309020205020404" pitchFamily="49" charset="0"/>
                <a:ea typeface="Gulim" panose="020B0600000101010101" pitchFamily="34" charset="-127"/>
              </a:rPr>
              <a:t>	  }</a:t>
            </a:r>
          </a:p>
          <a:p>
            <a:r>
              <a:rPr lang="en-US" altLang="ko-KR" sz="1800" b="1" dirty="0">
                <a:latin typeface="Courier New" panose="02070309020205020404" pitchFamily="49" charset="0"/>
                <a:ea typeface="Gulim" panose="020B0600000101010101" pitchFamily="34" charset="-127"/>
              </a:rPr>
              <a:t>      } /* while */</a:t>
            </a:r>
          </a:p>
          <a:p>
            <a:r>
              <a:rPr lang="en-US" altLang="ko-KR" sz="1800" b="1" dirty="0">
                <a:latin typeface="Courier New" panose="02070309020205020404" pitchFamily="49" charset="0"/>
                <a:ea typeface="Gulim" panose="020B0600000101010101" pitchFamily="34" charset="-127"/>
              </a:rPr>
              <a:t>   } /* parent */   return EXIT_SUCCESS;</a:t>
            </a:r>
          </a:p>
          <a:p>
            <a:r>
              <a:rPr lang="en-US" altLang="ko-KR" sz="1800" b="1" dirty="0">
                <a:latin typeface="Courier New" panose="02070309020205020404" pitchFamily="49" charset="0"/>
                <a:ea typeface="Gulim" panose="020B0600000101010101" pitchFamily="34" charset="-127"/>
              </a:rPr>
              <a:t>} /* main */</a:t>
            </a:r>
          </a:p>
          <a:p>
            <a:endParaRPr lang="en-US" altLang="ko-KR" sz="1800" b="1" dirty="0">
              <a:latin typeface="Courier New" panose="02070309020205020404" pitchFamily="49" charset="0"/>
              <a:ea typeface="Gulim" panose="020B0600000101010101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57950" y="167640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(2 of 2)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762000" y="1143000"/>
            <a:ext cx="13716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</a:rPr>
              <a:t>Process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6E454-C63B-4691-B3A5-9A6B261691DB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6915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Process Data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286000"/>
            <a:ext cx="7391400" cy="2649538"/>
          </a:xfrm>
        </p:spPr>
        <p:txBody>
          <a:bodyPr/>
          <a:lstStyle/>
          <a:p>
            <a:r>
              <a:rPr lang="en-US" altLang="en-US" sz="3200" dirty="0"/>
              <a:t>Since a child process is a </a:t>
            </a:r>
            <a:r>
              <a:rPr lang="en-US" altLang="en-US" sz="3200" b="1" dirty="0">
                <a:solidFill>
                  <a:schemeClr val="tx2"/>
                </a:solidFill>
              </a:rPr>
              <a:t>copy</a:t>
            </a:r>
            <a:r>
              <a:rPr lang="en-US" altLang="en-US" sz="3200" dirty="0"/>
              <a:t> of the parent, it has copies of the parent’s data.</a:t>
            </a:r>
            <a:br>
              <a:rPr lang="en-US" altLang="en-US" sz="3200" dirty="0"/>
            </a:br>
            <a:endParaRPr lang="en-US" altLang="en-US" sz="3200" dirty="0"/>
          </a:p>
          <a:p>
            <a:r>
              <a:rPr lang="en-US" altLang="en-US" sz="3200" dirty="0"/>
              <a:t>A change to a variable in the child will </a:t>
            </a:r>
            <a:r>
              <a:rPr lang="en-US" altLang="en-US" sz="3200" b="1" dirty="0">
                <a:solidFill>
                  <a:schemeClr val="tx2"/>
                </a:solidFill>
              </a:rPr>
              <a:t>not</a:t>
            </a:r>
            <a:r>
              <a:rPr lang="en-US" altLang="en-US" sz="3200" dirty="0"/>
              <a:t> change that variable in the parent</a:t>
            </a:r>
            <a:r>
              <a:rPr lang="en-US" altLang="en-US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"/>
          <p:cNvSpPr>
            <a:spLocks noChangeArrowheads="1"/>
          </p:cNvSpPr>
          <p:nvPr/>
        </p:nvSpPr>
        <p:spPr bwMode="auto">
          <a:xfrm>
            <a:off x="533400" y="1219200"/>
            <a:ext cx="7772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b="1" dirty="0">
                <a:latin typeface="Courier New" panose="02070309020205020404" pitchFamily="49" charset="0"/>
              </a:rPr>
              <a:t>#include &lt;</a:t>
            </a:r>
            <a:r>
              <a:rPr lang="en-US" altLang="en-US" b="1" dirty="0" err="1">
                <a:latin typeface="Courier New" panose="02070309020205020404" pitchFamily="49" charset="0"/>
              </a:rPr>
              <a:t>stdio.h</a:t>
            </a:r>
            <a:r>
              <a:rPr lang="en-US" altLang="en-US" b="1" dirty="0">
                <a:latin typeface="Courier New" panose="02070309020205020404" pitchFamily="49" charset="0"/>
              </a:rPr>
              <a:t>&gt;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#include &lt;sys/</a:t>
            </a:r>
            <a:r>
              <a:rPr lang="en-US" altLang="en-US" b="1" dirty="0" err="1">
                <a:latin typeface="Courier New" panose="02070309020205020404" pitchFamily="49" charset="0"/>
              </a:rPr>
              <a:t>types.h</a:t>
            </a:r>
            <a:r>
              <a:rPr lang="en-US" altLang="en-US" b="1" dirty="0">
                <a:latin typeface="Courier New" panose="02070309020205020404" pitchFamily="49" charset="0"/>
              </a:rPr>
              <a:t>&gt;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#include &lt;</a:t>
            </a:r>
            <a:r>
              <a:rPr lang="en-US" altLang="en-US" b="1" dirty="0" err="1">
                <a:latin typeface="Courier New" panose="02070309020205020404" pitchFamily="49" charset="0"/>
              </a:rPr>
              <a:t>unistd.h</a:t>
            </a:r>
            <a:r>
              <a:rPr lang="en-US" altLang="en-US" b="1" dirty="0">
                <a:latin typeface="Courier New" panose="02070309020205020404" pitchFamily="49" charset="0"/>
              </a:rPr>
              <a:t>&gt;</a:t>
            </a:r>
            <a:br>
              <a:rPr lang="en-US" altLang="en-US" b="1" dirty="0">
                <a:latin typeface="Courier New" panose="02070309020205020404" pitchFamily="49" charset="0"/>
              </a:rPr>
            </a:b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globvar</a:t>
            </a:r>
            <a:r>
              <a:rPr lang="en-US" altLang="en-US" b="1" dirty="0">
                <a:latin typeface="Courier New" panose="02070309020205020404" pitchFamily="49" charset="0"/>
              </a:rPr>
              <a:t> = 6; 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char </a:t>
            </a:r>
            <a:r>
              <a:rPr lang="en-US" altLang="en-US" b="1" dirty="0" err="1">
                <a:latin typeface="Courier New" panose="02070309020205020404" pitchFamily="49" charset="0"/>
              </a:rPr>
              <a:t>buf</a:t>
            </a:r>
            <a:r>
              <a:rPr lang="en-US" altLang="en-US" b="1" dirty="0">
                <a:latin typeface="Courier New" panose="02070309020205020404" pitchFamily="49" charset="0"/>
              </a:rPr>
              <a:t>[] = “</a:t>
            </a:r>
            <a:r>
              <a:rPr lang="en-US" altLang="en-US" b="1" dirty="0" err="1">
                <a:latin typeface="Courier New" panose="02070309020205020404" pitchFamily="49" charset="0"/>
              </a:rPr>
              <a:t>stdout</a:t>
            </a:r>
            <a:r>
              <a:rPr lang="en-US" altLang="en-US" b="1" dirty="0">
                <a:latin typeface="Courier New" panose="02070309020205020404" pitchFamily="49" charset="0"/>
              </a:rPr>
              <a:t> write\n”;</a:t>
            </a:r>
            <a:br>
              <a:rPr lang="en-US" altLang="en-US" b="1" dirty="0">
                <a:latin typeface="Courier New" panose="02070309020205020404" pitchFamily="49" charset="0"/>
              </a:rPr>
            </a:b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main(void)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{ 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	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w = 88;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	</a:t>
            </a:r>
            <a:r>
              <a:rPr lang="en-US" altLang="en-US" b="1" dirty="0" err="1">
                <a:latin typeface="Courier New" panose="02070309020205020404" pitchFamily="49" charset="0"/>
              </a:rPr>
              <a:t>pid_t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pid</a:t>
            </a:r>
            <a:r>
              <a:rPr lang="en-US" altLang="en-US" b="1" dirty="0">
                <a:latin typeface="Courier New" panose="02070309020205020404" pitchFamily="49" charset="0"/>
              </a:rPr>
              <a:t>; 	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</a:t>
            </a:r>
          </a:p>
        </p:txBody>
      </p:sp>
      <p:sp>
        <p:nvSpPr>
          <p:cNvPr id="111619" name="Rectangle 4"/>
          <p:cNvSpPr>
            <a:spLocks noChangeArrowheads="1"/>
          </p:cNvSpPr>
          <p:nvPr/>
        </p:nvSpPr>
        <p:spPr bwMode="auto">
          <a:xfrm>
            <a:off x="7491730" y="5989322"/>
            <a:ext cx="118268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continued</a:t>
            </a:r>
            <a:endParaRPr lang="en-US" altLang="en-US" i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38200" y="152400"/>
            <a:ext cx="8078788" cy="990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kern="1200" spc="-9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Example	 (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globex.c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)   (1 of 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Creation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Chapter 24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6E454-C63B-4691-B3A5-9A6B261691DB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6129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-16747" y="304800"/>
            <a:ext cx="88392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200" dirty="0">
                <a:latin typeface="Courier New" panose="02070309020205020404" pitchFamily="49" charset="0"/>
              </a:rPr>
              <a:t> 	  	</a:t>
            </a:r>
            <a:r>
              <a:rPr lang="en-US" altLang="en-US" sz="2200" b="1" dirty="0">
                <a:latin typeface="Courier New" panose="02070309020205020404" pitchFamily="49" charset="0"/>
              </a:rPr>
              <a:t>write( 1, </a:t>
            </a:r>
            <a:r>
              <a:rPr lang="en-US" altLang="en-US" sz="2200" b="1" dirty="0" err="1">
                <a:latin typeface="Courier New" panose="02070309020205020404" pitchFamily="49" charset="0"/>
              </a:rPr>
              <a:t>buf</a:t>
            </a:r>
            <a:r>
              <a:rPr lang="en-US" altLang="en-US" sz="2200" b="1" dirty="0">
                <a:latin typeface="Courier New" panose="02070309020205020404" pitchFamily="49" charset="0"/>
              </a:rPr>
              <a:t>, </a:t>
            </a:r>
            <a:r>
              <a:rPr lang="en-US" altLang="en-US" sz="2200" b="1" dirty="0" err="1">
                <a:latin typeface="Courier New" panose="02070309020205020404" pitchFamily="49" charset="0"/>
              </a:rPr>
              <a:t>sizeof</a:t>
            </a:r>
            <a:r>
              <a:rPr lang="en-US" altLang="en-US" sz="2200" b="1" dirty="0">
                <a:latin typeface="Courier New" panose="02070309020205020404" pitchFamily="49" charset="0"/>
              </a:rPr>
              <a:t>(</a:t>
            </a:r>
            <a:r>
              <a:rPr lang="en-US" altLang="en-US" sz="2200" b="1" dirty="0" err="1">
                <a:latin typeface="Courier New" panose="02070309020205020404" pitchFamily="49" charset="0"/>
              </a:rPr>
              <a:t>buf</a:t>
            </a:r>
            <a:r>
              <a:rPr lang="en-US" altLang="en-US" sz="2200" b="1" dirty="0">
                <a:latin typeface="Courier New" panose="02070309020205020404" pitchFamily="49" charset="0"/>
              </a:rPr>
              <a:t>)-1 );    </a:t>
            </a:r>
            <a:br>
              <a:rPr lang="en-US" altLang="en-US" sz="2200" b="1" dirty="0">
                <a:latin typeface="Courier New" panose="02070309020205020404" pitchFamily="49" charset="0"/>
              </a:rPr>
            </a:br>
            <a:r>
              <a:rPr lang="en-US" altLang="en-US" sz="2200" b="1" dirty="0">
                <a:latin typeface="Courier New" panose="02070309020205020404" pitchFamily="49" charset="0"/>
              </a:rPr>
              <a:t>  	printf( “Before fork()\n” );</a:t>
            </a:r>
            <a:br>
              <a:rPr lang="en-US" altLang="en-US" sz="2200" b="1" dirty="0">
                <a:latin typeface="Courier New" panose="02070309020205020404" pitchFamily="49" charset="0"/>
              </a:rPr>
            </a:br>
            <a:br>
              <a:rPr lang="en-US" altLang="en-US" sz="2200" b="1" dirty="0">
                <a:latin typeface="Courier New" panose="02070309020205020404" pitchFamily="49" charset="0"/>
              </a:rPr>
            </a:br>
            <a:r>
              <a:rPr lang="en-US" altLang="en-US" sz="2200" b="1" dirty="0">
                <a:latin typeface="Courier New" panose="02070309020205020404" pitchFamily="49" charset="0"/>
              </a:rPr>
              <a:t>  	if( (</a:t>
            </a:r>
            <a:r>
              <a:rPr lang="en-US" altLang="en-US" sz="2200" b="1" dirty="0" err="1">
                <a:latin typeface="Courier New" panose="02070309020205020404" pitchFamily="49" charset="0"/>
              </a:rPr>
              <a:t>pid</a:t>
            </a:r>
            <a:r>
              <a:rPr lang="en-US" altLang="en-US" sz="2200" b="1" dirty="0">
                <a:latin typeface="Courier New" panose="02070309020205020404" pitchFamily="49" charset="0"/>
              </a:rPr>
              <a:t> = fork()) == 0 ) {</a:t>
            </a:r>
          </a:p>
          <a:p>
            <a:pPr>
              <a:spcBef>
                <a:spcPct val="20000"/>
              </a:spcBef>
            </a:pPr>
            <a:r>
              <a:rPr lang="en-US" altLang="en-US" sz="2200" b="1" dirty="0">
                <a:latin typeface="Courier New" panose="02070309020205020404" pitchFamily="49" charset="0"/>
              </a:rPr>
              <a:t>		     /* child */</a:t>
            </a:r>
            <a:br>
              <a:rPr lang="en-US" altLang="en-US" sz="2200" b="1" dirty="0">
                <a:latin typeface="Courier New" panose="02070309020205020404" pitchFamily="49" charset="0"/>
              </a:rPr>
            </a:br>
            <a:r>
              <a:rPr lang="en-US" altLang="en-US" sz="2200" b="1" dirty="0">
                <a:latin typeface="Courier New" panose="02070309020205020404" pitchFamily="49" charset="0"/>
              </a:rPr>
              <a:t>    	</a:t>
            </a:r>
            <a:r>
              <a:rPr lang="en-US" altLang="en-US" sz="2200" b="1" dirty="0" err="1">
                <a:latin typeface="Courier New" panose="02070309020205020404" pitchFamily="49" charset="0"/>
              </a:rPr>
              <a:t>globvar</a:t>
            </a:r>
            <a:r>
              <a:rPr lang="en-US" altLang="en-US" sz="2200" b="1" dirty="0">
                <a:latin typeface="Courier New" panose="02070309020205020404" pitchFamily="49" charset="0"/>
              </a:rPr>
              <a:t>++; </a:t>
            </a:r>
          </a:p>
          <a:p>
            <a:pPr>
              <a:spcBef>
                <a:spcPct val="20000"/>
              </a:spcBef>
            </a:pPr>
            <a:r>
              <a:rPr lang="en-US" altLang="en-US" sz="2200" b="1" dirty="0">
                <a:latin typeface="Courier New" panose="02070309020205020404" pitchFamily="49" charset="0"/>
              </a:rPr>
              <a:t>			w++;</a:t>
            </a:r>
            <a:br>
              <a:rPr lang="en-US" altLang="en-US" sz="2200" b="1" dirty="0">
                <a:latin typeface="Courier New" panose="02070309020205020404" pitchFamily="49" charset="0"/>
              </a:rPr>
            </a:br>
            <a:r>
              <a:rPr lang="en-US" altLang="en-US" sz="2200" b="1" dirty="0">
                <a:latin typeface="Courier New" panose="02070309020205020404" pitchFamily="49" charset="0"/>
              </a:rPr>
              <a:t>  	}</a:t>
            </a:r>
            <a:br>
              <a:rPr lang="en-US" altLang="en-US" sz="2200" b="1" dirty="0">
                <a:latin typeface="Courier New" panose="02070309020205020404" pitchFamily="49" charset="0"/>
              </a:rPr>
            </a:br>
            <a:r>
              <a:rPr lang="en-US" altLang="en-US" sz="2200" b="1" dirty="0">
                <a:latin typeface="Courier New" panose="02070309020205020404" pitchFamily="49" charset="0"/>
              </a:rPr>
              <a:t>  	else if( </a:t>
            </a:r>
            <a:r>
              <a:rPr lang="en-US" altLang="en-US" sz="2200" b="1" dirty="0" err="1">
                <a:latin typeface="Courier New" panose="02070309020205020404" pitchFamily="49" charset="0"/>
              </a:rPr>
              <a:t>pid</a:t>
            </a:r>
            <a:r>
              <a:rPr lang="en-US" altLang="en-US" sz="2200" b="1" dirty="0">
                <a:latin typeface="Courier New" panose="02070309020205020404" pitchFamily="49" charset="0"/>
              </a:rPr>
              <a:t> &gt; 0 )       /* parent */</a:t>
            </a:r>
            <a:br>
              <a:rPr lang="en-US" altLang="en-US" sz="2200" b="1" dirty="0">
                <a:latin typeface="Courier New" panose="02070309020205020404" pitchFamily="49" charset="0"/>
              </a:rPr>
            </a:br>
            <a:r>
              <a:rPr lang="en-US" altLang="en-US" sz="2200" b="1" dirty="0">
                <a:latin typeface="Courier New" panose="02070309020205020404" pitchFamily="49" charset="0"/>
              </a:rPr>
              <a:t>    	sleep(2);</a:t>
            </a:r>
            <a:br>
              <a:rPr lang="en-US" altLang="en-US" sz="2200" b="1" dirty="0">
                <a:latin typeface="Courier New" panose="02070309020205020404" pitchFamily="49" charset="0"/>
              </a:rPr>
            </a:br>
            <a:r>
              <a:rPr lang="en-US" altLang="en-US" sz="2200" b="1" dirty="0">
                <a:latin typeface="Courier New" panose="02070309020205020404" pitchFamily="49" charset="0"/>
              </a:rPr>
              <a:t>  	else</a:t>
            </a:r>
            <a:br>
              <a:rPr lang="en-US" altLang="en-US" sz="2200" b="1" dirty="0">
                <a:latin typeface="Courier New" panose="02070309020205020404" pitchFamily="49" charset="0"/>
              </a:rPr>
            </a:br>
            <a:r>
              <a:rPr lang="en-US" altLang="en-US" sz="2200" b="1" dirty="0">
                <a:latin typeface="Courier New" panose="02070309020205020404" pitchFamily="49" charset="0"/>
              </a:rPr>
              <a:t>    	</a:t>
            </a:r>
            <a:r>
              <a:rPr lang="en-US" altLang="en-US" sz="2200" b="1" dirty="0" err="1">
                <a:latin typeface="Courier New" panose="02070309020205020404" pitchFamily="49" charset="0"/>
              </a:rPr>
              <a:t>perror</a:t>
            </a:r>
            <a:r>
              <a:rPr lang="en-US" altLang="en-US" sz="2200" b="1" dirty="0">
                <a:latin typeface="Courier New" panose="02070309020205020404" pitchFamily="49" charset="0"/>
              </a:rPr>
              <a:t>( “fork error\n” );</a:t>
            </a:r>
            <a:br>
              <a:rPr lang="en-US" altLang="en-US" sz="2200" b="1" dirty="0">
                <a:latin typeface="Courier New" panose="02070309020205020404" pitchFamily="49" charset="0"/>
              </a:rPr>
            </a:br>
            <a:br>
              <a:rPr lang="en-US" altLang="en-US" sz="2200" b="1" dirty="0">
                <a:latin typeface="Courier New" panose="02070309020205020404" pitchFamily="49" charset="0"/>
              </a:rPr>
            </a:br>
            <a:r>
              <a:rPr lang="en-US" altLang="en-US" sz="2200" b="1" dirty="0">
                <a:latin typeface="Courier New" panose="02070309020205020404" pitchFamily="49" charset="0"/>
              </a:rPr>
              <a:t>  	printf( “</a:t>
            </a:r>
            <a:r>
              <a:rPr lang="en-US" altLang="en-US" sz="2200" b="1" dirty="0" err="1">
                <a:latin typeface="Courier New" panose="02070309020205020404" pitchFamily="49" charset="0"/>
              </a:rPr>
              <a:t>pid</a:t>
            </a:r>
            <a:r>
              <a:rPr lang="en-US" altLang="en-US" sz="2200" b="1" dirty="0">
                <a:latin typeface="Courier New" panose="02070309020205020404" pitchFamily="49" charset="0"/>
              </a:rPr>
              <a:t> = %d, </a:t>
            </a:r>
            <a:r>
              <a:rPr lang="en-US" altLang="en-US" sz="2200" b="1" dirty="0" err="1">
                <a:latin typeface="Courier New" panose="02070309020205020404" pitchFamily="49" charset="0"/>
              </a:rPr>
              <a:t>globvar</a:t>
            </a:r>
            <a:r>
              <a:rPr lang="en-US" altLang="en-US" sz="2200" b="1" dirty="0">
                <a:latin typeface="Courier New" panose="02070309020205020404" pitchFamily="49" charset="0"/>
              </a:rPr>
              <a:t> = %d, w = %d\n”,</a:t>
            </a:r>
            <a:br>
              <a:rPr lang="en-US" altLang="en-US" sz="2200" b="1" dirty="0">
                <a:latin typeface="Courier New" panose="02070309020205020404" pitchFamily="49" charset="0"/>
              </a:rPr>
            </a:br>
            <a:r>
              <a:rPr lang="en-US" altLang="en-US" sz="2200" b="1" dirty="0">
                <a:latin typeface="Courier New" panose="02070309020205020404" pitchFamily="49" charset="0"/>
              </a:rPr>
              <a:t>				</a:t>
            </a:r>
            <a:r>
              <a:rPr lang="en-US" altLang="en-US" sz="2200" b="1" dirty="0" err="1">
                <a:latin typeface="Courier New" panose="02070309020205020404" pitchFamily="49" charset="0"/>
              </a:rPr>
              <a:t>getpid</a:t>
            </a:r>
            <a:r>
              <a:rPr lang="en-US" altLang="en-US" sz="2200" b="1" dirty="0">
                <a:latin typeface="Courier New" panose="02070309020205020404" pitchFamily="49" charset="0"/>
              </a:rPr>
              <a:t>(), </a:t>
            </a:r>
            <a:r>
              <a:rPr lang="en-US" altLang="en-US" sz="2200" b="1" dirty="0" err="1">
                <a:latin typeface="Courier New" panose="02070309020205020404" pitchFamily="49" charset="0"/>
              </a:rPr>
              <a:t>globvar</a:t>
            </a:r>
            <a:r>
              <a:rPr lang="en-US" altLang="en-US" sz="2200" b="1" dirty="0">
                <a:latin typeface="Courier New" panose="02070309020205020404" pitchFamily="49" charset="0"/>
              </a:rPr>
              <a:t>, w );</a:t>
            </a:r>
            <a:br>
              <a:rPr lang="en-US" altLang="en-US" sz="2200" b="1" dirty="0">
                <a:latin typeface="Courier New" panose="02070309020205020404" pitchFamily="49" charset="0"/>
              </a:rPr>
            </a:br>
            <a:r>
              <a:rPr lang="en-US" altLang="en-US" sz="2200" b="1" dirty="0">
                <a:latin typeface="Courier New" panose="02070309020205020404" pitchFamily="49" charset="0"/>
              </a:rPr>
              <a:t>  	return EXIT_SUCCESS;</a:t>
            </a:r>
            <a:br>
              <a:rPr lang="en-US" altLang="en-US" sz="2200" b="1" dirty="0">
                <a:latin typeface="Courier New" panose="02070309020205020404" pitchFamily="49" charset="0"/>
              </a:rPr>
            </a:br>
            <a:r>
              <a:rPr lang="en-US" altLang="en-US" sz="2200" b="1" dirty="0">
                <a:latin typeface="Courier New" panose="02070309020205020404" pitchFamily="49" charset="0"/>
              </a:rPr>
              <a:t>	} /* end main */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0302" y="228600"/>
            <a:ext cx="2462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        (2 of 3) 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/>
          <p:cNvSpPr>
            <a:spLocks noGrp="1" noChangeArrowheads="1"/>
          </p:cNvSpPr>
          <p:nvPr>
            <p:ph type="title"/>
          </p:nvPr>
        </p:nvSpPr>
        <p:spPr>
          <a:xfrm>
            <a:off x="4953000" y="60324"/>
            <a:ext cx="3048000" cy="762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Output (3 of 3)</a:t>
            </a:r>
          </a:p>
        </p:txBody>
      </p:sp>
      <p:sp>
        <p:nvSpPr>
          <p:cNvPr id="113666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762000"/>
            <a:ext cx="8610600" cy="58674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$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globex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 err="1">
                <a:latin typeface="Courier New" panose="02070309020205020404" pitchFamily="49" charset="0"/>
              </a:rPr>
              <a:t>stdout</a:t>
            </a:r>
            <a:r>
              <a:rPr lang="en-US" altLang="en-US" sz="2400" b="1" dirty="0">
                <a:latin typeface="Courier New" panose="02070309020205020404" pitchFamily="49" charset="0"/>
              </a:rPr>
              <a:t> write     /* write not buffered */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Before fork()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 err="1">
                <a:latin typeface="Courier New" panose="02070309020205020404" pitchFamily="49" charset="0"/>
              </a:rPr>
              <a:t>pid</a:t>
            </a:r>
            <a:r>
              <a:rPr lang="en-US" altLang="en-US" sz="2400" b="1" dirty="0">
                <a:latin typeface="Courier New" panose="02070309020205020404" pitchFamily="49" charset="0"/>
              </a:rPr>
              <a:t> = 430,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globvar</a:t>
            </a:r>
            <a:r>
              <a:rPr lang="en-US" altLang="en-US" sz="2400" b="1" dirty="0">
                <a:latin typeface="Courier New" panose="02070309020205020404" pitchFamily="49" charset="0"/>
              </a:rPr>
              <a:t> = 7, w = 89  /*child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chg</a:t>
            </a:r>
            <a:r>
              <a:rPr lang="en-US" altLang="en-US" sz="2400" b="1" dirty="0">
                <a:latin typeface="Courier New" panose="02070309020205020404" pitchFamily="49" charset="0"/>
              </a:rPr>
              <a:t>*/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 err="1">
                <a:latin typeface="Courier New" panose="02070309020205020404" pitchFamily="49" charset="0"/>
              </a:rPr>
              <a:t>pid</a:t>
            </a:r>
            <a:r>
              <a:rPr lang="en-US" altLang="en-US" sz="2400" b="1" dirty="0">
                <a:latin typeface="Courier New" panose="02070309020205020404" pitchFamily="49" charset="0"/>
              </a:rPr>
              <a:t> = 429,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globvar</a:t>
            </a:r>
            <a:r>
              <a:rPr lang="en-US" altLang="en-US" sz="2400" b="1" dirty="0">
                <a:latin typeface="Courier New" panose="02070309020205020404" pitchFamily="49" charset="0"/>
              </a:rPr>
              <a:t> = 6, w = 88  /* parent no                                        								    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chg</a:t>
            </a:r>
            <a:r>
              <a:rPr lang="en-US" altLang="en-US" sz="2400" b="1" dirty="0">
                <a:latin typeface="Courier New" panose="02070309020205020404" pitchFamily="49" charset="0"/>
              </a:rPr>
              <a:t> */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------------------------------------------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$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globex</a:t>
            </a:r>
            <a:r>
              <a:rPr lang="en-US" altLang="en-US" sz="2400" b="1" dirty="0">
                <a:latin typeface="Courier New" panose="02070309020205020404" pitchFamily="49" charset="0"/>
              </a:rPr>
              <a:t> &gt;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temp.out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$ cat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temp.out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 err="1">
                <a:latin typeface="Courier New" panose="02070309020205020404" pitchFamily="49" charset="0"/>
              </a:rPr>
              <a:t>stdout</a:t>
            </a:r>
            <a:r>
              <a:rPr lang="en-US" altLang="en-US" sz="2400" b="1" dirty="0">
                <a:latin typeface="Courier New" panose="02070309020205020404" pitchFamily="49" charset="0"/>
              </a:rPr>
              <a:t> write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Before fork()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 err="1">
                <a:latin typeface="Courier New" panose="02070309020205020404" pitchFamily="49" charset="0"/>
              </a:rPr>
              <a:t>pid</a:t>
            </a:r>
            <a:r>
              <a:rPr lang="en-US" altLang="en-US" sz="2400" b="1" dirty="0">
                <a:latin typeface="Courier New" panose="02070309020205020404" pitchFamily="49" charset="0"/>
              </a:rPr>
              <a:t> = 430,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globvar</a:t>
            </a:r>
            <a:r>
              <a:rPr lang="en-US" altLang="en-US" sz="2400" b="1" dirty="0">
                <a:latin typeface="Courier New" panose="02070309020205020404" pitchFamily="49" charset="0"/>
              </a:rPr>
              <a:t> = 7, w = 89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Before fork() /* fully buffered */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pid</a:t>
            </a:r>
            <a:r>
              <a:rPr lang="en-US" altLang="en-US" sz="2400" b="1" dirty="0">
                <a:latin typeface="Courier New" panose="02070309020205020404" pitchFamily="49" charset="0"/>
              </a:rPr>
              <a:t> = 429,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globvar</a:t>
            </a:r>
            <a:r>
              <a:rPr lang="en-US" altLang="en-US" sz="2400" b="1" dirty="0">
                <a:latin typeface="Courier New" panose="02070309020205020404" pitchFamily="49" charset="0"/>
              </a:rPr>
              <a:t> = 6, w = 88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 File Descriptors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6E454-C63B-4691-B3A5-9A6B261691DB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5545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Process File Descriptors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493712" y="1905000"/>
            <a:ext cx="8021637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/>
              <a:t>A child and parent have copies of the file descriptors, but the R-W pointer is maintained by the system:</a:t>
            </a:r>
          </a:p>
          <a:p>
            <a:pPr marL="0" indent="0">
              <a:buNone/>
            </a:pPr>
            <a:r>
              <a:rPr lang="en-US" altLang="en-US" sz="800" dirty="0"/>
              <a:t>  </a:t>
            </a:r>
          </a:p>
          <a:p>
            <a:pPr marL="342865" lvl="1" indent="0">
              <a:buNone/>
            </a:pPr>
            <a:r>
              <a:rPr lang="en-US" altLang="en-US" sz="2800" dirty="0"/>
              <a:t>the R-W pointer is shared</a:t>
            </a:r>
            <a:br>
              <a:rPr lang="en-US" altLang="en-US" sz="2800" dirty="0"/>
            </a:b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/>
              <a:t>This means that a </a:t>
            </a:r>
            <a:r>
              <a:rPr lang="en-US" altLang="en-US" sz="2800" b="1" dirty="0">
                <a:latin typeface="Courier New" panose="02070309020205020404" pitchFamily="49" charset="0"/>
              </a:rPr>
              <a:t>read()</a:t>
            </a:r>
            <a:r>
              <a:rPr lang="en-US" altLang="en-US" sz="2800" b="1" dirty="0"/>
              <a:t> </a:t>
            </a:r>
            <a:r>
              <a:rPr lang="en-US" altLang="en-US" sz="2800" dirty="0"/>
              <a:t>or </a:t>
            </a:r>
            <a:r>
              <a:rPr lang="en-US" altLang="en-US" sz="2800" b="1" dirty="0">
                <a:latin typeface="Courier New" panose="02070309020205020404" pitchFamily="49" charset="0"/>
              </a:rPr>
              <a:t>write()</a:t>
            </a:r>
            <a:r>
              <a:rPr lang="en-US" altLang="en-US" sz="2800" dirty="0"/>
              <a:t> in one process will affect the other process since the R-W pointer is changed.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0772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4400" dirty="0"/>
              <a:t>Example: File used across processes</a:t>
            </a:r>
            <a:br>
              <a:rPr lang="en-US" altLang="en-US" sz="4400" dirty="0"/>
            </a:br>
            <a:r>
              <a:rPr lang="en-US" altLang="en-US" sz="4400" dirty="0"/>
              <a:t>(1 of 5)</a:t>
            </a:r>
            <a:endParaRPr lang="en-US" altLang="en-US"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609600" y="1676400"/>
            <a:ext cx="7772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stdio.h</a:t>
            </a:r>
            <a:r>
              <a:rPr lang="en-US" altLang="en-US" sz="2000" b="1" dirty="0">
                <a:latin typeface="Courier New" panose="02070309020205020404" pitchFamily="49" charset="0"/>
              </a:rPr>
              <a:t>&gt;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#include &lt;sys/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types.h</a:t>
            </a:r>
            <a:r>
              <a:rPr lang="en-US" altLang="en-US" sz="2000" b="1" dirty="0">
                <a:latin typeface="Courier New" panose="02070309020205020404" pitchFamily="49" charset="0"/>
              </a:rPr>
              <a:t>&gt;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#include &lt;sys/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wait.h</a:t>
            </a:r>
            <a:r>
              <a:rPr lang="en-US" altLang="en-US" sz="2000" b="1" dirty="0">
                <a:latin typeface="Courier New" panose="02070309020205020404" pitchFamily="49" charset="0"/>
              </a:rPr>
              <a:t>&gt;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unistd.h</a:t>
            </a:r>
            <a:r>
              <a:rPr lang="en-US" altLang="en-US" sz="2000" b="1" dirty="0">
                <a:latin typeface="Courier New" panose="02070309020205020404" pitchFamily="49" charset="0"/>
              </a:rPr>
              <a:t>&gt;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fcntl.h</a:t>
            </a:r>
            <a:r>
              <a:rPr lang="en-US" altLang="en-US" sz="2000" b="1" dirty="0">
                <a:latin typeface="Courier New" panose="02070309020205020404" pitchFamily="49" charset="0"/>
              </a:rPr>
              <a:t>&gt;</a:t>
            </a:r>
          </a:p>
          <a:p>
            <a:pPr>
              <a:spcBef>
                <a:spcPct val="20000"/>
              </a:spcBef>
            </a:pP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void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printpos</a:t>
            </a:r>
            <a:r>
              <a:rPr lang="en-US" altLang="en-US" sz="2000" b="1" dirty="0">
                <a:latin typeface="Courier New" panose="02070309020205020404" pitchFamily="49" charset="0"/>
              </a:rPr>
              <a:t>(char 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msg</a:t>
            </a:r>
            <a:r>
              <a:rPr lang="en-US" altLang="en-US" sz="2000" b="1" dirty="0">
                <a:latin typeface="Courier New" panose="02070309020205020404" pitchFamily="49" charset="0"/>
              </a:rPr>
              <a:t>,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fd</a:t>
            </a:r>
            <a:r>
              <a:rPr lang="en-US" altLang="en-US" sz="2000" b="1" dirty="0">
                <a:latin typeface="Courier New" panose="02070309020205020404" pitchFamily="49" charset="0"/>
              </a:rPr>
              <a:t>);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void fatal(char 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msg</a:t>
            </a:r>
            <a:r>
              <a:rPr lang="en-US" altLang="en-US" sz="2000" b="1" dirty="0">
                <a:latin typeface="Courier New" panose="02070309020205020404" pitchFamily="49" charset="0"/>
              </a:rPr>
              <a:t>);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main(void)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{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fd</a:t>
            </a:r>
            <a:r>
              <a:rPr lang="en-US" altLang="en-US" sz="2000" b="1" dirty="0">
                <a:latin typeface="Courier New" panose="02070309020205020404" pitchFamily="49" charset="0"/>
              </a:rPr>
              <a:t>;		/* file descriptor */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pid_t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pid</a:t>
            </a:r>
            <a:r>
              <a:rPr lang="en-US" altLang="en-US" sz="2000" b="1" dirty="0">
                <a:latin typeface="Courier New" panose="02070309020205020404" pitchFamily="49" charset="0"/>
              </a:rPr>
              <a:t>;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  char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buf</a:t>
            </a:r>
            <a:r>
              <a:rPr lang="en-US" altLang="en-US" sz="2000" b="1" dirty="0">
                <a:latin typeface="Courier New" panose="02070309020205020404" pitchFamily="49" charset="0"/>
              </a:rPr>
              <a:t>[10];	/* for file data */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    :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6457950" y="960437"/>
            <a:ext cx="19050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6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shfile.c</a:t>
            </a:r>
            <a:r>
              <a:rPr lang="en-US" altLang="en-US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6801644" y="6327776"/>
            <a:ext cx="118268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continued</a:t>
            </a:r>
            <a:endParaRPr lang="en-US" altLang="en-US" i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0772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4400" dirty="0"/>
              <a:t>Example: File used across processes </a:t>
            </a:r>
            <a:br>
              <a:rPr lang="en-US" altLang="en-US" sz="4400" dirty="0"/>
            </a:br>
            <a:r>
              <a:rPr lang="en-US" altLang="en-US" sz="4400" dirty="0"/>
              <a:t>(2 of 5)</a:t>
            </a:r>
            <a:endParaRPr lang="en-US" altLang="en-US" dirty="0"/>
          </a:p>
        </p:txBody>
      </p:sp>
      <p:sp>
        <p:nvSpPr>
          <p:cNvPr id="118786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541463"/>
            <a:ext cx="89154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if ((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fd</a:t>
            </a:r>
            <a:r>
              <a:rPr lang="en-US" altLang="en-US" sz="2400" b="1" dirty="0">
                <a:latin typeface="Courier New" panose="02070309020205020404" pitchFamily="49" charset="0"/>
              </a:rPr>
              <a:t>=open(“data-file”, O_RDONLY)) &lt; 0)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{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perror</a:t>
            </a:r>
            <a:r>
              <a:rPr lang="en-US" altLang="en-US" sz="2400" b="1" dirty="0">
                <a:latin typeface="Courier New" panose="02070309020205020404" pitchFamily="49" charset="0"/>
              </a:rPr>
              <a:t>(“error on open\n”);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  	read(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fd</a:t>
            </a:r>
            <a:r>
              <a:rPr lang="en-US" altLang="en-US" sz="2400" b="1" dirty="0">
                <a:latin typeface="Courier New" panose="02070309020205020404" pitchFamily="49" charset="0"/>
              </a:rPr>
              <a:t>,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buf</a:t>
            </a:r>
            <a:r>
              <a:rPr lang="en-US" altLang="en-US" sz="2400" b="1" dirty="0">
                <a:latin typeface="Courier New" panose="02070309020205020404" pitchFamily="49" charset="0"/>
              </a:rPr>
              <a:t>, 10);  /* move R-W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ptr</a:t>
            </a:r>
            <a:r>
              <a:rPr lang="en-US" altLang="en-US" sz="2400" b="1" dirty="0">
                <a:latin typeface="Courier New" panose="02070309020205020404" pitchFamily="49" charset="0"/>
              </a:rPr>
              <a:t> */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  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printpos</a:t>
            </a:r>
            <a:r>
              <a:rPr lang="en-US" altLang="en-US" sz="2400" b="1" dirty="0">
                <a:latin typeface="Courier New" panose="02070309020205020404" pitchFamily="49" charset="0"/>
              </a:rPr>
              <a:t>( “Before fork”,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fd</a:t>
            </a:r>
            <a:r>
              <a:rPr lang="en-US" altLang="en-US" sz="2400" b="1" dirty="0">
                <a:latin typeface="Courier New" panose="02070309020205020404" pitchFamily="49" charset="0"/>
              </a:rPr>
              <a:t> );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  	if( (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pid</a:t>
            </a:r>
            <a:r>
              <a:rPr lang="en-US" altLang="en-US" sz="2400" b="1" dirty="0">
                <a:latin typeface="Courier New" panose="02070309020205020404" pitchFamily="49" charset="0"/>
              </a:rPr>
              <a:t> = fork()) == 0 ) 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	{  /* child */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    	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printpos</a:t>
            </a:r>
            <a:r>
              <a:rPr lang="en-US" altLang="en-US" sz="2400" b="1" dirty="0">
                <a:latin typeface="Courier New" panose="02070309020205020404" pitchFamily="49" charset="0"/>
              </a:rPr>
              <a:t>( “Child before read”,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fd</a:t>
            </a:r>
            <a:r>
              <a:rPr lang="en-US" altLang="en-US" sz="2400" b="1" dirty="0">
                <a:latin typeface="Courier New" panose="02070309020205020404" pitchFamily="49" charset="0"/>
              </a:rPr>
              <a:t> );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	    	read(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fd</a:t>
            </a:r>
            <a:r>
              <a:rPr lang="en-US" altLang="en-US" sz="2400" b="1" dirty="0">
                <a:latin typeface="Courier New" panose="02070309020205020404" pitchFamily="49" charset="0"/>
              </a:rPr>
              <a:t>,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buf</a:t>
            </a:r>
            <a:r>
              <a:rPr lang="en-US" altLang="en-US" sz="2400" b="1" dirty="0">
                <a:latin typeface="Courier New" panose="02070309020205020404" pitchFamily="49" charset="0"/>
              </a:rPr>
              <a:t>, 10 );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    	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printpos</a:t>
            </a:r>
            <a:r>
              <a:rPr lang="en-US" altLang="en-US" sz="2400" b="1" dirty="0">
                <a:latin typeface="Courier New" panose="02070309020205020404" pitchFamily="49" charset="0"/>
              </a:rPr>
              <a:t>( “ Child after read”,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fd</a:t>
            </a:r>
            <a:r>
              <a:rPr lang="en-US" altLang="en-US" sz="2400" b="1" dirty="0">
                <a:latin typeface="Courier New" panose="02070309020205020404" pitchFamily="49" charset="0"/>
              </a:rPr>
              <a:t> ); 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  	}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		</a:t>
            </a:r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6781800" y="6323967"/>
            <a:ext cx="118268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continued</a:t>
            </a:r>
            <a:endParaRPr lang="en-US" altLang="en-US" i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457950" y="6416675"/>
            <a:ext cx="2057400" cy="365125"/>
          </a:xfrm>
        </p:spPr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0772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4400" dirty="0"/>
              <a:t>Example: File used across processes </a:t>
            </a:r>
            <a:br>
              <a:rPr lang="en-US" altLang="en-US" sz="4400" dirty="0"/>
            </a:br>
            <a:r>
              <a:rPr lang="en-US" altLang="en-US" sz="4400" dirty="0"/>
              <a:t>(3 of 5)</a:t>
            </a:r>
            <a:endParaRPr lang="en-US" altLang="en-US" dirty="0"/>
          </a:p>
        </p:txBody>
      </p:sp>
      <p:sp>
        <p:nvSpPr>
          <p:cNvPr id="119810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686800" cy="31242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else if(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pid</a:t>
            </a:r>
            <a:r>
              <a:rPr lang="en-US" altLang="en-US" sz="2400" b="1" dirty="0">
                <a:latin typeface="Courier New" panose="02070309020205020404" pitchFamily="49" charset="0"/>
              </a:rPr>
              <a:t> &gt; 0 ) 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	{   /* parent */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		wait((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*)0);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 	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printpos</a:t>
            </a:r>
            <a:r>
              <a:rPr lang="en-US" altLang="en-US" sz="2400" b="1" dirty="0">
                <a:latin typeface="Courier New" panose="02070309020205020404" pitchFamily="49" charset="0"/>
              </a:rPr>
              <a:t>( “Parent after wait”,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fd</a:t>
            </a:r>
            <a:r>
              <a:rPr lang="en-US" altLang="en-US" sz="2400" b="1" dirty="0">
                <a:latin typeface="Courier New" panose="02070309020205020404" pitchFamily="49" charset="0"/>
              </a:rPr>
              <a:t> ); 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  	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else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perror</a:t>
            </a:r>
            <a:r>
              <a:rPr lang="en-US" altLang="en-US" sz="2400" b="1" dirty="0">
                <a:latin typeface="Courier New" panose="02070309020205020404" pitchFamily="49" charset="0"/>
              </a:rPr>
              <a:t>( “fork” );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endParaRPr lang="en-US" alt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6781800" y="6327776"/>
            <a:ext cx="118268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continued</a:t>
            </a:r>
            <a:endParaRPr lang="en-US" altLang="en-US" i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0772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4400" dirty="0"/>
              <a:t>Example: File used across processes </a:t>
            </a:r>
            <a:br>
              <a:rPr lang="en-US" altLang="en-US" sz="4400" dirty="0"/>
            </a:br>
            <a:r>
              <a:rPr lang="en-US" altLang="en-US" sz="4400" dirty="0"/>
              <a:t>(4 of 5)</a:t>
            </a:r>
            <a:endParaRPr lang="en-US" altLang="en-US" dirty="0"/>
          </a:p>
        </p:txBody>
      </p:sp>
      <p:sp>
        <p:nvSpPr>
          <p:cNvPr id="120834" name="Rectangle 2"/>
          <p:cNvSpPr>
            <a:spLocks noGrp="1" noChangeArrowheads="1"/>
          </p:cNvSpPr>
          <p:nvPr>
            <p:ph idx="1"/>
          </p:nvPr>
        </p:nvSpPr>
        <p:spPr>
          <a:xfrm>
            <a:off x="373117" y="1676400"/>
            <a:ext cx="9220200" cy="4495800"/>
          </a:xfrm>
        </p:spPr>
        <p:txBody>
          <a:bodyPr/>
          <a:lstStyle/>
          <a:p>
            <a:pPr>
              <a:buFont typeface="Monotype Sorts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  <a:r>
              <a:rPr lang="en-US" altLang="en-US" sz="2400" b="1" dirty="0">
                <a:latin typeface="Courier New" panose="02070309020205020404" pitchFamily="49" charset="0"/>
              </a:rPr>
              <a:t>void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printpos</a:t>
            </a:r>
            <a:r>
              <a:rPr lang="en-US" altLang="en-US" sz="2400" b="1" dirty="0">
                <a:latin typeface="Courier New" panose="02070309020205020404" pitchFamily="49" charset="0"/>
              </a:rPr>
              <a:t>( char *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msg</a:t>
            </a:r>
            <a:r>
              <a:rPr lang="en-US" altLang="en-US" sz="2400" b="1" dirty="0">
                <a:latin typeface="Courier New" panose="02070309020205020404" pitchFamily="49" charset="0"/>
              </a:rPr>
              <a:t>,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fd</a:t>
            </a:r>
            <a:r>
              <a:rPr lang="en-US" altLang="en-US" sz="2400" b="1" dirty="0">
                <a:latin typeface="Courier New" panose="02070309020205020404" pitchFamily="49" charset="0"/>
              </a:rPr>
              <a:t> )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/* Print position in file */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{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  	long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pos</a:t>
            </a:r>
            <a:r>
              <a:rPr lang="en-US" altLang="en-US" sz="2400" b="1" dirty="0">
                <a:latin typeface="Courier New" panose="02070309020205020404" pitchFamily="49" charset="0"/>
              </a:rPr>
              <a:t>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  	if( (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pos</a:t>
            </a:r>
            <a:r>
              <a:rPr lang="en-US" altLang="en-US" sz="2400" b="1" dirty="0">
                <a:latin typeface="Courier New" panose="02070309020205020404" pitchFamily="49" charset="0"/>
              </a:rPr>
              <a:t> =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lseek</a:t>
            </a:r>
            <a:r>
              <a:rPr lang="en-US" altLang="en-US" sz="2400" b="1" dirty="0">
                <a:latin typeface="Courier New" panose="02070309020205020404" pitchFamily="49" charset="0"/>
              </a:rPr>
              <a:t>(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fd</a:t>
            </a:r>
            <a:r>
              <a:rPr lang="en-US" altLang="en-US" sz="2400" b="1" dirty="0">
                <a:latin typeface="Courier New" panose="02070309020205020404" pitchFamily="49" charset="0"/>
              </a:rPr>
              <a:t>, 0L, SEEK_CUR) ) &lt; 0L )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    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perror</a:t>
            </a:r>
            <a:r>
              <a:rPr lang="en-US" altLang="en-US" sz="2400" b="1" dirty="0">
                <a:latin typeface="Courier New" panose="02070309020205020404" pitchFamily="49" charset="0"/>
              </a:rPr>
              <a:t>(“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lseek</a:t>
            </a:r>
            <a:r>
              <a:rPr lang="en-US" altLang="en-US" sz="2400" b="1" dirty="0">
                <a:latin typeface="Courier New" panose="02070309020205020404" pitchFamily="49" charset="0"/>
              </a:rPr>
              <a:t>”);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  	printf( “%s: %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ld</a:t>
            </a:r>
            <a:r>
              <a:rPr lang="en-US" altLang="en-US" sz="2400" b="1" dirty="0">
                <a:latin typeface="Courier New" panose="02070309020205020404" pitchFamily="49" charset="0"/>
              </a:rPr>
              <a:t>\n”,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msg</a:t>
            </a:r>
            <a:r>
              <a:rPr lang="en-US" altLang="en-US" sz="2400" b="1" dirty="0">
                <a:latin typeface="Courier New" panose="02070309020205020404" pitchFamily="49" charset="0"/>
              </a:rPr>
              <a:t>,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pos</a:t>
            </a:r>
            <a:r>
              <a:rPr lang="en-US" altLang="en-US" sz="2400" b="1" dirty="0">
                <a:latin typeface="Courier New" panose="02070309020205020404" pitchFamily="49" charset="0"/>
              </a:rPr>
              <a:t> );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Monotype Sorts"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>
              <a:buFont typeface="Monotype Sorts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	/* 0L = Long constant. </a:t>
            </a:r>
          </a:p>
          <a:p>
            <a:pPr>
              <a:buFont typeface="Monotype Sorts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  Changes the file position by zero bytes.</a:t>
            </a:r>
          </a:p>
          <a:p>
            <a:pPr>
              <a:buFont typeface="Monotype Sorts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  Then return the new Current Position. */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Output   (5 of 5)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57400"/>
            <a:ext cx="7772400" cy="2286000"/>
          </a:xfrm>
        </p:spPr>
        <p:txBody>
          <a:bodyPr/>
          <a:lstStyle/>
          <a:p>
            <a:pPr>
              <a:buFont typeface="Monotype Sorts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  <a:r>
              <a:rPr lang="en-US" altLang="en-US" sz="2400" b="1" dirty="0">
                <a:latin typeface="Courier New" panose="02070309020205020404" pitchFamily="49" charset="0"/>
              </a:rPr>
              <a:t>$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shfile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Before fork: 10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Child before read: 10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Child after read: 20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Parent after wait: 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20</a:t>
            </a:r>
            <a:endParaRPr lang="en-US" alt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4128518" y="4723451"/>
            <a:ext cx="2415727" cy="459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lIns="90488" tIns="44450" rIns="90488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dirty="0">
                <a:latin typeface="Times New Roman" panose="02020603050405020304" pitchFamily="18" charset="0"/>
              </a:rPr>
              <a:t>What's happened?</a:t>
            </a: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 flipH="1" flipV="1">
            <a:off x="4724400" y="43434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5525354"/>
            <a:ext cx="65122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Parent and child both use the same file descriptor, </a:t>
            </a:r>
          </a:p>
          <a:p>
            <a:r>
              <a:rPr lang="en-US" dirty="0">
                <a:latin typeface="+mn-lt"/>
              </a:rPr>
              <a:t>so the current position of </a:t>
            </a:r>
            <a:r>
              <a:rPr lang="en-US" i="1" dirty="0" err="1">
                <a:latin typeface="+mn-lt"/>
              </a:rPr>
              <a:t>fd</a:t>
            </a:r>
            <a:r>
              <a:rPr lang="en-US" dirty="0">
                <a:latin typeface="+mn-lt"/>
              </a:rPr>
              <a:t> changed in both.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5" y="4763"/>
            <a:ext cx="8848725" cy="76993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Child process inherits its parent’s open files</a:t>
            </a: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1627188" y="1609725"/>
            <a:ext cx="16065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Descriptor table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(one table 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per process)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4586288" y="1603375"/>
            <a:ext cx="1550987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 dirty="0">
                <a:latin typeface="Helvetica" panose="020B0604020202020204" pitchFamily="34" charset="0"/>
              </a:rPr>
              <a:t>Open file table </a:t>
            </a:r>
          </a:p>
          <a:p>
            <a:pPr algn="ctr">
              <a:spcBef>
                <a:spcPct val="20000"/>
              </a:spcBef>
            </a:pPr>
            <a:r>
              <a:rPr lang="en-US" altLang="en-US" sz="1600" dirty="0">
                <a:latin typeface="Helvetica" panose="020B0604020202020204" pitchFamily="34" charset="0"/>
              </a:rPr>
              <a:t>(shared by </a:t>
            </a:r>
          </a:p>
          <a:p>
            <a:pPr algn="ctr">
              <a:spcBef>
                <a:spcPct val="20000"/>
              </a:spcBef>
            </a:pPr>
            <a:r>
              <a:rPr lang="en-US" altLang="en-US" sz="1600" dirty="0">
                <a:latin typeface="Helvetica" panose="020B0604020202020204" pitchFamily="34" charset="0"/>
              </a:rPr>
              <a:t>all processes)</a:t>
            </a:r>
            <a:endParaRPr lang="en-US" altLang="en-US" sz="28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7489825" y="2257425"/>
            <a:ext cx="12557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i-node table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4754563" y="3432175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pos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4754563" y="3797300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refcnt=2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4754563" y="4162425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23913" name="Rectangle 9"/>
          <p:cNvSpPr>
            <a:spLocks noChangeArrowheads="1"/>
          </p:cNvSpPr>
          <p:nvPr/>
        </p:nvSpPr>
        <p:spPr bwMode="auto">
          <a:xfrm>
            <a:off x="4754563" y="3067050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4754563" y="5440363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pos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23915" name="Rectangle 11"/>
          <p:cNvSpPr>
            <a:spLocks noChangeArrowheads="1"/>
          </p:cNvSpPr>
          <p:nvPr/>
        </p:nvSpPr>
        <p:spPr bwMode="auto">
          <a:xfrm>
            <a:off x="4754563" y="5805488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refcnt=2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23916" name="Rectangle 12"/>
          <p:cNvSpPr>
            <a:spLocks noChangeArrowheads="1"/>
          </p:cNvSpPr>
          <p:nvPr/>
        </p:nvSpPr>
        <p:spPr bwMode="auto">
          <a:xfrm>
            <a:off x="4754563" y="6170613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23917" name="Rectangle 13"/>
          <p:cNvSpPr>
            <a:spLocks noChangeArrowheads="1"/>
          </p:cNvSpPr>
          <p:nvPr/>
        </p:nvSpPr>
        <p:spPr bwMode="auto">
          <a:xfrm>
            <a:off x="4754563" y="5075238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23918" name="Group 14"/>
          <p:cNvGrpSpPr>
            <a:grpSpLocks/>
          </p:cNvGrpSpPr>
          <p:nvPr/>
        </p:nvGrpSpPr>
        <p:grpSpPr bwMode="auto">
          <a:xfrm>
            <a:off x="622300" y="2644775"/>
            <a:ext cx="2159000" cy="1390650"/>
            <a:chOff x="295" y="1437"/>
            <a:chExt cx="1360" cy="876"/>
          </a:xfrm>
        </p:grpSpPr>
        <p:sp>
          <p:nvSpPr>
            <p:cNvPr id="123954" name="Rectangle 15"/>
            <p:cNvSpPr>
              <a:spLocks noChangeArrowheads="1"/>
            </p:cNvSpPr>
            <p:nvPr/>
          </p:nvSpPr>
          <p:spPr bwMode="auto">
            <a:xfrm>
              <a:off x="1200" y="1450"/>
              <a:ext cx="455" cy="1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955" name="Rectangle 16"/>
            <p:cNvSpPr>
              <a:spLocks noChangeArrowheads="1"/>
            </p:cNvSpPr>
            <p:nvPr/>
          </p:nvSpPr>
          <p:spPr bwMode="auto">
            <a:xfrm>
              <a:off x="1200" y="1623"/>
              <a:ext cx="455" cy="17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956" name="Rectangle 17"/>
            <p:cNvSpPr>
              <a:spLocks noChangeArrowheads="1"/>
            </p:cNvSpPr>
            <p:nvPr/>
          </p:nvSpPr>
          <p:spPr bwMode="auto">
            <a:xfrm>
              <a:off x="1200" y="1795"/>
              <a:ext cx="455" cy="1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957" name="Rectangle 18"/>
            <p:cNvSpPr>
              <a:spLocks noChangeArrowheads="1"/>
            </p:cNvSpPr>
            <p:nvPr/>
          </p:nvSpPr>
          <p:spPr bwMode="auto">
            <a:xfrm>
              <a:off x="1200" y="1968"/>
              <a:ext cx="455" cy="1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958" name="Rectangle 19"/>
            <p:cNvSpPr>
              <a:spLocks noChangeArrowheads="1"/>
            </p:cNvSpPr>
            <p:nvPr/>
          </p:nvSpPr>
          <p:spPr bwMode="auto">
            <a:xfrm>
              <a:off x="1200" y="2140"/>
              <a:ext cx="455" cy="1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959" name="Rectangle 20"/>
            <p:cNvSpPr>
              <a:spLocks noChangeArrowheads="1"/>
            </p:cNvSpPr>
            <p:nvPr/>
          </p:nvSpPr>
          <p:spPr bwMode="auto">
            <a:xfrm>
              <a:off x="746" y="1450"/>
              <a:ext cx="4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0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23960" name="Rectangle 21"/>
            <p:cNvSpPr>
              <a:spLocks noChangeArrowheads="1"/>
            </p:cNvSpPr>
            <p:nvPr/>
          </p:nvSpPr>
          <p:spPr bwMode="auto">
            <a:xfrm>
              <a:off x="746" y="1623"/>
              <a:ext cx="454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1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23961" name="Rectangle 22"/>
            <p:cNvSpPr>
              <a:spLocks noChangeArrowheads="1"/>
            </p:cNvSpPr>
            <p:nvPr/>
          </p:nvSpPr>
          <p:spPr bwMode="auto">
            <a:xfrm>
              <a:off x="746" y="1795"/>
              <a:ext cx="4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2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23962" name="Rectangle 23"/>
            <p:cNvSpPr>
              <a:spLocks noChangeArrowheads="1"/>
            </p:cNvSpPr>
            <p:nvPr/>
          </p:nvSpPr>
          <p:spPr bwMode="auto">
            <a:xfrm>
              <a:off x="746" y="1968"/>
              <a:ext cx="454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3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23963" name="Rectangle 24"/>
            <p:cNvSpPr>
              <a:spLocks noChangeArrowheads="1"/>
            </p:cNvSpPr>
            <p:nvPr/>
          </p:nvSpPr>
          <p:spPr bwMode="auto">
            <a:xfrm>
              <a:off x="746" y="2140"/>
              <a:ext cx="4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4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23964" name="Text Box 25"/>
            <p:cNvSpPr txBox="1">
              <a:spLocks noChangeArrowheads="1"/>
            </p:cNvSpPr>
            <p:nvPr/>
          </p:nvSpPr>
          <p:spPr bwMode="auto">
            <a:xfrm>
              <a:off x="295" y="1782"/>
              <a:ext cx="5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stderr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23965" name="Text Box 26"/>
            <p:cNvSpPr txBox="1">
              <a:spLocks noChangeArrowheads="1"/>
            </p:cNvSpPr>
            <p:nvPr/>
          </p:nvSpPr>
          <p:spPr bwMode="auto">
            <a:xfrm>
              <a:off x="295" y="1610"/>
              <a:ext cx="518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stdout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23966" name="Text Box 27"/>
            <p:cNvSpPr txBox="1">
              <a:spLocks noChangeArrowheads="1"/>
            </p:cNvSpPr>
            <p:nvPr/>
          </p:nvSpPr>
          <p:spPr bwMode="auto">
            <a:xfrm>
              <a:off x="368" y="1437"/>
              <a:ext cx="45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stdin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23919" name="Line 28"/>
          <p:cNvSpPr>
            <a:spLocks noChangeShapeType="1"/>
          </p:cNvSpPr>
          <p:nvPr/>
        </p:nvSpPr>
        <p:spPr bwMode="auto">
          <a:xfrm flipV="1">
            <a:off x="5840413" y="3048000"/>
            <a:ext cx="1655762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20" name="Rectangle 29"/>
          <p:cNvSpPr>
            <a:spLocks noChangeArrowheads="1"/>
          </p:cNvSpPr>
          <p:nvPr/>
        </p:nvSpPr>
        <p:spPr bwMode="auto">
          <a:xfrm>
            <a:off x="7510463" y="3032125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 dirty="0">
                <a:latin typeface="Helvetica" panose="020B0604020202020204" pitchFamily="34" charset="0"/>
              </a:rPr>
              <a:t>File access</a:t>
            </a:r>
            <a:endParaRPr lang="en-US" altLang="en-US" sz="28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23921" name="Rectangle 30"/>
          <p:cNvSpPr>
            <a:spLocks noChangeArrowheads="1"/>
          </p:cNvSpPr>
          <p:nvPr/>
        </p:nvSpPr>
        <p:spPr bwMode="auto">
          <a:xfrm>
            <a:off x="7510463" y="4127500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23922" name="Rectangle 31"/>
          <p:cNvSpPr>
            <a:spLocks noChangeArrowheads="1"/>
          </p:cNvSpPr>
          <p:nvPr/>
        </p:nvSpPr>
        <p:spPr bwMode="auto">
          <a:xfrm>
            <a:off x="7510463" y="3397250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 dirty="0">
                <a:latin typeface="Helvetica" panose="020B0604020202020204" pitchFamily="34" charset="0"/>
              </a:rPr>
              <a:t>File size</a:t>
            </a:r>
            <a:endParaRPr lang="en-US" altLang="en-US" sz="28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23923" name="Rectangle 32"/>
          <p:cNvSpPr>
            <a:spLocks noChangeArrowheads="1"/>
          </p:cNvSpPr>
          <p:nvPr/>
        </p:nvSpPr>
        <p:spPr bwMode="auto">
          <a:xfrm>
            <a:off x="7510463" y="3762375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type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23924" name="Text Box 33"/>
          <p:cNvSpPr txBox="1">
            <a:spLocks noChangeArrowheads="1"/>
          </p:cNvSpPr>
          <p:nvPr/>
        </p:nvSpPr>
        <p:spPr bwMode="auto">
          <a:xfrm>
            <a:off x="4586288" y="2728913"/>
            <a:ext cx="16541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A (Terminal)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23925" name="Text Box 34"/>
          <p:cNvSpPr txBox="1">
            <a:spLocks noChangeArrowheads="1"/>
          </p:cNvSpPr>
          <p:nvPr/>
        </p:nvSpPr>
        <p:spPr bwMode="auto">
          <a:xfrm>
            <a:off x="4591050" y="4784725"/>
            <a:ext cx="148748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/tmp/out (disk)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23926" name="Line 36"/>
          <p:cNvSpPr>
            <a:spLocks noChangeShapeType="1"/>
          </p:cNvSpPr>
          <p:nvPr/>
        </p:nvSpPr>
        <p:spPr bwMode="auto">
          <a:xfrm flipV="1">
            <a:off x="2363788" y="3065463"/>
            <a:ext cx="2390775" cy="41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27" name="Line 37"/>
          <p:cNvSpPr>
            <a:spLocks noChangeShapeType="1"/>
          </p:cNvSpPr>
          <p:nvPr/>
        </p:nvSpPr>
        <p:spPr bwMode="auto">
          <a:xfrm flipV="1">
            <a:off x="5640388" y="5122863"/>
            <a:ext cx="1849437" cy="117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3928" name="Rectangle 38"/>
          <p:cNvSpPr>
            <a:spLocks noChangeArrowheads="1"/>
          </p:cNvSpPr>
          <p:nvPr/>
        </p:nvSpPr>
        <p:spPr bwMode="auto">
          <a:xfrm>
            <a:off x="2058988" y="3487738"/>
            <a:ext cx="722312" cy="274637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3929" name="Line 39"/>
          <p:cNvSpPr>
            <a:spLocks noChangeShapeType="1"/>
          </p:cNvSpPr>
          <p:nvPr/>
        </p:nvSpPr>
        <p:spPr bwMode="auto">
          <a:xfrm>
            <a:off x="2439988" y="3640138"/>
            <a:ext cx="2314575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3930" name="Rectangle 3"/>
          <p:cNvSpPr>
            <a:spLocks noChangeArrowheads="1"/>
          </p:cNvSpPr>
          <p:nvPr/>
        </p:nvSpPr>
        <p:spPr bwMode="auto">
          <a:xfrm>
            <a:off x="384969" y="829469"/>
            <a:ext cx="84026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After fork() call: Child’s descriptor table is the same as parent’s, </a:t>
            </a:r>
            <a:r>
              <a:rPr lang="en-US" altLang="en-US" dirty="0">
                <a:solidFill>
                  <a:srgbClr val="FF0000"/>
                </a:solidFill>
              </a:rPr>
              <a:t>and +1 to each </a:t>
            </a:r>
            <a:r>
              <a:rPr lang="en-US" altLang="en-US" dirty="0" err="1">
                <a:solidFill>
                  <a:srgbClr val="FF0000"/>
                </a:solidFill>
              </a:rPr>
              <a:t>refcnt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123931" name="Rectangle 29"/>
          <p:cNvSpPr>
            <a:spLocks noChangeArrowheads="1"/>
          </p:cNvSpPr>
          <p:nvPr/>
        </p:nvSpPr>
        <p:spPr bwMode="auto">
          <a:xfrm>
            <a:off x="7510463" y="5075238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access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23932" name="Rectangle 30"/>
          <p:cNvSpPr>
            <a:spLocks noChangeArrowheads="1"/>
          </p:cNvSpPr>
          <p:nvPr/>
        </p:nvSpPr>
        <p:spPr bwMode="auto">
          <a:xfrm>
            <a:off x="7510463" y="6170613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23933" name="Rectangle 31"/>
          <p:cNvSpPr>
            <a:spLocks noChangeArrowheads="1"/>
          </p:cNvSpPr>
          <p:nvPr/>
        </p:nvSpPr>
        <p:spPr bwMode="auto">
          <a:xfrm>
            <a:off x="7510463" y="5440363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size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23934" name="Rectangle 32"/>
          <p:cNvSpPr>
            <a:spLocks noChangeArrowheads="1"/>
          </p:cNvSpPr>
          <p:nvPr/>
        </p:nvSpPr>
        <p:spPr bwMode="auto">
          <a:xfrm>
            <a:off x="7510463" y="5805488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type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23935" name="Group 14"/>
          <p:cNvGrpSpPr>
            <a:grpSpLocks/>
          </p:cNvGrpSpPr>
          <p:nvPr/>
        </p:nvGrpSpPr>
        <p:grpSpPr bwMode="auto">
          <a:xfrm>
            <a:off x="614363" y="5072063"/>
            <a:ext cx="2159000" cy="1390650"/>
            <a:chOff x="295" y="1437"/>
            <a:chExt cx="1360" cy="876"/>
          </a:xfrm>
        </p:grpSpPr>
        <p:sp>
          <p:nvSpPr>
            <p:cNvPr id="123941" name="Rectangle 15"/>
            <p:cNvSpPr>
              <a:spLocks noChangeArrowheads="1"/>
            </p:cNvSpPr>
            <p:nvPr/>
          </p:nvSpPr>
          <p:spPr bwMode="auto">
            <a:xfrm>
              <a:off x="1200" y="1450"/>
              <a:ext cx="455" cy="1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942" name="Rectangle 16"/>
            <p:cNvSpPr>
              <a:spLocks noChangeArrowheads="1"/>
            </p:cNvSpPr>
            <p:nvPr/>
          </p:nvSpPr>
          <p:spPr bwMode="auto">
            <a:xfrm>
              <a:off x="1200" y="1623"/>
              <a:ext cx="455" cy="17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943" name="Rectangle 17"/>
            <p:cNvSpPr>
              <a:spLocks noChangeArrowheads="1"/>
            </p:cNvSpPr>
            <p:nvPr/>
          </p:nvSpPr>
          <p:spPr bwMode="auto">
            <a:xfrm>
              <a:off x="1200" y="1795"/>
              <a:ext cx="455" cy="1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944" name="Rectangle 18"/>
            <p:cNvSpPr>
              <a:spLocks noChangeArrowheads="1"/>
            </p:cNvSpPr>
            <p:nvPr/>
          </p:nvSpPr>
          <p:spPr bwMode="auto">
            <a:xfrm>
              <a:off x="1200" y="1968"/>
              <a:ext cx="455" cy="1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945" name="Rectangle 19"/>
            <p:cNvSpPr>
              <a:spLocks noChangeArrowheads="1"/>
            </p:cNvSpPr>
            <p:nvPr/>
          </p:nvSpPr>
          <p:spPr bwMode="auto">
            <a:xfrm>
              <a:off x="1200" y="2140"/>
              <a:ext cx="455" cy="1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946" name="Rectangle 20"/>
            <p:cNvSpPr>
              <a:spLocks noChangeArrowheads="1"/>
            </p:cNvSpPr>
            <p:nvPr/>
          </p:nvSpPr>
          <p:spPr bwMode="auto">
            <a:xfrm>
              <a:off x="746" y="1450"/>
              <a:ext cx="4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0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23947" name="Rectangle 21"/>
            <p:cNvSpPr>
              <a:spLocks noChangeArrowheads="1"/>
            </p:cNvSpPr>
            <p:nvPr/>
          </p:nvSpPr>
          <p:spPr bwMode="auto">
            <a:xfrm>
              <a:off x="746" y="1623"/>
              <a:ext cx="454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1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23948" name="Rectangle 22"/>
            <p:cNvSpPr>
              <a:spLocks noChangeArrowheads="1"/>
            </p:cNvSpPr>
            <p:nvPr/>
          </p:nvSpPr>
          <p:spPr bwMode="auto">
            <a:xfrm>
              <a:off x="746" y="1795"/>
              <a:ext cx="4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2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23949" name="Rectangle 23"/>
            <p:cNvSpPr>
              <a:spLocks noChangeArrowheads="1"/>
            </p:cNvSpPr>
            <p:nvPr/>
          </p:nvSpPr>
          <p:spPr bwMode="auto">
            <a:xfrm>
              <a:off x="746" y="1968"/>
              <a:ext cx="454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3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23950" name="Rectangle 24"/>
            <p:cNvSpPr>
              <a:spLocks noChangeArrowheads="1"/>
            </p:cNvSpPr>
            <p:nvPr/>
          </p:nvSpPr>
          <p:spPr bwMode="auto">
            <a:xfrm>
              <a:off x="746" y="2140"/>
              <a:ext cx="4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4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23951" name="Text Box 25"/>
            <p:cNvSpPr txBox="1">
              <a:spLocks noChangeArrowheads="1"/>
            </p:cNvSpPr>
            <p:nvPr/>
          </p:nvSpPr>
          <p:spPr bwMode="auto">
            <a:xfrm>
              <a:off x="295" y="1782"/>
              <a:ext cx="5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stderr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23952" name="Text Box 26"/>
            <p:cNvSpPr txBox="1">
              <a:spLocks noChangeArrowheads="1"/>
            </p:cNvSpPr>
            <p:nvPr/>
          </p:nvSpPr>
          <p:spPr bwMode="auto">
            <a:xfrm>
              <a:off x="295" y="1610"/>
              <a:ext cx="518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stdout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23953" name="Text Box 27"/>
            <p:cNvSpPr txBox="1">
              <a:spLocks noChangeArrowheads="1"/>
            </p:cNvSpPr>
            <p:nvPr/>
          </p:nvSpPr>
          <p:spPr bwMode="auto">
            <a:xfrm>
              <a:off x="368" y="1437"/>
              <a:ext cx="45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stdin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23936" name="Rectangle 38"/>
          <p:cNvSpPr>
            <a:spLocks noChangeArrowheads="1"/>
          </p:cNvSpPr>
          <p:nvPr/>
        </p:nvSpPr>
        <p:spPr bwMode="auto">
          <a:xfrm>
            <a:off x="2051050" y="5915025"/>
            <a:ext cx="722313" cy="274638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3937" name="TextBox 1"/>
          <p:cNvSpPr txBox="1">
            <a:spLocks noChangeArrowheads="1"/>
          </p:cNvSpPr>
          <p:nvPr/>
        </p:nvSpPr>
        <p:spPr bwMode="auto">
          <a:xfrm>
            <a:off x="-36513" y="2211843"/>
            <a:ext cx="1821332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 dirty="0"/>
              <a:t>Parent process</a:t>
            </a:r>
          </a:p>
        </p:txBody>
      </p:sp>
      <p:sp>
        <p:nvSpPr>
          <p:cNvPr id="123938" name="TextBox 86"/>
          <p:cNvSpPr txBox="1">
            <a:spLocks noChangeArrowheads="1"/>
          </p:cNvSpPr>
          <p:nvPr/>
        </p:nvSpPr>
        <p:spPr bwMode="auto">
          <a:xfrm>
            <a:off x="-46038" y="4625975"/>
            <a:ext cx="1726755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 dirty="0"/>
              <a:t>Child process</a:t>
            </a:r>
          </a:p>
        </p:txBody>
      </p:sp>
      <p:sp>
        <p:nvSpPr>
          <p:cNvPr id="123939" name="Line 36"/>
          <p:cNvSpPr>
            <a:spLocks noChangeShapeType="1"/>
          </p:cNvSpPr>
          <p:nvPr/>
        </p:nvSpPr>
        <p:spPr bwMode="auto">
          <a:xfrm flipV="1">
            <a:off x="2408238" y="3106738"/>
            <a:ext cx="2286000" cy="2373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40" name="Line 39"/>
          <p:cNvSpPr>
            <a:spLocks noChangeShapeType="1"/>
          </p:cNvSpPr>
          <p:nvPr/>
        </p:nvSpPr>
        <p:spPr bwMode="auto">
          <a:xfrm flipV="1">
            <a:off x="2413000" y="5087938"/>
            <a:ext cx="2281238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fork()</a:t>
            </a:r>
            <a:r>
              <a:rPr lang="en-US" dirty="0"/>
              <a:t> System Call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fork()</a:t>
            </a:r>
            <a:r>
              <a:rPr lang="en-US" dirty="0"/>
              <a:t> creates a new process, the </a:t>
            </a:r>
            <a:r>
              <a:rPr lang="en-US" i="1" dirty="0"/>
              <a:t>child</a:t>
            </a:r>
            <a:r>
              <a:rPr lang="en-US" dirty="0"/>
              <a:t>, which is an almost exact duplicate of the calling process, the </a:t>
            </a:r>
            <a:r>
              <a:rPr lang="en-US" i="1" dirty="0"/>
              <a:t>parent</a:t>
            </a:r>
            <a:r>
              <a:rPr lang="en-US" dirty="0"/>
              <a:t>.</a:t>
            </a:r>
          </a:p>
          <a:p>
            <a:endParaRPr lang="en-US" sz="1600" dirty="0"/>
          </a:p>
          <a:p>
            <a:pPr lvl="1"/>
            <a:r>
              <a:rPr lang="en-US" i="1" dirty="0"/>
              <a:t> </a:t>
            </a:r>
            <a:r>
              <a:rPr lang="en-US" dirty="0"/>
              <a:t>The </a:t>
            </a:r>
            <a:r>
              <a:rPr lang="en-US" i="1" dirty="0"/>
              <a:t>child</a:t>
            </a:r>
            <a:r>
              <a:rPr lang="en-US" dirty="0"/>
              <a:t> has its own process ID.</a:t>
            </a:r>
          </a:p>
          <a:p>
            <a:pPr lvl="1"/>
            <a:endParaRPr lang="en-US" sz="1600" dirty="0"/>
          </a:p>
          <a:p>
            <a:pPr lvl="1"/>
            <a:r>
              <a:rPr lang="en-US" dirty="0"/>
              <a:t>The</a:t>
            </a:r>
            <a:r>
              <a:rPr lang="en-US" i="1" dirty="0"/>
              <a:t> child </a:t>
            </a:r>
            <a:r>
              <a:rPr lang="en-US" dirty="0"/>
              <a:t>inherits the same stack, data and heap.</a:t>
            </a:r>
          </a:p>
          <a:p>
            <a:pPr lvl="1"/>
            <a:endParaRPr lang="en-US" sz="1600" dirty="0"/>
          </a:p>
          <a:p>
            <a:pPr lvl="1"/>
            <a:r>
              <a:rPr lang="en-US" dirty="0"/>
              <a:t>After the </a:t>
            </a:r>
            <a:r>
              <a:rPr lang="en-US" i="1" dirty="0"/>
              <a:t>fork(), </a:t>
            </a:r>
            <a:r>
              <a:rPr lang="en-US" dirty="0"/>
              <a:t>both processes can make changes independently.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BD52F439-7B5B-47CB-9338-A8BF43764F3F}"/>
              </a:ext>
            </a:extLst>
          </p:cNvPr>
          <p:cNvSpPr/>
          <p:nvPr/>
        </p:nvSpPr>
        <p:spPr>
          <a:xfrm>
            <a:off x="5919470" y="762000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90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Parent-Child relationship with the file.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parent opens the file with the </a:t>
            </a:r>
            <a:r>
              <a:rPr lang="en-US" dirty="0" err="1"/>
              <a:t>fd</a:t>
            </a:r>
            <a:r>
              <a:rPr lang="en-US" dirty="0"/>
              <a:t>.</a:t>
            </a:r>
          </a:p>
          <a:p>
            <a:r>
              <a:rPr lang="en-US" dirty="0"/>
              <a:t>The child inherits the open file from the parent. </a:t>
            </a:r>
          </a:p>
          <a:p>
            <a:r>
              <a:rPr lang="en-US" dirty="0"/>
              <a:t>The child can close the file, but it will still be open by the parent.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8370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Special Exit Cases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6E454-C63B-4691-B3A5-9A6B261691DB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6764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Special Exit Cases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676399"/>
            <a:ext cx="8331200" cy="4679951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Two special cases:</a:t>
            </a:r>
            <a:br>
              <a:rPr lang="en-US" altLang="en-US" dirty="0"/>
            </a:br>
            <a:endParaRPr lang="en-US" altLang="en-US" dirty="0"/>
          </a:p>
          <a:p>
            <a:pPr marL="0" indent="0">
              <a:buNone/>
            </a:pPr>
            <a:r>
              <a:rPr lang="en-US" altLang="en-US" sz="2400" dirty="0"/>
              <a:t>1) A child exits when its parent is not currently executing </a:t>
            </a:r>
            <a:r>
              <a:rPr lang="en-US" altLang="en-US" sz="2400" b="1" dirty="0">
                <a:latin typeface="Courier New" panose="02070309020205020404" pitchFamily="49" charset="0"/>
              </a:rPr>
              <a:t>wait()</a:t>
            </a:r>
            <a:endParaRPr lang="en-US" altLang="en-US" sz="2400" b="1" dirty="0"/>
          </a:p>
          <a:p>
            <a:pPr marL="342865" lvl="1" indent="0">
              <a:buNone/>
            </a:pPr>
            <a:r>
              <a:rPr lang="en-US" altLang="en-US" sz="2400" dirty="0"/>
              <a:t>the child becomes a </a:t>
            </a:r>
            <a:r>
              <a:rPr lang="en-US" altLang="en-US" sz="2400" b="1" i="1" dirty="0"/>
              <a:t>zombie </a:t>
            </a:r>
          </a:p>
          <a:p>
            <a:pPr marL="342865" lvl="1" indent="0"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status</a:t>
            </a:r>
            <a:r>
              <a:rPr lang="en-US" altLang="en-US" sz="2400" dirty="0"/>
              <a:t> data about the child is stored until the parent does a </a:t>
            </a:r>
            <a:r>
              <a:rPr lang="en-US" altLang="en-US" sz="2400" b="1" dirty="0">
                <a:latin typeface="Courier New" panose="02070309020205020404" pitchFamily="49" charset="0"/>
              </a:rPr>
              <a:t>wait()</a:t>
            </a:r>
          </a:p>
          <a:p>
            <a:pPr marL="342865" lvl="1" indent="0"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dirty="0"/>
              <a:t>2) A parent exits when 1 or more children are still running</a:t>
            </a:r>
          </a:p>
          <a:p>
            <a:pPr marL="342865" lvl="1" indent="0">
              <a:buNone/>
            </a:pPr>
            <a:r>
              <a:rPr lang="en-US" altLang="en-US" sz="2400" dirty="0"/>
              <a:t>children are adopted by the system’s initialization process </a:t>
            </a:r>
            <a:r>
              <a:rPr lang="en-US" altLang="en-US" sz="2400" b="1" dirty="0"/>
              <a:t>(</a:t>
            </a:r>
            <a:r>
              <a:rPr lang="en-US" altLang="en-US" sz="2400" b="1" dirty="0">
                <a:latin typeface="Courier New" panose="02070309020205020404" pitchFamily="49" charset="0"/>
              </a:rPr>
              <a:t>/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etc</a:t>
            </a:r>
            <a:r>
              <a:rPr lang="en-US" altLang="en-US" sz="2400" b="1" dirty="0">
                <a:latin typeface="Courier New" panose="02070309020205020404" pitchFamily="49" charset="0"/>
              </a:rPr>
              <a:t>/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init</a:t>
            </a:r>
            <a:r>
              <a:rPr lang="en-US" altLang="en-US" sz="2400" b="1" dirty="0"/>
              <a:t>)</a:t>
            </a:r>
          </a:p>
          <a:p>
            <a:pPr marL="342865" lvl="1" indent="0">
              <a:buNone/>
            </a:pPr>
            <a:r>
              <a:rPr lang="en-US" altLang="en-US" dirty="0"/>
              <a:t>I</a:t>
            </a:r>
            <a:r>
              <a:rPr lang="en-US" altLang="en-US" sz="2400" dirty="0"/>
              <a:t>t can then monitor/kill them</a:t>
            </a:r>
          </a:p>
          <a:p>
            <a:pPr marL="342865" lvl="1" indent="0">
              <a:buNone/>
            </a:pP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32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6209" y="2209800"/>
            <a:ext cx="7771584" cy="1469870"/>
          </a:xfrm>
        </p:spPr>
        <p:txBody>
          <a:bodyPr anchor="ctr"/>
          <a:lstStyle/>
          <a:p>
            <a:pPr eaLnBrk="1" hangingPunct="1"/>
            <a:r>
              <a:rPr lang="en-US" altLang="en-US" sz="4399" dirty="0"/>
              <a:t>10-UNIX </a:t>
            </a:r>
            <a:br>
              <a:rPr lang="en-US" altLang="en-US" sz="4399" dirty="0"/>
            </a:br>
            <a:r>
              <a:rPr lang="en-US" altLang="en-US" sz="4399" dirty="0"/>
              <a:t>fork &amp; wait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937" y="3886152"/>
            <a:ext cx="6400128" cy="1752416"/>
          </a:xfrm>
        </p:spPr>
        <p:txBody>
          <a:bodyPr/>
          <a:lstStyle/>
          <a:p>
            <a:pPr eaLnBrk="1" hangingPunct="1"/>
            <a:endParaRPr lang="en-US" altLang="en-US" sz="3199" dirty="0"/>
          </a:p>
          <a:p>
            <a:pPr eaLnBrk="1" hangingPunct="1"/>
            <a:r>
              <a:rPr lang="en-US" altLang="en-US" sz="3199" dirty="0"/>
              <a:t>The End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BEED7-5B8E-4417-A4E7-E955EBB90AE8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734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The </a:t>
            </a:r>
            <a:r>
              <a:rPr lang="en-US" i="1" u="sng" dirty="0"/>
              <a:t>fork()</a:t>
            </a:r>
            <a:r>
              <a:rPr lang="en-US" u="sng" dirty="0"/>
              <a:t> System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64637"/>
            <a:ext cx="8286750" cy="479171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Call:  #include &lt;</a:t>
            </a:r>
            <a:r>
              <a:rPr lang="en-US" dirty="0" err="1"/>
              <a:t>unistd.h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pid_t</a:t>
            </a:r>
            <a:r>
              <a:rPr lang="en-US" dirty="0"/>
              <a:t> </a:t>
            </a:r>
            <a:r>
              <a:rPr lang="en-US" b="1" dirty="0"/>
              <a:t>fork </a:t>
            </a:r>
            <a:r>
              <a:rPr lang="en-US" dirty="0"/>
              <a:t>(void);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b="1" dirty="0"/>
              <a:t>parent</a:t>
            </a:r>
            <a:r>
              <a:rPr lang="en-US" dirty="0"/>
              <a:t>:  returns process ID of child on success, 	                     or -1 on error;</a:t>
            </a:r>
          </a:p>
          <a:p>
            <a:pPr marL="0" indent="0">
              <a:buNone/>
            </a:pPr>
            <a:r>
              <a:rPr lang="en-US" dirty="0"/>
              <a:t>If successfully created, </a:t>
            </a:r>
            <a:r>
              <a:rPr lang="en-US" b="1" dirty="0"/>
              <a:t>child</a:t>
            </a:r>
            <a:r>
              <a:rPr lang="en-US" dirty="0"/>
              <a:t> always returns a 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   </a:t>
            </a:r>
            <a:r>
              <a:rPr lang="en-US" dirty="0" err="1"/>
              <a:t>pid</a:t>
            </a:r>
            <a:r>
              <a:rPr lang="en-US" dirty="0"/>
              <a:t> = fork();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BD52F439-7B5B-47CB-9338-A8BF43764F3F}"/>
              </a:ext>
            </a:extLst>
          </p:cNvPr>
          <p:cNvSpPr/>
          <p:nvPr/>
        </p:nvSpPr>
        <p:spPr>
          <a:xfrm>
            <a:off x="5791200" y="798912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1DAC54-7FF3-45B3-A433-22360C549E18}"/>
              </a:ext>
            </a:extLst>
          </p:cNvPr>
          <p:cNvSpPr/>
          <p:nvPr/>
        </p:nvSpPr>
        <p:spPr>
          <a:xfrm>
            <a:off x="533400" y="1905000"/>
            <a:ext cx="4876800" cy="1447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16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wait</a:t>
            </a:r>
            <a:r>
              <a:rPr lang="en-US" dirty="0"/>
              <a:t> System Calls     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wait </a:t>
            </a:r>
          </a:p>
          <a:p>
            <a:r>
              <a:rPr lang="en-US" dirty="0"/>
              <a:t> </a:t>
            </a:r>
            <a:r>
              <a:rPr lang="en-US" dirty="0" err="1"/>
              <a:t>waitpid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waitid</a:t>
            </a:r>
            <a:r>
              <a:rPr lang="en-US" dirty="0"/>
              <a:t> </a:t>
            </a:r>
          </a:p>
          <a:p>
            <a:r>
              <a:rPr lang="en-US" dirty="0"/>
              <a:t> They all wait for a process to Change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BD52F439-7B5B-47CB-9338-A8BF43764F3F}"/>
              </a:ext>
            </a:extLst>
          </p:cNvPr>
          <p:cNvSpPr/>
          <p:nvPr/>
        </p:nvSpPr>
        <p:spPr>
          <a:xfrm>
            <a:off x="4724400" y="844156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6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35560"/>
            <a:ext cx="7886700" cy="1325563"/>
          </a:xfrm>
        </p:spPr>
        <p:txBody>
          <a:bodyPr/>
          <a:lstStyle/>
          <a:p>
            <a:r>
              <a:rPr lang="en-US" dirty="0"/>
              <a:t>wait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250" y="1447799"/>
            <a:ext cx="7886700" cy="49085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state change </a:t>
            </a:r>
            <a:r>
              <a:rPr lang="en-US" dirty="0"/>
              <a:t>is considered to be: </a:t>
            </a:r>
          </a:p>
          <a:p>
            <a:r>
              <a:rPr lang="en-US" dirty="0"/>
              <a:t>the child was stopped by a signal </a:t>
            </a:r>
          </a:p>
          <a:p>
            <a:r>
              <a:rPr lang="en-US" dirty="0"/>
              <a:t>the child was resumed by a signal </a:t>
            </a:r>
          </a:p>
          <a:p>
            <a:r>
              <a:rPr lang="en-US" dirty="0"/>
              <a:t>the child terminated </a:t>
            </a:r>
          </a:p>
          <a:p>
            <a:pPr lvl="1"/>
            <a:r>
              <a:rPr lang="en-US" dirty="0"/>
              <a:t>In the case of a terminated child, performing a wait allows the system to release the resources associated with the child</a:t>
            </a:r>
          </a:p>
          <a:p>
            <a:pPr lvl="1"/>
            <a:r>
              <a:rPr lang="en-US" dirty="0"/>
              <a:t>if a wait is not performed </a:t>
            </a:r>
            <a:r>
              <a:rPr lang="en-US"/>
              <a:t>by the parent, </a:t>
            </a:r>
            <a:r>
              <a:rPr lang="en-US" dirty="0"/>
              <a:t>then the terminated child remains in a "zombie" state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4470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94776"/>
            <a:ext cx="7886700" cy="1325563"/>
          </a:xfrm>
        </p:spPr>
        <p:txBody>
          <a:bodyPr/>
          <a:lstStyle/>
          <a:p>
            <a:r>
              <a:rPr lang="en-US" i="1" dirty="0"/>
              <a:t>wait() </a:t>
            </a:r>
            <a:r>
              <a:rPr lang="en-US" dirty="0"/>
              <a:t>System Call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55702"/>
            <a:ext cx="7886700" cy="517271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It suspends execution of the calling process until one of its children terminates. A simple call without much flexibility.</a:t>
            </a:r>
          </a:p>
          <a:p>
            <a:endParaRPr lang="en-US" sz="900" dirty="0"/>
          </a:p>
          <a:p>
            <a:pPr marL="0" indent="0">
              <a:buNone/>
            </a:pPr>
            <a:r>
              <a:rPr lang="en-US" altLang="en-US" sz="2800" dirty="0"/>
              <a:t>Call:   #include &lt;sys/</a:t>
            </a:r>
            <a:r>
              <a:rPr lang="en-US" altLang="en-US" sz="2800" dirty="0" err="1"/>
              <a:t>wait.h</a:t>
            </a:r>
            <a:r>
              <a:rPr lang="en-US" altLang="en-US" sz="2800" dirty="0"/>
              <a:t>&gt;</a:t>
            </a:r>
          </a:p>
          <a:p>
            <a:pPr marL="0" indent="0">
              <a:buNone/>
            </a:pPr>
            <a:r>
              <a:rPr lang="en-US" altLang="en-US" sz="2800" dirty="0"/>
              <a:t>           </a:t>
            </a:r>
            <a:r>
              <a:rPr lang="en-US" altLang="en-US" sz="2800" dirty="0" err="1"/>
              <a:t>pid_t</a:t>
            </a:r>
            <a:r>
              <a:rPr lang="en-US" altLang="en-US" sz="2800" dirty="0"/>
              <a:t> </a:t>
            </a:r>
            <a:r>
              <a:rPr lang="en-US" altLang="en-US" sz="2800" b="1" dirty="0"/>
              <a:t>wait</a:t>
            </a:r>
            <a:r>
              <a:rPr lang="en-US" altLang="en-US" sz="2800" dirty="0"/>
              <a:t>(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*status);</a:t>
            </a:r>
          </a:p>
          <a:p>
            <a:pPr marL="0" indent="0">
              <a:buNone/>
            </a:pPr>
            <a:endParaRPr lang="en-US" altLang="en-US" sz="1200" dirty="0"/>
          </a:p>
          <a:p>
            <a:pPr marL="0" indent="0">
              <a:buNone/>
            </a:pPr>
            <a:r>
              <a:rPr lang="en-US" altLang="en-US" sz="2800" dirty="0"/>
              <a:t>	  </a:t>
            </a:r>
            <a:r>
              <a:rPr lang="en-US" altLang="en-US" sz="2400" dirty="0"/>
              <a:t>Returns process ID of terminated child, </a:t>
            </a:r>
          </a:p>
          <a:p>
            <a:pPr marL="0" indent="0">
              <a:buNone/>
            </a:pPr>
            <a:r>
              <a:rPr lang="en-US" altLang="en-US" sz="2400" dirty="0"/>
              <a:t>	  or -1 on error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Example:  if(wait (&amp;status) == -1)</a:t>
            </a:r>
          </a:p>
          <a:p>
            <a:pPr marL="0" indent="0">
              <a:buNone/>
            </a:pPr>
            <a:r>
              <a:rPr lang="en-US" sz="2800" dirty="0"/>
              <a:t>                        error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28650" y="2531747"/>
            <a:ext cx="7035800" cy="242061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BD52F439-7B5B-47CB-9338-A8BF43764F3F}"/>
              </a:ext>
            </a:extLst>
          </p:cNvPr>
          <p:cNvSpPr/>
          <p:nvPr/>
        </p:nvSpPr>
        <p:spPr>
          <a:xfrm>
            <a:off x="5181600" y="298145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5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3202"/>
            <a:ext cx="7886700" cy="1325563"/>
          </a:xfrm>
        </p:spPr>
        <p:txBody>
          <a:bodyPr/>
          <a:lstStyle/>
          <a:p>
            <a:r>
              <a:rPr lang="en-US" i="1" dirty="0"/>
              <a:t>wait() </a:t>
            </a:r>
            <a:r>
              <a:rPr lang="en-US" dirty="0"/>
              <a:t>System Call Example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351338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dirty="0"/>
              <a:t>if (</a:t>
            </a:r>
            <a:r>
              <a:rPr lang="en-US" sz="2800" b="1" dirty="0"/>
              <a:t>wait(&amp;status) </a:t>
            </a:r>
            <a:r>
              <a:rPr lang="en-US" sz="2800" dirty="0"/>
              <a:t>== -1)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perror</a:t>
            </a:r>
            <a:r>
              <a:rPr lang="en-US" sz="2800" dirty="0"/>
              <a:t>(“Error on wait. Shell </a:t>
            </a:r>
            <a:r>
              <a:rPr lang="en-US" sz="2800"/>
              <a:t>error.\n”);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else	</a:t>
            </a:r>
          </a:p>
          <a:p>
            <a:pPr marL="0" indent="0">
              <a:buNone/>
            </a:pPr>
            <a:r>
              <a:rPr lang="en-US" sz="2800" dirty="0"/>
              <a:t>	printf(“Child returned status: %d\n”, status);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BD52F439-7B5B-47CB-9338-A8BF43764F3F}"/>
              </a:ext>
            </a:extLst>
          </p:cNvPr>
          <p:cNvSpPr/>
          <p:nvPr/>
        </p:nvSpPr>
        <p:spPr>
          <a:xfrm>
            <a:off x="6629400" y="613652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71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waitpid</a:t>
            </a:r>
            <a:r>
              <a:rPr lang="en-US" i="1" dirty="0"/>
              <a:t>() </a:t>
            </a:r>
            <a:r>
              <a:rPr lang="en-US" dirty="0"/>
              <a:t>System Call        </a:t>
            </a:r>
            <a:r>
              <a:rPr lang="en-US" i="1" dirty="0"/>
              <a:t>   </a:t>
            </a:r>
            <a:r>
              <a:rPr lang="en-US" dirty="0"/>
              <a:t>(1 of 2)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suspends execution of the calling process until a child specified by </a:t>
            </a:r>
            <a:r>
              <a:rPr lang="en-US" b="1" i="1" dirty="0" err="1"/>
              <a:t>pid</a:t>
            </a:r>
            <a:r>
              <a:rPr lang="en-US" dirty="0"/>
              <a:t> argument has a </a:t>
            </a:r>
            <a:r>
              <a:rPr lang="en-US" b="1" dirty="0"/>
              <a:t>changed state</a:t>
            </a:r>
            <a:r>
              <a:rPr lang="en-US" dirty="0"/>
              <a:t>.</a:t>
            </a:r>
          </a:p>
          <a:p>
            <a:r>
              <a:rPr lang="en-US" dirty="0"/>
              <a:t>Has more flexibility than </a:t>
            </a:r>
            <a:r>
              <a:rPr lang="en-US" b="1" i="1" dirty="0"/>
              <a:t>wait()</a:t>
            </a:r>
            <a:r>
              <a:rPr lang="en-US" dirty="0"/>
              <a:t> but also more complexity.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BD52F439-7B5B-47CB-9338-A8BF43764F3F}"/>
              </a:ext>
            </a:extLst>
          </p:cNvPr>
          <p:cNvSpPr/>
          <p:nvPr/>
        </p:nvSpPr>
        <p:spPr>
          <a:xfrm>
            <a:off x="5410200" y="844156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1734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52657</TotalTime>
  <Words>2343</Words>
  <Application>Microsoft Office PowerPoint</Application>
  <PresentationFormat>On-screen Show (4:3)</PresentationFormat>
  <Paragraphs>315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Arial</vt:lpstr>
      <vt:lpstr>Arial Narrow</vt:lpstr>
      <vt:lpstr>Calibri</vt:lpstr>
      <vt:lpstr>Calibri Light</vt:lpstr>
      <vt:lpstr>Courier New</vt:lpstr>
      <vt:lpstr>Franklin Gothic Medium Cond</vt:lpstr>
      <vt:lpstr>Helvetica</vt:lpstr>
      <vt:lpstr>Monotype Sorts</vt:lpstr>
      <vt:lpstr>Times</vt:lpstr>
      <vt:lpstr>Times New Roman</vt:lpstr>
      <vt:lpstr>Trebuchet MS</vt:lpstr>
      <vt:lpstr>verdana</vt:lpstr>
      <vt:lpstr>Wingdings</vt:lpstr>
      <vt:lpstr>1_Office Theme</vt:lpstr>
      <vt:lpstr>10-X  fork &amp; wait</vt:lpstr>
      <vt:lpstr>Process Creation</vt:lpstr>
      <vt:lpstr>The fork() System Call    </vt:lpstr>
      <vt:lpstr>The fork() System Call</vt:lpstr>
      <vt:lpstr>wait System Calls              </vt:lpstr>
      <vt:lpstr>wait Calls</vt:lpstr>
      <vt:lpstr>wait() System Call     </vt:lpstr>
      <vt:lpstr>wait() System Call Example    </vt:lpstr>
      <vt:lpstr>waitpid() System Call           (1 of 2)</vt:lpstr>
      <vt:lpstr>waitpid() system call                    (2 of 2)</vt:lpstr>
      <vt:lpstr>wait vs waitpid</vt:lpstr>
      <vt:lpstr>Options for waitpid()</vt:lpstr>
      <vt:lpstr>The Wait Status Field</vt:lpstr>
      <vt:lpstr>The Wait Status Field</vt:lpstr>
      <vt:lpstr>Example: waitpid    (1 of 2)</vt:lpstr>
      <vt:lpstr>PowerPoint Presentation</vt:lpstr>
      <vt:lpstr>Process Data</vt:lpstr>
      <vt:lpstr>Process Data</vt:lpstr>
      <vt:lpstr>PowerPoint Presentation</vt:lpstr>
      <vt:lpstr>PowerPoint Presentation</vt:lpstr>
      <vt:lpstr>Output (3 of 3)</vt:lpstr>
      <vt:lpstr>Process File Descriptors</vt:lpstr>
      <vt:lpstr>Process File Descriptors</vt:lpstr>
      <vt:lpstr>Example: File used across processes (1 of 5)</vt:lpstr>
      <vt:lpstr>Example: File used across processes  (2 of 5)</vt:lpstr>
      <vt:lpstr>Example: File used across processes  (3 of 5)</vt:lpstr>
      <vt:lpstr>Example: File used across processes  (4 of 5)</vt:lpstr>
      <vt:lpstr>Output   (5 of 5)</vt:lpstr>
      <vt:lpstr>Child process inherits its parent’s open files</vt:lpstr>
      <vt:lpstr>Parent-Child relationship with the file.</vt:lpstr>
      <vt:lpstr>Special Exit Cases</vt:lpstr>
      <vt:lpstr>Special Exit Cases</vt:lpstr>
      <vt:lpstr>10-UNIX  fork &amp; wait</vt:lpstr>
    </vt:vector>
  </TitlesOfParts>
  <Company>CETS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IO &amp; Unix Process</dc:title>
  <dc:creator>doan nguyen</dc:creator>
  <cp:lastModifiedBy>Biel, Ruthann</cp:lastModifiedBy>
  <cp:revision>611</cp:revision>
  <cp:lastPrinted>2018-11-02T15:41:09Z</cp:lastPrinted>
  <dcterms:created xsi:type="dcterms:W3CDTF">2002-03-04T21:55:41Z</dcterms:created>
  <dcterms:modified xsi:type="dcterms:W3CDTF">2021-11-19T00:15:38Z</dcterms:modified>
</cp:coreProperties>
</file>