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373" r:id="rId1"/>
    <p:sldMasterId id="2147485390" r:id="rId2"/>
  </p:sldMasterIdLst>
  <p:notesMasterIdLst>
    <p:notesMasterId r:id="rId63"/>
  </p:notesMasterIdLst>
  <p:handoutMasterIdLst>
    <p:handoutMasterId r:id="rId64"/>
  </p:handoutMasterIdLst>
  <p:sldIdLst>
    <p:sldId id="497" r:id="rId3"/>
    <p:sldId id="456" r:id="rId4"/>
    <p:sldId id="485" r:id="rId5"/>
    <p:sldId id="457" r:id="rId6"/>
    <p:sldId id="492" r:id="rId7"/>
    <p:sldId id="486" r:id="rId8"/>
    <p:sldId id="487" r:id="rId9"/>
    <p:sldId id="488" r:id="rId10"/>
    <p:sldId id="489" r:id="rId11"/>
    <p:sldId id="504" r:id="rId12"/>
    <p:sldId id="505" r:id="rId13"/>
    <p:sldId id="490" r:id="rId14"/>
    <p:sldId id="458" r:id="rId15"/>
    <p:sldId id="506" r:id="rId16"/>
    <p:sldId id="459" r:id="rId17"/>
    <p:sldId id="460" r:id="rId18"/>
    <p:sldId id="479" r:id="rId19"/>
    <p:sldId id="469" r:id="rId20"/>
    <p:sldId id="461" r:id="rId21"/>
    <p:sldId id="507" r:id="rId22"/>
    <p:sldId id="464" r:id="rId23"/>
    <p:sldId id="462" r:id="rId24"/>
    <p:sldId id="264" r:id="rId25"/>
    <p:sldId id="463" r:id="rId26"/>
    <p:sldId id="502" r:id="rId27"/>
    <p:sldId id="503" r:id="rId28"/>
    <p:sldId id="372" r:id="rId29"/>
    <p:sldId id="376" r:id="rId30"/>
    <p:sldId id="472" r:id="rId31"/>
    <p:sldId id="381" r:id="rId32"/>
    <p:sldId id="491" r:id="rId33"/>
    <p:sldId id="483" r:id="rId34"/>
    <p:sldId id="467" r:id="rId35"/>
    <p:sldId id="481" r:id="rId36"/>
    <p:sldId id="470" r:id="rId37"/>
    <p:sldId id="508" r:id="rId38"/>
    <p:sldId id="385" r:id="rId39"/>
    <p:sldId id="386" r:id="rId40"/>
    <p:sldId id="387" r:id="rId41"/>
    <p:sldId id="493" r:id="rId42"/>
    <p:sldId id="473" r:id="rId43"/>
    <p:sldId id="500" r:id="rId44"/>
    <p:sldId id="468" r:id="rId45"/>
    <p:sldId id="432" r:id="rId46"/>
    <p:sldId id="433" r:id="rId47"/>
    <p:sldId id="495" r:id="rId48"/>
    <p:sldId id="434" r:id="rId49"/>
    <p:sldId id="496" r:id="rId50"/>
    <p:sldId id="436" r:id="rId51"/>
    <p:sldId id="476" r:id="rId52"/>
    <p:sldId id="474" r:id="rId53"/>
    <p:sldId id="437" r:id="rId54"/>
    <p:sldId id="498" r:id="rId55"/>
    <p:sldId id="438" r:id="rId56"/>
    <p:sldId id="439" r:id="rId57"/>
    <p:sldId id="440" r:id="rId58"/>
    <p:sldId id="501" r:id="rId59"/>
    <p:sldId id="444" r:id="rId60"/>
    <p:sldId id="445" r:id="rId61"/>
    <p:sldId id="478" r:id="rId6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hann Biel" initials="RB" lastIdx="3" clrIdx="0">
    <p:extLst>
      <p:ext uri="{19B8F6BF-5375-455C-9EA6-DF929625EA0E}">
        <p15:presenceInfo xmlns:p15="http://schemas.microsoft.com/office/powerpoint/2012/main" userId="39330e3615f1df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365" autoAdjust="0"/>
  </p:normalViewPr>
  <p:slideViewPr>
    <p:cSldViewPr>
      <p:cViewPr varScale="1">
        <p:scale>
          <a:sx n="79" d="100"/>
          <a:sy n="79" d="100"/>
        </p:scale>
        <p:origin x="145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413"/>
    </p:cViewPr>
  </p:sorterViewPr>
  <p:notesViewPr>
    <p:cSldViewPr>
      <p:cViewPr varScale="1">
        <p:scale>
          <a:sx n="65" d="100"/>
          <a:sy n="65" d="100"/>
        </p:scale>
        <p:origin x="308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1" y="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14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8C97343-B5FB-4301-83D3-0BA420E45D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466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570"/>
            <a:ext cx="5364480" cy="4320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14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D487158-B1F6-429F-9CD1-E6F39C20F3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67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infloop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487158-B1F6-429F-9CD1-E6F39C20F31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398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E223E-6DE9-4128-82AD-8AC57FC12E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2313"/>
            <a:ext cx="48006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44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329" indent="-30205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19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47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757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8037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31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59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87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08F2274-EEE3-4914-B24C-98FF36941BA4}" type="slidenum">
              <a:rPr lang="en-US" altLang="en-US" sz="1200">
                <a:latin typeface="Trebuchet MS" panose="020B0603020202020204" pitchFamily="34" charset="0"/>
              </a:rPr>
              <a:pPr/>
              <a:t>24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98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87158-B1F6-429F-9CD1-E6F39C20F31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535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487158-B1F6-429F-9CD1-E6F39C20F315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61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/pause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487158-B1F6-429F-9CD1-E6F39C20F315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182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slide.  The "&amp;" puts pause in the 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487158-B1F6-429F-9CD1-E6F39C20F315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548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87158-B1F6-429F-9CD1-E6F39C20F315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679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329" indent="-30205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19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47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757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8037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31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59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87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0FBC02-1B91-4A4A-8E94-87886E3C9A23}" type="slidenum">
              <a:rPr lang="en-US" altLang="en-US" sz="1200">
                <a:latin typeface="Arial" panose="020B0604020202020204" pitchFamily="34" charset="0"/>
              </a:rPr>
              <a:pPr/>
              <a:t>43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36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code from Spring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487158-B1F6-429F-9CD1-E6F39C20F315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74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slide has multiple drop-downs.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87158-B1F6-429F-9CD1-E6F39C20F315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6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487158-B1F6-429F-9CD1-E6F39C20F31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520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csc60/</a:t>
            </a:r>
            <a:r>
              <a:rPr lang="en-US" dirty="0" err="1"/>
              <a:t>ClassExamples</a:t>
            </a:r>
            <a:r>
              <a:rPr lang="en-US" dirty="0"/>
              <a:t>/</a:t>
            </a:r>
            <a:r>
              <a:rPr lang="en-US" dirty="0" err="1"/>
              <a:t>sigaction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487158-B1F6-429F-9CD1-E6F39C20F315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069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87158-B1F6-429F-9CD1-E6F39C20F315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02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487158-B1F6-429F-9CD1-E6F39C20F31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99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329" indent="-30205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19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47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757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8037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31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59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87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2CEB9B8-2FF3-4F92-B7D0-61C0F0433A50}" type="slidenum">
              <a:rPr lang="en-US" altLang="en-US" sz="1200">
                <a:latin typeface="Trebuchet MS" panose="020B0603020202020204" pitchFamily="34" charset="0"/>
              </a:rPr>
              <a:pPr/>
              <a:t>15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329" indent="-30205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19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47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757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8037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31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59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87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044327A-EEE8-41ED-9CEC-010BB1DC71EE}" type="slidenum">
              <a:rPr lang="en-US" altLang="en-US" sz="1200">
                <a:latin typeface="Trebuchet MS" panose="020B0603020202020204" pitchFamily="34" charset="0"/>
              </a:rPr>
              <a:pPr/>
              <a:t>16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16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329" indent="-30205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19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47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757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8037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31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59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87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044327A-EEE8-41ED-9CEC-010BB1DC71EE}" type="slidenum">
              <a:rPr lang="en-US" altLang="en-US" sz="1200">
                <a:latin typeface="Trebuchet MS" panose="020B0603020202020204" pitchFamily="34" charset="0"/>
              </a:rPr>
              <a:pPr/>
              <a:t>17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9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329" indent="-30205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19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47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757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8037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31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59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87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EC66C58-764D-4E48-AFD5-E4DE40256BCF}" type="slidenum">
              <a:rPr lang="en-US" altLang="en-US" sz="1200">
                <a:latin typeface="Trebuchet MS" panose="020B0603020202020204" pitchFamily="34" charset="0"/>
              </a:rPr>
              <a:pPr/>
              <a:t>19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1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87158-B1F6-429F-9CD1-E6F39C20F31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0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85329" indent="-30205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0819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91478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174757" indent="-241640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58037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31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62459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107875" indent="-24164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2A62899-EDA8-4CCB-8635-11336E04DD9B}" type="slidenum">
              <a:rPr lang="en-US" altLang="en-US" sz="1200">
                <a:latin typeface="Trebuchet MS" panose="020B0603020202020204" pitchFamily="34" charset="0"/>
              </a:rPr>
              <a:pPr/>
              <a:t>22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3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476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603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730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1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399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4"/>
            <a:ext cx="82296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1"/>
            <a:ext cx="82296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1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2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0286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524000"/>
            <a:ext cx="7848600" cy="4419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5E04-0D40-49FE-8DF4-BD2D6B8E6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33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06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5794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7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40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3200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147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34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88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51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901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587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593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221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411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79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8320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399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4"/>
            <a:ext cx="82296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1"/>
            <a:ext cx="82296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1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794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8204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13200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28775"/>
            <a:ext cx="4013200" cy="469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288" y="6453188"/>
            <a:ext cx="115093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9164F-9937-4630-8D08-F5333440C9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159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9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59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78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21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60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85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0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74" r:id="rId1"/>
    <p:sldLayoutId id="2147485375" r:id="rId2"/>
    <p:sldLayoutId id="2147485376" r:id="rId3"/>
    <p:sldLayoutId id="2147485377" r:id="rId4"/>
    <p:sldLayoutId id="2147485378" r:id="rId5"/>
    <p:sldLayoutId id="2147485379" r:id="rId6"/>
    <p:sldLayoutId id="2147485380" r:id="rId7"/>
    <p:sldLayoutId id="2147485381" r:id="rId8"/>
    <p:sldLayoutId id="2147485382" r:id="rId9"/>
    <p:sldLayoutId id="2147485383" r:id="rId10"/>
    <p:sldLayoutId id="2147485384" r:id="rId11"/>
    <p:sldLayoutId id="2147485385" r:id="rId12"/>
    <p:sldLayoutId id="2147485386" r:id="rId13"/>
    <p:sldLayoutId id="2147485387" r:id="rId14"/>
    <p:sldLayoutId id="2147485388" r:id="rId15"/>
    <p:sldLayoutId id="2147485389" r:id="rId16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  <a:ea typeface="+mn-ea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91" r:id="rId1"/>
    <p:sldLayoutId id="2147485392" r:id="rId2"/>
    <p:sldLayoutId id="2147485393" r:id="rId3"/>
    <p:sldLayoutId id="2147485394" r:id="rId4"/>
    <p:sldLayoutId id="2147485395" r:id="rId5"/>
    <p:sldLayoutId id="2147485396" r:id="rId6"/>
    <p:sldLayoutId id="2147485397" r:id="rId7"/>
    <p:sldLayoutId id="2147485398" r:id="rId8"/>
    <p:sldLayoutId id="2147485399" r:id="rId9"/>
    <p:sldLayoutId id="2147485400" r:id="rId10"/>
    <p:sldLayoutId id="2147485401" r:id="rId11"/>
    <p:sldLayoutId id="2147485402" r:id="rId12"/>
    <p:sldLayoutId id="2147485403" r:id="rId13"/>
    <p:sldLayoutId id="2147485404" r:id="rId14"/>
    <p:sldLayoutId id="2147485405" r:id="rId15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ipeline_(Unix)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8D1A-05BE-4CB7-9752-FD0D3E75AD03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371600" y="1447800"/>
            <a:ext cx="6487673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4400" dirty="0">
                <a:solidFill>
                  <a:prstClr val="black"/>
                </a:solidFill>
                <a:latin typeface="Arial" panose="020B0604020202020204" pitchFamily="34" charset="0"/>
              </a:rPr>
              <a:t>11-X </a:t>
            </a:r>
          </a:p>
          <a:p>
            <a:pPr algn="ctr" eaLnBrk="1" hangingPunct="1"/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4400" dirty="0">
                <a:solidFill>
                  <a:prstClr val="black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4400" b="1" dirty="0">
                <a:solidFill>
                  <a:prstClr val="black"/>
                </a:solidFill>
                <a:latin typeface="Arial" panose="020B0604020202020204" pitchFamily="34" charset="0"/>
              </a:rPr>
              <a:t>signal </a:t>
            </a:r>
            <a:r>
              <a:rPr lang="en-US" altLang="en-US" sz="4400" dirty="0">
                <a:solidFill>
                  <a:prstClr val="black"/>
                </a:solidFill>
                <a:latin typeface="Arial" panose="020B0604020202020204" pitchFamily="34" charset="0"/>
              </a:rPr>
              <a:t>System Call</a:t>
            </a:r>
          </a:p>
          <a:p>
            <a:pPr algn="ctr" eaLnBrk="1" hangingPunct="1"/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3600" dirty="0">
                <a:solidFill>
                  <a:prstClr val="black"/>
                </a:solidFill>
                <a:latin typeface="Arial" panose="020B0604020202020204" pitchFamily="34" charset="0"/>
              </a:rPr>
              <a:t>Chapter 20,24,25,26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4231" y="4648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696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C26145-0EDA-4087-8A60-94687334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9D00C-9D45-4866-8A64-C526289F8608}"/>
              </a:ext>
            </a:extLst>
          </p:cNvPr>
          <p:cNvSpPr txBox="1"/>
          <p:nvPr/>
        </p:nvSpPr>
        <p:spPr>
          <a:xfrm>
            <a:off x="762000" y="685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E45D7-64FC-49F9-AA55-AB99DBFD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53" y="514097"/>
            <a:ext cx="8268417" cy="5829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EAF4D-7C55-4F25-A7FE-097386F0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8864"/>
            <a:ext cx="2514818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1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6DF368-04CB-4DA8-8233-894122A3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42C7E-BF79-47B0-9EE9-743ACF3D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9" y="632884"/>
            <a:ext cx="8093141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3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6575" y="0"/>
            <a:ext cx="8078788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cs typeface="Arial" panose="020B0604020202020204" pitchFamily="34" charset="0"/>
              </a:rPr>
              <a:t>Process Control Implementation (1 of 2)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586722" y="1143000"/>
            <a:ext cx="8064500" cy="519271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Exactly what happens when you:</a:t>
            </a:r>
            <a:endParaRPr lang="en-US" alt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Type</a:t>
            </a:r>
            <a:r>
              <a:rPr lang="en-US" altLang="en-US" sz="2400" b="1" dirty="0">
                <a:cs typeface="Courier New" panose="02070309020205020404" pitchFamily="49" charset="0"/>
              </a:rPr>
              <a:t> Ctrl-c</a:t>
            </a:r>
            <a:r>
              <a:rPr lang="en-US" altLang="en-US" sz="24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Keyboard sends hardware interrupt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Hardware interrupt is handled by OS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OS sends a 2/SIGINT </a:t>
            </a:r>
            <a:r>
              <a:rPr lang="en-US" altLang="en-US" sz="2400" b="1" dirty="0">
                <a:cs typeface="Courier New" panose="02070309020205020404" pitchFamily="49" charset="0"/>
              </a:rPr>
              <a:t>signal, </a:t>
            </a:r>
            <a:r>
              <a:rPr lang="en-US" altLang="en-US" sz="2400" dirty="0">
                <a:cs typeface="Courier New" panose="02070309020205020404" pitchFamily="49" charset="0"/>
              </a:rPr>
              <a:t>(</a:t>
            </a:r>
            <a:r>
              <a:rPr lang="en-US" sz="2400" dirty="0"/>
              <a:t>Terminal interrupt)</a:t>
            </a:r>
            <a:endParaRPr lang="en-US" altLang="en-US" sz="2400" b="1" dirty="0">
              <a:cs typeface="Courier New" panose="02070309020205020404" pitchFamily="49" charset="0"/>
            </a:endParaRPr>
          </a:p>
          <a:p>
            <a:pPr marL="342865" lvl="1" indent="0">
              <a:buNone/>
            </a:pPr>
            <a:endParaRPr lang="en-US" altLang="en-US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Type </a:t>
            </a:r>
            <a:r>
              <a:rPr lang="en-US" altLang="en-US" sz="2400" b="1" dirty="0">
                <a:cs typeface="Courier New" panose="02070309020205020404" pitchFamily="49" charset="0"/>
              </a:rPr>
              <a:t>Ctrl-z</a:t>
            </a:r>
            <a:r>
              <a:rPr lang="en-US" altLang="en-US" sz="24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Keyboard sends hardware interrupt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Hardware interrupt is handled by OS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OS sends a 20/SIGTSTP </a:t>
            </a:r>
            <a:r>
              <a:rPr lang="en-US" altLang="en-US" sz="2400" b="1" dirty="0">
                <a:cs typeface="Courier New" panose="02070309020205020404" pitchFamily="49" charset="0"/>
              </a:rPr>
              <a:t>signal, </a:t>
            </a:r>
            <a:r>
              <a:rPr lang="en-US" altLang="en-US" sz="2400" dirty="0">
                <a:cs typeface="Courier New" panose="02070309020205020404" pitchFamily="49" charset="0"/>
              </a:rPr>
              <a:t>(</a:t>
            </a:r>
            <a:r>
              <a:rPr lang="en-US" sz="2400" dirty="0"/>
              <a:t>Terminal stop)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400" dirty="0">
                <a:cs typeface="Courier New" panose="02070309020205020404" pitchFamily="49" charset="0"/>
              </a:rPr>
              <a:t>												</a:t>
            </a:r>
          </a:p>
          <a:p>
            <a:pPr marL="0" indent="0">
              <a:buNone/>
            </a:pPr>
            <a:endParaRPr lang="en-US" alt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805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6575" y="0"/>
            <a:ext cx="8078788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cs typeface="Arial" panose="020B0604020202020204" pitchFamily="34" charset="0"/>
              </a:rPr>
              <a:t>Process Control Implementation (2 of 2)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586722" y="1143000"/>
            <a:ext cx="8064500" cy="519271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Exactly what happens when you:</a:t>
            </a:r>
            <a:endParaRPr lang="en-US" alt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400" dirty="0"/>
          </a:p>
          <a:p>
            <a:pPr marL="0" indent="0">
              <a:buNone/>
            </a:pPr>
            <a:r>
              <a:rPr lang="en-US" altLang="en-US" sz="2400" dirty="0"/>
              <a:t>Issue a “</a:t>
            </a:r>
            <a:r>
              <a:rPr lang="en-US" altLang="en-US" sz="2400" b="1" dirty="0"/>
              <a:t>kill –</a:t>
            </a:r>
            <a:r>
              <a:rPr lang="en-US" altLang="en-US" sz="2400" b="1" i="1" dirty="0"/>
              <a:t>sig</a:t>
            </a:r>
            <a:r>
              <a:rPr lang="en-US" altLang="en-US" sz="2400" b="1" dirty="0"/>
              <a:t> </a:t>
            </a:r>
            <a:r>
              <a:rPr lang="en-US" altLang="en-US" sz="2400" b="1" i="1" dirty="0" err="1"/>
              <a:t>pid</a:t>
            </a:r>
            <a:r>
              <a:rPr lang="en-US" altLang="en-US" sz="2400" dirty="0"/>
              <a:t>” command?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OS sends a </a:t>
            </a:r>
            <a:r>
              <a:rPr lang="en-US" altLang="en-US" sz="2400" i="1" dirty="0">
                <a:cs typeface="Courier New" panose="02070309020205020404" pitchFamily="49" charset="0"/>
              </a:rPr>
              <a:t>sig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cs typeface="Courier New" panose="02070309020205020404" pitchFamily="49" charset="0"/>
              </a:rPr>
              <a:t>signal</a:t>
            </a:r>
            <a:r>
              <a:rPr lang="en-US" altLang="en-US" sz="2400" dirty="0">
                <a:cs typeface="Courier New" panose="02070309020205020404" pitchFamily="49" charset="0"/>
              </a:rPr>
              <a:t> to the process whose id is </a:t>
            </a:r>
            <a:r>
              <a:rPr lang="en-US" altLang="en-US" sz="2400" i="1" dirty="0" err="1">
                <a:cs typeface="Courier New" panose="02070309020205020404" pitchFamily="49" charset="0"/>
              </a:rPr>
              <a:t>pid</a:t>
            </a:r>
            <a:endParaRPr lang="en-US" altLang="en-US" sz="2400" i="1" dirty="0">
              <a:cs typeface="Courier New" panose="02070309020205020404" pitchFamily="49" charset="0"/>
            </a:endParaRPr>
          </a:p>
          <a:p>
            <a:pPr marL="342865" lvl="1" indent="0">
              <a:buNone/>
            </a:pPr>
            <a:endParaRPr lang="en-US" altLang="en-US" sz="14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Issue a </a:t>
            </a:r>
            <a:r>
              <a:rPr lang="en-US" altLang="en-US" sz="2400" b="1" dirty="0">
                <a:latin typeface="Helvetica" panose="020B060402020202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2400" b="1" dirty="0" err="1">
                <a:cs typeface="Courier New" panose="02070309020205020404" pitchFamily="49" charset="0"/>
              </a:rPr>
              <a:t>fg</a:t>
            </a:r>
            <a:r>
              <a:rPr lang="en-US" altLang="en-US" sz="2400" b="1" dirty="0">
                <a:latin typeface="Helvetica" panose="020B0604020202020204" pitchFamily="34" charset="0"/>
                <a:cs typeface="Courier New" panose="02070309020205020404" pitchFamily="49" charset="0"/>
              </a:rPr>
              <a:t>”</a:t>
            </a:r>
            <a:r>
              <a:rPr lang="en-US" altLang="en-US" sz="2400" b="1" dirty="0">
                <a:cs typeface="Courier New" panose="02070309020205020404" pitchFamily="49" charset="0"/>
              </a:rPr>
              <a:t> or </a:t>
            </a:r>
            <a:r>
              <a:rPr lang="en-US" altLang="en-US" sz="2400" b="1" dirty="0">
                <a:latin typeface="Helvetica" panose="020B060402020202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2400" b="1" dirty="0" err="1">
                <a:cs typeface="Courier New" panose="02070309020205020404" pitchFamily="49" charset="0"/>
              </a:rPr>
              <a:t>bg</a:t>
            </a:r>
            <a:r>
              <a:rPr lang="en-US" altLang="en-US" sz="2400" b="1" dirty="0">
                <a:latin typeface="Helvetica" panose="020B0604020202020204" pitchFamily="34" charset="0"/>
                <a:cs typeface="Courier New" panose="02070309020205020404" pitchFamily="49" charset="0"/>
              </a:rPr>
              <a:t>”</a:t>
            </a:r>
            <a:r>
              <a:rPr lang="en-US" altLang="en-US" sz="2400" dirty="0">
                <a:cs typeface="Courier New" panose="02070309020205020404" pitchFamily="49" charset="0"/>
              </a:rPr>
              <a:t> command?</a:t>
            </a:r>
          </a:p>
          <a:p>
            <a:pPr lvl="1"/>
            <a:r>
              <a:rPr lang="en-US" altLang="en-US" sz="2400" dirty="0">
                <a:cs typeface="Courier New" panose="02070309020205020404" pitchFamily="49" charset="0"/>
              </a:rPr>
              <a:t>OS sends a 18/SIGCONT </a:t>
            </a:r>
            <a:r>
              <a:rPr lang="en-US" altLang="en-US" sz="2400" b="1" dirty="0">
                <a:cs typeface="Courier New" panose="02070309020205020404" pitchFamily="49" charset="0"/>
              </a:rPr>
              <a:t>signal</a:t>
            </a:r>
            <a:r>
              <a:rPr lang="en-US" altLang="en-US" sz="2400" dirty="0">
                <a:cs typeface="Courier New" panose="02070309020205020404" pitchFamily="49" charset="0"/>
              </a:rPr>
              <a:t>, (</a:t>
            </a:r>
            <a:r>
              <a:rPr lang="en-US" sz="2400" dirty="0"/>
              <a:t>Continue if stopped</a:t>
            </a:r>
            <a:r>
              <a:rPr lang="en-US" altLang="en-US" sz="2400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sz="2400" dirty="0" err="1">
                <a:cs typeface="Courier New" panose="02070309020205020404" pitchFamily="49" charset="0"/>
              </a:rPr>
              <a:t>fg</a:t>
            </a:r>
            <a:r>
              <a:rPr lang="en-US" altLang="en-US" sz="2400" dirty="0">
                <a:cs typeface="Courier New" panose="02070309020205020404" pitchFamily="49" charset="0"/>
              </a:rPr>
              <a:t> – foreground process, a shell command</a:t>
            </a:r>
          </a:p>
          <a:p>
            <a:pPr lvl="1"/>
            <a:r>
              <a:rPr lang="en-US" altLang="en-US" sz="2400" dirty="0" err="1">
                <a:cs typeface="Courier New" panose="02070309020205020404" pitchFamily="49" charset="0"/>
              </a:rPr>
              <a:t>bg</a:t>
            </a:r>
            <a:r>
              <a:rPr lang="en-US" altLang="en-US" sz="2400" dirty="0">
                <a:cs typeface="Courier New" panose="02070309020205020404" pitchFamily="49" charset="0"/>
              </a:rPr>
              <a:t> – background process, a shell command</a:t>
            </a:r>
          </a:p>
          <a:p>
            <a:pPr marL="342865" lvl="1" indent="0">
              <a:buNone/>
            </a:pPr>
            <a:endParaRPr lang="en-US" alt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400" dirty="0">
                <a:cs typeface="Courier New" panose="02070309020205020404" pitchFamily="49" charset="0"/>
              </a:rPr>
              <a:t>												</a:t>
            </a:r>
          </a:p>
          <a:p>
            <a:pPr marL="0" indent="0">
              <a:buNone/>
            </a:pPr>
            <a:endParaRPr lang="en-US" alt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70E6-AB78-478F-A7F4-21D2E506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4256-FC82-450A-8942-331B9FA6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i="1" dirty="0"/>
              <a:t>Asynchronous – </a:t>
            </a:r>
            <a:r>
              <a:rPr lang="en-US" altLang="en-US" sz="3200" dirty="0"/>
              <a:t>When discussing a Signal, it means it gets there when it gets there!</a:t>
            </a:r>
          </a:p>
          <a:p>
            <a:pPr marL="0" indent="0">
              <a:buNone/>
            </a:pPr>
            <a:r>
              <a:rPr lang="en-US" sz="3200" dirty="0"/>
              <a:t>Sort of like the US Mail.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1033F-1A23-4AA4-833F-8F49DA21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116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1963" y="-63500"/>
            <a:ext cx="8077200" cy="11303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Definition of Signal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61963" y="1028701"/>
            <a:ext cx="8458200" cy="24399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dirty="0"/>
              <a:t>Signal</a:t>
            </a:r>
            <a:r>
              <a:rPr lang="en-US" altLang="en-US" sz="2800" dirty="0"/>
              <a:t>: A signal is an </a:t>
            </a:r>
            <a:r>
              <a:rPr lang="en-US" altLang="en-US" sz="2800" i="1" dirty="0">
                <a:solidFill>
                  <a:schemeClr val="accent2"/>
                </a:solidFill>
              </a:rPr>
              <a:t>asynchronous</a:t>
            </a:r>
            <a:r>
              <a:rPr lang="en-US" altLang="en-US" sz="2800" dirty="0"/>
              <a:t> event which is delivered to a process.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 </a:t>
            </a:r>
            <a:r>
              <a:rPr lang="en-US" altLang="en-US" sz="2400" dirty="0"/>
              <a:t>Event gains attention of the OS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OS stops the application process immediately, sending it a signal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Signal handler</a:t>
            </a:r>
            <a:r>
              <a:rPr lang="en-US" altLang="en-US" sz="2400" dirty="0"/>
              <a:t> executes to completion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Application process resumes where it left off</a:t>
            </a:r>
          </a:p>
        </p:txBody>
      </p:sp>
      <p:sp>
        <p:nvSpPr>
          <p:cNvPr id="23556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27388" y="4419600"/>
            <a:ext cx="1344612" cy="22272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call f</a:t>
            </a:r>
          </a:p>
          <a:p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70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70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23557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14688" y="3962399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23558" name="Rectangl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10163" y="4313238"/>
            <a:ext cx="2814637" cy="11144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signal_handler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(int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iSig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3559" name="Line 1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048000" y="5656975"/>
            <a:ext cx="1344612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Text 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56175" y="6003925"/>
            <a:ext cx="107315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</a:p>
        </p:txBody>
      </p:sp>
      <p:sp>
        <p:nvSpPr>
          <p:cNvPr id="23561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 flipV="1">
            <a:off x="4073525" y="5668964"/>
            <a:ext cx="882649" cy="52704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4591844" y="4313237"/>
            <a:ext cx="518319" cy="13155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4568778" y="5334000"/>
            <a:ext cx="541384" cy="3055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"/>
          <p:cNvSpPr>
            <a:spLocks noChangeArrowheads="1"/>
          </p:cNvSpPr>
          <p:nvPr/>
        </p:nvSpPr>
        <p:spPr bwMode="auto">
          <a:xfrm>
            <a:off x="516121" y="4789398"/>
            <a:ext cx="20683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e.g. user types </a:t>
            </a:r>
          </a:p>
          <a:p>
            <a:r>
              <a:rPr lang="en-US" altLang="en-US" dirty="0">
                <a:latin typeface="+mn-lt"/>
              </a:rPr>
              <a:t>ctrl-C</a:t>
            </a:r>
          </a:p>
          <a:p>
            <a:r>
              <a:rPr lang="en-US" altLang="en-US" dirty="0">
                <a:latin typeface="+mn-lt"/>
              </a:rPr>
              <a:t>at anytime.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72091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Examples of Signals    (1 of 2)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84920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/>
              <a:t>User types Ctrl-c</a:t>
            </a:r>
          </a:p>
          <a:p>
            <a:r>
              <a:rPr lang="en-US" altLang="en-US" sz="2400" dirty="0"/>
              <a:t>Event gains attention of OS</a:t>
            </a:r>
          </a:p>
          <a:p>
            <a:endParaRPr lang="en-US" altLang="en-US" sz="2400" dirty="0"/>
          </a:p>
          <a:p>
            <a:r>
              <a:rPr lang="en-US" altLang="en-US" sz="2400" dirty="0"/>
              <a:t>OS stops the application process immediately, sending it a 2/SIGINT signal</a:t>
            </a:r>
          </a:p>
          <a:p>
            <a:endParaRPr lang="en-US" altLang="en-US" sz="2400" dirty="0"/>
          </a:p>
          <a:p>
            <a:r>
              <a:rPr lang="en-US" altLang="en-US" sz="2400" dirty="0"/>
              <a:t>Signal handler for 2/SIGINT signal executes to completion</a:t>
            </a:r>
          </a:p>
          <a:p>
            <a:pPr marL="342865" lvl="1" indent="0">
              <a:buNone/>
            </a:pPr>
            <a:r>
              <a:rPr lang="en-US" altLang="en-US" sz="2400" i="1" dirty="0"/>
              <a:t>Default signal handler for 2/SIGINT signal exits process</a:t>
            </a:r>
          </a:p>
          <a:p>
            <a:pPr marL="342865" lvl="1" indent="0"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67400" y="6423492"/>
            <a:ext cx="3086100" cy="228600"/>
          </a:xfrm>
        </p:spPr>
        <p:txBody>
          <a:bodyPr anchor="ctr"/>
          <a:lstStyle/>
          <a:p>
            <a:pPr>
              <a:defRPr/>
            </a:pPr>
            <a:fld id="{2CE05301-5269-4E56-8526-74FC4772D741}" type="slidenum">
              <a:rPr lang="en-US" altLang="en-US" sz="1100">
                <a:solidFill>
                  <a:prstClr val="black">
                    <a:alpha val="80000"/>
                  </a:prstClr>
                </a:solidFill>
                <a:latin typeface="+mn-lt"/>
              </a:rPr>
              <a:pPr>
                <a:defRPr/>
              </a:pPr>
              <a:t>16</a:t>
            </a:fld>
            <a:endParaRPr lang="en-US" altLang="en-US" sz="1100" dirty="0">
              <a:solidFill>
                <a:prstClr val="black">
                  <a:alpha val="80000"/>
                </a:prstClr>
              </a:solidFill>
              <a:latin typeface="+mn-lt"/>
            </a:endParaRPr>
          </a:p>
        </p:txBody>
      </p:sp>
      <p:pic>
        <p:nvPicPr>
          <p:cNvPr id="25605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49204"/>
            <a:ext cx="1600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02479" y="0"/>
            <a:ext cx="7886700" cy="1058694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Examples of Signals   (2 of 2)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07572" y="1143000"/>
            <a:ext cx="8081607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Process makes illegal memory </a:t>
            </a:r>
            <a:r>
              <a:rPr lang="en-US" altLang="en-US" sz="3200" dirty="0"/>
              <a:t>reference</a:t>
            </a:r>
            <a:endParaRPr lang="en-US" altLang="en-US" sz="2800" dirty="0"/>
          </a:p>
          <a:p>
            <a:r>
              <a:rPr lang="en-US" altLang="en-US" sz="2400" dirty="0"/>
              <a:t>Event gains attention of OS</a:t>
            </a:r>
          </a:p>
          <a:p>
            <a:endParaRPr lang="en-US" altLang="en-US" sz="1600" dirty="0"/>
          </a:p>
          <a:p>
            <a:r>
              <a:rPr lang="en-US" altLang="en-US" sz="2400" dirty="0"/>
              <a:t>OS stops application process immediately, sending it a 11/</a:t>
            </a:r>
            <a:r>
              <a:rPr lang="en-US" altLang="en-US" sz="2400" b="1" dirty="0"/>
              <a:t>SIGSEGV</a:t>
            </a:r>
            <a:r>
              <a:rPr lang="en-US" altLang="en-US" sz="2400" dirty="0"/>
              <a:t> signal</a:t>
            </a:r>
          </a:p>
          <a:p>
            <a:endParaRPr lang="en-US" altLang="en-US" sz="1600" dirty="0"/>
          </a:p>
          <a:p>
            <a:r>
              <a:rPr lang="en-US" altLang="en-US" sz="2400" dirty="0"/>
              <a:t>Signal handler for 11/SIGSEGV signal executes to completion</a:t>
            </a:r>
          </a:p>
          <a:p>
            <a:pPr marL="685729" lvl="2" indent="0">
              <a:buNone/>
            </a:pPr>
            <a:r>
              <a:rPr lang="en-US" altLang="en-US" i="1" dirty="0"/>
              <a:t>Default signal handler for 11/SIGSEGV signal prints “segmentation fault” and exits process</a:t>
            </a:r>
          </a:p>
          <a:p>
            <a:pPr marL="0" indent="0">
              <a:buNone/>
            </a:pPr>
            <a:endParaRPr lang="en-US" altLang="en-US" sz="1600" i="1" dirty="0"/>
          </a:p>
          <a:p>
            <a:pPr marL="0" indent="0">
              <a:buNone/>
            </a:pPr>
            <a:r>
              <a:rPr lang="en-US" altLang="en-US" sz="2400" i="1" dirty="0"/>
              <a:t>PS:  </a:t>
            </a:r>
            <a:r>
              <a:rPr lang="en-US" sz="2400" dirty="0"/>
              <a:t>Since </a:t>
            </a:r>
            <a:r>
              <a:rPr lang="en-US" sz="2400" b="1" dirty="0" err="1"/>
              <a:t>ptr</a:t>
            </a:r>
            <a:r>
              <a:rPr lang="en-US" sz="2400" dirty="0"/>
              <a:t> is uninitialized, we would get a SEG_FAULT</a:t>
            </a:r>
          </a:p>
          <a:p>
            <a:pPr marL="0" indent="0">
              <a:buNone/>
            </a:pPr>
            <a:r>
              <a:rPr lang="en-US" altLang="en-US" sz="2400" i="1" dirty="0"/>
              <a:t>        </a:t>
            </a:r>
            <a:r>
              <a:rPr lang="en-US" altLang="en-US" sz="2400" dirty="0"/>
              <a:t>If we said “</a:t>
            </a:r>
            <a:r>
              <a:rPr lang="en-US" altLang="en-US" sz="2400" dirty="0" err="1"/>
              <a:t>ptr</a:t>
            </a:r>
            <a:r>
              <a:rPr lang="en-US" altLang="en-US" sz="2400" dirty="0"/>
              <a:t> = 20”, it would </a:t>
            </a:r>
            <a:r>
              <a:rPr lang="en-US" sz="2400" dirty="0"/>
              <a:t>not get fault until you tried </a:t>
            </a:r>
          </a:p>
          <a:p>
            <a:pPr marL="0" indent="0">
              <a:buNone/>
            </a:pPr>
            <a:r>
              <a:rPr lang="en-US" sz="2400" dirty="0"/>
              <a:t>        to access *</a:t>
            </a:r>
            <a:r>
              <a:rPr lang="en-US" sz="2400" dirty="0" err="1"/>
              <a:t>ptr</a:t>
            </a:r>
            <a:endParaRPr lang="en-US" altLang="en-US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67400" y="6400800"/>
            <a:ext cx="3086100" cy="228600"/>
          </a:xfrm>
        </p:spPr>
        <p:txBody>
          <a:bodyPr anchor="ctr"/>
          <a:lstStyle/>
          <a:p>
            <a:pPr>
              <a:defRPr/>
            </a:pPr>
            <a:fld id="{2CE05301-5269-4E56-8526-74FC4772D741}" type="slidenum">
              <a:rPr lang="en-US" altLang="en-US">
                <a:solidFill>
                  <a:prstClr val="black">
                    <a:alpha val="80000"/>
                  </a:prstClr>
                </a:solidFill>
                <a:latin typeface="+mn-lt"/>
              </a:rPr>
              <a:pPr>
                <a:defRPr/>
              </a:pPr>
              <a:t>17</a:t>
            </a:fld>
            <a:endParaRPr lang="en-US" altLang="en-US" dirty="0">
              <a:solidFill>
                <a:prstClr val="black">
                  <a:alpha val="80000"/>
                </a:prstClr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2800" y="1365116"/>
            <a:ext cx="152638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20;</a:t>
            </a:r>
          </a:p>
        </p:txBody>
      </p:sp>
    </p:spTree>
    <p:extLst>
      <p:ext uri="{BB962C8B-B14F-4D97-AF65-F5344CB8AC3E}">
        <p14:creationId xmlns:p14="http://schemas.microsoft.com/office/powerpoint/2010/main" val="109426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2362200" cy="3200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>
                <a:ea typeface="굴림" panose="020B0600000101010101" pitchFamily="34" charset="-127"/>
              </a:rPr>
              <a:t>Example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of Signal: </a:t>
            </a:r>
            <a:br>
              <a:rPr lang="en-US" altLang="ko-KR" dirty="0">
                <a:ea typeface="굴림" panose="020B0600000101010101" pitchFamily="34" charset="-127"/>
              </a:rPr>
            </a:b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fork, </a:t>
            </a:r>
            <a:br>
              <a:rPr lang="en-US" altLang="ko-KR" i="1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exit, </a:t>
            </a:r>
            <a:br>
              <a:rPr lang="en-US" altLang="ko-KR" i="1" dirty="0">
                <a:ea typeface="굴림" panose="020B0600000101010101" pitchFamily="34" charset="-127"/>
              </a:rPr>
            </a:br>
            <a:r>
              <a:rPr lang="en-US" altLang="ko-KR" i="1" dirty="0">
                <a:ea typeface="굴림" panose="020B0600000101010101" pitchFamily="34" charset="-127"/>
              </a:rPr>
              <a:t>wait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&amp; </a:t>
            </a:r>
            <a:r>
              <a:rPr lang="en-US" altLang="ko-KR" i="1" dirty="0" err="1">
                <a:ea typeface="굴림" panose="020B0600000101010101" pitchFamily="34" charset="-127"/>
              </a:rPr>
              <a:t>execve</a:t>
            </a:r>
            <a:endParaRPr lang="en-US" altLang="ko-KR" i="1" dirty="0">
              <a:ea typeface="굴림" panose="020B0600000101010101" pitchFamily="34" charset="-127"/>
            </a:endParaRPr>
          </a:p>
        </p:txBody>
      </p:sp>
      <p:pic>
        <p:nvPicPr>
          <p:cNvPr id="276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6523"/>
            <a:ext cx="5759325" cy="6721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886200" y="4495800"/>
            <a:ext cx="228600" cy="12954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8BE90-D830-4FBF-BCEC-228CA5AC5B9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44C289-B893-4D22-9F81-FA034C6027F1}"/>
              </a:ext>
            </a:extLst>
          </p:cNvPr>
          <p:cNvSpPr/>
          <p:nvPr/>
        </p:nvSpPr>
        <p:spPr>
          <a:xfrm>
            <a:off x="609600" y="228600"/>
            <a:ext cx="1676400" cy="3200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19843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Sending Signals via Keystrokes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690688"/>
            <a:ext cx="7886700" cy="4351338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sz="3200" dirty="0"/>
              <a:t>Three signals can be sent from keyboard:</a:t>
            </a:r>
          </a:p>
          <a:p>
            <a:pPr marL="342865" lvl="1" indent="0">
              <a:buNone/>
            </a:pPr>
            <a:endParaRPr lang="en-US" altLang="en-US" sz="3200" dirty="0"/>
          </a:p>
          <a:p>
            <a:pPr marL="342865" lvl="1" indent="0">
              <a:buNone/>
            </a:pPr>
            <a:r>
              <a:rPr lang="en-US" altLang="en-US" sz="2800" b="1" dirty="0"/>
              <a:t>Ctrl-c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 2/SIG</a:t>
            </a:r>
            <a:r>
              <a:rPr lang="en-US" altLang="en-US" sz="2800" dirty="0"/>
              <a:t>INT signal</a:t>
            </a:r>
          </a:p>
          <a:p>
            <a:pPr marL="685729" lvl="2" indent="0">
              <a:buNone/>
            </a:pPr>
            <a:r>
              <a:rPr lang="en-US" altLang="en-US" sz="2800" dirty="0"/>
              <a:t>Default handler exits process</a:t>
            </a:r>
          </a:p>
          <a:p>
            <a:pPr marL="685729" lvl="2" indent="0">
              <a:buNone/>
            </a:pPr>
            <a:endParaRPr lang="en-US" altLang="en-US" sz="1600" dirty="0"/>
          </a:p>
          <a:p>
            <a:pPr marL="342865" lvl="1" indent="0">
              <a:buNone/>
            </a:pPr>
            <a:r>
              <a:rPr lang="en-US" altLang="en-US" sz="2800" b="1" dirty="0"/>
              <a:t>Ctrl-z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Wingdings" panose="05000000000000000000" pitchFamily="2" charset="2"/>
              </a:rPr>
              <a:t> 20/SIG</a:t>
            </a:r>
            <a:r>
              <a:rPr lang="en-US" altLang="en-US" sz="2800" dirty="0"/>
              <a:t>TSTP signal</a:t>
            </a:r>
          </a:p>
          <a:p>
            <a:pPr marL="685729" lvl="2" indent="0">
              <a:buNone/>
            </a:pPr>
            <a:r>
              <a:rPr lang="en-US" altLang="en-US" sz="2800" dirty="0"/>
              <a:t>Default handler suspends process</a:t>
            </a:r>
          </a:p>
          <a:p>
            <a:pPr marL="685729" lvl="2" indent="0">
              <a:buNone/>
            </a:pPr>
            <a:endParaRPr lang="en-US" altLang="en-US" sz="1600" dirty="0"/>
          </a:p>
          <a:p>
            <a:pPr marL="342865" lvl="1" indent="0">
              <a:buNone/>
            </a:pPr>
            <a:r>
              <a:rPr lang="en-US" altLang="en-US" sz="2800" b="1" dirty="0"/>
              <a:t>Ctrl-\ </a:t>
            </a:r>
            <a:r>
              <a:rPr lang="en-US" altLang="en-US" sz="2800" dirty="0">
                <a:sym typeface="Wingdings" panose="05000000000000000000" pitchFamily="2" charset="2"/>
              </a:rPr>
              <a:t> 3/SIG</a:t>
            </a:r>
            <a:r>
              <a:rPr lang="en-US" altLang="en-US" sz="2800" dirty="0"/>
              <a:t>QUIT signal</a:t>
            </a:r>
          </a:p>
          <a:p>
            <a:pPr marL="685729" lvl="2" indent="0">
              <a:buNone/>
            </a:pPr>
            <a:r>
              <a:rPr lang="en-US" altLang="en-US" sz="2800" dirty="0"/>
              <a:t>Default handler exits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39971" y="6477000"/>
            <a:ext cx="3086100" cy="228600"/>
          </a:xfrm>
        </p:spPr>
        <p:txBody>
          <a:bodyPr anchor="ctr"/>
          <a:lstStyle/>
          <a:p>
            <a:pPr>
              <a:defRPr/>
            </a:pPr>
            <a:fld id="{122C7BD5-69C4-41FA-B745-29AB5B976D9E}" type="slidenum">
              <a:rPr lang="en-US" altLang="en-US">
                <a:solidFill>
                  <a:prstClr val="black">
                    <a:alpha val="80000"/>
                  </a:prstClr>
                </a:solidFill>
                <a:latin typeface="+mn-lt"/>
              </a:rPr>
              <a:pPr>
                <a:defRPr/>
              </a:pPr>
              <a:t>19</a:t>
            </a:fld>
            <a:endParaRPr lang="en-US" altLang="en-US" dirty="0">
              <a:solidFill>
                <a:prstClr val="black">
                  <a:alpha val="80000"/>
                </a:prst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3" y="-328613"/>
            <a:ext cx="8077200" cy="1657351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UNIX Process Control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3649663" y="1547813"/>
            <a:ext cx="1489075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Non-Existing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1116013" y="3216275"/>
            <a:ext cx="1374775" cy="9255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Foreground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3689350" y="5233988"/>
            <a:ext cx="1412875" cy="925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Stopped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6453188" y="3198813"/>
            <a:ext cx="1412875" cy="925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cxnSp>
        <p:nvCxnSpPr>
          <p:cNvPr id="20487" name="AutoShape 22"/>
          <p:cNvCxnSpPr>
            <a:cxnSpLocks noChangeShapeType="1"/>
            <a:stCxn id="20484" idx="0"/>
            <a:endCxn id="20483" idx="1"/>
          </p:cNvCxnSpPr>
          <p:nvPr/>
        </p:nvCxnSpPr>
        <p:spPr bwMode="auto">
          <a:xfrm rot="-5400000">
            <a:off x="2055019" y="1621631"/>
            <a:ext cx="1343025" cy="18462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8" name="Text Box 24"/>
          <p:cNvSpPr txBox="1">
            <a:spLocks noChangeArrowheads="1"/>
          </p:cNvSpPr>
          <p:nvPr/>
        </p:nvSpPr>
        <p:spPr bwMode="auto">
          <a:xfrm>
            <a:off x="1154113" y="1816100"/>
            <a:ext cx="130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↓ </a:t>
            </a:r>
            <a:r>
              <a:rPr lang="en-US" altLang="en-US" sz="1800" i="1" dirty="0"/>
              <a:t>command</a:t>
            </a:r>
            <a:r>
              <a:rPr lang="en-US" altLang="en-US" sz="1800" dirty="0"/>
              <a:t> </a:t>
            </a:r>
          </a:p>
          <a:p>
            <a:r>
              <a:rPr lang="en-US" altLang="en-US" sz="1800" dirty="0">
                <a:cs typeface="Times New Roman" panose="02020603050405020304" pitchFamily="18" charset="0"/>
              </a:rPr>
              <a:t>↑ Ctrl-c</a:t>
            </a:r>
            <a:endParaRPr lang="en-US" altLang="en-US" sz="1800" dirty="0"/>
          </a:p>
        </p:txBody>
      </p:sp>
      <p:cxnSp>
        <p:nvCxnSpPr>
          <p:cNvPr id="20489" name="AutoShape 25"/>
          <p:cNvCxnSpPr>
            <a:cxnSpLocks noChangeShapeType="1"/>
            <a:stCxn id="20484" idx="2"/>
            <a:endCxn id="20485" idx="1"/>
          </p:cNvCxnSpPr>
          <p:nvPr/>
        </p:nvCxnSpPr>
        <p:spPr bwMode="auto">
          <a:xfrm rot="16200000" flipH="1">
            <a:off x="1968500" y="3976688"/>
            <a:ext cx="1555750" cy="18859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0" name="Text Box 26"/>
          <p:cNvSpPr txBox="1">
            <a:spLocks noChangeArrowheads="1"/>
          </p:cNvSpPr>
          <p:nvPr/>
        </p:nvSpPr>
        <p:spPr bwMode="auto">
          <a:xfrm>
            <a:off x="1038225" y="4965700"/>
            <a:ext cx="1190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 </a:t>
            </a:r>
            <a:r>
              <a:rPr lang="en-US" altLang="en-US" sz="1800" dirty="0">
                <a:cs typeface="Times New Roman" panose="02020603050405020304" pitchFamily="18" charset="0"/>
              </a:rPr>
              <a:t>↓</a:t>
            </a:r>
            <a:r>
              <a:rPr lang="en-US" altLang="en-US" sz="1800" dirty="0"/>
              <a:t> Ctrl-z</a:t>
            </a:r>
          </a:p>
          <a:p>
            <a:r>
              <a:rPr lang="en-US" altLang="en-US" sz="1800" dirty="0"/>
              <a:t> ↑ </a:t>
            </a:r>
            <a:r>
              <a:rPr lang="en-US" altLang="en-US" sz="1800" dirty="0" err="1"/>
              <a:t>fg</a:t>
            </a:r>
            <a:endParaRPr lang="en-US" altLang="en-US" sz="1800"/>
          </a:p>
        </p:txBody>
      </p:sp>
      <p:cxnSp>
        <p:nvCxnSpPr>
          <p:cNvPr id="20491" name="AutoShape 28"/>
          <p:cNvCxnSpPr>
            <a:cxnSpLocks noChangeShapeType="1"/>
            <a:stCxn id="20485" idx="3"/>
            <a:endCxn id="20486" idx="2"/>
          </p:cNvCxnSpPr>
          <p:nvPr/>
        </p:nvCxnSpPr>
        <p:spPr bwMode="auto">
          <a:xfrm flipV="1">
            <a:off x="5102225" y="4124325"/>
            <a:ext cx="2057400" cy="15732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2" name="Text Box 29"/>
          <p:cNvSpPr txBox="1">
            <a:spLocks noChangeArrowheads="1"/>
          </p:cNvSpPr>
          <p:nvPr/>
        </p:nvSpPr>
        <p:spPr bwMode="auto">
          <a:xfrm>
            <a:off x="6607175" y="4965700"/>
            <a:ext cx="1536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cs typeface="Times New Roman" panose="02020603050405020304" pitchFamily="18" charset="0"/>
              </a:rPr>
              <a:t>↓</a:t>
            </a:r>
            <a:r>
              <a:rPr lang="en-US" altLang="en-US" sz="1800"/>
              <a:t> kill -20 </a:t>
            </a:r>
            <a:r>
              <a:rPr lang="en-US" altLang="en-US" sz="1800" i="1"/>
              <a:t>pid</a:t>
            </a:r>
            <a:endParaRPr lang="en-US" altLang="en-US" sz="1800"/>
          </a:p>
          <a:p>
            <a:r>
              <a:rPr lang="en-US" altLang="en-US" sz="1800"/>
              <a:t>↑ bg</a:t>
            </a:r>
          </a:p>
        </p:txBody>
      </p:sp>
      <p:cxnSp>
        <p:nvCxnSpPr>
          <p:cNvPr id="20493" name="AutoShape 30"/>
          <p:cNvCxnSpPr>
            <a:cxnSpLocks noChangeShapeType="1"/>
            <a:stCxn id="20483" idx="3"/>
            <a:endCxn id="20486" idx="0"/>
          </p:cNvCxnSpPr>
          <p:nvPr/>
        </p:nvCxnSpPr>
        <p:spPr bwMode="auto">
          <a:xfrm>
            <a:off x="5138738" y="1873250"/>
            <a:ext cx="2020887" cy="13255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4" name="Text Box 31"/>
          <p:cNvSpPr txBox="1">
            <a:spLocks noChangeArrowheads="1"/>
          </p:cNvSpPr>
          <p:nvPr/>
        </p:nvSpPr>
        <p:spPr bwMode="auto">
          <a:xfrm>
            <a:off x="6530975" y="1816100"/>
            <a:ext cx="1536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↓ </a:t>
            </a:r>
            <a:r>
              <a:rPr lang="en-US" altLang="en-US" sz="1800" i="1"/>
              <a:t>command</a:t>
            </a:r>
            <a:r>
              <a:rPr lang="en-US" altLang="en-US" sz="1800"/>
              <a:t> &amp; </a:t>
            </a:r>
          </a:p>
          <a:p>
            <a:r>
              <a:rPr lang="en-US" altLang="en-US" sz="1800">
                <a:cs typeface="Times New Roman" panose="02020603050405020304" pitchFamily="18" charset="0"/>
              </a:rPr>
              <a:t>↑ kill –2 </a:t>
            </a:r>
            <a:r>
              <a:rPr lang="en-US" altLang="en-US" sz="1800" i="1">
                <a:cs typeface="Times New Roman" panose="02020603050405020304" pitchFamily="18" charset="0"/>
              </a:rPr>
              <a:t>pid</a:t>
            </a:r>
            <a:endParaRPr lang="en-US" altLang="en-US" sz="1800"/>
          </a:p>
        </p:txBody>
      </p:sp>
      <p:cxnSp>
        <p:nvCxnSpPr>
          <p:cNvPr id="20495" name="AutoShape 32"/>
          <p:cNvCxnSpPr>
            <a:cxnSpLocks noChangeShapeType="1"/>
            <a:stCxn id="20485" idx="0"/>
            <a:endCxn id="20483" idx="2"/>
          </p:cNvCxnSpPr>
          <p:nvPr/>
        </p:nvCxnSpPr>
        <p:spPr bwMode="auto">
          <a:xfrm rot="5400000" flipH="1">
            <a:off x="2877344" y="3715544"/>
            <a:ext cx="3035300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6" name="Text Box 33"/>
          <p:cNvSpPr txBox="1">
            <a:spLocks noChangeArrowheads="1"/>
          </p:cNvSpPr>
          <p:nvPr/>
        </p:nvSpPr>
        <p:spPr bwMode="auto">
          <a:xfrm>
            <a:off x="4379913" y="427355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cs typeface="Times New Roman" panose="02020603050405020304" pitchFamily="18" charset="0"/>
              </a:rPr>
              <a:t>↑ </a:t>
            </a:r>
            <a:r>
              <a:rPr lang="en-US" altLang="en-US" sz="1800"/>
              <a:t>kill –2 </a:t>
            </a:r>
            <a:r>
              <a:rPr lang="en-US" altLang="en-US" sz="1800" i="1"/>
              <a:t>pid</a:t>
            </a:r>
            <a:endParaRPr lang="en-US" altLang="en-US" sz="1800"/>
          </a:p>
        </p:txBody>
      </p:sp>
      <p:cxnSp>
        <p:nvCxnSpPr>
          <p:cNvPr id="20497" name="AutoShape 34"/>
          <p:cNvCxnSpPr>
            <a:cxnSpLocks noChangeShapeType="1"/>
            <a:stCxn id="20486" idx="1"/>
            <a:endCxn id="20484" idx="3"/>
          </p:cNvCxnSpPr>
          <p:nvPr/>
        </p:nvCxnSpPr>
        <p:spPr bwMode="auto">
          <a:xfrm rot="10800000" flipV="1">
            <a:off x="2490788" y="3662363"/>
            <a:ext cx="3962400" cy="174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8" name="Text Box 35"/>
          <p:cNvSpPr txBox="1">
            <a:spLocks noChangeArrowheads="1"/>
          </p:cNvSpPr>
          <p:nvPr/>
        </p:nvSpPr>
        <p:spPr bwMode="auto">
          <a:xfrm>
            <a:off x="4362450" y="3216275"/>
            <a:ext cx="305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 </a:t>
            </a:r>
            <a:r>
              <a:rPr lang="en-US" altLang="en-US" sz="1800" dirty="0">
                <a:cs typeface="Times New Roman" panose="02020603050405020304" pitchFamily="18" charset="0"/>
              </a:rPr>
              <a:t>← </a:t>
            </a:r>
            <a:r>
              <a:rPr lang="en-US" altLang="en-US" sz="1800" dirty="0" err="1">
                <a:cs typeface="Times New Roman" panose="02020603050405020304" pitchFamily="18" charset="0"/>
              </a:rPr>
              <a:t>fg</a:t>
            </a: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D21BF-51E9-4182-A268-85510D9E625D}"/>
              </a:ext>
            </a:extLst>
          </p:cNvPr>
          <p:cNvSpPr txBox="1"/>
          <p:nvPr/>
        </p:nvSpPr>
        <p:spPr>
          <a:xfrm>
            <a:off x="3041482" y="3678237"/>
            <a:ext cx="10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 err="1">
                <a:cs typeface="Times New Roman" panose="02020603050405020304" pitchFamily="18" charset="0"/>
              </a:rPr>
              <a:t>bg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endParaRPr lang="en-US" sz="1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0AB67E-09E1-4781-8E52-17791EFA8A69}"/>
              </a:ext>
            </a:extLst>
          </p:cNvPr>
          <p:cNvCxnSpPr>
            <a:cxnSpLocks/>
          </p:cNvCxnSpPr>
          <p:nvPr/>
        </p:nvCxnSpPr>
        <p:spPr>
          <a:xfrm>
            <a:off x="3464793" y="3862903"/>
            <a:ext cx="224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ED92-577C-4595-BA91-46F165B1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76" y="-252413"/>
            <a:ext cx="7886700" cy="1325563"/>
          </a:xfrm>
        </p:spPr>
        <p:txBody>
          <a:bodyPr/>
          <a:lstStyle/>
          <a:p>
            <a:r>
              <a:rPr lang="en-US" dirty="0"/>
              <a:t>kill –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F7AA9-44CA-40FB-9507-19178A1A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E0361-FC4F-4F5C-AEAD-56E4D67A73D9}"/>
              </a:ext>
            </a:extLst>
          </p:cNvPr>
          <p:cNvSpPr txBox="1"/>
          <p:nvPr/>
        </p:nvSpPr>
        <p:spPr>
          <a:xfrm>
            <a:off x="565826" y="1490008"/>
            <a:ext cx="79495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One process can send a signal to another process </a:t>
            </a:r>
          </a:p>
          <a:p>
            <a:r>
              <a:rPr lang="en-US" dirty="0">
                <a:latin typeface="+mn-lt"/>
              </a:rPr>
              <a:t>using the </a:t>
            </a:r>
            <a:r>
              <a:rPr lang="en-US" b="1" dirty="0">
                <a:latin typeface="+mn-lt"/>
              </a:rPr>
              <a:t>kill() </a:t>
            </a:r>
            <a:r>
              <a:rPr lang="en-US" dirty="0">
                <a:latin typeface="+mn-lt"/>
              </a:rPr>
              <a:t>system call, which is the analog of the kill shell command.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(The term kill was chosen because the default action of most of the signals that were available on early UNIX implementations was to terminate the process.)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Today we use </a:t>
            </a:r>
            <a:r>
              <a:rPr lang="en-US" b="1" dirty="0">
                <a:latin typeface="+mn-lt"/>
              </a:rPr>
              <a:t>kill</a:t>
            </a:r>
            <a:r>
              <a:rPr lang="en-US" dirty="0">
                <a:latin typeface="+mn-lt"/>
              </a:rPr>
              <a:t> to send any signal, not just one to kill a process.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B2F284D2-7166-469F-B9CE-CB228B1FB7DB}"/>
              </a:ext>
            </a:extLst>
          </p:cNvPr>
          <p:cNvSpPr/>
          <p:nvPr/>
        </p:nvSpPr>
        <p:spPr>
          <a:xfrm>
            <a:off x="5486400" y="207882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Sending Signals via Function Call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653159" y="1066800"/>
            <a:ext cx="8479492" cy="5380038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signal.h</a:t>
            </a:r>
            <a:r>
              <a:rPr lang="en-US" sz="2800" dirty="0"/>
              <a:t>&gt;</a:t>
            </a:r>
          </a:p>
          <a:p>
            <a:pPr>
              <a:buFontTx/>
              <a:buNone/>
            </a:pPr>
            <a:r>
              <a:rPr lang="en-US" altLang="en-US" sz="400" b="1" dirty="0">
                <a:cs typeface="Courier New" panose="02070309020205020404" pitchFamily="49" charset="0"/>
              </a:rPr>
              <a:t> </a:t>
            </a:r>
          </a:p>
          <a:p>
            <a:pPr lvl="1">
              <a:buFont typeface="MT Extra" panose="05050102010205020202" pitchFamily="18" charset="2"/>
              <a:buNone/>
            </a:pPr>
            <a:r>
              <a:rPr lang="en-US" altLang="en-US" b="1" dirty="0">
                <a:cs typeface="Courier New" panose="02070309020205020404" pitchFamily="49" charset="0"/>
              </a:rPr>
              <a:t>int kill(</a:t>
            </a:r>
            <a:r>
              <a:rPr lang="en-US" altLang="en-US" b="1" dirty="0" err="1">
                <a:cs typeface="Courier New" panose="02070309020205020404" pitchFamily="49" charset="0"/>
              </a:rPr>
              <a:t>pid_t</a:t>
            </a:r>
            <a:r>
              <a:rPr lang="en-US" altLang="en-US" b="1" dirty="0"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cs typeface="Courier New" panose="02070309020205020404" pitchFamily="49" charset="0"/>
              </a:rPr>
              <a:t>iPid</a:t>
            </a:r>
            <a:r>
              <a:rPr lang="en-US" altLang="en-US" b="1" dirty="0">
                <a:cs typeface="Courier New" panose="02070309020205020404" pitchFamily="49" charset="0"/>
              </a:rPr>
              <a:t>, int </a:t>
            </a:r>
            <a:r>
              <a:rPr lang="en-US" altLang="en-US" b="1" dirty="0" err="1">
                <a:cs typeface="Courier New" panose="02070309020205020404" pitchFamily="49" charset="0"/>
              </a:rPr>
              <a:t>iSig</a:t>
            </a:r>
            <a:r>
              <a:rPr lang="en-US" altLang="en-US" b="1" dirty="0">
                <a:cs typeface="Courier New" panose="02070309020205020404" pitchFamily="49" charset="0"/>
              </a:rPr>
              <a:t>);</a:t>
            </a:r>
          </a:p>
          <a:p>
            <a:pPr lvl="1">
              <a:buFont typeface="MT Extra" panose="05050102010205020202" pitchFamily="18" charset="2"/>
              <a:buNone/>
            </a:pPr>
            <a:r>
              <a:rPr lang="en-US" alt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buFont typeface="MT Extra" panose="05050102010205020202" pitchFamily="18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/>
              <a:t> 			Returns 0 on success, or –1 on error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865" lvl="1" indent="0">
              <a:buNone/>
            </a:pPr>
            <a:endParaRPr lang="en-US" altLang="en-US" dirty="0"/>
          </a:p>
          <a:p>
            <a:pPr lvl="1"/>
            <a:r>
              <a:rPr lang="en-US" altLang="en-US" sz="2400" dirty="0"/>
              <a:t>Sends a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sz="2400" dirty="0"/>
              <a:t> signal to the process whose id is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400" dirty="0"/>
              <a:t>Equivalent to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 when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r>
              <a:rPr lang="en-US" altLang="en-US" sz="2400" dirty="0"/>
              <a:t> is the id of current process</a:t>
            </a:r>
          </a:p>
          <a:p>
            <a:pPr>
              <a:lnSpc>
                <a:spcPct val="1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10000"/>
              </a:lnSpc>
              <a:buFontTx/>
              <a:buNone/>
            </a:pPr>
            <a:r>
              <a:rPr lang="en-US" altLang="en-US" sz="1600" dirty="0"/>
              <a:t>  </a:t>
            </a:r>
          </a:p>
          <a:p>
            <a:pPr>
              <a:lnSpc>
                <a:spcPct val="1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10000"/>
              </a:lnSpc>
              <a:buFontTx/>
              <a:buNone/>
            </a:pPr>
            <a:r>
              <a:rPr lang="en-US" altLang="en-US" sz="2800" dirty="0"/>
              <a:t>Example:</a:t>
            </a:r>
          </a:p>
          <a:p>
            <a:pPr lvl="1">
              <a:lnSpc>
                <a:spcPct val="130000"/>
              </a:lnSpc>
              <a:buFont typeface="MT Extra" panose="05050102010205020202" pitchFamily="18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Process gets its id.</a:t>
            </a:r>
          </a:p>
          <a:p>
            <a:pPr lvl="1">
              <a:lnSpc>
                <a:spcPct val="130000"/>
              </a:lnSpc>
              <a:buFont typeface="MT Extra" panose="0505010201020502020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SIGINT);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Process sends itself</a:t>
            </a:r>
          </a:p>
          <a:p>
            <a:pPr lvl="1">
              <a:lnSpc>
                <a:spcPct val="130000"/>
              </a:lnSpc>
              <a:buFont typeface="MT Extra" panose="05050102010205020202" pitchFamily="18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//   a SIGINT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91200" y="6477000"/>
            <a:ext cx="3086100" cy="228600"/>
          </a:xfrm>
        </p:spPr>
        <p:txBody>
          <a:bodyPr anchor="ctr"/>
          <a:lstStyle/>
          <a:p>
            <a:pPr>
              <a:defRPr/>
            </a:pPr>
            <a:fld id="{F3D7B90D-4383-4BBA-AF0A-035B8B4FC111}" type="slidenum">
              <a:rPr lang="en-US" altLang="en-US">
                <a:solidFill>
                  <a:prstClr val="black">
                    <a:alpha val="80000"/>
                  </a:prstClr>
                </a:solidFill>
                <a:latin typeface="+mn-lt"/>
              </a:rPr>
              <a:pPr>
                <a:defRPr/>
              </a:pPr>
              <a:t>21</a:t>
            </a:fld>
            <a:endParaRPr lang="en-US" altLang="en-US" dirty="0">
              <a:solidFill>
                <a:prstClr val="black">
                  <a:alpha val="80000"/>
                </a:prstClr>
              </a:solidFill>
              <a:latin typeface="+mn-lt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6324600" y="1070043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ABE8B-CEC5-4591-820B-77D266353CCD}"/>
              </a:ext>
            </a:extLst>
          </p:cNvPr>
          <p:cNvSpPr/>
          <p:nvPr/>
        </p:nvSpPr>
        <p:spPr>
          <a:xfrm>
            <a:off x="664508" y="1066800"/>
            <a:ext cx="8479492" cy="1828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1"/>
            <a:ext cx="8286750" cy="914400"/>
          </a:xfrm>
        </p:spPr>
        <p:txBody>
          <a:bodyPr/>
          <a:lstStyle/>
          <a:p>
            <a:pPr>
              <a:defRPr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Other Examples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728382" y="914401"/>
            <a:ext cx="8362950" cy="5333999"/>
          </a:xfrm>
        </p:spPr>
        <p:txBody>
          <a:bodyPr/>
          <a:lstStyle/>
          <a:p>
            <a:pPr marL="342865" lvl="1" indent="0">
              <a:lnSpc>
                <a:spcPct val="110000"/>
              </a:lnSpc>
              <a:buNone/>
            </a:pPr>
            <a:r>
              <a:rPr lang="en-US" altLang="en-US" sz="2200" i="1" dirty="0"/>
              <a:t>Can specify either signal type </a:t>
            </a:r>
            <a:r>
              <a:rPr lang="en-US" altLang="en-US" sz="2200" dirty="0"/>
              <a:t>name</a:t>
            </a:r>
            <a:r>
              <a:rPr lang="en-US" altLang="en-US" sz="2200" i="1" dirty="0"/>
              <a:t> (-SIGINT) or </a:t>
            </a:r>
            <a:r>
              <a:rPr lang="en-US" altLang="en-US" sz="2200" dirty="0"/>
              <a:t>number</a:t>
            </a:r>
            <a:r>
              <a:rPr lang="en-US" altLang="en-US" sz="2200" i="1" dirty="0"/>
              <a:t> (-2)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1200" i="1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200" dirty="0"/>
              <a:t>No signal type name or number specified =&gt; sends 15/SIGTERM signal</a:t>
            </a:r>
          </a:p>
          <a:p>
            <a:pPr marL="342865" lvl="1" indent="0">
              <a:lnSpc>
                <a:spcPct val="110000"/>
              </a:lnSpc>
              <a:buNone/>
            </a:pPr>
            <a:r>
              <a:rPr lang="en-US" altLang="en-US" sz="2200" i="1" dirty="0"/>
              <a:t>Default 15/SIGTERM handler exits process</a:t>
            </a:r>
          </a:p>
          <a:p>
            <a:pPr marL="342865" lvl="1" indent="0">
              <a:lnSpc>
                <a:spcPct val="110000"/>
              </a:lnSpc>
              <a:buNone/>
            </a:pPr>
            <a:endParaRPr lang="en-US" altLang="en-US" sz="120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200" u="sng" dirty="0"/>
              <a:t>Examples:</a:t>
            </a:r>
          </a:p>
          <a:p>
            <a:pPr lvl="1">
              <a:lnSpc>
                <a:spcPct val="110000"/>
              </a:lnSpc>
              <a:buFont typeface="MT Extra" panose="05050102010205020202" pitchFamily="18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 –2 1234</a:t>
            </a:r>
          </a:p>
          <a:p>
            <a:pPr lvl="1">
              <a:lnSpc>
                <a:spcPct val="110000"/>
              </a:lnSpc>
              <a:buFont typeface="MT Extra" panose="05050102010205020202" pitchFamily="18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 -SIGINT 1234</a:t>
            </a:r>
          </a:p>
          <a:p>
            <a:pPr marL="342865" lvl="1" indent="0">
              <a:lnSpc>
                <a:spcPct val="110000"/>
              </a:lnSpc>
              <a:buNone/>
            </a:pPr>
            <a:r>
              <a:rPr lang="en-US" altLang="en-US" sz="2200" dirty="0"/>
              <a:t>Same as pressing </a:t>
            </a:r>
            <a:r>
              <a:rPr lang="en-US" altLang="en-US" sz="2200" b="1" dirty="0"/>
              <a:t>Ctrl-c</a:t>
            </a:r>
            <a:r>
              <a:rPr lang="en-US" altLang="en-US" sz="2200" dirty="0"/>
              <a:t> if process 1234 is running in foreground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29300" y="6400800"/>
            <a:ext cx="3086100" cy="228600"/>
          </a:xfrm>
        </p:spPr>
        <p:txBody>
          <a:bodyPr anchor="ctr"/>
          <a:lstStyle/>
          <a:p>
            <a:pPr>
              <a:defRPr/>
            </a:pPr>
            <a:fld id="{4FE6B308-B9E7-4A1C-8D2F-BB4B86827CA6}" type="slidenum">
              <a:rPr lang="en-US" altLang="en-US">
                <a:solidFill>
                  <a:prstClr val="black">
                    <a:alpha val="80000"/>
                  </a:prstClr>
                </a:solidFill>
                <a:latin typeface="+mn-lt"/>
              </a:rPr>
              <a:pPr>
                <a:defRPr/>
              </a:pPr>
              <a:t>22</a:t>
            </a:fld>
            <a:endParaRPr lang="en-US" altLang="en-US" dirty="0">
              <a:solidFill>
                <a:prstClr val="black">
                  <a:alpha val="80000"/>
                </a:prstClr>
              </a:solidFill>
              <a:latin typeface="+mn-lt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5715000" y="242101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2606" y="12699"/>
            <a:ext cx="8078787" cy="82550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b="1" dirty="0"/>
              <a:t>signal </a:t>
            </a:r>
            <a:r>
              <a:rPr lang="en-US" altLang="en-US" dirty="0"/>
              <a:t>system call -  </a:t>
            </a:r>
            <a:r>
              <a:rPr lang="en-US" altLang="en-US" sz="3600" dirty="0"/>
              <a:t>Change signal disposition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7B7589-DB2F-4407-9F21-8206E52DC899}" type="slidenum">
              <a:rPr kumimoji="0" lang="en-US" altLang="en-US" sz="127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anose="02020603050405020304" pitchFamily="18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7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anose="02020603050405020304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799" y="838200"/>
            <a:ext cx="7772400" cy="215443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#include &lt;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signal.h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*signal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(int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sig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void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(*handler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)(int)) ) (int)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	        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Returns previous signal disposition on success, </a:t>
            </a:r>
          </a:p>
          <a:p>
            <a:pPr lvl="0"/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         or SIG_ERR on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6F638-420F-4FB9-BC1A-C6D0AF22481B}"/>
              </a:ext>
            </a:extLst>
          </p:cNvPr>
          <p:cNvSpPr txBox="1"/>
          <p:nvPr/>
        </p:nvSpPr>
        <p:spPr>
          <a:xfrm>
            <a:off x="838993" y="3263197"/>
            <a:ext cx="77731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sig </a:t>
            </a:r>
            <a:r>
              <a:rPr lang="en-US" dirty="0">
                <a:latin typeface="+mn-lt"/>
              </a:rPr>
              <a:t>– the signal whose disposition we wish to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handler</a:t>
            </a:r>
            <a:r>
              <a:rPr lang="en-US" dirty="0">
                <a:latin typeface="+mn-lt"/>
              </a:rPr>
              <a:t> – the address of the function that should be called when this signal is delivered</a:t>
            </a:r>
          </a:p>
          <a:p>
            <a:r>
              <a:rPr lang="en-US" sz="1600" dirty="0">
                <a:latin typeface="+mn-lt"/>
              </a:rPr>
              <a:t> </a:t>
            </a:r>
          </a:p>
          <a:p>
            <a:r>
              <a:rPr lang="en-US" b="1" dirty="0">
                <a:latin typeface="+mn-lt"/>
              </a:rPr>
              <a:t>Form:</a:t>
            </a:r>
          </a:p>
          <a:p>
            <a:r>
              <a:rPr lang="en-US" dirty="0">
                <a:latin typeface="+mn-lt"/>
              </a:rPr>
              <a:t>	void handler (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sig) </a:t>
            </a:r>
          </a:p>
          <a:p>
            <a:r>
              <a:rPr lang="en-US" dirty="0">
                <a:latin typeface="+mn-lt"/>
              </a:rPr>
              <a:t>	{</a:t>
            </a:r>
          </a:p>
          <a:p>
            <a:r>
              <a:rPr lang="en-US" dirty="0">
                <a:latin typeface="+mn-lt"/>
              </a:rPr>
              <a:t>	        /* code for the handler */</a:t>
            </a:r>
          </a:p>
          <a:p>
            <a:r>
              <a:rPr lang="en-US" dirty="0">
                <a:latin typeface="+mn-lt"/>
              </a:rPr>
              <a:t>	}</a:t>
            </a:r>
          </a:p>
          <a:p>
            <a:r>
              <a:rPr lang="en-US" dirty="0">
                <a:latin typeface="+mn-lt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7771607" y="154703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071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28650" y="7620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Sending Signals via Function Call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61146" y="1477963"/>
            <a:ext cx="8178053" cy="49228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raise()   </a:t>
            </a:r>
          </a:p>
          <a:p>
            <a:pPr lvl="1">
              <a:buFont typeface="MT Extra" panose="05050102010205020202" pitchFamily="18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raise(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en-US" sz="2400" dirty="0"/>
              <a:t>Commands OS to send a signal of type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iSig</a:t>
            </a:r>
            <a:r>
              <a:rPr lang="en-US" altLang="en-US" sz="2400" dirty="0"/>
              <a:t> </a:t>
            </a:r>
            <a:r>
              <a:rPr lang="en-US" altLang="en-US" sz="2400" dirty="0">
                <a:highlight>
                  <a:srgbClr val="FFFF00"/>
                </a:highlight>
              </a:rPr>
              <a:t>to </a:t>
            </a:r>
            <a:r>
              <a:rPr lang="en-US" altLang="en-US" sz="2400" u="sng" dirty="0">
                <a:highlight>
                  <a:srgbClr val="FFFF00"/>
                </a:highlight>
              </a:rPr>
              <a:t>current process</a:t>
            </a:r>
            <a:r>
              <a:rPr lang="en-US" altLang="en-US" sz="2800" u="sng" dirty="0">
                <a:highlight>
                  <a:srgbClr val="FFFF00"/>
                </a:highlight>
              </a:rPr>
              <a:t>, </a:t>
            </a:r>
            <a:r>
              <a:rPr lang="en-US" altLang="en-US" sz="2800" b="1" u="sng" dirty="0">
                <a:highlight>
                  <a:srgbClr val="FFFF00"/>
                </a:highlight>
              </a:rPr>
              <a:t>itself</a:t>
            </a:r>
            <a:r>
              <a:rPr lang="en-US" altLang="en-US" sz="2400" u="sng" dirty="0"/>
              <a:t>.</a:t>
            </a:r>
          </a:p>
          <a:p>
            <a:pPr lvl="1"/>
            <a:r>
              <a:rPr lang="en-US" altLang="en-US" sz="2400" dirty="0"/>
              <a:t>Returns 0 to indicate success, non-0 to indicate failure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sz="2800" dirty="0"/>
              <a:t>Example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MT Extra" panose="05050102010205020202" pitchFamily="18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 = raise(SIGINT);  </a:t>
            </a:r>
          </a:p>
          <a:p>
            <a:pPr lvl="1">
              <a:buFont typeface="MT Extra" panose="05050102010205020202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2400" dirty="0">
                <a:cs typeface="Courier New" panose="02070309020205020404" pitchFamily="49" charset="0"/>
              </a:rPr>
              <a:t>/* Process commits termination. */</a:t>
            </a:r>
          </a:p>
          <a:p>
            <a:pPr lvl="1">
              <a:buFont typeface="MT Extra" panose="05050102010205020202" pitchFamily="18" charset="2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           /* where SIGINT is the number     */</a:t>
            </a:r>
          </a:p>
          <a:p>
            <a:pPr lvl="1">
              <a:buFont typeface="MT Extra" panose="05050102010205020202" pitchFamily="18" charset="2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           /* of the signal to  send                  */</a:t>
            </a:r>
          </a:p>
          <a:p>
            <a:pPr lvl="1">
              <a:buFont typeface="MT Extra" panose="05050102010205020202" pitchFamily="18" charset="2"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                                                                      </a:t>
            </a:r>
          </a:p>
          <a:p>
            <a:pPr lvl="1">
              <a:buFont typeface="MT Extra" panose="05050102010205020202" pitchFamily="18" charset="2"/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50857" y="6400800"/>
            <a:ext cx="3086100" cy="228600"/>
          </a:xfrm>
        </p:spPr>
        <p:txBody>
          <a:bodyPr anchor="ctr"/>
          <a:lstStyle/>
          <a:p>
            <a:pPr>
              <a:defRPr/>
            </a:pPr>
            <a:fld id="{69EAE8B2-DB60-4ED5-8D80-50D38140B6AA}" type="slidenum">
              <a:rPr lang="en-US" altLang="en-US">
                <a:solidFill>
                  <a:prstClr val="black">
                    <a:alpha val="80000"/>
                  </a:prstClr>
                </a:solidFill>
                <a:latin typeface="+mn-lt"/>
              </a:rPr>
              <a:pPr>
                <a:defRPr/>
              </a:pPr>
              <a:t>24</a:t>
            </a:fld>
            <a:endParaRPr lang="en-US" altLang="en-US" dirty="0">
              <a:solidFill>
                <a:prstClr val="black">
                  <a:alpha val="80000"/>
                </a:prstClr>
              </a:solidFill>
              <a:latin typeface="+mn-lt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3048000" y="1477963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843469-4AAC-44EF-A5D2-A17869D37429}"/>
              </a:ext>
            </a:extLst>
          </p:cNvPr>
          <p:cNvSpPr/>
          <p:nvPr/>
        </p:nvSpPr>
        <p:spPr>
          <a:xfrm>
            <a:off x="628650" y="1295400"/>
            <a:ext cx="7854204" cy="2362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Definitions for next picture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693096" y="1338533"/>
            <a:ext cx="8022291" cy="4846637"/>
          </a:xfrm>
        </p:spPr>
        <p:txBody>
          <a:bodyPr/>
          <a:lstStyle/>
          <a:p>
            <a:r>
              <a:rPr lang="en-US" sz="2800" dirty="0"/>
              <a:t>The SIGWINCH signal is sent to a process when its controlling terminal changes its size (a </a:t>
            </a:r>
            <a:r>
              <a:rPr lang="en-US" sz="2800" b="1" dirty="0"/>
              <a:t>win</a:t>
            </a:r>
            <a:r>
              <a:rPr lang="en-US" sz="2800" dirty="0"/>
              <a:t>dow </a:t>
            </a:r>
            <a:r>
              <a:rPr lang="en-US" sz="2800" b="1" dirty="0"/>
              <a:t>ch</a:t>
            </a:r>
            <a:r>
              <a:rPr lang="en-US" sz="2800" dirty="0"/>
              <a:t>ange).</a:t>
            </a:r>
          </a:p>
          <a:p>
            <a:r>
              <a:rPr lang="en-US" sz="2800" dirty="0"/>
              <a:t>The SIGHUP signal is sent to a process when its controlling terminal is closed.</a:t>
            </a:r>
          </a:p>
          <a:p>
            <a:r>
              <a:rPr lang="en-US" sz="2800" dirty="0"/>
              <a:t>The SIGINT signal is sent to a process by its controlling terminal when a user wishes to </a:t>
            </a:r>
            <a:r>
              <a:rPr lang="en-US" sz="2800" b="1" dirty="0"/>
              <a:t>interrupt</a:t>
            </a:r>
            <a:r>
              <a:rPr lang="en-US" sz="2800" dirty="0"/>
              <a:t> the process. This is typically initiated by pressing Control-C.</a:t>
            </a:r>
          </a:p>
          <a:p>
            <a:r>
              <a:rPr lang="en-US" sz="2800" dirty="0"/>
              <a:t>The SIGKILL signal can be sent to a process to cause it to terminate immediately (</a:t>
            </a:r>
            <a:r>
              <a:rPr lang="en-US" sz="2800" b="1" dirty="0"/>
              <a:t>kill</a:t>
            </a:r>
            <a:r>
              <a:rPr lang="en-US" sz="2800" dirty="0"/>
              <a:t>).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91200" y="6477000"/>
            <a:ext cx="3086100" cy="228600"/>
          </a:xfrm>
        </p:spPr>
        <p:txBody>
          <a:bodyPr anchor="ctr"/>
          <a:lstStyle/>
          <a:p>
            <a:pPr>
              <a:defRPr/>
            </a:pPr>
            <a:fld id="{F3D7B90D-4383-4BBA-AF0A-035B8B4FC111}" type="slidenum">
              <a:rPr lang="en-US" altLang="en-US">
                <a:solidFill>
                  <a:prstClr val="black">
                    <a:alpha val="80000"/>
                  </a:prstClr>
                </a:solidFill>
                <a:latin typeface="+mn-lt"/>
              </a:rPr>
              <a:pPr>
                <a:defRPr/>
              </a:pPr>
              <a:t>25</a:t>
            </a:fld>
            <a:endParaRPr lang="en-US" altLang="en-US" dirty="0">
              <a:solidFill>
                <a:prstClr val="black">
                  <a:alpha val="80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8319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Definitions for next picture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693096" y="1338533"/>
            <a:ext cx="8022291" cy="4846637"/>
          </a:xfrm>
        </p:spPr>
        <p:txBody>
          <a:bodyPr/>
          <a:lstStyle/>
          <a:p>
            <a:r>
              <a:rPr lang="en-US" sz="2800" dirty="0"/>
              <a:t>The SIGQUIT signal is sent to a process by its controlling terminal when the user requests that the process </a:t>
            </a:r>
            <a:r>
              <a:rPr lang="en-US" sz="2800" b="1" dirty="0"/>
              <a:t>quit</a:t>
            </a:r>
            <a:r>
              <a:rPr lang="en-US" sz="2800" dirty="0"/>
              <a:t> and perform a core dump. (Ctrl-\)</a:t>
            </a:r>
          </a:p>
          <a:p>
            <a:r>
              <a:rPr lang="en-US" sz="2800" dirty="0"/>
              <a:t>The SIGPIPE signal is sent to a process when it attempts to write to a </a:t>
            </a:r>
            <a:r>
              <a:rPr lang="en-US" sz="2800" dirty="0">
                <a:hlinkClick r:id="rId2" tooltip="Pipeline (Unix)"/>
              </a:rPr>
              <a:t>pipe</a:t>
            </a:r>
            <a:r>
              <a:rPr lang="en-US" sz="2800" dirty="0"/>
              <a:t> without a process connected to the other end.</a:t>
            </a:r>
          </a:p>
          <a:p>
            <a:r>
              <a:rPr lang="en-US" sz="2800" dirty="0"/>
              <a:t>SIGALRM is sent when real or clock time elapses. </a:t>
            </a:r>
          </a:p>
          <a:p>
            <a:r>
              <a:rPr lang="en-US" sz="2800" dirty="0"/>
              <a:t>The SIGUSR1 and SIGUSR2 signals are sent to a process to indicate </a:t>
            </a:r>
            <a:r>
              <a:rPr lang="en-US" sz="2800" b="1" dirty="0"/>
              <a:t>user-defined conditions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91200" y="6477000"/>
            <a:ext cx="3086100" cy="228600"/>
          </a:xfrm>
        </p:spPr>
        <p:txBody>
          <a:bodyPr anchor="ctr"/>
          <a:lstStyle/>
          <a:p>
            <a:pPr>
              <a:defRPr/>
            </a:pPr>
            <a:fld id="{F3D7B90D-4383-4BBA-AF0A-035B8B4FC111}" type="slidenum">
              <a:rPr lang="en-US" altLang="en-US">
                <a:solidFill>
                  <a:prstClr val="black">
                    <a:alpha val="80000"/>
                  </a:prstClr>
                </a:solidFill>
                <a:latin typeface="+mn-lt"/>
              </a:rPr>
              <a:pPr>
                <a:defRPr/>
              </a:pPr>
              <a:t>26</a:t>
            </a:fld>
            <a:endParaRPr lang="en-US" altLang="en-US" dirty="0">
              <a:solidFill>
                <a:prstClr val="black">
                  <a:alpha val="80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1014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03200"/>
            <a:ext cx="8078788" cy="16573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Signal Sources</a:t>
            </a:r>
          </a:p>
        </p:txBody>
      </p:sp>
      <p:sp useBgFill="1">
        <p:nvSpPr>
          <p:cNvPr id="36867" name="Oval 3"/>
          <p:cNvSpPr>
            <a:spLocks noChangeArrowheads="1"/>
          </p:cNvSpPr>
          <p:nvPr/>
        </p:nvSpPr>
        <p:spPr bwMode="auto">
          <a:xfrm>
            <a:off x="3221038" y="2819400"/>
            <a:ext cx="2044700" cy="20447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Arial" panose="020B0604020202020204" pitchFamily="34" charset="0"/>
            </a:endParaRPr>
          </a:p>
        </p:txBody>
      </p:sp>
      <p:sp useBgFill="1">
        <p:nvSpPr>
          <p:cNvPr id="36868" name="Rectangle 9"/>
          <p:cNvSpPr>
            <a:spLocks noChangeArrowheads="1"/>
          </p:cNvSpPr>
          <p:nvPr/>
        </p:nvSpPr>
        <p:spPr bwMode="auto">
          <a:xfrm>
            <a:off x="1239838" y="2362200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Arial" panose="020B0604020202020204" pitchFamily="34" charset="0"/>
            </a:endParaRPr>
          </a:p>
        </p:txBody>
      </p:sp>
      <p:sp useBgFill="1">
        <p:nvSpPr>
          <p:cNvPr id="36869" name="Rectangle 10"/>
          <p:cNvSpPr>
            <a:spLocks noChangeArrowheads="1"/>
          </p:cNvSpPr>
          <p:nvPr/>
        </p:nvSpPr>
        <p:spPr bwMode="auto">
          <a:xfrm>
            <a:off x="858838" y="3886200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Arial" panose="020B0604020202020204" pitchFamily="34" charset="0"/>
            </a:endParaRPr>
          </a:p>
        </p:txBody>
      </p:sp>
      <p:sp useBgFill="1">
        <p:nvSpPr>
          <p:cNvPr id="36870" name="Rectangle 11"/>
          <p:cNvSpPr>
            <a:spLocks noChangeArrowheads="1"/>
          </p:cNvSpPr>
          <p:nvPr/>
        </p:nvSpPr>
        <p:spPr bwMode="auto">
          <a:xfrm>
            <a:off x="4059238" y="1752600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Arial" panose="020B0604020202020204" pitchFamily="34" charset="0"/>
            </a:endParaRPr>
          </a:p>
        </p:txBody>
      </p:sp>
      <p:sp useBgFill="1">
        <p:nvSpPr>
          <p:cNvPr id="36871" name="Rectangle 12"/>
          <p:cNvSpPr>
            <a:spLocks noChangeArrowheads="1"/>
          </p:cNvSpPr>
          <p:nvPr/>
        </p:nvSpPr>
        <p:spPr bwMode="auto">
          <a:xfrm>
            <a:off x="6155549" y="2222500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Arial" panose="020B0604020202020204" pitchFamily="34" charset="0"/>
            </a:endParaRPr>
          </a:p>
        </p:txBody>
      </p:sp>
      <p:sp useBgFill="1">
        <p:nvSpPr>
          <p:cNvPr id="36872" name="Rectangle 13"/>
          <p:cNvSpPr>
            <a:spLocks noChangeArrowheads="1"/>
          </p:cNvSpPr>
          <p:nvPr/>
        </p:nvSpPr>
        <p:spPr bwMode="auto">
          <a:xfrm>
            <a:off x="7412038" y="3581400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Arial" panose="020B0604020202020204" pitchFamily="34" charset="0"/>
            </a:endParaRPr>
          </a:p>
        </p:txBody>
      </p:sp>
      <p:sp useBgFill="1">
        <p:nvSpPr>
          <p:cNvPr id="36873" name="Rectangle 14"/>
          <p:cNvSpPr>
            <a:spLocks noChangeArrowheads="1"/>
          </p:cNvSpPr>
          <p:nvPr/>
        </p:nvSpPr>
        <p:spPr bwMode="auto">
          <a:xfrm>
            <a:off x="6878638" y="5181600"/>
            <a:ext cx="596900" cy="5969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874" name="Line 15"/>
          <p:cNvSpPr>
            <a:spLocks noChangeShapeType="1"/>
          </p:cNvSpPr>
          <p:nvPr/>
        </p:nvSpPr>
        <p:spPr bwMode="auto">
          <a:xfrm flipV="1">
            <a:off x="1462088" y="4032250"/>
            <a:ext cx="1752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6"/>
          <p:cNvSpPr>
            <a:spLocks noChangeShapeType="1"/>
          </p:cNvSpPr>
          <p:nvPr/>
        </p:nvSpPr>
        <p:spPr bwMode="auto">
          <a:xfrm>
            <a:off x="1843088" y="2813050"/>
            <a:ext cx="1600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7"/>
          <p:cNvSpPr>
            <a:spLocks noChangeShapeType="1"/>
          </p:cNvSpPr>
          <p:nvPr/>
        </p:nvSpPr>
        <p:spPr bwMode="auto">
          <a:xfrm flipH="1">
            <a:off x="3900488" y="2355850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8"/>
          <p:cNvSpPr>
            <a:spLocks noChangeShapeType="1"/>
          </p:cNvSpPr>
          <p:nvPr/>
        </p:nvSpPr>
        <p:spPr bwMode="auto">
          <a:xfrm>
            <a:off x="4510088" y="2355850"/>
            <a:ext cx="76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9"/>
          <p:cNvSpPr>
            <a:spLocks noChangeShapeType="1"/>
          </p:cNvSpPr>
          <p:nvPr/>
        </p:nvSpPr>
        <p:spPr bwMode="auto">
          <a:xfrm flipH="1">
            <a:off x="5119688" y="2508250"/>
            <a:ext cx="1066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20"/>
          <p:cNvSpPr>
            <a:spLocks noChangeShapeType="1"/>
          </p:cNvSpPr>
          <p:nvPr/>
        </p:nvSpPr>
        <p:spPr bwMode="auto">
          <a:xfrm flipH="1">
            <a:off x="5272088" y="3727450"/>
            <a:ext cx="2133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21"/>
          <p:cNvSpPr>
            <a:spLocks noChangeShapeType="1"/>
          </p:cNvSpPr>
          <p:nvPr/>
        </p:nvSpPr>
        <p:spPr bwMode="auto">
          <a:xfrm flipH="1" flipV="1">
            <a:off x="5272088" y="4032250"/>
            <a:ext cx="2133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22"/>
          <p:cNvSpPr>
            <a:spLocks noChangeShapeType="1"/>
          </p:cNvSpPr>
          <p:nvPr/>
        </p:nvSpPr>
        <p:spPr bwMode="auto">
          <a:xfrm flipH="1" flipV="1">
            <a:off x="5043488" y="4489450"/>
            <a:ext cx="1828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Rectangle 23"/>
          <p:cNvSpPr>
            <a:spLocks noChangeArrowheads="1"/>
          </p:cNvSpPr>
          <p:nvPr/>
        </p:nvSpPr>
        <p:spPr bwMode="auto">
          <a:xfrm>
            <a:off x="3692525" y="3538538"/>
            <a:ext cx="134960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a process</a:t>
            </a:r>
          </a:p>
        </p:txBody>
      </p:sp>
      <p:sp>
        <p:nvSpPr>
          <p:cNvPr id="36883" name="Rectangle 24"/>
          <p:cNvSpPr>
            <a:spLocks noChangeArrowheads="1"/>
          </p:cNvSpPr>
          <p:nvPr/>
        </p:nvSpPr>
        <p:spPr bwMode="auto">
          <a:xfrm>
            <a:off x="685800" y="4538663"/>
            <a:ext cx="1287854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window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manager</a:t>
            </a:r>
          </a:p>
        </p:txBody>
      </p:sp>
      <p:sp>
        <p:nvSpPr>
          <p:cNvPr id="36884" name="Rectangle 25"/>
          <p:cNvSpPr>
            <a:spLocks noChangeArrowheads="1"/>
          </p:cNvSpPr>
          <p:nvPr/>
        </p:nvSpPr>
        <p:spPr bwMode="auto">
          <a:xfrm>
            <a:off x="531813" y="1882775"/>
            <a:ext cx="207973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shell command</a:t>
            </a:r>
          </a:p>
        </p:txBody>
      </p:sp>
      <p:sp>
        <p:nvSpPr>
          <p:cNvPr id="36885" name="Rectangle 26"/>
          <p:cNvSpPr>
            <a:spLocks noChangeArrowheads="1"/>
          </p:cNvSpPr>
          <p:nvPr/>
        </p:nvSpPr>
        <p:spPr bwMode="auto">
          <a:xfrm>
            <a:off x="3122613" y="1273175"/>
            <a:ext cx="123899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terminal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driver</a:t>
            </a:r>
          </a:p>
        </p:txBody>
      </p:sp>
      <p:sp>
        <p:nvSpPr>
          <p:cNvPr id="36886" name="Rectangle 27"/>
          <p:cNvSpPr>
            <a:spLocks noChangeArrowheads="1"/>
          </p:cNvSpPr>
          <p:nvPr/>
        </p:nvSpPr>
        <p:spPr bwMode="auto">
          <a:xfrm>
            <a:off x="5865813" y="1273175"/>
            <a:ext cx="1841211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memory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management</a:t>
            </a:r>
          </a:p>
        </p:txBody>
      </p:sp>
      <p:sp>
        <p:nvSpPr>
          <p:cNvPr id="36887" name="Rectangle 28"/>
          <p:cNvSpPr>
            <a:spLocks noChangeArrowheads="1"/>
          </p:cNvSpPr>
          <p:nvPr/>
        </p:nvSpPr>
        <p:spPr bwMode="auto">
          <a:xfrm>
            <a:off x="7380101" y="3142034"/>
            <a:ext cx="95987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kernel</a:t>
            </a:r>
          </a:p>
        </p:txBody>
      </p:sp>
      <p:sp>
        <p:nvSpPr>
          <p:cNvPr id="36888" name="Rectangle 29"/>
          <p:cNvSpPr>
            <a:spLocks noChangeArrowheads="1"/>
          </p:cNvSpPr>
          <p:nvPr/>
        </p:nvSpPr>
        <p:spPr bwMode="auto">
          <a:xfrm>
            <a:off x="6462526" y="5745973"/>
            <a:ext cx="1482779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other user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processes</a:t>
            </a:r>
          </a:p>
        </p:txBody>
      </p:sp>
      <p:sp>
        <p:nvSpPr>
          <p:cNvPr id="36889" name="Rectangle 30"/>
          <p:cNvSpPr>
            <a:spLocks noChangeArrowheads="1"/>
          </p:cNvSpPr>
          <p:nvPr/>
        </p:nvSpPr>
        <p:spPr bwMode="auto">
          <a:xfrm>
            <a:off x="1522413" y="4138613"/>
            <a:ext cx="14001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SIGWINCH</a:t>
            </a:r>
          </a:p>
        </p:txBody>
      </p:sp>
      <p:sp>
        <p:nvSpPr>
          <p:cNvPr id="36890" name="Rectangle 31"/>
          <p:cNvSpPr>
            <a:spLocks noChangeArrowheads="1"/>
          </p:cNvSpPr>
          <p:nvPr/>
        </p:nvSpPr>
        <p:spPr bwMode="auto">
          <a:xfrm>
            <a:off x="1827213" y="3071813"/>
            <a:ext cx="12477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SIGKILL</a:t>
            </a:r>
          </a:p>
        </p:txBody>
      </p:sp>
      <p:sp>
        <p:nvSpPr>
          <p:cNvPr id="36891" name="Rectangle 32"/>
          <p:cNvSpPr>
            <a:spLocks noChangeArrowheads="1"/>
          </p:cNvSpPr>
          <p:nvPr/>
        </p:nvSpPr>
        <p:spPr bwMode="auto">
          <a:xfrm>
            <a:off x="2970213" y="2386013"/>
            <a:ext cx="10953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SIGINT</a:t>
            </a:r>
          </a:p>
        </p:txBody>
      </p:sp>
      <p:sp>
        <p:nvSpPr>
          <p:cNvPr id="36892" name="Rectangle 33"/>
          <p:cNvSpPr>
            <a:spLocks noChangeArrowheads="1"/>
          </p:cNvSpPr>
          <p:nvPr/>
        </p:nvSpPr>
        <p:spPr bwMode="auto">
          <a:xfrm>
            <a:off x="4570413" y="2386013"/>
            <a:ext cx="10953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SIGHUP</a:t>
            </a:r>
          </a:p>
        </p:txBody>
      </p:sp>
      <p:sp>
        <p:nvSpPr>
          <p:cNvPr id="36893" name="Rectangle 34"/>
          <p:cNvSpPr>
            <a:spLocks noChangeArrowheads="1"/>
          </p:cNvSpPr>
          <p:nvPr/>
        </p:nvSpPr>
        <p:spPr bwMode="auto">
          <a:xfrm>
            <a:off x="5637213" y="2767013"/>
            <a:ext cx="12477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SIGQUIT</a:t>
            </a:r>
          </a:p>
        </p:txBody>
      </p:sp>
      <p:sp>
        <p:nvSpPr>
          <p:cNvPr id="36894" name="Rectangle 35"/>
          <p:cNvSpPr>
            <a:spLocks noChangeArrowheads="1"/>
          </p:cNvSpPr>
          <p:nvPr/>
        </p:nvSpPr>
        <p:spPr bwMode="auto">
          <a:xfrm>
            <a:off x="5789613" y="4138613"/>
            <a:ext cx="12477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SIGALRM</a:t>
            </a:r>
          </a:p>
        </p:txBody>
      </p:sp>
      <p:sp>
        <p:nvSpPr>
          <p:cNvPr id="36895" name="Rectangle 36"/>
          <p:cNvSpPr>
            <a:spLocks noChangeArrowheads="1"/>
          </p:cNvSpPr>
          <p:nvPr/>
        </p:nvSpPr>
        <p:spPr bwMode="auto">
          <a:xfrm>
            <a:off x="5865813" y="3376613"/>
            <a:ext cx="12477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SIGPIPE</a:t>
            </a:r>
          </a:p>
        </p:txBody>
      </p:sp>
      <p:sp>
        <p:nvSpPr>
          <p:cNvPr id="36896" name="Rectangle 37"/>
          <p:cNvSpPr>
            <a:spLocks noChangeArrowheads="1"/>
          </p:cNvSpPr>
          <p:nvPr/>
        </p:nvSpPr>
        <p:spPr bwMode="auto">
          <a:xfrm>
            <a:off x="5332413" y="5205413"/>
            <a:ext cx="12477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SIGUSR1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1688" y="76200"/>
            <a:ext cx="7778750" cy="11049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highlight>
                  <a:srgbClr val="FFFF00"/>
                </a:highlight>
              </a:rPr>
              <a:t>Responding</a:t>
            </a:r>
            <a:r>
              <a:rPr lang="en-US" altLang="en-US" dirty="0"/>
              <a:t> to a Signal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772400" cy="467995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A process can:</a:t>
            </a:r>
          </a:p>
          <a:p>
            <a:endParaRPr lang="en-US" altLang="en-US" sz="2800" dirty="0"/>
          </a:p>
          <a:p>
            <a:pPr lvl="1"/>
            <a:r>
              <a:rPr lang="en-US" altLang="en-US" sz="2800" dirty="0"/>
              <a:t>ignore/discard the signal </a:t>
            </a:r>
          </a:p>
          <a:p>
            <a:pPr lvl="2"/>
            <a:r>
              <a:rPr lang="en-US" altLang="en-US" sz="2800" dirty="0"/>
              <a:t>not possible with </a:t>
            </a:r>
            <a:r>
              <a:rPr lang="en-US" altLang="en-US" sz="2800" dirty="0">
                <a:latin typeface="Courier New" panose="02070309020205020404" pitchFamily="49" charset="0"/>
              </a:rPr>
              <a:t>SIGKILL</a:t>
            </a:r>
            <a:r>
              <a:rPr lang="en-US" altLang="en-US" sz="2800" dirty="0"/>
              <a:t> or </a:t>
            </a:r>
            <a:r>
              <a:rPr lang="en-US" altLang="en-US" sz="2800" dirty="0">
                <a:latin typeface="Courier New" panose="02070309020205020404" pitchFamily="49" charset="0"/>
              </a:rPr>
              <a:t>SIGSTOP</a:t>
            </a:r>
            <a:br>
              <a:rPr lang="en-US" altLang="en-US" sz="2800" dirty="0"/>
            </a:br>
            <a:endParaRPr lang="en-US" altLang="en-US" sz="2800" dirty="0"/>
          </a:p>
          <a:p>
            <a:pPr lvl="1"/>
            <a:r>
              <a:rPr lang="en-US" altLang="en-US" sz="2800" dirty="0"/>
              <a:t>execute a </a:t>
            </a:r>
            <a:r>
              <a:rPr lang="en-US" altLang="en-US" sz="2800" b="1" dirty="0"/>
              <a:t>signal handler </a:t>
            </a:r>
            <a:r>
              <a:rPr lang="en-US" altLang="en-US" sz="2800" dirty="0"/>
              <a:t>function, and then possibly resume execution or terminate</a:t>
            </a:r>
            <a:br>
              <a:rPr lang="en-US" altLang="en-US" sz="2800" dirty="0"/>
            </a:br>
            <a:endParaRPr lang="en-US" altLang="en-US" sz="2800" dirty="0"/>
          </a:p>
          <a:p>
            <a:pPr lvl="1"/>
            <a:r>
              <a:rPr lang="en-US" altLang="en-US" sz="2800" dirty="0"/>
              <a:t>carry out the default action for that signal</a:t>
            </a:r>
            <a:br>
              <a:rPr lang="en-US" altLang="en-US" sz="2800" dirty="0"/>
            </a:b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The </a:t>
            </a:r>
            <a:r>
              <a:rPr lang="en-US" altLang="en-US" sz="2800" b="1" dirty="0"/>
              <a:t>choice</a:t>
            </a:r>
            <a:r>
              <a:rPr lang="en-US" altLang="en-US" sz="2800" dirty="0"/>
              <a:t> is called the process’s </a:t>
            </a:r>
            <a:r>
              <a:rPr lang="en-US" altLang="en-US" sz="2800" b="1" i="1" dirty="0">
                <a:solidFill>
                  <a:srgbClr val="C00000"/>
                </a:solidFill>
              </a:rPr>
              <a:t>signal disposition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4" y="109631"/>
            <a:ext cx="8078788" cy="131127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Signal delivery &amp; handler execution 									</a:t>
            </a:r>
            <a:r>
              <a:rPr lang="en-US" altLang="en-US" sz="2800" dirty="0"/>
              <a:t>(LPI Page 399)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812425" y="1343025"/>
            <a:ext cx="8006137" cy="5013326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16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389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8" y="1501775"/>
            <a:ext cx="8639458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885"/>
            <a:ext cx="7886700" cy="978716"/>
          </a:xfrm>
        </p:spPr>
        <p:txBody>
          <a:bodyPr>
            <a:normAutofit/>
          </a:bodyPr>
          <a:lstStyle/>
          <a:p>
            <a:r>
              <a:rPr lang="en-US" sz="3600" b="1" i="1" dirty="0"/>
              <a:t>sleep</a:t>
            </a:r>
            <a:r>
              <a:rPr lang="en-US" sz="3600" b="1" dirty="0"/>
              <a:t> </a:t>
            </a:r>
            <a:r>
              <a:rPr lang="en-US" sz="3600" dirty="0"/>
              <a:t>– system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7600"/>
            <a:ext cx="828675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Definition - </a:t>
            </a:r>
            <a:r>
              <a:rPr lang="en-US" sz="2400" dirty="0"/>
              <a:t>delay for a specified amount of time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Form</a:t>
            </a:r>
            <a:r>
              <a:rPr lang="en-US" sz="2400" dirty="0"/>
              <a:t> - sleep NUMBER[SUFFIX]...</a:t>
            </a:r>
          </a:p>
          <a:p>
            <a:pPr marL="0" indent="0">
              <a:buNone/>
            </a:pPr>
            <a:r>
              <a:rPr lang="en-US" sz="2400" dirty="0"/>
              <a:t>             sleep OPTION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Description</a:t>
            </a:r>
            <a:r>
              <a:rPr lang="en-US" sz="2400" dirty="0"/>
              <a:t> - Pause for NUMBER seconds.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D0BAC1CC-8D40-4F28-A3FA-37A41EF5F755}"/>
              </a:ext>
            </a:extLst>
          </p:cNvPr>
          <p:cNvSpPr/>
          <p:nvPr/>
        </p:nvSpPr>
        <p:spPr>
          <a:xfrm>
            <a:off x="7848600" y="317493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8164D-B302-4BD4-88CB-46A1195ADD32}"/>
              </a:ext>
            </a:extLst>
          </p:cNvPr>
          <p:cNvSpPr txBox="1"/>
          <p:nvPr/>
        </p:nvSpPr>
        <p:spPr>
          <a:xfrm>
            <a:off x="656212" y="990600"/>
            <a:ext cx="8362950" cy="2062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#include &lt;</a:t>
            </a:r>
            <a:r>
              <a:rPr lang="en-US" dirty="0" err="1">
                <a:latin typeface="+mn-lt"/>
              </a:rPr>
              <a:t>unistd.h</a:t>
            </a:r>
            <a:r>
              <a:rPr lang="en-US" dirty="0">
                <a:latin typeface="+mn-lt"/>
              </a:rPr>
              <a:t>&gt;</a:t>
            </a:r>
          </a:p>
          <a:p>
            <a:r>
              <a:rPr lang="en-US" sz="14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unsigned int </a:t>
            </a:r>
            <a:r>
              <a:rPr lang="en-US" b="1" dirty="0">
                <a:latin typeface="+mn-lt"/>
              </a:rPr>
              <a:t>sleep</a:t>
            </a:r>
            <a:r>
              <a:rPr lang="en-US" dirty="0">
                <a:latin typeface="+mn-lt"/>
              </a:rPr>
              <a:t>(unsigned int seconds);</a:t>
            </a:r>
          </a:p>
          <a:p>
            <a:r>
              <a:rPr lang="en-US" sz="14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	Returns 0 on normal completion, or number of</a:t>
            </a:r>
          </a:p>
          <a:p>
            <a:r>
              <a:rPr lang="en-US" dirty="0">
                <a:latin typeface="+mn-lt"/>
              </a:rPr>
              <a:t>	unslept seconds if prematurely terminated</a:t>
            </a:r>
          </a:p>
        </p:txBody>
      </p:sp>
    </p:spTree>
    <p:extLst>
      <p:ext uri="{BB962C8B-B14F-4D97-AF65-F5344CB8AC3E}">
        <p14:creationId xmlns:p14="http://schemas.microsoft.com/office/powerpoint/2010/main" val="1231724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9375"/>
            <a:ext cx="7778750" cy="91757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Example: </a:t>
            </a:r>
            <a:r>
              <a:rPr lang="en-US" altLang="en-US" dirty="0" err="1"/>
              <a:t>ouch.c</a:t>
            </a:r>
            <a:r>
              <a:rPr lang="en-US" altLang="en-US" dirty="0"/>
              <a:t> 			</a:t>
            </a:r>
            <a:r>
              <a:rPr lang="en-US" altLang="en-US" sz="2400" dirty="0"/>
              <a:t>(LPI page 399)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04362"/>
            <a:ext cx="8431306" cy="5817114"/>
          </a:xfrm>
        </p:spPr>
        <p:txBody>
          <a:bodyPr/>
          <a:lstStyle/>
          <a:p>
            <a:pPr>
              <a:buFont typeface="Monotype Sorts" pitchFamily="-16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signal.h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stdlib.h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>
              <a:buFont typeface="Monotype Sorts" pitchFamily="-16" charset="2"/>
              <a:buNone/>
            </a:pP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buFont typeface="Monotype Sorts" pitchFamily="-16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static void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sigHandler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sig) {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printf("Ouch!\n");  /* UNSAFE (see Section 21.1.2) */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argc</a:t>
            </a:r>
            <a:r>
              <a:rPr lang="en-US" altLang="en-US" sz="1800" b="1" dirty="0">
                <a:latin typeface="Courier New" panose="02070309020205020404" pitchFamily="49" charset="0"/>
              </a:rPr>
              <a:t>, char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argv</a:t>
            </a:r>
            <a:r>
              <a:rPr lang="en-US" altLang="en-US" sz="1800" b="1" dirty="0">
                <a:latin typeface="Courier New" panose="02070309020205020404" pitchFamily="49" charset="0"/>
              </a:rPr>
              <a:t>[]) {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j;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if (signal(SIGINT,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sigHandler</a:t>
            </a:r>
            <a:r>
              <a:rPr lang="en-US" altLang="en-US" sz="1800" b="1" dirty="0">
                <a:latin typeface="Courier New" panose="02070309020205020404" pitchFamily="49" charset="0"/>
              </a:rPr>
              <a:t>) == SIG_ERR)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fprintf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stderr</a:t>
            </a:r>
            <a:r>
              <a:rPr lang="en-US" altLang="en-US" sz="1800" b="1" dirty="0">
                <a:latin typeface="Courier New" panose="02070309020205020404" pitchFamily="49" charset="0"/>
              </a:rPr>
              <a:t>, "signal");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for (j = 0; 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j++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printf("%d\n", j);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sleep(3);                       /* Loop slowly... */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}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return EXIT_SUCCESS: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32" y="24467"/>
            <a:ext cx="7886700" cy="966134"/>
          </a:xfrm>
        </p:spPr>
        <p:txBody>
          <a:bodyPr/>
          <a:lstStyle/>
          <a:p>
            <a:r>
              <a:rPr lang="en-US" altLang="en-US" dirty="0"/>
              <a:t>Running the </a:t>
            </a:r>
            <a:r>
              <a:rPr lang="en-US" altLang="en-US" i="1" dirty="0"/>
              <a:t>ouch</a:t>
            </a:r>
            <a:r>
              <a:rPr lang="en-US" altLang="en-US" dirty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32" y="1008530"/>
            <a:ext cx="7886700" cy="52031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err="1"/>
              <a:t>bielr@athena</a:t>
            </a:r>
            <a:r>
              <a:rPr lang="en-US" sz="1800" dirty="0"/>
              <a:t> </a:t>
            </a:r>
            <a:r>
              <a:rPr lang="en-US" sz="1800" dirty="0" err="1"/>
              <a:t>ClassExamples</a:t>
            </a:r>
            <a:r>
              <a:rPr lang="en-US" sz="1800" dirty="0"/>
              <a:t>]&gt; ouch</a:t>
            </a:r>
          </a:p>
          <a:p>
            <a:pPr marL="0" indent="0">
              <a:buNone/>
            </a:pPr>
            <a:r>
              <a:rPr lang="en-US" sz="1800" dirty="0"/>
              <a:t>0</a:t>
            </a:r>
          </a:p>
          <a:p>
            <a:pPr marL="0" indent="0">
              <a:buNone/>
            </a:pPr>
            <a:r>
              <a:rPr lang="en-US" sz="1800" dirty="0"/>
              <a:t>1</a:t>
            </a:r>
          </a:p>
          <a:p>
            <a:pPr marL="0" indent="0">
              <a:buNone/>
            </a:pPr>
            <a:r>
              <a:rPr lang="en-US" sz="1800" dirty="0"/>
              <a:t>^C Ouch!</a:t>
            </a:r>
          </a:p>
          <a:p>
            <a:pPr marL="0" indent="0">
              <a:buNone/>
            </a:pPr>
            <a:r>
              <a:rPr lang="en-US" sz="1800" dirty="0"/>
              <a:t>2</a:t>
            </a:r>
          </a:p>
          <a:p>
            <a:pPr marL="0" indent="0">
              <a:buNone/>
            </a:pPr>
            <a:r>
              <a:rPr lang="en-US" sz="1800" dirty="0"/>
              <a:t>3</a:t>
            </a:r>
          </a:p>
          <a:p>
            <a:pPr marL="0" indent="0">
              <a:buNone/>
            </a:pPr>
            <a:r>
              <a:rPr lang="en-US" sz="1800" dirty="0"/>
              <a:t>^C Ouch!</a:t>
            </a:r>
          </a:p>
          <a:p>
            <a:pPr marL="0" indent="0">
              <a:buNone/>
            </a:pPr>
            <a:r>
              <a:rPr lang="en-US" sz="1800" dirty="0"/>
              <a:t>4</a:t>
            </a:r>
          </a:p>
          <a:p>
            <a:pPr marL="0" indent="0">
              <a:buNone/>
            </a:pPr>
            <a:r>
              <a:rPr lang="en-US" sz="1800" dirty="0"/>
              <a:t>5</a:t>
            </a:r>
          </a:p>
          <a:p>
            <a:pPr marL="0" indent="0">
              <a:buNone/>
            </a:pPr>
            <a:r>
              <a:rPr lang="en-US" sz="1800" dirty="0"/>
              <a:t>6</a:t>
            </a:r>
          </a:p>
          <a:p>
            <a:pPr marL="0" indent="0">
              <a:buNone/>
            </a:pPr>
            <a:r>
              <a:rPr lang="en-US" sz="1800" dirty="0"/>
              <a:t>^C Ouch!</a:t>
            </a:r>
          </a:p>
          <a:p>
            <a:pPr marL="0" indent="0">
              <a:buNone/>
            </a:pPr>
            <a:r>
              <a:rPr lang="en-US" sz="1800" dirty="0"/>
              <a:t>7</a:t>
            </a:r>
          </a:p>
          <a:p>
            <a:pPr marL="0" indent="0">
              <a:buNone/>
            </a:pPr>
            <a:r>
              <a:rPr lang="en-US" sz="1800" dirty="0"/>
              <a:t>8</a:t>
            </a:r>
          </a:p>
          <a:p>
            <a:pPr marL="0" indent="0">
              <a:buNone/>
            </a:pPr>
            <a:r>
              <a:rPr lang="en-US" sz="1800" dirty="0"/>
              <a:t>^\Quit (core dumped)</a:t>
            </a:r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err="1"/>
              <a:t>bielr@athena</a:t>
            </a:r>
            <a:r>
              <a:rPr lang="en-US" sz="1800" dirty="0"/>
              <a:t> </a:t>
            </a:r>
            <a:r>
              <a:rPr lang="en-US" sz="1800" dirty="0" err="1"/>
              <a:t>ClassExamples</a:t>
            </a:r>
            <a:r>
              <a:rPr lang="en-US" sz="1800" dirty="0"/>
              <a:t>]&gt;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7522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21. </a:t>
            </a:r>
            <a:br>
              <a:rPr lang="en-US" dirty="0"/>
            </a:br>
            <a:r>
              <a:rPr lang="en-US" dirty="0"/>
              <a:t>Signals: Signal Handlers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066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483" y="17929"/>
            <a:ext cx="8078788" cy="1353671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Async</a:t>
            </a:r>
            <a:r>
              <a:rPr lang="en-US" altLang="en-US" dirty="0"/>
              <a:t>-Signal-Safe Function    </a:t>
            </a:r>
            <a:r>
              <a:rPr lang="en-US" altLang="en-US" sz="3600" dirty="0"/>
              <a:t>(1 of 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534400" cy="3767138"/>
          </a:xfrm>
        </p:spPr>
        <p:txBody>
          <a:bodyPr/>
          <a:lstStyle/>
          <a:p>
            <a:pPr>
              <a:buFont typeface="Monotype Sorts" pitchFamily="-16" charset="2"/>
              <a:buNone/>
            </a:pPr>
            <a:r>
              <a:rPr lang="en-US" altLang="en-US" sz="2800" dirty="0"/>
              <a:t>An </a:t>
            </a:r>
            <a:r>
              <a:rPr lang="en-US" altLang="en-US" sz="2800" dirty="0" err="1"/>
              <a:t>Async</a:t>
            </a:r>
            <a:r>
              <a:rPr lang="en-US" altLang="en-US" sz="2800" dirty="0"/>
              <a:t>-Signal-Safe function is one in which the implementation guarantees to be safe when calling from the signal handler.  </a:t>
            </a:r>
          </a:p>
          <a:p>
            <a:pPr>
              <a:buFont typeface="Monotype Sorts" pitchFamily="-16" charset="2"/>
              <a:buNone/>
            </a:pPr>
            <a:endParaRPr lang="en-US" altLang="en-US" sz="1800" dirty="0"/>
          </a:p>
          <a:p>
            <a:pPr>
              <a:buFont typeface="Monotype Sorts" pitchFamily="-16" charset="2"/>
              <a:buNone/>
            </a:pPr>
            <a:r>
              <a:rPr lang="en-US" altLang="en-US" sz="2800" dirty="0"/>
              <a:t>A function is </a:t>
            </a:r>
            <a:r>
              <a:rPr lang="en-US" altLang="en-US" sz="2800" dirty="0" err="1"/>
              <a:t>Async</a:t>
            </a:r>
            <a:r>
              <a:rPr lang="en-US" altLang="en-US" sz="2800" dirty="0"/>
              <a:t>-Signal-Safe because it is </a:t>
            </a:r>
            <a:r>
              <a:rPr lang="en-US" altLang="en-US" sz="2800" b="1" u="sng" dirty="0"/>
              <a:t>not interruptible </a:t>
            </a:r>
            <a:r>
              <a:rPr lang="en-US" altLang="en-US" sz="2800" dirty="0"/>
              <a:t>by a signal handler. </a:t>
            </a:r>
          </a:p>
          <a:p>
            <a:pPr>
              <a:buFont typeface="Monotype Sorts" pitchFamily="-16" charset="2"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buFont typeface="Monotype Sorts" pitchFamily="-16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Note: /* UNSAFE (see Section 21.1.2)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Page 422  */</a:t>
            </a:r>
            <a:endParaRPr lang="en-US" altLang="en-US" sz="2400" dirty="0"/>
          </a:p>
          <a:p>
            <a:pPr>
              <a:buFont typeface="Monotype Sorts" pitchFamily="-16" charset="2"/>
              <a:buNone/>
            </a:pPr>
            <a:endParaRPr lang="en-US" altLang="en-US" sz="2400" dirty="0"/>
          </a:p>
          <a:p>
            <a:pPr>
              <a:buFont typeface="Monotype Sorts" pitchFamily="-16" charset="2"/>
              <a:buNone/>
            </a:pPr>
            <a:endParaRPr lang="en-US" altLang="en-US" sz="2400" dirty="0"/>
          </a:p>
          <a:p>
            <a:pPr>
              <a:buFont typeface="Monotype Sorts" pitchFamily="-16" charset="2"/>
              <a:buNone/>
            </a:pPr>
            <a:endParaRPr lang="en-US" altLang="en-US" sz="2400" dirty="0"/>
          </a:p>
          <a:p>
            <a:pPr>
              <a:buFont typeface="Monotype Sorts" pitchFamily="-16" charset="2"/>
              <a:buNone/>
            </a:pPr>
            <a:endParaRPr lang="en-US" altLang="en-US" sz="2400" dirty="0"/>
          </a:p>
          <a:p>
            <a:pPr>
              <a:buFont typeface="Monotype Sorts" pitchFamily="-16" charset="2"/>
              <a:buNone/>
            </a:pPr>
            <a:endParaRPr lang="en-US" altLang="en-US" sz="2000" dirty="0"/>
          </a:p>
          <a:p>
            <a:pPr>
              <a:buFont typeface="Monotype Sorts" pitchFamily="-16" charset="2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93" y="55563"/>
            <a:ext cx="8078788" cy="1165224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Async</a:t>
            </a:r>
            <a:r>
              <a:rPr lang="en-US" altLang="en-US" dirty="0"/>
              <a:t>-Signal-Safe Function     </a:t>
            </a:r>
            <a:r>
              <a:rPr lang="en-US" altLang="en-US" sz="3600" dirty="0"/>
              <a:t>(2 of 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93" y="1220787"/>
            <a:ext cx="8064500" cy="3767138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800" dirty="0"/>
              <a:t>For example:</a:t>
            </a:r>
          </a:p>
          <a:p>
            <a:pPr marL="0" indent="0">
              <a:buNone/>
            </a:pPr>
            <a:r>
              <a:rPr lang="en-US" altLang="en-US" sz="2400" dirty="0"/>
              <a:t>Suppose a program is in the middle of a call to printf(3) and a signal occurs whose handler itself calls printf(). </a:t>
            </a:r>
          </a:p>
          <a:p>
            <a:pPr marL="0" indent="0">
              <a:buNone/>
            </a:pPr>
            <a:r>
              <a:rPr lang="en-US" altLang="en-US" sz="2400" dirty="0"/>
              <a:t>In this case, the output of the two printf() statements would be intertwined. To avoid this, the handler should not call printf() itself when printf() might be interrupted by a signal.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Question: Then, what function(s) would we use instead?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306054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859"/>
            <a:ext cx="8078788" cy="1183341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Async</a:t>
            </a:r>
            <a:r>
              <a:rPr lang="en-US" altLang="en-US" dirty="0"/>
              <a:t> Signal Safe Functions </a:t>
            </a:r>
            <a:br>
              <a:rPr lang="en-US" altLang="en-US" dirty="0"/>
            </a:br>
            <a:r>
              <a:rPr lang="en-US" altLang="en-US" sz="2800" dirty="0"/>
              <a:t>(Table 21-1/Page 426, </a:t>
            </a:r>
            <a:r>
              <a:rPr lang="en-US" altLang="en-US" sz="2800" dirty="0">
                <a:solidFill>
                  <a:srgbClr val="FF0000"/>
                </a:solidFill>
              </a:rPr>
              <a:t>UPPER</a:t>
            </a:r>
            <a:r>
              <a:rPr lang="en-US" altLang="en-US" sz="2800" dirty="0"/>
              <a:t> half of table)</a:t>
            </a:r>
            <a:endParaRPr lang="en-US" altLang="en-US" sz="36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064500" cy="3767138"/>
          </a:xfrm>
        </p:spPr>
        <p:txBody>
          <a:bodyPr/>
          <a:lstStyle/>
          <a:p>
            <a:pPr>
              <a:buFont typeface="Monotype Sorts" pitchFamily="-16" charset="2"/>
              <a:buNone/>
            </a:pPr>
            <a:endParaRPr lang="en-US" altLang="en-US" sz="2400"/>
          </a:p>
          <a:p>
            <a:pPr>
              <a:buFont typeface="Monotype Sorts" pitchFamily="-16" charset="2"/>
              <a:buNone/>
            </a:pPr>
            <a:endParaRPr lang="en-US" altLang="en-US" sz="2400"/>
          </a:p>
          <a:p>
            <a:pPr>
              <a:buFont typeface="Monotype Sorts" pitchFamily="-16" charset="2"/>
              <a:buNone/>
            </a:pPr>
            <a:endParaRPr lang="en-US" altLang="en-US" sz="2400"/>
          </a:p>
          <a:p>
            <a:pPr>
              <a:buFont typeface="Monotype Sorts" pitchFamily="-16" charset="2"/>
              <a:buNone/>
            </a:pPr>
            <a:endParaRPr lang="en-US" altLang="en-US" sz="2000"/>
          </a:p>
          <a:p>
            <a:pPr>
              <a:buFont typeface="Monotype Sorts" pitchFamily="-16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  <p:pic>
        <p:nvPicPr>
          <p:cNvPr id="430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57300"/>
            <a:ext cx="76200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859"/>
            <a:ext cx="8078788" cy="118334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Async Signal Safe Functions </a:t>
            </a:r>
            <a:br>
              <a:rPr lang="en-US" altLang="en-US" dirty="0"/>
            </a:br>
            <a:r>
              <a:rPr lang="en-US" altLang="en-US" sz="2800" dirty="0"/>
              <a:t>(Table 21-1/Page 426, </a:t>
            </a:r>
            <a:r>
              <a:rPr lang="en-US" altLang="en-US" sz="2800" dirty="0">
                <a:solidFill>
                  <a:srgbClr val="FF0000"/>
                </a:solidFill>
              </a:rPr>
              <a:t>Lower</a:t>
            </a:r>
            <a:r>
              <a:rPr lang="en-US" altLang="en-US" sz="2800" dirty="0"/>
              <a:t> half of table)</a:t>
            </a:r>
            <a:endParaRPr lang="en-US" altLang="en-US" sz="36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064500" cy="3767138"/>
          </a:xfrm>
        </p:spPr>
        <p:txBody>
          <a:bodyPr/>
          <a:lstStyle/>
          <a:p>
            <a:pPr>
              <a:buFont typeface="Monotype Sorts" pitchFamily="-16" charset="2"/>
              <a:buNone/>
            </a:pPr>
            <a:endParaRPr lang="en-US" altLang="en-US" sz="2400"/>
          </a:p>
          <a:p>
            <a:pPr>
              <a:buFont typeface="Monotype Sorts" pitchFamily="-16" charset="2"/>
              <a:buNone/>
            </a:pPr>
            <a:endParaRPr lang="en-US" altLang="en-US" sz="2400"/>
          </a:p>
          <a:p>
            <a:pPr>
              <a:buFont typeface="Monotype Sorts" pitchFamily="-16" charset="2"/>
              <a:buNone/>
            </a:pPr>
            <a:endParaRPr lang="en-US" altLang="en-US" sz="2400"/>
          </a:p>
          <a:p>
            <a:pPr>
              <a:buFont typeface="Monotype Sorts" pitchFamily="-16" charset="2"/>
              <a:buNone/>
            </a:pPr>
            <a:endParaRPr lang="en-US" altLang="en-US" sz="2000"/>
          </a:p>
          <a:p>
            <a:pPr>
              <a:buFont typeface="Monotype Sorts" pitchFamily="-16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114FEC8-7690-4A0F-A679-8CE43CF5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6463"/>
            <a:ext cx="7391400" cy="49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2394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31" y="0"/>
            <a:ext cx="8078787" cy="16573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/>
              <a:t>Special </a:t>
            </a:r>
            <a:r>
              <a:rPr lang="en-US" altLang="en-US" sz="3600" dirty="0" err="1"/>
              <a:t>Sigfunc</a:t>
            </a:r>
            <a:r>
              <a:rPr lang="en-US" altLang="en-US" sz="3600" dirty="0"/>
              <a:t>* Values </a:t>
            </a:r>
            <a:br>
              <a:rPr lang="en-US" altLang="en-US" sz="3600" dirty="0"/>
            </a:br>
            <a:r>
              <a:rPr lang="en-US" altLang="en-US" sz="3600" dirty="0"/>
              <a:t>	used in signal() function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73231" y="1657350"/>
            <a:ext cx="81534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i="1" u="sng" dirty="0"/>
              <a:t>Value</a:t>
            </a:r>
            <a:r>
              <a:rPr lang="en-US" altLang="en-US" sz="2400" b="1" i="1" dirty="0"/>
              <a:t>		          </a:t>
            </a:r>
            <a:r>
              <a:rPr lang="en-US" altLang="en-US" sz="2400" b="1" i="1" u="sng" dirty="0"/>
              <a:t>Meaning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SIG_IGN</a:t>
            </a:r>
            <a:r>
              <a:rPr lang="en-US" altLang="en-US" sz="2400" dirty="0"/>
              <a:t>			Ignore / discard the signal.</a:t>
            </a:r>
          </a:p>
          <a:p>
            <a:pPr marL="0" indent="0">
              <a:buNone/>
            </a:pPr>
            <a:r>
              <a:rPr lang="en-US" altLang="en-US" sz="2400" i="1" dirty="0"/>
              <a:t>Example</a:t>
            </a:r>
            <a:r>
              <a:rPr lang="en-US" altLang="en-US" sz="2400" dirty="0"/>
              <a:t>: To ignore a ctrl-c command from the command line.  </a:t>
            </a:r>
          </a:p>
          <a:p>
            <a:pPr marL="0" indent="0">
              <a:buNone/>
            </a:pP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SIG_DFL</a:t>
            </a:r>
            <a:r>
              <a:rPr lang="en-US" altLang="en-US" sz="2400" dirty="0"/>
              <a:t>			Use default action to handle signal.</a:t>
            </a:r>
          </a:p>
          <a:p>
            <a:pPr marL="0" indent="0">
              <a:buNone/>
            </a:pPr>
            <a:r>
              <a:rPr lang="en-US" altLang="en-US" sz="2400" i="1" dirty="0"/>
              <a:t>Example</a:t>
            </a:r>
            <a:r>
              <a:rPr lang="en-US" altLang="en-US" sz="2400" dirty="0"/>
              <a:t>: To reset system so that SIGINT causes a termination at any place in our program.</a:t>
            </a:r>
          </a:p>
          <a:p>
            <a:pPr marL="0" indent="0">
              <a:buNone/>
            </a:pP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SIG_ERR</a:t>
            </a:r>
            <a:r>
              <a:rPr lang="en-US" altLang="en-US" sz="2400" dirty="0"/>
              <a:t>			Returned by </a:t>
            </a:r>
            <a:r>
              <a:rPr lang="en-US" altLang="en-US" sz="2400" b="1" dirty="0">
                <a:latin typeface="Courier New" panose="02070309020205020404" pitchFamily="49" charset="0"/>
              </a:rPr>
              <a:t>signal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  <a:r>
              <a:rPr lang="en-US" altLang="en-US" sz="2400" dirty="0"/>
              <a:t> as an error.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078788" cy="10668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Handling Multiple Signals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524000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If many signals of the </a:t>
            </a:r>
            <a:r>
              <a:rPr lang="en-US" altLang="en-US" sz="2800" i="1" dirty="0">
                <a:solidFill>
                  <a:srgbClr val="FF0000"/>
                </a:solidFill>
              </a:rPr>
              <a:t>same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type are waiting to be handled (e.g. two </a:t>
            </a:r>
            <a:r>
              <a:rPr lang="en-US" altLang="en-US" sz="2800" dirty="0">
                <a:latin typeface="Courier New" panose="02070309020205020404" pitchFamily="49" charset="0"/>
              </a:rPr>
              <a:t>SIGINT</a:t>
            </a:r>
            <a:r>
              <a:rPr lang="en-US" altLang="en-US" sz="2800" dirty="0"/>
              <a:t>s), then most UNIXs will only deliver </a:t>
            </a:r>
            <a:r>
              <a:rPr lang="en-US" altLang="en-US" sz="2800" dirty="0">
                <a:solidFill>
                  <a:srgbClr val="FF0000"/>
                </a:solidFill>
              </a:rPr>
              <a:t>one </a:t>
            </a:r>
            <a:r>
              <a:rPr lang="en-US" altLang="en-US" sz="2800" dirty="0"/>
              <a:t>of them. (Signals are not queued). The others are thrown away.</a:t>
            </a:r>
            <a:br>
              <a:rPr lang="en-US" altLang="en-US" sz="2800" dirty="0"/>
            </a:br>
            <a:br>
              <a:rPr lang="en-US" altLang="en-US" sz="2800" dirty="0"/>
            </a:b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If many signals of </a:t>
            </a:r>
            <a:r>
              <a:rPr lang="en-US" altLang="en-US" sz="2800" i="1" dirty="0">
                <a:solidFill>
                  <a:schemeClr val="accent2"/>
                </a:solidFill>
              </a:rPr>
              <a:t>different</a:t>
            </a:r>
            <a:r>
              <a:rPr lang="en-US" altLang="en-US" sz="2800" dirty="0"/>
              <a:t> types are waiting to be handled (e.g. a </a:t>
            </a:r>
            <a:r>
              <a:rPr lang="en-US" altLang="en-US" sz="2800" dirty="0">
                <a:latin typeface="Courier New" panose="02070309020205020404" pitchFamily="49" charset="0"/>
              </a:rPr>
              <a:t>SIGINT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Courier New" panose="02070309020205020404" pitchFamily="49" charset="0"/>
              </a:rPr>
              <a:t>SIGSEGV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Courier New" panose="02070309020205020404" pitchFamily="49" charset="0"/>
              </a:rPr>
              <a:t>SIGUSR1</a:t>
            </a:r>
            <a:r>
              <a:rPr lang="en-US" altLang="en-US" sz="2800" dirty="0"/>
              <a:t>), they are not delivered in any fixed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28600"/>
            <a:ext cx="7778750" cy="11049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highlight>
                  <a:srgbClr val="FFFF00"/>
                </a:highlight>
              </a:rPr>
              <a:t>pause()   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889875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Suspend the calling process until a signal is caught.</a:t>
            </a:r>
            <a:br>
              <a:rPr lang="en-US" altLang="en-US" sz="2800" dirty="0"/>
            </a:br>
            <a:endParaRPr lang="en-US" altLang="en-US" sz="2800" dirty="0"/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#include 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errno.h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 #include 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unistd.h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 int pause(void);</a:t>
            </a:r>
            <a:br>
              <a:rPr lang="en-US" altLang="en-US" sz="2800" b="1" dirty="0"/>
            </a:br>
            <a:endParaRPr lang="en-US" altLang="en-US" sz="2800" b="1" dirty="0"/>
          </a:p>
          <a:p>
            <a:pPr marL="0" indent="0">
              <a:buNone/>
            </a:pPr>
            <a:r>
              <a:rPr lang="en-US" altLang="en-US" sz="2800" dirty="0"/>
              <a:t>Returns -1 with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errno</a:t>
            </a:r>
            <a:r>
              <a:rPr lang="en-US" altLang="en-US" sz="2800" dirty="0"/>
              <a:t> assigned </a:t>
            </a:r>
            <a:r>
              <a:rPr lang="en-US" altLang="en-US" sz="2400" b="1" dirty="0">
                <a:latin typeface="Courier New" panose="02070309020205020404" pitchFamily="49" charset="0"/>
              </a:rPr>
              <a:t>EINTR</a:t>
            </a:r>
            <a:r>
              <a:rPr lang="en-US" altLang="en-US" sz="2800" dirty="0"/>
              <a:t>.</a:t>
            </a:r>
            <a:br>
              <a:rPr lang="en-US" altLang="en-US" sz="2800" dirty="0"/>
            </a:br>
            <a:r>
              <a:rPr lang="en-US" altLang="en-US" sz="2800" dirty="0"/>
              <a:t>(Linux assigns it </a:t>
            </a:r>
            <a:r>
              <a:rPr lang="en-US" altLang="en-US" sz="2400" dirty="0">
                <a:latin typeface="Courier New" panose="02070309020205020404" pitchFamily="49" charset="0"/>
              </a:rPr>
              <a:t>E</a:t>
            </a:r>
            <a:r>
              <a:rPr lang="en-US" altLang="en-US" sz="2400" b="1" dirty="0">
                <a:latin typeface="Courier New" panose="02070309020205020404" pitchFamily="49" charset="0"/>
              </a:rPr>
              <a:t>RESTARTNOHAND</a:t>
            </a:r>
            <a:r>
              <a:rPr lang="en-US" altLang="en-US" sz="2800" dirty="0"/>
              <a:t>).</a:t>
            </a:r>
            <a:br>
              <a:rPr lang="en-US" altLang="en-US" sz="2800" dirty="0"/>
            </a:br>
            <a:endParaRPr lang="en-US" altLang="en-US" sz="2800" dirty="0"/>
          </a:p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pause()</a:t>
            </a:r>
            <a:r>
              <a:rPr lang="en-US" altLang="en-US" sz="3200" b="1" dirty="0"/>
              <a:t> </a:t>
            </a:r>
            <a:r>
              <a:rPr lang="en-US" altLang="en-US" sz="2800" dirty="0"/>
              <a:t>only returns after a signal handler has finished.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2895600" y="59730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404B1-7888-4F73-85CF-34A05F661265}"/>
              </a:ext>
            </a:extLst>
          </p:cNvPr>
          <p:cNvSpPr/>
          <p:nvPr/>
        </p:nvSpPr>
        <p:spPr>
          <a:xfrm>
            <a:off x="533400" y="2286000"/>
            <a:ext cx="6019800" cy="2514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76201"/>
            <a:ext cx="7886700" cy="914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UNIX Process Control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64500" cy="548639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[Demo of UNIX process control using </a:t>
            </a:r>
            <a:r>
              <a:rPr lang="en-US" altLang="en-US" sz="2400" b="1" dirty="0" err="1">
                <a:cs typeface="Courier New" panose="02070309020205020404" pitchFamily="49" charset="0"/>
              </a:rPr>
              <a:t>infloop.c</a:t>
            </a:r>
            <a:r>
              <a:rPr lang="en-US" altLang="en-US" sz="2400" dirty="0">
                <a:cs typeface="Courier New" panose="02070309020205020404" pitchFamily="49" charset="0"/>
              </a:rPr>
              <a:t>]</a:t>
            </a:r>
          </a:p>
          <a:p>
            <a:pPr>
              <a:buFontTx/>
              <a:buNone/>
            </a:pPr>
            <a:endParaRPr lang="en-US" altLang="en-US" sz="1400" dirty="0">
              <a:cs typeface="Courier New" panose="02070309020205020404" pitchFamily="49" charset="0"/>
            </a:endParaRP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/**********************************/</a:t>
            </a: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/*				 </a:t>
            </a:r>
            <a:r>
              <a:rPr lang="en-US" altLang="en-US" sz="2400" dirty="0" err="1">
                <a:cs typeface="Courier New" panose="02070309020205020404" pitchFamily="49" charset="0"/>
              </a:rPr>
              <a:t>infloop.c</a:t>
            </a:r>
            <a:r>
              <a:rPr lang="en-US" altLang="en-US" sz="2400" dirty="0">
                <a:cs typeface="Courier New" panose="02070309020205020404" pitchFamily="49" charset="0"/>
              </a:rPr>
              <a:t>                        */</a:t>
            </a: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/**********************************/</a:t>
            </a: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ts val="1800"/>
              </a:lnSpc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cs typeface="Courier New" panose="02070309020205020404" pitchFamily="49" charset="0"/>
              </a:rPr>
              <a:t>stdlib.h</a:t>
            </a:r>
            <a:r>
              <a:rPr lang="en-US" altLang="en-US" sz="2400" dirty="0"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en-US" sz="2400" dirty="0">
              <a:cs typeface="Courier New" panose="02070309020205020404" pitchFamily="49" charset="0"/>
            </a:endParaRP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en-US" sz="2400" dirty="0" err="1"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cs typeface="Courier New" panose="02070309020205020404" pitchFamily="49" charset="0"/>
              </a:rPr>
              <a:t> main(void)</a:t>
            </a: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endParaRPr lang="en-US" altLang="en-US" sz="2400" dirty="0">
              <a:cs typeface="Courier New" panose="02070309020205020404" pitchFamily="49" charset="0"/>
            </a:endParaRP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/* print doing something, rest, and repeat again */</a:t>
            </a: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{</a:t>
            </a: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    for (;;) {</a:t>
            </a: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       printf("doing something ...\n") ;</a:t>
            </a: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       sleep(2);</a:t>
            </a: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    }</a:t>
            </a: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    return EXIT_SUCCESS;</a:t>
            </a:r>
          </a:p>
          <a:p>
            <a:pPr lvl="1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2286000" cy="2971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pause() Example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2800" dirty="0"/>
              <a:t>(1 of 3)</a:t>
            </a:r>
            <a:endParaRPr lang="en-US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76200"/>
            <a:ext cx="5867400" cy="6781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1900" dirty="0"/>
              <a:t>#include &lt;</a:t>
            </a:r>
            <a:r>
              <a:rPr lang="en-US" altLang="en-US" sz="1900" dirty="0" err="1"/>
              <a:t>stdio.h</a:t>
            </a:r>
            <a:r>
              <a:rPr lang="en-US" altLang="en-US" sz="1900" dirty="0"/>
              <a:t>&gt;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#include &lt;</a:t>
            </a:r>
            <a:r>
              <a:rPr lang="en-US" altLang="en-US" sz="1900" dirty="0" err="1"/>
              <a:t>unistd.h</a:t>
            </a:r>
            <a:r>
              <a:rPr lang="en-US" altLang="en-US" sz="1900" dirty="0"/>
              <a:t>&gt;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#include &lt;</a:t>
            </a:r>
            <a:r>
              <a:rPr lang="en-US" altLang="en-US" sz="1900" dirty="0" err="1"/>
              <a:t>signal.h</a:t>
            </a:r>
            <a:r>
              <a:rPr lang="en-US" altLang="en-US" sz="1900" dirty="0"/>
              <a:t>&gt;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void </a:t>
            </a:r>
            <a:r>
              <a:rPr lang="en-US" altLang="en-US" sz="1900" dirty="0" err="1"/>
              <a:t>sig_usr</a:t>
            </a:r>
            <a:r>
              <a:rPr lang="en-US" altLang="en-US" sz="1900" dirty="0"/>
              <a:t>( </a:t>
            </a:r>
            <a:r>
              <a:rPr lang="en-US" altLang="en-US" sz="1900" dirty="0" err="1"/>
              <a:t>int</a:t>
            </a:r>
            <a:r>
              <a:rPr lang="en-US" altLang="en-US" sz="1900" dirty="0"/>
              <a:t> </a:t>
            </a:r>
            <a:r>
              <a:rPr lang="en-US" altLang="en-US" sz="1900" dirty="0" err="1"/>
              <a:t>signo</a:t>
            </a:r>
            <a:r>
              <a:rPr lang="en-US" altLang="en-US" sz="1900" dirty="0"/>
              <a:t> );    /* handles two signals */</a:t>
            </a:r>
          </a:p>
          <a:p>
            <a:pPr marL="0" indent="0">
              <a:buNone/>
              <a:defRPr/>
            </a:pPr>
            <a:r>
              <a:rPr lang="en-US" altLang="en-US" sz="1900" dirty="0" err="1"/>
              <a:t>int</a:t>
            </a:r>
            <a:r>
              <a:rPr lang="en-US" altLang="en-US" sz="1900" dirty="0"/>
              <a:t> main() {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    int </a:t>
            </a:r>
            <a:r>
              <a:rPr lang="en-US" altLang="en-US" sz="1900" dirty="0" err="1"/>
              <a:t>i</a:t>
            </a:r>
            <a:r>
              <a:rPr lang="en-US" altLang="en-US" sz="1900" dirty="0"/>
              <a:t> = 0;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    if( signal( SIGUSR1,sig_usr ) == SIG_ERR )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        printf( "Cannot catch SIGUSR1\n" );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    if( signal( SIGUSR2,sig_usr ) == SIG_ERR )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        printf("Cannot catch SIGUSR2\n");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    while(1) {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         printf("%2d\n", </a:t>
            </a:r>
            <a:r>
              <a:rPr lang="en-US" altLang="en-US" sz="1900" dirty="0" err="1"/>
              <a:t>i</a:t>
            </a:r>
            <a:r>
              <a:rPr lang="en-US" altLang="en-US" sz="1900" dirty="0"/>
              <a:t> );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         pause(); 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          /* pause until signal handler has processed signal */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          </a:t>
            </a:r>
            <a:r>
              <a:rPr lang="en-US" altLang="en-US" sz="1900" dirty="0" err="1"/>
              <a:t>i</a:t>
            </a:r>
            <a:r>
              <a:rPr lang="en-US" altLang="en-US" sz="1900" dirty="0"/>
              <a:t>++;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     }              /* end of while loop */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     return 0;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}                 /* end of main */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3200400" y="1524000"/>
            <a:ext cx="5105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1030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153400" cy="1600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pause() – Example                        </a:t>
            </a:r>
            <a:r>
              <a:rPr lang="en-US" altLang="en-US" sz="3200" dirty="0"/>
              <a:t>(2 of 3)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8675" y="1524000"/>
            <a:ext cx="4124325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6675" indent="-66675" algn="l" rtl="0" eaLnBrk="0" fontAlgn="base" hangingPunct="0">
              <a:lnSpc>
                <a:spcPct val="85000"/>
              </a:lnSpc>
              <a:spcBef>
                <a:spcPts val="975"/>
              </a:spcBef>
              <a:spcAft>
                <a:spcPct val="0"/>
              </a:spcAft>
              <a:buFont typeface="Arial" panose="020B0604020202020204" pitchFamily="34" charset="0"/>
              <a:buChar char=" 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258763" indent="-257175" algn="l" rtl="0" eaLnBrk="0" fontAlgn="base" hangingPunct="0">
              <a:lnSpc>
                <a:spcPct val="85000"/>
              </a:lnSpc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 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409575" indent="-409575" algn="l" rtl="0" eaLnBrk="0" fontAlgn="base" hangingPunct="0">
              <a:lnSpc>
                <a:spcPct val="85000"/>
              </a:lnSpc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500" i="1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615950" indent="-615950" algn="l" rtl="0" eaLnBrk="0" fontAlgn="base" hangingPunct="0">
              <a:lnSpc>
                <a:spcPct val="85000"/>
              </a:lnSpc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 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822325" indent="-822325" algn="l" rtl="0" eaLnBrk="0" fontAlgn="base" hangingPunct="0">
              <a:lnSpc>
                <a:spcPct val="85000"/>
              </a:lnSpc>
              <a:spcBef>
                <a:spcPts val="450"/>
              </a:spcBef>
              <a:spcAft>
                <a:spcPct val="0"/>
              </a:spcAft>
              <a:buFont typeface="Arial" panose="020B0604020202020204" pitchFamily="34" charset="0"/>
              <a:buChar char=" 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900000" indent="-171450" algn="l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Char char=" 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50000" indent="-171450" algn="l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Char char=" 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00000" indent="-171450" algn="l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Char char=" 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350000" indent="-171450" algn="l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Char char=" 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buNone/>
              <a:defRPr/>
            </a:pPr>
            <a:r>
              <a:rPr lang="en-US" altLang="en-US" sz="1900" dirty="0"/>
              <a:t>/* argument is signal number */</a:t>
            </a:r>
          </a:p>
          <a:p>
            <a:pPr marL="0" lvl="3" indent="0">
              <a:buNone/>
              <a:defRPr/>
            </a:pPr>
            <a:r>
              <a:rPr lang="en-US" altLang="en-US" sz="1900" dirty="0"/>
              <a:t>void </a:t>
            </a:r>
            <a:r>
              <a:rPr lang="en-US" altLang="en-US" sz="1900" dirty="0" err="1"/>
              <a:t>sig_usr</a:t>
            </a:r>
            <a:r>
              <a:rPr lang="en-US" altLang="en-US" sz="1900" dirty="0"/>
              <a:t>( </a:t>
            </a:r>
            <a:r>
              <a:rPr lang="en-US" altLang="en-US" sz="1900" dirty="0" err="1"/>
              <a:t>int</a:t>
            </a:r>
            <a:r>
              <a:rPr lang="en-US" altLang="en-US" sz="1900" dirty="0"/>
              <a:t> </a:t>
            </a:r>
            <a:r>
              <a:rPr lang="en-US" altLang="en-US" sz="1900" dirty="0" err="1"/>
              <a:t>signo</a:t>
            </a:r>
            <a:r>
              <a:rPr lang="en-US" altLang="en-US" sz="1900" dirty="0"/>
              <a:t> )</a:t>
            </a:r>
          </a:p>
          <a:p>
            <a:pPr marL="0" indent="0">
              <a:buNone/>
              <a:defRPr/>
            </a:pPr>
            <a:r>
              <a:rPr lang="en-US" altLang="en-US" sz="1900" dirty="0"/>
              <a:t>{</a:t>
            </a:r>
          </a:p>
          <a:p>
            <a:pPr>
              <a:defRPr/>
            </a:pPr>
            <a:r>
              <a:rPr lang="en-US" altLang="en-US" sz="1900" dirty="0"/>
              <a:t>    if( </a:t>
            </a:r>
            <a:r>
              <a:rPr lang="en-US" altLang="en-US" sz="1900" dirty="0" err="1"/>
              <a:t>signo</a:t>
            </a:r>
            <a:r>
              <a:rPr lang="en-US" altLang="en-US" sz="1900" dirty="0"/>
              <a:t> == SIGUSR1 )</a:t>
            </a:r>
          </a:p>
          <a:p>
            <a:pPr>
              <a:defRPr/>
            </a:pPr>
            <a:r>
              <a:rPr lang="en-US" altLang="en-US" sz="1900" dirty="0"/>
              <a:t>          printf("Received SIGUSR1\n");</a:t>
            </a:r>
          </a:p>
          <a:p>
            <a:pPr>
              <a:defRPr/>
            </a:pPr>
            <a:r>
              <a:rPr lang="en-US" altLang="en-US" sz="1900" dirty="0"/>
              <a:t>    else if( </a:t>
            </a:r>
            <a:r>
              <a:rPr lang="en-US" altLang="en-US" sz="1900" dirty="0" err="1"/>
              <a:t>signo</a:t>
            </a:r>
            <a:r>
              <a:rPr lang="en-US" altLang="en-US" sz="1900" dirty="0"/>
              <a:t> == SIGUSR2 )</a:t>
            </a:r>
          </a:p>
          <a:p>
            <a:pPr>
              <a:defRPr/>
            </a:pPr>
            <a:r>
              <a:rPr lang="en-US" altLang="en-US" sz="1900" dirty="0"/>
              <a:t>          printf("Received SIGUSR2\n");</a:t>
            </a:r>
          </a:p>
          <a:p>
            <a:pPr>
              <a:defRPr/>
            </a:pPr>
            <a:r>
              <a:rPr lang="en-US" altLang="en-US" sz="1900" dirty="0"/>
              <a:t>    return;</a:t>
            </a:r>
          </a:p>
          <a:p>
            <a:pPr>
              <a:defRPr/>
            </a:pPr>
            <a:r>
              <a:rPr lang="en-US" altLang="en-US" sz="1900" dirty="0"/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1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0575" y="5334000"/>
            <a:ext cx="8058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Note:  Executing a program with an “&amp;” puts the program in the background.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2209800" cy="2438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pause() – Example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3200" dirty="0"/>
              <a:t>(3 of 3) </a:t>
            </a:r>
          </a:p>
        </p:txBody>
      </p:sp>
      <p:pic>
        <p:nvPicPr>
          <p:cNvPr id="47109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72824" y="0"/>
            <a:ext cx="6142575" cy="6848970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219152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906" y="0"/>
            <a:ext cx="80787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kill and raise - System Calls  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55158" y="1143000"/>
            <a:ext cx="8512642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v-SE" altLang="en-US" sz="2400" b="1" dirty="0"/>
              <a:t>  int kill(pid_t pid, int sig);</a:t>
            </a:r>
          </a:p>
          <a:p>
            <a:pPr marL="0" indent="0" eaLnBrk="1" hangingPunct="1">
              <a:buNone/>
            </a:pPr>
            <a:r>
              <a:rPr lang="en-US" altLang="en-US" sz="2400" b="1" dirty="0"/>
              <a:t>  int raise(int sig);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kill sends a signal to a process or group of processes</a:t>
            </a:r>
          </a:p>
          <a:p>
            <a:pPr marL="342865" lvl="1" indent="0" eaLnBrk="1" hangingPunct="1">
              <a:lnSpc>
                <a:spcPct val="90000"/>
              </a:lnSpc>
              <a:buNone/>
            </a:pPr>
            <a:r>
              <a:rPr lang="en-US" altLang="en-US" sz="2000" dirty="0" err="1"/>
              <a:t>pid</a:t>
            </a:r>
            <a:r>
              <a:rPr lang="en-US" altLang="en-US" sz="2000" dirty="0"/>
              <a:t> &gt; 0 – send to process with PID = </a:t>
            </a:r>
            <a:r>
              <a:rPr lang="en-US" altLang="en-US" sz="2000" dirty="0" err="1"/>
              <a:t>pid</a:t>
            </a:r>
            <a:endParaRPr lang="en-US" altLang="en-US" sz="2000" dirty="0"/>
          </a:p>
          <a:p>
            <a:pPr marL="342865" lvl="1" indent="0" eaLnBrk="1" hangingPunct="1">
              <a:lnSpc>
                <a:spcPct val="90000"/>
              </a:lnSpc>
              <a:buNone/>
            </a:pPr>
            <a:r>
              <a:rPr lang="en-US" altLang="en-US" sz="2000" dirty="0" err="1"/>
              <a:t>pid</a:t>
            </a:r>
            <a:r>
              <a:rPr lang="en-US" altLang="en-US" sz="2000" dirty="0"/>
              <a:t> = 0 – send to all processes with PGID = PGID of caller</a:t>
            </a:r>
          </a:p>
          <a:p>
            <a:pPr marL="342865" lvl="1" indent="0" eaLnBrk="1" hangingPunct="1">
              <a:lnSpc>
                <a:spcPct val="90000"/>
              </a:lnSpc>
              <a:buNone/>
            </a:pPr>
            <a:r>
              <a:rPr lang="en-US" altLang="en-US" sz="2000" dirty="0" err="1"/>
              <a:t>pid</a:t>
            </a:r>
            <a:r>
              <a:rPr lang="en-US" altLang="en-US" sz="2000" dirty="0"/>
              <a:t> &lt; 0 – send to all processes with PGID = |</a:t>
            </a:r>
            <a:r>
              <a:rPr lang="en-US" altLang="en-US" sz="2000" dirty="0" err="1"/>
              <a:t>pid</a:t>
            </a:r>
            <a:r>
              <a:rPr lang="en-US" altLang="en-US" sz="2000" dirty="0"/>
              <a:t>|     (to a group)</a:t>
            </a:r>
          </a:p>
          <a:p>
            <a:pPr marL="342865" lvl="1" indent="0" eaLnBrk="1" hangingPunct="1">
              <a:lnSpc>
                <a:spcPct val="90000"/>
              </a:lnSpc>
              <a:buNone/>
            </a:pPr>
            <a:r>
              <a:rPr lang="en-US" altLang="en-US" sz="2000" dirty="0" err="1"/>
              <a:t>pid</a:t>
            </a:r>
            <a:r>
              <a:rPr lang="en-US" altLang="en-US" sz="2000" dirty="0"/>
              <a:t> = -1 – send to all processes to which it has permission to send a signal</a:t>
            </a:r>
          </a:p>
          <a:p>
            <a:pPr marL="342865" lvl="1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marL="342865" lvl="1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To send signals to other processes, </a:t>
            </a:r>
          </a:p>
          <a:p>
            <a:pPr marL="342865" lvl="1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Real user ID/EUID (Effective User Id) </a:t>
            </a:r>
          </a:p>
          <a:p>
            <a:pPr marL="342865" lvl="1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must match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b="1" i="1" dirty="0"/>
              <a:t>raise</a:t>
            </a:r>
            <a:r>
              <a:rPr lang="en-US" altLang="en-US" sz="2400" b="1" dirty="0"/>
              <a:t> allows a process to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b="1" dirty="0"/>
              <a:t>	send a signal to </a:t>
            </a:r>
            <a:r>
              <a:rPr lang="en-US" altLang="en-US" sz="2400" b="1" i="1" u="sng" dirty="0">
                <a:solidFill>
                  <a:srgbClr val="FF0000"/>
                </a:solidFill>
              </a:rPr>
              <a:t>itself</a:t>
            </a:r>
          </a:p>
        </p:txBody>
      </p:sp>
      <p:pic>
        <p:nvPicPr>
          <p:cNvPr id="4813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366" y="4267200"/>
            <a:ext cx="4455081" cy="219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6324600" y="342089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9BD5E7-A65E-4B4B-912E-037180831E74}"/>
              </a:ext>
            </a:extLst>
          </p:cNvPr>
          <p:cNvSpPr/>
          <p:nvPr/>
        </p:nvSpPr>
        <p:spPr>
          <a:xfrm>
            <a:off x="628650" y="1127877"/>
            <a:ext cx="8210550" cy="283452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76200"/>
            <a:ext cx="8078787" cy="1279524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   Signal Sets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56129" y="1355724"/>
            <a:ext cx="7772400" cy="46640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Multiple signals are represented using a data structure called a</a:t>
            </a:r>
            <a:r>
              <a:rPr lang="en-US" altLang="en-US" sz="2800" i="1" dirty="0"/>
              <a:t> signal set</a:t>
            </a:r>
            <a:r>
              <a:rPr lang="en-US" altLang="en-US" sz="2800" dirty="0"/>
              <a:t>, provided by the system data type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sigset_t</a:t>
            </a:r>
            <a:r>
              <a:rPr lang="en-US" altLang="en-US" sz="2800" dirty="0"/>
              <a:t>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2800" dirty="0"/>
              <a:t>The signal set stores collections of signal types.</a:t>
            </a:r>
            <a:br>
              <a:rPr lang="en-US" altLang="en-US" sz="2800" dirty="0"/>
            </a:br>
            <a:endParaRPr lang="en-US" altLang="en-US" sz="1800" dirty="0"/>
          </a:p>
          <a:p>
            <a:pPr marL="0" indent="0">
              <a:buNone/>
            </a:pPr>
            <a:r>
              <a:rPr lang="en-US" altLang="en-US" sz="2800" dirty="0"/>
              <a:t>Sets are used by signal functions to define which signal types are to be processed.</a:t>
            </a:r>
            <a:br>
              <a:rPr lang="en-US" altLang="en-US" sz="2800" dirty="0"/>
            </a:br>
            <a:endParaRPr lang="en-US" altLang="en-US" sz="1800" dirty="0"/>
          </a:p>
          <a:p>
            <a:pPr marL="0" indent="0">
              <a:buNone/>
            </a:pPr>
            <a:r>
              <a:rPr lang="en-US" altLang="en-US" sz="2800" dirty="0"/>
              <a:t>POSIX contains several functions for creating, changing, and examining signal sets.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"/>
            <a:ext cx="8078788" cy="914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Prototypes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36494" y="914400"/>
            <a:ext cx="8229600" cy="586739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400" b="1" dirty="0"/>
              <a:t>#include &lt;</a:t>
            </a:r>
            <a:r>
              <a:rPr lang="en-US" altLang="en-US" sz="2400" b="1" dirty="0" err="1"/>
              <a:t>signal.h</a:t>
            </a:r>
            <a:r>
              <a:rPr lang="en-US" altLang="en-US" sz="2400" b="1" dirty="0"/>
              <a:t>&gt;</a:t>
            </a:r>
            <a:br>
              <a:rPr lang="en-US" altLang="en-US" sz="2400" b="1" dirty="0"/>
            </a:br>
            <a:endParaRPr lang="en-US" altLang="en-US" sz="1400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/* Initialize signal set to contain no member */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sigemptyset</a:t>
            </a:r>
            <a:r>
              <a:rPr lang="en-US" altLang="en-US" sz="2400" b="1" dirty="0"/>
              <a:t>( </a:t>
            </a:r>
            <a:r>
              <a:rPr lang="en-US" altLang="en-US" sz="2400" b="1" dirty="0" err="1"/>
              <a:t>sigset_t</a:t>
            </a:r>
            <a:r>
              <a:rPr lang="en-US" altLang="en-US" sz="2400" b="1" dirty="0"/>
              <a:t> *set 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1400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/* Initialize signal set to contain all signals */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/>
              <a:t>int </a:t>
            </a:r>
            <a:r>
              <a:rPr lang="en-US" altLang="en-US" sz="2400" b="1" dirty="0" err="1"/>
              <a:t>sigfillset</a:t>
            </a:r>
            <a:r>
              <a:rPr lang="en-US" altLang="en-US" sz="2400" b="1" dirty="0"/>
              <a:t>( </a:t>
            </a:r>
            <a:r>
              <a:rPr lang="en-US" altLang="en-US" sz="2400" b="1" dirty="0" err="1"/>
              <a:t>sigset_t</a:t>
            </a:r>
            <a:r>
              <a:rPr lang="en-US" altLang="en-US" sz="2400" b="1" dirty="0"/>
              <a:t> *set );</a:t>
            </a:r>
            <a:br>
              <a:rPr lang="en-US" altLang="en-US" sz="2400" b="1" dirty="0"/>
            </a:br>
            <a:endParaRPr lang="en-US" altLang="en-US" sz="1400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/* Add individual signal */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sigaddset</a:t>
            </a:r>
            <a:r>
              <a:rPr lang="en-US" altLang="en-US" sz="2400" b="1" dirty="0"/>
              <a:t>( </a:t>
            </a:r>
            <a:r>
              <a:rPr lang="en-US" altLang="en-US" sz="2400" b="1" dirty="0" err="1"/>
              <a:t>sigset_t</a:t>
            </a:r>
            <a:r>
              <a:rPr lang="en-US" altLang="en-US" sz="2400" b="1" dirty="0"/>
              <a:t> *set,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signo</a:t>
            </a:r>
            <a:r>
              <a:rPr lang="en-US" altLang="en-US" sz="2400" b="1" dirty="0"/>
              <a:t> );</a:t>
            </a:r>
            <a:br>
              <a:rPr lang="en-US" altLang="en-US" sz="2400" b="1" dirty="0"/>
            </a:br>
            <a:endParaRPr lang="en-US" altLang="en-US" sz="1400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/* Remove individual signal */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b="1" dirty="0"/>
              <a:t>	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sigdelset</a:t>
            </a:r>
            <a:r>
              <a:rPr lang="en-US" altLang="en-US" sz="2400" b="1" dirty="0"/>
              <a:t>( </a:t>
            </a:r>
            <a:r>
              <a:rPr lang="en-US" altLang="en-US" sz="2400" b="1" dirty="0" err="1"/>
              <a:t>sigset_t</a:t>
            </a:r>
            <a:r>
              <a:rPr lang="en-US" altLang="en-US" sz="2400" b="1" dirty="0"/>
              <a:t> *set,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signo</a:t>
            </a:r>
            <a:r>
              <a:rPr lang="en-US" altLang="en-US" sz="2400" b="1" dirty="0"/>
              <a:t> );</a:t>
            </a:r>
            <a:br>
              <a:rPr lang="en-US" altLang="en-US" sz="2400" b="1" dirty="0"/>
            </a:br>
            <a:endParaRPr lang="en-US" altLang="en-US" sz="1400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/* Check to see if a signal is a member of a set */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sigismember</a:t>
            </a:r>
            <a:r>
              <a:rPr lang="en-US" altLang="en-US" sz="2400" b="1" dirty="0"/>
              <a:t>( </a:t>
            </a:r>
            <a:r>
              <a:rPr lang="en-US" altLang="en-US" sz="2400" b="1" dirty="0" err="1"/>
              <a:t>const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sigset_t</a:t>
            </a:r>
            <a:r>
              <a:rPr lang="en-US" altLang="en-US" sz="2400" b="1" dirty="0"/>
              <a:t> *set, </a:t>
            </a:r>
            <a:r>
              <a:rPr lang="en-US" altLang="en-US" sz="2400" b="1" dirty="0" err="1"/>
              <a:t>int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signo</a:t>
            </a:r>
            <a:r>
              <a:rPr lang="en-US" altLang="en-US" sz="2400" b="1" dirty="0"/>
              <a:t> 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38A816D-6D7D-44B8-83EF-9A2F4D92CEEC}"/>
              </a:ext>
            </a:extLst>
          </p:cNvPr>
          <p:cNvSpPr/>
          <p:nvPr/>
        </p:nvSpPr>
        <p:spPr>
          <a:xfrm>
            <a:off x="5638800" y="228600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506" y="127935"/>
            <a:ext cx="7778750" cy="89198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Signal Mask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506506" y="1147482"/>
            <a:ext cx="8229600" cy="571051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800" dirty="0"/>
              <a:t>For each process, the kernel maintains a </a:t>
            </a:r>
            <a:r>
              <a:rPr lang="en-US" altLang="en-US" sz="2800" i="1" dirty="0"/>
              <a:t>signal mask</a:t>
            </a:r>
            <a:r>
              <a:rPr lang="en-US" altLang="en-US" sz="2800" dirty="0"/>
              <a:t> – a set of signals whose delivery to the process is currently blocked.</a:t>
            </a:r>
          </a:p>
          <a:p>
            <a:pPr marL="0" indent="0">
              <a:buNone/>
              <a:defRPr/>
            </a:pPr>
            <a:endParaRPr lang="en-US" altLang="en-US" sz="1800" dirty="0"/>
          </a:p>
          <a:p>
            <a:pPr marL="0" indent="0">
              <a:buNone/>
              <a:defRPr/>
            </a:pPr>
            <a:r>
              <a:rPr lang="en-US" altLang="en-US" sz="2800" dirty="0"/>
              <a:t>If a signal that is blocked is sent to a process, </a:t>
            </a:r>
          </a:p>
          <a:p>
            <a:pPr marL="0" indent="0">
              <a:buNone/>
              <a:defRPr/>
            </a:pPr>
            <a:r>
              <a:rPr lang="en-US" altLang="en-US" sz="2800" dirty="0"/>
              <a:t>delivery of that signal is delayed </a:t>
            </a:r>
          </a:p>
          <a:p>
            <a:pPr marL="0" indent="0">
              <a:buNone/>
              <a:defRPr/>
            </a:pPr>
            <a:r>
              <a:rPr lang="en-US" altLang="en-US" sz="2800" dirty="0"/>
              <a:t>until it is unblocked by being removed from the process signal mask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751904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412"/>
            <a:ext cx="7778750" cy="891988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sigprocmask</a:t>
            </a:r>
            <a:r>
              <a:rPr lang="en-US" altLang="en-US" dirty="0"/>
              <a:t>()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30231"/>
            <a:ext cx="8229600" cy="5710518"/>
          </a:xfrm>
          <a:ln w="19050"/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800" dirty="0"/>
              <a:t>A process uses a signal set to create a mask which defines the signals it is </a:t>
            </a:r>
            <a:r>
              <a:rPr lang="en-US" altLang="en-US" sz="2800" dirty="0">
                <a:solidFill>
                  <a:srgbClr val="FF0000"/>
                </a:solidFill>
              </a:rPr>
              <a:t>blocking</a:t>
            </a:r>
            <a:r>
              <a:rPr lang="en-US" altLang="en-US" sz="2800" dirty="0"/>
              <a:t> from delivery. – good for critical sections where you want to block certain signals.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1400" dirty="0"/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b="1" dirty="0"/>
              <a:t> #include &lt;</a:t>
            </a:r>
            <a:r>
              <a:rPr lang="en-US" altLang="en-US" sz="2800" b="1" dirty="0" err="1"/>
              <a:t>signal.h</a:t>
            </a:r>
            <a:r>
              <a:rPr lang="en-US" altLang="en-US" sz="2800" b="1" dirty="0"/>
              <a:t>&gt;</a:t>
            </a:r>
            <a:br>
              <a:rPr lang="en-US" altLang="en-US" sz="2800" b="1" dirty="0"/>
            </a:br>
            <a:endParaRPr lang="en-US" altLang="en-US" sz="1400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b="1" dirty="0"/>
              <a:t>  int </a:t>
            </a:r>
            <a:r>
              <a:rPr lang="en-US" altLang="en-US" sz="2800" b="1" dirty="0" err="1"/>
              <a:t>sigprocmask</a:t>
            </a:r>
            <a:r>
              <a:rPr lang="en-US" altLang="en-US" sz="2800" b="1" dirty="0"/>
              <a:t>( int how, </a:t>
            </a:r>
            <a:br>
              <a:rPr lang="en-US" altLang="en-US" sz="2800" b="1" dirty="0"/>
            </a:br>
            <a:r>
              <a:rPr lang="en-US" altLang="en-US" sz="2800" b="1" dirty="0"/>
              <a:t>			       const </a:t>
            </a:r>
            <a:r>
              <a:rPr lang="en-US" altLang="en-US" sz="2800" b="1" dirty="0" err="1"/>
              <a:t>sigset_t</a:t>
            </a:r>
            <a:r>
              <a:rPr lang="en-US" altLang="en-US" sz="2800" b="1" dirty="0"/>
              <a:t> *set,</a:t>
            </a:r>
            <a:br>
              <a:rPr lang="en-US" altLang="en-US" sz="2800" b="1" dirty="0"/>
            </a:br>
            <a:r>
              <a:rPr lang="en-US" altLang="en-US" sz="2800" b="1" dirty="0"/>
              <a:t>			       </a:t>
            </a:r>
            <a:r>
              <a:rPr lang="en-US" altLang="en-US" sz="2800" b="1" dirty="0" err="1"/>
              <a:t>sigset_t</a:t>
            </a:r>
            <a:r>
              <a:rPr lang="en-US" altLang="en-US" sz="2800" b="1" dirty="0"/>
              <a:t> *</a:t>
            </a:r>
            <a:r>
              <a:rPr lang="en-US" altLang="en-US" sz="2800" b="1" dirty="0" err="1"/>
              <a:t>oldset</a:t>
            </a:r>
            <a:r>
              <a:rPr lang="en-US" altLang="en-US" sz="2800" b="1" dirty="0"/>
              <a:t>);</a:t>
            </a:r>
          </a:p>
          <a:p>
            <a:pPr marL="0" indent="0">
              <a:buNone/>
              <a:defRPr/>
            </a:pPr>
            <a:r>
              <a:rPr lang="en-US" altLang="en-US" sz="800" dirty="0"/>
              <a:t>  </a:t>
            </a:r>
          </a:p>
          <a:p>
            <a:pPr marL="0" indent="0">
              <a:buNone/>
              <a:defRPr/>
            </a:pPr>
            <a:r>
              <a:rPr lang="en-US" altLang="en-US" sz="2800" dirty="0"/>
              <a:t>/* how – indicates how mask is modified */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900" dirty="0"/>
              <a:t>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2800" dirty="0"/>
              <a:t>Note: SIGKILL and SIGSTOP cannot be blocked by </a:t>
            </a:r>
            <a:r>
              <a:rPr lang="en-US" altLang="en-US" sz="2800" dirty="0" err="1"/>
              <a:t>sigprocmask</a:t>
            </a:r>
            <a:r>
              <a:rPr lang="en-US" altLang="en-US" sz="28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D497D-AA19-433F-AF84-3C12EFEC7FAD}"/>
              </a:ext>
            </a:extLst>
          </p:cNvPr>
          <p:cNvSpPr/>
          <p:nvPr/>
        </p:nvSpPr>
        <p:spPr>
          <a:xfrm>
            <a:off x="533400" y="2743200"/>
            <a:ext cx="68580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342E33C2-24EA-4D1B-99F4-334EC1C6D7C5}"/>
              </a:ext>
            </a:extLst>
          </p:cNvPr>
          <p:cNvSpPr/>
          <p:nvPr/>
        </p:nvSpPr>
        <p:spPr>
          <a:xfrm>
            <a:off x="6191250" y="284656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“how” Meanings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084555"/>
              </p:ext>
            </p:extLst>
          </p:nvPr>
        </p:nvGraphicFramePr>
        <p:xfrm>
          <a:off x="660026" y="1752600"/>
          <a:ext cx="785532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n-lt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3200" dirty="0">
                          <a:latin typeface="+mn-lt"/>
                        </a:rPr>
                        <a:t>SIG_BLOCK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1" dirty="0">
                          <a:latin typeface="Courier New" panose="02070309020205020404" pitchFamily="49" charset="0"/>
                        </a:rPr>
                        <a:t>set</a:t>
                      </a:r>
                      <a:r>
                        <a:rPr lang="en-US" altLang="en-US" sz="2800" dirty="0"/>
                        <a:t> signals are </a:t>
                      </a:r>
                      <a:r>
                        <a:rPr lang="en-US" altLang="en-US" sz="2800" dirty="0">
                          <a:solidFill>
                            <a:schemeClr val="tx2"/>
                          </a:solidFill>
                        </a:rPr>
                        <a:t>added</a:t>
                      </a:r>
                      <a:r>
                        <a:rPr lang="en-US" altLang="en-US" sz="2800" dirty="0"/>
                        <a:t> to mask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3200" dirty="0">
                          <a:latin typeface="+mn-lt"/>
                        </a:rPr>
                        <a:t>SIG_UNBLOCK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1" dirty="0">
                          <a:latin typeface="Courier New" panose="02070309020205020404" pitchFamily="49" charset="0"/>
                        </a:rPr>
                        <a:t>set</a:t>
                      </a:r>
                      <a:r>
                        <a:rPr lang="en-US" altLang="en-US" sz="2800" dirty="0"/>
                        <a:t> signals are </a:t>
                      </a:r>
                      <a:r>
                        <a:rPr lang="en-US" altLang="en-US" sz="2800" dirty="0">
                          <a:solidFill>
                            <a:schemeClr val="tx2"/>
                          </a:solidFill>
                        </a:rPr>
                        <a:t>removed</a:t>
                      </a:r>
                      <a:r>
                        <a:rPr lang="en-US" altLang="en-US" sz="2800" dirty="0"/>
                        <a:t> from mask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3200" dirty="0">
                          <a:latin typeface="+mn-lt"/>
                        </a:rPr>
                        <a:t>SIG_SETMASK</a:t>
                      </a:r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>
                          <a:latin typeface="Courier New" panose="02070309020205020404" pitchFamily="49" charset="0"/>
                        </a:rPr>
                        <a:t>set</a:t>
                      </a:r>
                      <a:r>
                        <a:rPr lang="en-US" altLang="en-US" sz="2800" dirty="0"/>
                        <a:t> becomes </a:t>
                      </a:r>
                      <a:r>
                        <a:rPr lang="en-US" altLang="en-US" sz="2800" dirty="0">
                          <a:solidFill>
                            <a:schemeClr val="tx2"/>
                          </a:solidFill>
                        </a:rPr>
                        <a:t>new</a:t>
                      </a:r>
                      <a:r>
                        <a:rPr lang="en-US" altLang="en-US" sz="2800" dirty="0"/>
                        <a:t> mask</a:t>
                      </a:r>
                    </a:p>
                    <a:p>
                      <a:endParaRPr 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2321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894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Example of a CRITICAL CODE REGION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87449"/>
            <a:ext cx="8458200" cy="5060951"/>
          </a:xfrm>
        </p:spPr>
        <p:txBody>
          <a:bodyPr/>
          <a:lstStyle/>
          <a:p>
            <a:pPr>
              <a:buFont typeface="Monotype Sorts" pitchFamily="-16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sigset_t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newmask</a:t>
            </a:r>
            <a:r>
              <a:rPr lang="en-US" altLang="en-US" sz="2400" b="1" dirty="0"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oldmask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</a:rPr>
              <a:t>sigemptyset</a:t>
            </a:r>
            <a:r>
              <a:rPr lang="en-US" altLang="en-US" sz="2400" b="1" dirty="0">
                <a:latin typeface="Courier New" panose="02070309020205020404" pitchFamily="49" charset="0"/>
              </a:rPr>
              <a:t>( &amp;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newmask</a:t>
            </a:r>
            <a:r>
              <a:rPr lang="en-US" altLang="en-US" sz="2400" b="1" dirty="0">
                <a:latin typeface="Courier New" panose="02070309020205020404" pitchFamily="49" charset="0"/>
              </a:rPr>
              <a:t> 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</a:rPr>
              <a:t>sigaddset</a:t>
            </a:r>
            <a:r>
              <a:rPr lang="en-US" altLang="en-US" sz="2400" b="1" dirty="0">
                <a:latin typeface="Courier New" panose="02070309020205020404" pitchFamily="49" charset="0"/>
              </a:rPr>
              <a:t>( &amp;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newmask</a:t>
            </a:r>
            <a:r>
              <a:rPr lang="en-US" altLang="en-US" sz="2400" b="1" dirty="0">
                <a:latin typeface="Courier New" panose="02070309020205020404" pitchFamily="49" charset="0"/>
              </a:rPr>
              <a:t>, SIGINT 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/* block SIGINT; save old mask */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</a:rPr>
              <a:t>sigprocmask</a:t>
            </a:r>
            <a:r>
              <a:rPr lang="en-US" altLang="en-US" sz="2400" b="1" dirty="0">
                <a:latin typeface="Courier New" panose="02070309020205020404" pitchFamily="49" charset="0"/>
              </a:rPr>
              <a:t>(SIG_BLOCK, &amp;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newmask</a:t>
            </a:r>
            <a:r>
              <a:rPr lang="en-US" altLang="en-US" sz="2400" b="1" dirty="0">
                <a:latin typeface="Courier New" panose="02070309020205020404" pitchFamily="49" charset="0"/>
              </a:rPr>
              <a:t>, &amp;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oldmask</a:t>
            </a:r>
            <a:r>
              <a:rPr lang="en-US" altLang="en-US" sz="2400" b="1" dirty="0">
                <a:latin typeface="Courier New" panose="02070309020205020404" pitchFamily="49" charset="0"/>
              </a:rPr>
              <a:t> 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/* critical region of code */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 /* where a signal would interfere */ 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 /* with task */ </a:t>
            </a:r>
            <a:b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</a:b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/* reset mask which unblocks SIGINT */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</a:rPr>
              <a:t>sigprocmask</a:t>
            </a:r>
            <a:r>
              <a:rPr lang="en-US" altLang="en-US" sz="2400" b="1" dirty="0">
                <a:latin typeface="Courier New" panose="02070309020205020404" pitchFamily="49" charset="0"/>
              </a:rPr>
              <a:t>( SIG_SETMASK, &amp;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oldmask</a:t>
            </a:r>
            <a:r>
              <a:rPr lang="en-US" altLang="en-US" sz="2400" b="1" dirty="0">
                <a:latin typeface="Courier New" panose="02070309020205020404" pitchFamily="49" charset="0"/>
              </a:rPr>
              <a:t>, NULL 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203" y="76200"/>
            <a:ext cx="7886700" cy="1325563"/>
          </a:xfrm>
        </p:spPr>
        <p:txBody>
          <a:bodyPr/>
          <a:lstStyle/>
          <a:p>
            <a:r>
              <a:rPr lang="en-US" dirty="0"/>
              <a:t>Running </a:t>
            </a:r>
            <a:r>
              <a:rPr lang="en-US" i="1" dirty="0" err="1"/>
              <a:t>infloop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176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[</a:t>
            </a:r>
            <a:r>
              <a:rPr lang="en-US" sz="2400" dirty="0" err="1"/>
              <a:t>bielr@athena</a:t>
            </a:r>
            <a:r>
              <a:rPr lang="en-US" sz="2400" dirty="0"/>
              <a:t> </a:t>
            </a:r>
            <a:r>
              <a:rPr lang="en-US" sz="2400" dirty="0" err="1"/>
              <a:t>ClassExamples</a:t>
            </a:r>
            <a:r>
              <a:rPr lang="en-US" sz="2400" dirty="0"/>
              <a:t>]&gt; </a:t>
            </a:r>
            <a:r>
              <a:rPr lang="en-US" sz="2400" dirty="0" err="1"/>
              <a:t>infloop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doing something ...</a:t>
            </a:r>
          </a:p>
          <a:p>
            <a:pPr marL="0" indent="0">
              <a:buNone/>
            </a:pPr>
            <a:r>
              <a:rPr lang="en-US" sz="2400" dirty="0"/>
              <a:t>doing something ...</a:t>
            </a:r>
          </a:p>
          <a:p>
            <a:pPr marL="0" indent="0">
              <a:buNone/>
            </a:pPr>
            <a:r>
              <a:rPr lang="en-US" sz="2400" dirty="0"/>
              <a:t>doing something ...</a:t>
            </a:r>
          </a:p>
          <a:p>
            <a:pPr marL="0" indent="0">
              <a:buNone/>
            </a:pPr>
            <a:r>
              <a:rPr lang="en-US" sz="2400" dirty="0"/>
              <a:t>doing something ...</a:t>
            </a:r>
          </a:p>
          <a:p>
            <a:pPr marL="0" indent="0">
              <a:buNone/>
            </a:pPr>
            <a:r>
              <a:rPr lang="en-US" sz="2400" dirty="0"/>
              <a:t>doing something ...</a:t>
            </a:r>
          </a:p>
          <a:p>
            <a:pPr marL="0" indent="0">
              <a:buNone/>
            </a:pPr>
            <a:r>
              <a:rPr lang="en-US" sz="2400" dirty="0"/>
              <a:t>^C</a:t>
            </a:r>
          </a:p>
          <a:p>
            <a:pPr marL="0" indent="0">
              <a:buNone/>
            </a:pPr>
            <a:r>
              <a:rPr lang="en-US" sz="2400" dirty="0"/>
              <a:t>[</a:t>
            </a:r>
            <a:r>
              <a:rPr lang="en-US" sz="2400" dirty="0" err="1"/>
              <a:t>bielr@athena</a:t>
            </a:r>
            <a:r>
              <a:rPr lang="en-US" sz="2400" dirty="0"/>
              <a:t> </a:t>
            </a:r>
            <a:r>
              <a:rPr lang="en-US" sz="2400" dirty="0" err="1"/>
              <a:t>ClassExamples</a:t>
            </a:r>
            <a:r>
              <a:rPr lang="en-US" sz="2400" dirty="0"/>
              <a:t>]&gt;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097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2" y="17929"/>
            <a:ext cx="8078788" cy="104887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Signal - Review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23047" y="1066800"/>
            <a:ext cx="8064500" cy="5426076"/>
          </a:xfrm>
        </p:spPr>
        <p:txBody>
          <a:bodyPr/>
          <a:lstStyle/>
          <a:p>
            <a:r>
              <a:rPr lang="en-US" altLang="en-US" sz="2400" dirty="0"/>
              <a:t>A signal is a notification that some kind of event has occurred.</a:t>
            </a:r>
          </a:p>
          <a:p>
            <a:endParaRPr lang="en-US" altLang="en-US" sz="1200" dirty="0"/>
          </a:p>
          <a:p>
            <a:r>
              <a:rPr lang="en-US" altLang="en-US" sz="2400" dirty="0"/>
              <a:t>Send to a process by kernel, another process, or by itself.</a:t>
            </a:r>
          </a:p>
          <a:p>
            <a:endParaRPr lang="en-US" altLang="en-US" sz="1200" dirty="0"/>
          </a:p>
          <a:p>
            <a:r>
              <a:rPr lang="en-US" altLang="en-US" sz="2400" dirty="0"/>
              <a:t>Different kind of signals. Each has unique id and purpose.</a:t>
            </a:r>
          </a:p>
          <a:p>
            <a:endParaRPr lang="en-US" altLang="en-US" sz="1200" dirty="0"/>
          </a:p>
          <a:p>
            <a:r>
              <a:rPr lang="en-US" altLang="en-US" sz="2400" dirty="0"/>
              <a:t>Signal is typically asynchronous (unpredictable).</a:t>
            </a:r>
          </a:p>
          <a:p>
            <a:endParaRPr lang="en-US" altLang="en-US" sz="1200" dirty="0"/>
          </a:p>
          <a:p>
            <a:r>
              <a:rPr lang="en-US" altLang="en-US" sz="2400" dirty="0"/>
              <a:t>Signal can be ignored, terminate a process, stop a process, or restart of stopped process. Also, see table 20-1.</a:t>
            </a:r>
          </a:p>
          <a:p>
            <a:endParaRPr lang="en-US" altLang="en-US" sz="1200" dirty="0"/>
          </a:p>
          <a:p>
            <a:r>
              <a:rPr lang="en-US" altLang="en-US" sz="2400" dirty="0"/>
              <a:t>Signal can be also be </a:t>
            </a:r>
            <a:r>
              <a:rPr lang="en-US" altLang="en-US" sz="2400"/>
              <a:t>ignored and/or </a:t>
            </a:r>
            <a:r>
              <a:rPr lang="en-US" altLang="en-US" sz="2400" dirty="0"/>
              <a:t>handled by a programmer’s handler (catcher) function.</a:t>
            </a:r>
          </a:p>
          <a:p>
            <a:pPr lvl="2"/>
            <a:r>
              <a:rPr lang="en-US" altLang="en-US" dirty="0"/>
              <a:t>Later: Recommend to use </a:t>
            </a:r>
            <a:r>
              <a:rPr lang="en-US" altLang="en-US" dirty="0" err="1"/>
              <a:t>sigaction</a:t>
            </a:r>
            <a:r>
              <a:rPr lang="en-US" altLang="en-US" dirty="0"/>
              <a:t>() – more flexible/portable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52400"/>
            <a:ext cx="8078788" cy="1657350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sigaction</a:t>
            </a:r>
            <a:r>
              <a:rPr lang="en-US" altLang="en-US" dirty="0"/>
              <a:t>()  system call    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42925" y="1752599"/>
            <a:ext cx="8064500" cy="4336649"/>
          </a:xfrm>
        </p:spPr>
        <p:txBody>
          <a:bodyPr/>
          <a:lstStyle/>
          <a:p>
            <a:r>
              <a:rPr lang="en-US" altLang="en-US" sz="2800" dirty="0"/>
              <a:t>A newer alternative to </a:t>
            </a:r>
            <a:r>
              <a:rPr lang="en-US" altLang="en-US" sz="2800" i="1" dirty="0"/>
              <a:t>signal()</a:t>
            </a:r>
          </a:p>
          <a:p>
            <a:pPr marL="0" indent="0">
              <a:buNone/>
            </a:pPr>
            <a:r>
              <a:rPr lang="en-US" altLang="en-US" sz="700" i="1" dirty="0"/>
              <a:t> </a:t>
            </a:r>
            <a:endParaRPr lang="en-US" altLang="en-US" sz="700" dirty="0"/>
          </a:p>
          <a:p>
            <a:r>
              <a:rPr lang="en-US" altLang="en-US" sz="2800" dirty="0"/>
              <a:t>Used to change the action taken by a process on receipt of a specific signal.</a:t>
            </a:r>
          </a:p>
          <a:p>
            <a:pPr marL="0" indent="0">
              <a:buNone/>
            </a:pPr>
            <a:r>
              <a:rPr lang="en-US" altLang="en-US" sz="800" i="1" dirty="0"/>
              <a:t> </a:t>
            </a:r>
            <a:endParaRPr lang="en-US" altLang="en-US" sz="800" dirty="0"/>
          </a:p>
          <a:p>
            <a:r>
              <a:rPr lang="en-US" altLang="en-US" sz="2800" dirty="0"/>
              <a:t>More complex than </a:t>
            </a:r>
            <a:r>
              <a:rPr lang="en-US" altLang="en-US" sz="2800" i="1" dirty="0"/>
              <a:t>signal() </a:t>
            </a:r>
            <a:r>
              <a:rPr lang="en-US" altLang="en-US" sz="2800" dirty="0"/>
              <a:t>but offers greater flexibility</a:t>
            </a:r>
          </a:p>
          <a:p>
            <a:pPr marL="0" indent="0">
              <a:buNone/>
            </a:pPr>
            <a:r>
              <a:rPr lang="en-US" altLang="en-US" sz="2800" dirty="0"/>
              <a:t>  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/>
              <a:t>(See signal(7) for an overview of signals.)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5638800" y="768751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52400"/>
            <a:ext cx="8078788" cy="990600"/>
          </a:xfrm>
        </p:spPr>
        <p:txBody>
          <a:bodyPr/>
          <a:lstStyle/>
          <a:p>
            <a:pPr>
              <a:defRPr/>
            </a:pPr>
            <a:r>
              <a:rPr lang="en-US" altLang="en-US" i="1" dirty="0" err="1"/>
              <a:t>sigaction</a:t>
            </a:r>
            <a:r>
              <a:rPr lang="en-US" altLang="en-US" i="1" dirty="0"/>
              <a:t>() </a:t>
            </a:r>
            <a:r>
              <a:rPr lang="en-US" altLang="en-US" dirty="0"/>
              <a:t>System Call     </a:t>
            </a:r>
            <a:endParaRPr lang="en-US" altLang="en-US" sz="3200" i="1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064500" cy="4572000"/>
          </a:xfrm>
        </p:spPr>
        <p:txBody>
          <a:bodyPr/>
          <a:lstStyle/>
          <a:p>
            <a:pPr marL="0" indent="0"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/>
              <a:t>#include &lt;</a:t>
            </a:r>
            <a:r>
              <a:rPr lang="en-US" altLang="en-US" sz="2800" dirty="0" err="1"/>
              <a:t>signal.h</a:t>
            </a:r>
            <a:r>
              <a:rPr lang="en-US" altLang="en-US" sz="2800" dirty="0"/>
              <a:t>&gt;</a:t>
            </a:r>
            <a:br>
              <a:rPr lang="en-US" altLang="en-US" sz="2800" dirty="0"/>
            </a:br>
            <a:br>
              <a:rPr lang="en-US" altLang="en-US" sz="1600" dirty="0"/>
            </a:b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sigaction</a:t>
            </a:r>
            <a:r>
              <a:rPr lang="en-US" altLang="en-US" sz="2800" dirty="0"/>
              <a:t>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signo</a:t>
            </a:r>
            <a:r>
              <a:rPr lang="en-US" altLang="en-US" sz="2800" dirty="0"/>
              <a:t>, </a:t>
            </a:r>
            <a:br>
              <a:rPr lang="en-US" altLang="en-US" sz="2800" dirty="0"/>
            </a:br>
            <a:r>
              <a:rPr lang="en-US" altLang="en-US" sz="2800" dirty="0"/>
              <a:t>		      </a:t>
            </a:r>
            <a:r>
              <a:rPr lang="en-US" altLang="en-US" sz="2800" dirty="0" err="1"/>
              <a:t>const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struct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sigaction</a:t>
            </a:r>
            <a:r>
              <a:rPr lang="en-US" altLang="en-US" sz="2800" dirty="0"/>
              <a:t> *act, </a:t>
            </a:r>
            <a:br>
              <a:rPr lang="en-US" altLang="en-US" sz="2800" dirty="0"/>
            </a:br>
            <a:r>
              <a:rPr lang="en-US" altLang="en-US" sz="2800" dirty="0"/>
              <a:t>		      </a:t>
            </a:r>
            <a:r>
              <a:rPr lang="en-US" altLang="en-US" sz="2800" dirty="0" err="1"/>
              <a:t>struct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sigaction</a:t>
            </a:r>
            <a:r>
              <a:rPr lang="en-US" altLang="en-US" sz="2800" dirty="0"/>
              <a:t> *</a:t>
            </a:r>
            <a:r>
              <a:rPr lang="en-US" altLang="en-US" sz="2800" dirty="0" err="1"/>
              <a:t>oldact</a:t>
            </a:r>
            <a:r>
              <a:rPr lang="en-US" altLang="en-US" sz="2800" dirty="0"/>
              <a:t> );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2000" dirty="0"/>
              <a:t>The arguments are explained on the next slide.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2400" dirty="0"/>
              <a:t>Note: why there is no </a:t>
            </a:r>
            <a:r>
              <a:rPr lang="en-US" altLang="en-US" sz="2400" dirty="0" err="1"/>
              <a:t>const</a:t>
            </a:r>
            <a:r>
              <a:rPr lang="en-US" altLang="en-US" sz="2400" dirty="0"/>
              <a:t> in front of </a:t>
            </a:r>
            <a:r>
              <a:rPr lang="en-US" altLang="en-US" sz="2400" dirty="0" err="1"/>
              <a:t>struct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sigaction</a:t>
            </a:r>
            <a:r>
              <a:rPr lang="en-US" altLang="en-US" sz="2400" dirty="0"/>
              <a:t> *</a:t>
            </a:r>
            <a:r>
              <a:rPr lang="en-US" altLang="en-US" sz="2400" dirty="0" err="1"/>
              <a:t>oldact</a:t>
            </a:r>
            <a:r>
              <a:rPr lang="en-US" altLang="en-US" sz="2400" dirty="0"/>
              <a:t> ?</a:t>
            </a:r>
          </a:p>
          <a:p>
            <a:pPr marL="0" indent="0">
              <a:buNone/>
            </a:pPr>
            <a:r>
              <a:rPr lang="en-US" altLang="en-US" sz="2400" dirty="0"/>
              <a:t>Because the call is going to modify it, so no constant!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BD52F439-7B5B-47CB-9338-A8BF43764F3F}"/>
              </a:ext>
            </a:extLst>
          </p:cNvPr>
          <p:cNvSpPr/>
          <p:nvPr/>
        </p:nvSpPr>
        <p:spPr>
          <a:xfrm>
            <a:off x="5638800" y="434768"/>
            <a:ext cx="533400" cy="3674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sigaction</a:t>
            </a:r>
            <a:r>
              <a:rPr lang="en-US" i="1" dirty="0"/>
              <a:t>() </a:t>
            </a:r>
            <a:r>
              <a:rPr lang="en-US" dirty="0"/>
              <a:t>arguments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sig</a:t>
            </a:r>
            <a:r>
              <a:rPr lang="en-US" dirty="0"/>
              <a:t> – identifies the signal whose disposition we want to retrieve or change.</a:t>
            </a:r>
          </a:p>
          <a:p>
            <a:endParaRPr lang="en-US" sz="1800" dirty="0"/>
          </a:p>
          <a:p>
            <a:r>
              <a:rPr lang="en-US" i="1" dirty="0"/>
              <a:t>act – </a:t>
            </a:r>
            <a:r>
              <a:rPr lang="en-US" dirty="0"/>
              <a:t>pointer to a structure specifying a new disposition for the signal</a:t>
            </a:r>
          </a:p>
          <a:p>
            <a:endParaRPr lang="en-US" sz="1800" dirty="0"/>
          </a:p>
          <a:p>
            <a:r>
              <a:rPr lang="en-US" i="1" dirty="0" err="1"/>
              <a:t>oact</a:t>
            </a:r>
            <a:r>
              <a:rPr lang="en-US" i="1" dirty="0"/>
              <a:t> – </a:t>
            </a:r>
            <a:r>
              <a:rPr lang="en-US" dirty="0"/>
              <a:t>pointer to a structure of the same type &amp; is used to return information about the signal’s previous disposition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3018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457200"/>
            <a:ext cx="7621588" cy="1657350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sigaction</a:t>
            </a:r>
            <a:r>
              <a:rPr lang="en-US" altLang="en-US" dirty="0"/>
              <a:t> Structure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6441"/>
            <a:ext cx="8610600" cy="5883276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sz="2800" dirty="0"/>
              <a:t>	</a:t>
            </a:r>
            <a:r>
              <a:rPr lang="en-US" altLang="en-US" sz="2000" dirty="0" err="1"/>
              <a:t>struct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sigaction</a:t>
            </a:r>
            <a:r>
              <a:rPr lang="en-US" altLang="en-US" sz="2000" dirty="0"/>
              <a:t> </a:t>
            </a:r>
          </a:p>
          <a:p>
            <a:pPr>
              <a:buNone/>
              <a:defRPr/>
            </a:pPr>
            <a:r>
              <a:rPr lang="en-US" altLang="en-US" sz="2000" dirty="0"/>
              <a:t>	{</a:t>
            </a:r>
            <a:br>
              <a:rPr lang="en-US" altLang="en-US" sz="2000" dirty="0"/>
            </a:br>
            <a:r>
              <a:rPr lang="en-US" altLang="en-US" sz="2000" dirty="0"/>
              <a:t>  	void  (*</a:t>
            </a:r>
            <a:r>
              <a:rPr lang="en-US" altLang="en-US" sz="2000" dirty="0" err="1"/>
              <a:t>sa_handler</a:t>
            </a:r>
            <a:r>
              <a:rPr lang="en-US" altLang="en-US" sz="2000" dirty="0"/>
              <a:t>)(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); 		/ * address of handler */</a:t>
            </a:r>
          </a:p>
          <a:p>
            <a:pPr>
              <a:buNone/>
              <a:defRPr/>
            </a:pPr>
            <a:r>
              <a:rPr lang="en-US" altLang="en-US" sz="2000" dirty="0"/>
              <a:t>       	</a:t>
            </a:r>
            <a:r>
              <a:rPr lang="en-US" altLang="en-US" sz="2000" dirty="0" err="1"/>
              <a:t>sigset_t</a:t>
            </a:r>
            <a:r>
              <a:rPr lang="en-US" altLang="en-US" sz="2000" dirty="0"/>
              <a:t>  	</a:t>
            </a:r>
            <a:r>
              <a:rPr lang="en-US" altLang="en-US" sz="2000" dirty="0" err="1"/>
              <a:t>sa_mask</a:t>
            </a:r>
            <a:r>
              <a:rPr lang="en-US" altLang="en-US" sz="2000" dirty="0"/>
              <a:t>; 		/* signal blocked during invocation */</a:t>
            </a:r>
          </a:p>
          <a:p>
            <a:pPr>
              <a:buNone/>
              <a:defRPr/>
            </a:pPr>
            <a:r>
              <a:rPr lang="en-US" altLang="en-US" sz="2000" dirty="0"/>
              <a:t>       	int  </a:t>
            </a:r>
            <a:r>
              <a:rPr lang="en-US" altLang="en-US" sz="2000" dirty="0" err="1"/>
              <a:t>sa_flags</a:t>
            </a:r>
            <a:r>
              <a:rPr lang="en-US" altLang="en-US" sz="2000" dirty="0"/>
              <a:t>;				/* flags control invocation  */</a:t>
            </a:r>
          </a:p>
          <a:p>
            <a:pPr>
              <a:buNone/>
              <a:defRPr/>
            </a:pPr>
            <a:r>
              <a:rPr lang="en-US" altLang="en-US" sz="2000" dirty="0"/>
              <a:t>							/* (see page 417) */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sz="2000" dirty="0"/>
              <a:t>       	void  (*</a:t>
            </a:r>
            <a:r>
              <a:rPr lang="en-US" altLang="en-US" sz="2000" dirty="0" err="1"/>
              <a:t>sa_sigaction</a:t>
            </a:r>
            <a:r>
              <a:rPr lang="en-US" altLang="en-US" sz="2000" dirty="0"/>
              <a:t>)( int, </a:t>
            </a:r>
            <a:r>
              <a:rPr lang="en-US" altLang="en-US" sz="2000" dirty="0" err="1"/>
              <a:t>siginfo_t</a:t>
            </a:r>
            <a:r>
              <a:rPr lang="en-US" altLang="en-US" sz="2000" dirty="0"/>
              <a:t> *, void * );</a:t>
            </a:r>
          </a:p>
          <a:p>
            <a:pPr>
              <a:buNone/>
              <a:defRPr/>
            </a:pPr>
            <a:r>
              <a:rPr lang="en-US" altLang="en-US" sz="2000" dirty="0"/>
              <a:t>							/* not for application use */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sz="2000" dirty="0"/>
              <a:t>	}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endParaRPr lang="en-US" altLang="en-US" sz="1200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 err="1"/>
              <a:t>sa_flags</a:t>
            </a:r>
            <a:r>
              <a:rPr lang="en-US" altLang="en-US" sz="2000" dirty="0"/>
              <a:t> – (typically has a 0 value) 	</a:t>
            </a:r>
          </a:p>
          <a:p>
            <a:pPr marL="152400" lvl="2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SIG_DFL reset handler to default upon return</a:t>
            </a:r>
          </a:p>
          <a:p>
            <a:pPr marL="152400" lvl="2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SA_SIGINFO denotes </a:t>
            </a:r>
            <a:r>
              <a:rPr lang="en-US" altLang="en-US" sz="2000" u="sng" dirty="0"/>
              <a:t>extra information </a:t>
            </a:r>
            <a:r>
              <a:rPr lang="en-US" altLang="en-US" sz="2000" dirty="0"/>
              <a:t>is  passed to handler </a:t>
            </a:r>
          </a:p>
          <a:p>
            <a:pPr marL="152400" lvl="2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     (.i.e. specifies the use of the “second” handler in the structure.</a:t>
            </a:r>
          </a:p>
          <a:p>
            <a:pPr>
              <a:lnSpc>
                <a:spcPct val="90000"/>
              </a:lnSpc>
              <a:defRPr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71450"/>
            <a:ext cx="8078787" cy="1123950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sigaction</a:t>
            </a:r>
            <a:r>
              <a:rPr lang="en-US" altLang="en-US" dirty="0"/>
              <a:t>() Behavior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001000" cy="5029200"/>
          </a:xfrm>
        </p:spPr>
        <p:txBody>
          <a:bodyPr/>
          <a:lstStyle/>
          <a:p>
            <a:r>
              <a:rPr lang="en-US" altLang="en-US" sz="2800" dirty="0"/>
              <a:t>A </a:t>
            </a:r>
            <a:r>
              <a:rPr lang="en-US" altLang="en-US" sz="2800" dirty="0" err="1">
                <a:latin typeface="+mj-lt"/>
              </a:rPr>
              <a:t>signo</a:t>
            </a:r>
            <a:r>
              <a:rPr lang="en-US" altLang="en-US" sz="2800" dirty="0"/>
              <a:t> signal causes the </a:t>
            </a:r>
            <a:r>
              <a:rPr lang="en-US" altLang="en-US" sz="2800" dirty="0" err="1">
                <a:latin typeface="+mj-lt"/>
              </a:rPr>
              <a:t>sa_handler</a:t>
            </a:r>
            <a:r>
              <a:rPr lang="en-US" altLang="en-US" sz="2800" dirty="0"/>
              <a:t> signal handler to be called.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While </a:t>
            </a:r>
            <a:r>
              <a:rPr lang="en-US" altLang="en-US" sz="2800" dirty="0" err="1">
                <a:latin typeface="+mj-lt"/>
              </a:rPr>
              <a:t>sa_handler</a:t>
            </a:r>
            <a:r>
              <a:rPr lang="en-US" altLang="en-US" sz="2800" dirty="0"/>
              <a:t> executes, the signals in </a:t>
            </a:r>
            <a:r>
              <a:rPr lang="en-US" altLang="en-US" sz="2800" dirty="0" err="1">
                <a:latin typeface="+mj-lt"/>
              </a:rPr>
              <a:t>sa_mask</a:t>
            </a:r>
            <a:r>
              <a:rPr lang="en-US" altLang="en-US" sz="2800" dirty="0"/>
              <a:t> are blocked.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 err="1">
                <a:latin typeface="+mj-lt"/>
              </a:rPr>
              <a:t>sa_handler</a:t>
            </a:r>
            <a:r>
              <a:rPr lang="en-US" altLang="en-US" sz="2800" dirty="0"/>
              <a:t> remains installed until it is changed by another </a:t>
            </a:r>
            <a:r>
              <a:rPr lang="en-US" altLang="en-US" sz="2800" dirty="0" err="1">
                <a:latin typeface="+mj-lt"/>
              </a:rPr>
              <a:t>sigaction</a:t>
            </a:r>
            <a:r>
              <a:rPr lang="en-US" altLang="en-US" sz="2800" dirty="0">
                <a:latin typeface="+mj-lt"/>
              </a:rPr>
              <a:t>()</a:t>
            </a:r>
            <a:r>
              <a:rPr lang="en-US" altLang="en-US" sz="3200" dirty="0">
                <a:latin typeface="+mj-lt"/>
              </a:rPr>
              <a:t> </a:t>
            </a:r>
            <a:r>
              <a:rPr lang="en-US" altLang="en-US" sz="2800" dirty="0"/>
              <a:t>call.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8750" cy="97451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Signal Raising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767884" y="915195"/>
            <a:ext cx="6800850" cy="4857750"/>
          </a:xfrm>
        </p:spPr>
        <p:txBody>
          <a:bodyPr/>
          <a:lstStyle/>
          <a:p>
            <a:pPr marL="228600" indent="-228600">
              <a:buNone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main() {</a:t>
            </a:r>
          </a:p>
          <a:p>
            <a:pPr marL="228600" indent="-228600">
              <a:lnSpc>
                <a:spcPct val="90000"/>
              </a:lnSpc>
              <a:buFont typeface="Monotype Sorts" pitchFamily="-16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struct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sigaction</a:t>
            </a:r>
            <a:r>
              <a:rPr lang="en-US" altLang="en-US" sz="2000" dirty="0"/>
              <a:t> act;</a:t>
            </a:r>
          </a:p>
          <a:p>
            <a:pPr marL="228600" indent="-228600">
              <a:lnSpc>
                <a:spcPct val="90000"/>
              </a:lnSpc>
              <a:buFont typeface="Monotype Sorts" pitchFamily="-16" charset="2"/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	</a:t>
            </a:r>
            <a:r>
              <a:rPr lang="en-US" altLang="en-US" sz="2000" dirty="0" err="1">
                <a:solidFill>
                  <a:schemeClr val="tx2"/>
                </a:solidFill>
              </a:rPr>
              <a:t>act.sa_handler</a:t>
            </a:r>
            <a:r>
              <a:rPr lang="en-US" altLang="en-US" sz="2000" dirty="0">
                <a:solidFill>
                  <a:schemeClr val="tx2"/>
                </a:solidFill>
              </a:rPr>
              <a:t> = ouch;</a:t>
            </a:r>
          </a:p>
          <a:p>
            <a:pPr marL="228600" indent="-228600">
              <a:lnSpc>
                <a:spcPct val="90000"/>
              </a:lnSpc>
              <a:buFont typeface="Monotype Sorts" pitchFamily="-16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sigemptyset</a:t>
            </a:r>
            <a:r>
              <a:rPr lang="en-US" altLang="en-US" sz="2000" dirty="0"/>
              <a:t>( &amp;</a:t>
            </a:r>
            <a:r>
              <a:rPr lang="en-US" altLang="en-US" sz="2000" dirty="0" err="1"/>
              <a:t>act.sa_mask</a:t>
            </a:r>
            <a:r>
              <a:rPr lang="en-US" altLang="en-US" sz="2000" dirty="0"/>
              <a:t> ); </a:t>
            </a:r>
          </a:p>
          <a:p>
            <a:pPr marL="228600" indent="-228600">
              <a:lnSpc>
                <a:spcPct val="90000"/>
              </a:lnSpc>
              <a:buFont typeface="Monotype Sorts" pitchFamily="-16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solidFill>
                  <a:schemeClr val="tx2"/>
                </a:solidFill>
              </a:rPr>
              <a:t>act.sa_flags</a:t>
            </a:r>
            <a:r>
              <a:rPr lang="en-US" altLang="en-US" sz="2000" dirty="0">
                <a:solidFill>
                  <a:schemeClr val="tx2"/>
                </a:solidFill>
              </a:rPr>
              <a:t> = 0;</a:t>
            </a:r>
          </a:p>
          <a:p>
            <a:pPr marL="228600" indent="-228600">
              <a:lnSpc>
                <a:spcPct val="90000"/>
              </a:lnSpc>
              <a:buFont typeface="Monotype Sorts" pitchFamily="-16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solidFill>
                  <a:srgbClr val="C00000"/>
                </a:solidFill>
              </a:rPr>
              <a:t>sigaction</a:t>
            </a:r>
            <a:r>
              <a:rPr lang="en-US" altLang="en-US" sz="2000" dirty="0"/>
              <a:t>( SIGINT, &amp;act, 0 );</a:t>
            </a:r>
          </a:p>
          <a:p>
            <a:pPr marL="228600" indent="-228600">
              <a:buNone/>
            </a:pPr>
            <a:r>
              <a:rPr lang="en-US" altLang="en-US" sz="2000" dirty="0"/>
              <a:t>    while(1) {</a:t>
            </a:r>
          </a:p>
          <a:p>
            <a:pPr marL="228600" indent="-228600">
              <a:lnSpc>
                <a:spcPct val="90000"/>
              </a:lnSpc>
              <a:buFont typeface="Monotype Sorts" pitchFamily="-16" charset="2"/>
              <a:buNone/>
            </a:pPr>
            <a:r>
              <a:rPr lang="en-US" altLang="en-US" sz="2000" dirty="0"/>
              <a:t>	        printf("Hello World!\n");</a:t>
            </a:r>
          </a:p>
          <a:p>
            <a:pPr marL="228600" indent="-228600">
              <a:lnSpc>
                <a:spcPct val="90000"/>
              </a:lnSpc>
              <a:buFont typeface="Monotype Sorts" pitchFamily="-16" charset="2"/>
              <a:buNone/>
            </a:pPr>
            <a:r>
              <a:rPr lang="en-US" altLang="en-US" sz="2000" dirty="0"/>
              <a:t>    	sleep(1);</a:t>
            </a:r>
          </a:p>
          <a:p>
            <a:pPr marL="228600" indent="-228600">
              <a:lnSpc>
                <a:spcPct val="90000"/>
              </a:lnSpc>
              <a:buFont typeface="Monotype Sorts" pitchFamily="-16" charset="2"/>
              <a:buNone/>
            </a:pPr>
            <a:r>
              <a:rPr lang="en-US" altLang="en-US" sz="2000" dirty="0"/>
              <a:t>  	}</a:t>
            </a:r>
          </a:p>
          <a:p>
            <a:pPr marL="228600" indent="-228600">
              <a:lnSpc>
                <a:spcPct val="90000"/>
              </a:lnSpc>
              <a:buFont typeface="Monotype Sorts" pitchFamily="-16" charset="2"/>
              <a:buNone/>
            </a:pPr>
            <a:r>
              <a:rPr lang="en-US" altLang="en-US" sz="2000" dirty="0"/>
              <a:t>}</a:t>
            </a:r>
          </a:p>
          <a:p>
            <a:pPr marL="228600" indent="-228600">
              <a:lnSpc>
                <a:spcPct val="90000"/>
              </a:lnSpc>
              <a:buFont typeface="Monotype Sorts" pitchFamily="-16" charset="2"/>
              <a:buNone/>
            </a:pPr>
            <a:endParaRPr lang="en-US" altLang="en-US" sz="2000" dirty="0"/>
          </a:p>
        </p:txBody>
      </p:sp>
      <p:grpSp>
        <p:nvGrpSpPr>
          <p:cNvPr id="62468" name="Group 19"/>
          <p:cNvGrpSpPr>
            <a:grpSpLocks/>
          </p:cNvGrpSpPr>
          <p:nvPr/>
        </p:nvGrpSpPr>
        <p:grpSpPr bwMode="auto">
          <a:xfrm>
            <a:off x="2209180" y="92664"/>
            <a:ext cx="6540326" cy="1965325"/>
            <a:chOff x="1588" y="192"/>
            <a:chExt cx="4172" cy="153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2481" name="Rectangle 5"/>
            <p:cNvSpPr>
              <a:spLocks noChangeArrowheads="1"/>
            </p:cNvSpPr>
            <p:nvPr/>
          </p:nvSpPr>
          <p:spPr bwMode="auto">
            <a:xfrm>
              <a:off x="2928" y="192"/>
              <a:ext cx="2832" cy="153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buSzPct val="140000"/>
              </a:pPr>
              <a:r>
                <a:rPr lang="en-US" altLang="en-US" sz="16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struct</a:t>
              </a:r>
              <a:r>
                <a:rPr lang="en-US" altLang="en-US" sz="1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sz="18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sigaction</a:t>
              </a:r>
              <a:endPara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pPr>
                <a:buSzPct val="140000"/>
              </a:pPr>
              <a:r>
                <a:rPr lang="en-US" altLang="en-US" sz="1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  {	</a:t>
              </a:r>
            </a:p>
            <a:p>
              <a:pPr>
                <a:buSzPct val="140000"/>
              </a:pPr>
              <a:r>
                <a:rPr lang="en-US" altLang="en-US" sz="1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  void (*) (</a:t>
              </a:r>
              <a:r>
                <a:rPr lang="en-US" altLang="en-US" sz="18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altLang="en-US" sz="1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) </a:t>
              </a:r>
              <a:r>
                <a:rPr lang="en-US" altLang="en-US" sz="18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sa_handler</a:t>
              </a:r>
              <a:endPara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pPr>
                <a:buSzPct val="140000"/>
              </a:pPr>
              <a:r>
                <a:rPr lang="en-US" altLang="en-US" sz="1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  </a:t>
              </a:r>
              <a:r>
                <a:rPr lang="en-US" altLang="en-US" sz="18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sigset_t</a:t>
              </a:r>
              <a:r>
                <a:rPr lang="en-US" altLang="en-US" sz="1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sz="18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sa_mask</a:t>
              </a:r>
              <a:endPara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pPr>
                <a:buSzPct val="140000"/>
              </a:pPr>
              <a:r>
                <a:rPr lang="en-US" altLang="en-US" sz="1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  </a:t>
              </a:r>
              <a:r>
                <a:rPr lang="en-US" altLang="en-US" sz="18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altLang="en-US" sz="1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sz="18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sa_flags</a:t>
              </a:r>
              <a:endPara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pPr>
                <a:buSzPct val="140000"/>
              </a:pPr>
              <a:r>
                <a:rPr lang="en-US" altLang="en-US" sz="1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  }</a:t>
              </a:r>
            </a:p>
          </p:txBody>
        </p:sp>
        <p:sp>
          <p:nvSpPr>
            <p:cNvPr id="62482" name="Line 6"/>
            <p:cNvSpPr>
              <a:spLocks noChangeShapeType="1"/>
            </p:cNvSpPr>
            <p:nvPr/>
          </p:nvSpPr>
          <p:spPr bwMode="auto">
            <a:xfrm flipH="1">
              <a:off x="1588" y="513"/>
              <a:ext cx="1340" cy="641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3895" name="Group 7"/>
          <p:cNvGrpSpPr>
            <a:grpSpLocks/>
          </p:cNvGrpSpPr>
          <p:nvPr/>
        </p:nvGrpSpPr>
        <p:grpSpPr bwMode="auto">
          <a:xfrm>
            <a:off x="3598863" y="3083195"/>
            <a:ext cx="5149851" cy="3165476"/>
            <a:chOff x="1919" y="2139"/>
            <a:chExt cx="3244" cy="1994"/>
          </a:xfrm>
        </p:grpSpPr>
        <p:sp>
          <p:nvSpPr>
            <p:cNvPr id="62479" name="Rectangle 8"/>
            <p:cNvSpPr>
              <a:spLocks noChangeArrowheads="1"/>
            </p:cNvSpPr>
            <p:nvPr/>
          </p:nvSpPr>
          <p:spPr bwMode="auto">
            <a:xfrm>
              <a:off x="3318" y="2846"/>
              <a:ext cx="1845" cy="12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solidFill>
                    <a:srgbClr val="0000FF"/>
                  </a:solidFill>
                  <a:latin typeface="Helvetica" panose="020B0604020202020204" pitchFamily="34" charset="0"/>
                </a:rPr>
                <a:t>No flags are needed here.</a:t>
              </a:r>
            </a:p>
            <a:p>
              <a:r>
                <a:rPr lang="en-US" altLang="en-US" sz="1800" b="1" dirty="0">
                  <a:solidFill>
                    <a:srgbClr val="0000FF"/>
                  </a:solidFill>
                  <a:latin typeface="Helvetica" panose="020B0604020202020204" pitchFamily="34" charset="0"/>
                </a:rPr>
                <a:t>Possible flags include:</a:t>
              </a:r>
            </a:p>
            <a:p>
              <a:r>
                <a:rPr lang="en-US" altLang="en-US" sz="1800" b="1" dirty="0">
                  <a:solidFill>
                    <a:srgbClr val="0000FF"/>
                  </a:solidFill>
                  <a:latin typeface="Helvetica" panose="020B0604020202020204" pitchFamily="34" charset="0"/>
                </a:rPr>
                <a:t>SA_NOCLDSTOP</a:t>
              </a:r>
            </a:p>
            <a:p>
              <a:r>
                <a:rPr lang="en-US" altLang="en-US" sz="1800" b="1" dirty="0">
                  <a:solidFill>
                    <a:srgbClr val="0000FF"/>
                  </a:solidFill>
                  <a:latin typeface="Helvetica" panose="020B0604020202020204" pitchFamily="34" charset="0"/>
                </a:rPr>
                <a:t>SA_RESETHAND</a:t>
              </a:r>
            </a:p>
            <a:p>
              <a:r>
                <a:rPr lang="en-US" altLang="en-US" sz="1800" b="1" dirty="0">
                  <a:solidFill>
                    <a:srgbClr val="0000FF"/>
                  </a:solidFill>
                  <a:latin typeface="Helvetica" panose="020B0604020202020204" pitchFamily="34" charset="0"/>
                </a:rPr>
                <a:t>SA_RESTART</a:t>
              </a:r>
            </a:p>
            <a:p>
              <a:r>
                <a:rPr lang="en-US" altLang="en-US" sz="1800" b="1" dirty="0">
                  <a:solidFill>
                    <a:srgbClr val="0000FF"/>
                  </a:solidFill>
                  <a:latin typeface="Helvetica" panose="020B0604020202020204" pitchFamily="34" charset="0"/>
                </a:rPr>
                <a:t>SA_NODEFER</a:t>
              </a:r>
            </a:p>
            <a:p>
              <a:endParaRPr lang="en-US" altLang="en-US" sz="1800" b="1" dirty="0">
                <a:solidFill>
                  <a:srgbClr val="0000FF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62480" name="Line 9"/>
            <p:cNvSpPr>
              <a:spLocks noChangeShapeType="1"/>
            </p:cNvSpPr>
            <p:nvPr/>
          </p:nvSpPr>
          <p:spPr bwMode="auto">
            <a:xfrm flipH="1" flipV="1">
              <a:off x="1919" y="2139"/>
              <a:ext cx="1399" cy="10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3898" name="Group 10"/>
          <p:cNvGrpSpPr>
            <a:grpSpLocks/>
          </p:cNvGrpSpPr>
          <p:nvPr/>
        </p:nvGrpSpPr>
        <p:grpSpPr bwMode="auto">
          <a:xfrm>
            <a:off x="2671529" y="3071271"/>
            <a:ext cx="3067050" cy="3705224"/>
            <a:chOff x="1301" y="1522"/>
            <a:chExt cx="1932" cy="233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2477" name="Rectangle 11"/>
            <p:cNvSpPr>
              <a:spLocks noChangeArrowheads="1"/>
            </p:cNvSpPr>
            <p:nvPr/>
          </p:nvSpPr>
          <p:spPr bwMode="auto">
            <a:xfrm>
              <a:off x="1388" y="3028"/>
              <a:ext cx="1845" cy="8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>
                  <a:solidFill>
                    <a:srgbClr val="0000FF"/>
                  </a:solidFill>
                  <a:latin typeface="Helvetica" panose="020B0604020202020204" pitchFamily="34" charset="0"/>
                </a:rPr>
                <a:t>This call sets the signal </a:t>
              </a:r>
            </a:p>
            <a:p>
              <a:r>
                <a:rPr lang="en-US" altLang="en-US" sz="1800" b="1">
                  <a:solidFill>
                    <a:srgbClr val="0000FF"/>
                  </a:solidFill>
                  <a:latin typeface="Helvetica" panose="020B0604020202020204" pitchFamily="34" charset="0"/>
                </a:rPr>
                <a:t>handler for the SIGINT</a:t>
              </a:r>
            </a:p>
            <a:p>
              <a:r>
                <a:rPr lang="en-US" altLang="en-US" sz="1800" b="1">
                  <a:solidFill>
                    <a:srgbClr val="0000FF"/>
                  </a:solidFill>
                  <a:latin typeface="Helvetica" panose="020B0604020202020204" pitchFamily="34" charset="0"/>
                </a:rPr>
                <a:t>(ctrl-C) signal</a:t>
              </a:r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 flipH="1" flipV="1">
              <a:off x="1301" y="1522"/>
              <a:ext cx="1196" cy="150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75" name="Rectangle 14"/>
          <p:cNvSpPr>
            <a:spLocks noChangeArrowheads="1"/>
          </p:cNvSpPr>
          <p:nvPr/>
        </p:nvSpPr>
        <p:spPr bwMode="auto">
          <a:xfrm>
            <a:off x="5392942" y="3128308"/>
            <a:ext cx="3306763" cy="755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00FF"/>
                </a:solidFill>
                <a:latin typeface="Helvetica" panose="020B0604020202020204" pitchFamily="34" charset="0"/>
              </a:rPr>
              <a:t>We can manipulate</a:t>
            </a:r>
          </a:p>
          <a:p>
            <a:r>
              <a:rPr lang="en-US" altLang="en-US" sz="1800" b="1" dirty="0">
                <a:solidFill>
                  <a:srgbClr val="0000FF"/>
                </a:solidFill>
                <a:latin typeface="Helvetica" panose="020B0604020202020204" pitchFamily="34" charset="0"/>
              </a:rPr>
              <a:t>sets of signals</a:t>
            </a:r>
            <a:r>
              <a:rPr lang="en-US" altLang="en-US" sz="1800" dirty="0">
                <a:solidFill>
                  <a:srgbClr val="0000FF"/>
                </a:solidFill>
                <a:latin typeface="Helvetica" panose="020B0604020202020204" pitchFamily="34" charset="0"/>
              </a:rPr>
              <a:t>..</a:t>
            </a:r>
          </a:p>
        </p:txBody>
      </p:sp>
      <p:grpSp>
        <p:nvGrpSpPr>
          <p:cNvPr id="293904" name="Group 16"/>
          <p:cNvGrpSpPr>
            <a:grpSpLocks/>
          </p:cNvGrpSpPr>
          <p:nvPr/>
        </p:nvGrpSpPr>
        <p:grpSpPr bwMode="auto">
          <a:xfrm>
            <a:off x="3402012" y="1908562"/>
            <a:ext cx="5264151" cy="1111250"/>
            <a:chOff x="2246" y="1735"/>
            <a:chExt cx="3316" cy="7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2473" name="Rectangle 17"/>
            <p:cNvSpPr>
              <a:spLocks noChangeArrowheads="1"/>
            </p:cNvSpPr>
            <p:nvPr/>
          </p:nvSpPr>
          <p:spPr bwMode="auto">
            <a:xfrm>
              <a:off x="3447" y="1940"/>
              <a:ext cx="2115" cy="49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solidFill>
                    <a:srgbClr val="0000FF"/>
                  </a:solidFill>
                  <a:latin typeface="Helvetica" panose="020B0604020202020204" pitchFamily="34" charset="0"/>
                </a:rPr>
                <a:t>Set the signal handler to</a:t>
              </a:r>
            </a:p>
            <a:p>
              <a:r>
                <a:rPr lang="en-US" altLang="en-US" sz="1800" b="1" dirty="0">
                  <a:solidFill>
                    <a:srgbClr val="0000FF"/>
                  </a:solidFill>
                  <a:latin typeface="Helvetica" panose="020B0604020202020204" pitchFamily="34" charset="0"/>
                </a:rPr>
                <a:t>be the function </a:t>
              </a:r>
              <a:r>
                <a:rPr lang="en-US" altLang="en-US" sz="1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ouch</a:t>
              </a:r>
            </a:p>
          </p:txBody>
        </p:sp>
        <p:sp>
          <p:nvSpPr>
            <p:cNvPr id="62474" name="Line 18"/>
            <p:cNvSpPr>
              <a:spLocks noChangeShapeType="1"/>
            </p:cNvSpPr>
            <p:nvPr/>
          </p:nvSpPr>
          <p:spPr bwMode="auto">
            <a:xfrm flipH="1" flipV="1">
              <a:off x="2246" y="1735"/>
              <a:ext cx="1196" cy="324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56</a:t>
            </a:fld>
            <a:endParaRPr lang="en-US" altLang="en-US" dirty="0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4D6EB4D-4688-42A2-A3E1-7132FFE2E0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4292" y="2390934"/>
            <a:ext cx="1898650" cy="993367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494E-C78E-4E3B-BD5A-EC0BFFE5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5943600"/>
          </a:xfrm>
        </p:spPr>
        <p:txBody>
          <a:bodyPr/>
          <a:lstStyle/>
          <a:p>
            <a:r>
              <a:rPr lang="en-US" sz="2200" dirty="0"/>
              <a:t>#include &lt;</a:t>
            </a:r>
            <a:r>
              <a:rPr lang="en-US" sz="2200" dirty="0" err="1"/>
              <a:t>signal.h</a:t>
            </a:r>
            <a:r>
              <a:rPr lang="en-US" sz="2200" dirty="0"/>
              <a:t>&gt;	//</a:t>
            </a:r>
            <a:r>
              <a:rPr lang="en-US" sz="2200" b="1" dirty="0"/>
              <a:t>the code (that works on athena)</a:t>
            </a:r>
            <a:br>
              <a:rPr lang="en-US" sz="2200" dirty="0"/>
            </a:br>
            <a:r>
              <a:rPr lang="en-US" sz="2200" dirty="0"/>
              <a:t>#include &lt;</a:t>
            </a:r>
            <a:r>
              <a:rPr lang="en-US" sz="2200" dirty="0" err="1"/>
              <a:t>stdlib.h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/>
              <a:t>#include 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static void </a:t>
            </a:r>
            <a:r>
              <a:rPr lang="en-US" sz="2200" b="1" dirty="0"/>
              <a:t>ouch</a:t>
            </a:r>
            <a:r>
              <a:rPr lang="en-US" sz="2200" dirty="0"/>
              <a:t>(int sig) {</a:t>
            </a:r>
            <a:br>
              <a:rPr lang="en-US" sz="2200" dirty="0"/>
            </a:br>
            <a:r>
              <a:rPr lang="en-US" sz="2200" dirty="0"/>
              <a:t>    printf("Ouch!\n");  	/* UNSAFE (see Section 21.1.2) */</a:t>
            </a:r>
            <a:br>
              <a:rPr lang="en-US" sz="2200" dirty="0"/>
            </a:br>
            <a:r>
              <a:rPr lang="en-US" sz="2200" dirty="0"/>
              <a:t>}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int main(void) </a:t>
            </a:r>
            <a:br>
              <a:rPr lang="en-US" sz="2200" dirty="0"/>
            </a:br>
            <a:r>
              <a:rPr lang="en-US" sz="2200" dirty="0"/>
              <a:t>{</a:t>
            </a:r>
            <a:br>
              <a:rPr lang="en-US" sz="2200" dirty="0"/>
            </a:br>
            <a:r>
              <a:rPr lang="en-US" sz="2200" dirty="0"/>
              <a:t>	struct </a:t>
            </a:r>
            <a:r>
              <a:rPr lang="en-US" sz="2200" dirty="0" err="1"/>
              <a:t>sigaction</a:t>
            </a:r>
            <a:r>
              <a:rPr lang="en-US" sz="2200" dirty="0"/>
              <a:t> act;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dirty="0" err="1"/>
              <a:t>act.sa_handler</a:t>
            </a:r>
            <a:r>
              <a:rPr lang="en-US" sz="2200" dirty="0"/>
              <a:t> = ouch;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dirty="0" err="1"/>
              <a:t>sigemptyset</a:t>
            </a:r>
            <a:r>
              <a:rPr lang="en-US" sz="2200" dirty="0"/>
              <a:t>( &amp;</a:t>
            </a:r>
            <a:r>
              <a:rPr lang="en-US" sz="2200" dirty="0" err="1"/>
              <a:t>act.sa_mask</a:t>
            </a:r>
            <a:r>
              <a:rPr lang="en-US" sz="2200" dirty="0"/>
              <a:t> ); 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dirty="0" err="1"/>
              <a:t>act.sa_flags</a:t>
            </a:r>
            <a:r>
              <a:rPr lang="en-US" sz="2200" dirty="0"/>
              <a:t> = 0;</a:t>
            </a:r>
            <a:br>
              <a:rPr lang="en-US" sz="2200" dirty="0"/>
            </a:br>
            <a:r>
              <a:rPr lang="en-US" sz="2200" dirty="0"/>
              <a:t>	</a:t>
            </a:r>
            <a:r>
              <a:rPr lang="en-US" sz="2200" dirty="0" err="1"/>
              <a:t>sigaction</a:t>
            </a:r>
            <a:r>
              <a:rPr lang="en-US" sz="2200" dirty="0"/>
              <a:t>( SIGINT, &amp;act, 0 );</a:t>
            </a:r>
            <a:br>
              <a:rPr lang="en-US" sz="2200" dirty="0"/>
            </a:br>
            <a:r>
              <a:rPr lang="en-US" sz="2200" dirty="0"/>
              <a:t>            while(1) {</a:t>
            </a:r>
            <a:br>
              <a:rPr lang="en-US" sz="2200" dirty="0"/>
            </a:br>
            <a:r>
              <a:rPr lang="en-US" sz="2200" dirty="0"/>
              <a:t>	        printf("Hello World!\n");</a:t>
            </a:r>
            <a:br>
              <a:rPr lang="en-US" sz="2200" dirty="0"/>
            </a:br>
            <a:r>
              <a:rPr lang="en-US" sz="2200" dirty="0"/>
              <a:t>    	        sleep(1);</a:t>
            </a:r>
            <a:br>
              <a:rPr lang="en-US" sz="2200" dirty="0"/>
            </a:br>
            <a:r>
              <a:rPr lang="en-US" sz="2200" dirty="0"/>
              <a:t>  	}</a:t>
            </a:r>
            <a:br>
              <a:rPr lang="en-US" sz="2200" dirty="0"/>
            </a:br>
            <a:r>
              <a:rPr lang="en-US" sz="2200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DFC8F3-3B70-4363-AF48-35D83B29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17078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146925" cy="11049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Signals - Ignoring signals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69259" y="1447800"/>
            <a:ext cx="86868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Other than SIGKILL and SIGSTOP, signals can be ignored: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2800" dirty="0"/>
              <a:t>Instead of in the previous program: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act.sa_handler</a:t>
            </a:r>
            <a:r>
              <a:rPr lang="en-US" altLang="en-US" sz="2400" b="1" dirty="0">
                <a:latin typeface="Courier New" panose="02070309020205020404" pitchFamily="49" charset="0"/>
              </a:rPr>
              <a:t> = ouch; /* or whatever */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We can use: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act.sa_handler</a:t>
            </a:r>
            <a:r>
              <a:rPr lang="en-US" altLang="en-US" sz="2400" b="1" dirty="0">
                <a:latin typeface="Courier New" panose="02070309020205020404" pitchFamily="49" charset="0"/>
              </a:rPr>
              <a:t> = SIG_IGN;</a:t>
            </a:r>
          </a:p>
          <a:p>
            <a:pPr marL="0" indent="0"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The ^C key  will be ignored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58</a:t>
            </a:fld>
            <a:endParaRPr lang="en-US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6525"/>
            <a:ext cx="7146925" cy="11049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Restoring previous action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41425"/>
            <a:ext cx="8229600" cy="511492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The third parameter to </a:t>
            </a:r>
            <a:r>
              <a:rPr lang="en-US" altLang="en-US" sz="2800" dirty="0" err="1"/>
              <a:t>sigaction</a:t>
            </a:r>
            <a:r>
              <a:rPr lang="en-US" altLang="en-US" sz="2800" dirty="0"/>
              <a:t>, </a:t>
            </a:r>
            <a:r>
              <a:rPr lang="en-US" altLang="en-US" sz="2800" b="1" dirty="0" err="1"/>
              <a:t>oact</a:t>
            </a:r>
            <a:r>
              <a:rPr lang="en-US" altLang="en-US" sz="2800" dirty="0"/>
              <a:t>, can be used:</a:t>
            </a:r>
          </a:p>
          <a:p>
            <a:endParaRPr lang="en-US" altLang="en-US" sz="1800" dirty="0"/>
          </a:p>
          <a:p>
            <a:pPr>
              <a:buFont typeface="Monotype Sorts" pitchFamily="-16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alibri" panose="020F0502020204030204" pitchFamily="34" charset="0"/>
              </a:rPr>
              <a:t>/* save </a:t>
            </a:r>
            <a:r>
              <a:rPr lang="en-US" altLang="en-US" sz="2400" b="1" i="1" dirty="0">
                <a:latin typeface="Calibri" panose="020F0502020204030204" pitchFamily="34" charset="0"/>
              </a:rPr>
              <a:t>old action </a:t>
            </a:r>
            <a:r>
              <a:rPr lang="en-US" altLang="en-US" sz="2400" dirty="0">
                <a:latin typeface="Calibri" panose="020F0502020204030204" pitchFamily="34" charset="0"/>
              </a:rPr>
              <a:t>*/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		</a:t>
            </a:r>
            <a:r>
              <a:rPr lang="en-US" altLang="en-US" sz="2400" dirty="0" err="1">
                <a:latin typeface="Calibri" panose="020F0502020204030204" pitchFamily="34" charset="0"/>
              </a:rPr>
              <a:t>sigaction</a:t>
            </a:r>
            <a:r>
              <a:rPr lang="en-US" altLang="en-US" sz="2400" dirty="0">
                <a:latin typeface="Calibri" panose="020F0502020204030204" pitchFamily="34" charset="0"/>
              </a:rPr>
              <a:t>( SIGTERM, NULL, </a:t>
            </a:r>
            <a:r>
              <a:rPr lang="en-US" altLang="en-US" sz="2400" b="1" dirty="0">
                <a:latin typeface="Calibri" panose="020F0502020204030204" pitchFamily="34" charset="0"/>
              </a:rPr>
              <a:t>&amp;</a:t>
            </a:r>
            <a:r>
              <a:rPr lang="en-US" altLang="en-US" sz="2400" b="1" dirty="0" err="1">
                <a:latin typeface="Calibri" panose="020F0502020204030204" pitchFamily="34" charset="0"/>
              </a:rPr>
              <a:t>oact</a:t>
            </a:r>
            <a:r>
              <a:rPr lang="en-US" altLang="en-US" sz="2400" b="1" dirty="0">
                <a:latin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);</a:t>
            </a:r>
          </a:p>
          <a:p>
            <a:pPr>
              <a:buFont typeface="Monotype Sorts" pitchFamily="-16" charset="2"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  <a:p>
            <a:pPr>
              <a:buFont typeface="Monotype Sorts" pitchFamily="-16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	/* set new action */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		</a:t>
            </a:r>
            <a:r>
              <a:rPr lang="en-US" altLang="en-US" sz="2400" dirty="0" err="1">
                <a:latin typeface="Calibri" panose="020F0502020204030204" pitchFamily="34" charset="0"/>
              </a:rPr>
              <a:t>act.sa_handler</a:t>
            </a:r>
            <a:r>
              <a:rPr lang="en-US" altLang="en-US" sz="2400" dirty="0">
                <a:latin typeface="Calibri" panose="020F0502020204030204" pitchFamily="34" charset="0"/>
              </a:rPr>
              <a:t> = SIG_IGN; 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500" dirty="0">
                <a:latin typeface="Calibri" panose="020F0502020204030204" pitchFamily="34" charset="0"/>
              </a:rPr>
              <a:t> 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		</a:t>
            </a:r>
            <a:r>
              <a:rPr lang="en-US" altLang="en-US" sz="2400" dirty="0" err="1">
                <a:latin typeface="Calibri" panose="020F0502020204030204" pitchFamily="34" charset="0"/>
              </a:rPr>
              <a:t>sigaction</a:t>
            </a:r>
            <a:r>
              <a:rPr lang="en-US" altLang="en-US" sz="2400" dirty="0">
                <a:latin typeface="Calibri" panose="020F0502020204030204" pitchFamily="34" charset="0"/>
              </a:rPr>
              <a:t>( SIGTERM, </a:t>
            </a:r>
            <a:r>
              <a:rPr lang="en-US" altLang="en-US" sz="2400" b="1" dirty="0">
                <a:latin typeface="Calibri" panose="020F0502020204030204" pitchFamily="34" charset="0"/>
              </a:rPr>
              <a:t>&amp;act</a:t>
            </a:r>
            <a:r>
              <a:rPr lang="en-US" altLang="en-US" sz="2400" dirty="0">
                <a:latin typeface="Calibri" panose="020F0502020204030204" pitchFamily="34" charset="0"/>
              </a:rPr>
              <a:t>, NULL );</a:t>
            </a:r>
          </a:p>
          <a:p>
            <a:pPr>
              <a:buFont typeface="Monotype Sorts" pitchFamily="-16" charset="2"/>
              <a:buNone/>
            </a:pPr>
            <a:endParaRPr lang="en-US" altLang="en-US" sz="1800" dirty="0">
              <a:latin typeface="Calibri" panose="020F0502020204030204" pitchFamily="34" charset="0"/>
            </a:endParaRPr>
          </a:p>
          <a:p>
            <a:pPr>
              <a:buFont typeface="Monotype Sorts" pitchFamily="-16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	/* restore old action */</a:t>
            </a:r>
          </a:p>
          <a:p>
            <a:pPr>
              <a:buFont typeface="Monotype Sorts" pitchFamily="-16" charset="2"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		</a:t>
            </a:r>
            <a:r>
              <a:rPr lang="en-US" altLang="en-US" sz="2400" dirty="0" err="1">
                <a:latin typeface="Calibri" panose="020F0502020204030204" pitchFamily="34" charset="0"/>
              </a:rPr>
              <a:t>sigaction</a:t>
            </a:r>
            <a:r>
              <a:rPr lang="en-US" altLang="en-US" sz="2400" dirty="0">
                <a:latin typeface="Calibri" panose="020F0502020204030204" pitchFamily="34" charset="0"/>
              </a:rPr>
              <a:t>( SIGTERM, </a:t>
            </a:r>
            <a:r>
              <a:rPr lang="en-US" altLang="en-US" sz="2400" b="1" dirty="0">
                <a:latin typeface="Calibri" panose="020F0502020204030204" pitchFamily="34" charset="0"/>
              </a:rPr>
              <a:t>&amp;</a:t>
            </a:r>
            <a:r>
              <a:rPr lang="en-US" altLang="en-US" sz="2400" b="1" dirty="0" err="1">
                <a:latin typeface="Calibri" panose="020F0502020204030204" pitchFamily="34" charset="0"/>
              </a:rPr>
              <a:t>oact</a:t>
            </a:r>
            <a:r>
              <a:rPr lang="en-US" altLang="en-US" sz="2400" dirty="0">
                <a:latin typeface="Calibri" panose="020F0502020204030204" pitchFamily="34" charset="0"/>
              </a:rPr>
              <a:t>, NULL 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77000" y="6356351"/>
            <a:ext cx="2057400" cy="365125"/>
          </a:xfrm>
        </p:spPr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59</a:t>
            </a:fld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				</a:t>
            </a:r>
            <a:r>
              <a:rPr lang="en-US" sz="2800" dirty="0"/>
              <a:t>(LPI page 388)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i="1" dirty="0"/>
              <a:t>signal</a:t>
            </a:r>
            <a:r>
              <a:rPr lang="en-US" sz="2800" dirty="0"/>
              <a:t> is a notification to a process that an event has occurred.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Signals can come from another process or the kernel. A process can also send a signal to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70753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8D1A-05BE-4CB7-9752-FD0D3E75AD03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371600" y="1447800"/>
            <a:ext cx="6487673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4400" dirty="0">
                <a:solidFill>
                  <a:prstClr val="black"/>
                </a:solidFill>
                <a:latin typeface="Arial" panose="020B0604020202020204" pitchFamily="34" charset="0"/>
              </a:rPr>
              <a:t>11-UNIX </a:t>
            </a:r>
          </a:p>
          <a:p>
            <a:pPr algn="ctr" eaLnBrk="1" hangingPunct="1"/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4400" dirty="0">
                <a:solidFill>
                  <a:prstClr val="black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4400" b="1" dirty="0">
                <a:solidFill>
                  <a:prstClr val="black"/>
                </a:solidFill>
                <a:latin typeface="Arial" panose="020B0604020202020204" pitchFamily="34" charset="0"/>
              </a:rPr>
              <a:t>signal </a:t>
            </a:r>
            <a:r>
              <a:rPr lang="en-US" altLang="en-US" sz="4400" dirty="0">
                <a:solidFill>
                  <a:prstClr val="black"/>
                </a:solidFill>
                <a:latin typeface="Arial" panose="020B0604020202020204" pitchFamily="34" charset="0"/>
              </a:rPr>
              <a:t>System Call</a:t>
            </a:r>
          </a:p>
          <a:p>
            <a:pPr algn="ctr" eaLnBrk="1" hangingPunct="1"/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3600" dirty="0">
                <a:solidFill>
                  <a:prstClr val="black"/>
                </a:solidFill>
                <a:latin typeface="Arial" panose="020B0604020202020204" pitchFamily="34" charset="0"/>
              </a:rPr>
              <a:t>The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4231" y="4648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2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38" y="22412"/>
            <a:ext cx="7886700" cy="1325563"/>
          </a:xfrm>
        </p:spPr>
        <p:txBody>
          <a:bodyPr/>
          <a:lstStyle/>
          <a:p>
            <a:r>
              <a:rPr lang="en-US" dirty="0"/>
              <a:t>Signals from the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7975"/>
            <a:ext cx="7886700" cy="5008376"/>
          </a:xfrm>
        </p:spPr>
        <p:txBody>
          <a:bodyPr/>
          <a:lstStyle/>
          <a:p>
            <a:r>
              <a:rPr lang="en-US" sz="2800" dirty="0"/>
              <a:t>Types of events that cause the kernel to generate a signal:</a:t>
            </a:r>
          </a:p>
          <a:p>
            <a:pPr lvl="2"/>
            <a:r>
              <a:rPr lang="en-US" sz="2600" dirty="0"/>
              <a:t>Hardware exceptions</a:t>
            </a:r>
          </a:p>
          <a:p>
            <a:pPr lvl="3"/>
            <a:r>
              <a:rPr lang="en-US" sz="2400" dirty="0"/>
              <a:t>Problem with a machine instruction</a:t>
            </a:r>
          </a:p>
          <a:p>
            <a:pPr lvl="3"/>
            <a:r>
              <a:rPr lang="en-US" sz="2400" dirty="0"/>
              <a:t>Divide by zero</a:t>
            </a:r>
          </a:p>
          <a:p>
            <a:pPr lvl="3"/>
            <a:r>
              <a:rPr lang="en-US" sz="2400" dirty="0"/>
              <a:t>A reference to inaccessible memory</a:t>
            </a:r>
          </a:p>
          <a:p>
            <a:pPr lvl="2"/>
            <a:r>
              <a:rPr lang="en-US" sz="2600" dirty="0"/>
              <a:t>User-typed special characters</a:t>
            </a:r>
          </a:p>
          <a:p>
            <a:pPr lvl="3"/>
            <a:r>
              <a:rPr lang="en-US" sz="2400" dirty="0"/>
              <a:t>CTRL-C or CTRL-Z</a:t>
            </a:r>
          </a:p>
          <a:p>
            <a:pPr lvl="2"/>
            <a:r>
              <a:rPr lang="en-US" sz="2600" dirty="0"/>
              <a:t>Software event</a:t>
            </a:r>
          </a:p>
          <a:p>
            <a:pPr lvl="3"/>
            <a:r>
              <a:rPr lang="en-US" sz="2400" dirty="0"/>
              <a:t>Timer went off</a:t>
            </a:r>
          </a:p>
          <a:p>
            <a:pPr lvl="3"/>
            <a:r>
              <a:rPr lang="en-US" sz="2400" dirty="0"/>
              <a:t>Child of this process terminated</a:t>
            </a:r>
          </a:p>
          <a:p>
            <a:pPr lvl="3"/>
            <a:r>
              <a:rPr lang="en-US" sz="2400" dirty="0"/>
              <a:t>Terminal window was resized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463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376"/>
            <a:ext cx="7886700" cy="1325563"/>
          </a:xfrm>
        </p:spPr>
        <p:txBody>
          <a:bodyPr/>
          <a:lstStyle/>
          <a:p>
            <a:r>
              <a:rPr lang="en-US" dirty="0"/>
              <a:t>Signals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6939"/>
            <a:ext cx="7886700" cy="499941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Standard signals </a:t>
            </a:r>
            <a:r>
              <a:rPr lang="en-US" dirty="0"/>
              <a:t>in Linux have:</a:t>
            </a:r>
          </a:p>
          <a:p>
            <a:pPr lvl="1"/>
            <a:r>
              <a:rPr lang="en-US" dirty="0"/>
              <a:t>names.     Ex. SIGINT</a:t>
            </a:r>
          </a:p>
          <a:p>
            <a:pPr lvl="1"/>
            <a:r>
              <a:rPr lang="en-US" dirty="0"/>
              <a:t>numbers. Ex. SIGINT has the number 2</a:t>
            </a:r>
          </a:p>
          <a:p>
            <a:pPr lvl="1"/>
            <a:r>
              <a:rPr lang="en-US" dirty="0"/>
              <a:t>Linux has 31 standard signals</a:t>
            </a:r>
          </a:p>
          <a:p>
            <a:pPr lvl="1"/>
            <a:r>
              <a:rPr lang="en-US" dirty="0"/>
              <a:t>Standard signals are sometimes called </a:t>
            </a:r>
            <a:r>
              <a:rPr lang="en-US" i="1" dirty="0"/>
              <a:t>Traditional </a:t>
            </a:r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i="1" dirty="0"/>
              <a:t>Realtime signals</a:t>
            </a:r>
            <a:r>
              <a:rPr lang="en-US" dirty="0"/>
              <a:t>  </a:t>
            </a:r>
            <a:r>
              <a:rPr lang="en-US" sz="2400" dirty="0"/>
              <a:t>(LPI section 22.8)</a:t>
            </a:r>
          </a:p>
          <a:p>
            <a:pPr lvl="1"/>
            <a:r>
              <a:rPr lang="en-US" sz="2800" dirty="0"/>
              <a:t>Extension set to Standard signals</a:t>
            </a:r>
          </a:p>
          <a:p>
            <a:pPr lvl="1"/>
            <a:r>
              <a:rPr lang="en-US" sz="2800" dirty="0"/>
              <a:t>Allow signals to be queued</a:t>
            </a:r>
          </a:p>
          <a:p>
            <a:pPr lvl="1"/>
            <a:r>
              <a:rPr lang="en-US" sz="2800" dirty="0"/>
              <a:t>Allow data to accompany the signal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118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5459" y="47625"/>
            <a:ext cx="8256494" cy="11049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Signal Types  </a:t>
            </a:r>
            <a:r>
              <a:rPr lang="en-US" altLang="en-US" sz="3600" dirty="0"/>
              <a:t>(31 in POSIX)    </a:t>
            </a:r>
            <a:r>
              <a:rPr lang="en-US" altLang="en-US" sz="3200" dirty="0"/>
              <a:t>Table 20-1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5700713"/>
            <a:ext cx="6019800" cy="83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See </a:t>
            </a:r>
            <a:r>
              <a:rPr lang="en-US" altLang="en-US" sz="2000" dirty="0">
                <a:latin typeface="Courier New" panose="02070309020205020404" pitchFamily="49" charset="0"/>
              </a:rPr>
              <a:t>man 7 signal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41049"/>
              </p:ext>
            </p:extLst>
          </p:nvPr>
        </p:nvGraphicFramePr>
        <p:xfrm>
          <a:off x="762000" y="1152525"/>
          <a:ext cx="79248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Default 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SIGINT     ^C                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Interrupt character typed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terminate process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SIGQUIT   ^\               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Quit character typed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create core image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SIGKILL                        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Sure kill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terminate process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SIGSEGV                    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Invalid memory reference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create core image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SIGPIPE                     13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Write on pipe but no reader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terminate process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SIGALRM alarm()    14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clock ‘rings’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terminate process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SIGUSR1                   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user-defined signal type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terminate process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SIGUSR2                   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user-defined signal type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terminate process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SIGCHLD                   17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user-defined signal type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7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ignore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95161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73950</TotalTime>
  <Words>4118</Words>
  <Application>Microsoft Office PowerPoint</Application>
  <PresentationFormat>On-screen Show (4:3)</PresentationFormat>
  <Paragraphs>681</Paragraphs>
  <Slides>60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Arial</vt:lpstr>
      <vt:lpstr>Calibri</vt:lpstr>
      <vt:lpstr>Calibri Light</vt:lpstr>
      <vt:lpstr>Courier New</vt:lpstr>
      <vt:lpstr>Helvetica</vt:lpstr>
      <vt:lpstr>Monotype Sorts</vt:lpstr>
      <vt:lpstr>MT Extra</vt:lpstr>
      <vt:lpstr>Times</vt:lpstr>
      <vt:lpstr>Times New Roman</vt:lpstr>
      <vt:lpstr>Trebuchet MS</vt:lpstr>
      <vt:lpstr>Wingdings</vt:lpstr>
      <vt:lpstr>1_Office Theme</vt:lpstr>
      <vt:lpstr>2_Office Theme</vt:lpstr>
      <vt:lpstr>PowerPoint Presentation</vt:lpstr>
      <vt:lpstr>UNIX Process Control</vt:lpstr>
      <vt:lpstr>sleep – system command</vt:lpstr>
      <vt:lpstr>UNIX Process Control</vt:lpstr>
      <vt:lpstr>Running infloop</vt:lpstr>
      <vt:lpstr>Signals    (LPI page 388)</vt:lpstr>
      <vt:lpstr>Signals from the Kernel</vt:lpstr>
      <vt:lpstr>Signals    </vt:lpstr>
      <vt:lpstr>Signal Types  (31 in POSIX)    Table 20-1</vt:lpstr>
      <vt:lpstr>PowerPoint Presentation</vt:lpstr>
      <vt:lpstr>PowerPoint Presentation</vt:lpstr>
      <vt:lpstr>Process Control Implementation (1 of 2)</vt:lpstr>
      <vt:lpstr>Process Control Implementation (2 of 2)</vt:lpstr>
      <vt:lpstr>Vocabulary</vt:lpstr>
      <vt:lpstr>Definition of Signal</vt:lpstr>
      <vt:lpstr>Examples of Signals    (1 of 2)</vt:lpstr>
      <vt:lpstr>Examples of Signals   (2 of 2)</vt:lpstr>
      <vt:lpstr>Example  of Signal:   fork,  exit,  wait,  &amp; execve</vt:lpstr>
      <vt:lpstr>Sending Signals via Keystrokes</vt:lpstr>
      <vt:lpstr>kill – system call</vt:lpstr>
      <vt:lpstr>Sending Signals via Function Call</vt:lpstr>
      <vt:lpstr>Other Examples</vt:lpstr>
      <vt:lpstr>signal system call -  Change signal disposition</vt:lpstr>
      <vt:lpstr>Sending Signals via Function Call </vt:lpstr>
      <vt:lpstr>Definitions for next picture</vt:lpstr>
      <vt:lpstr>Definitions for next picture</vt:lpstr>
      <vt:lpstr>Signal Sources</vt:lpstr>
      <vt:lpstr>Responding to a Signal</vt:lpstr>
      <vt:lpstr>Signal delivery &amp; handler execution          (LPI Page 399)</vt:lpstr>
      <vt:lpstr>Example: ouch.c    (LPI page 399) </vt:lpstr>
      <vt:lpstr>Running the ouch program</vt:lpstr>
      <vt:lpstr>Chapter 21.  Signals: Signal Handlers</vt:lpstr>
      <vt:lpstr>Async-Signal-Safe Function    (1 of 2)</vt:lpstr>
      <vt:lpstr>Async-Signal-Safe Function     (2 of 2)</vt:lpstr>
      <vt:lpstr>Async Signal Safe Functions  (Table 21-1/Page 426, UPPER half of table)</vt:lpstr>
      <vt:lpstr>Async Signal Safe Functions  (Table 21-1/Page 426, Lower half of table)</vt:lpstr>
      <vt:lpstr>Special Sigfunc* Values   used in signal() function</vt:lpstr>
      <vt:lpstr>Handling Multiple Signals</vt:lpstr>
      <vt:lpstr>pause()    </vt:lpstr>
      <vt:lpstr>pause() Example  (1 of 3)</vt:lpstr>
      <vt:lpstr>pause() – Example                        (2 of 3) </vt:lpstr>
      <vt:lpstr>pause() – Example  (3 of 3) </vt:lpstr>
      <vt:lpstr>kill and raise - System Calls   </vt:lpstr>
      <vt:lpstr>   Signal Sets</vt:lpstr>
      <vt:lpstr>Prototypes</vt:lpstr>
      <vt:lpstr>The Signal Mask</vt:lpstr>
      <vt:lpstr>sigprocmask()</vt:lpstr>
      <vt:lpstr>“how” Meanings</vt:lpstr>
      <vt:lpstr>Example of a CRITICAL CODE REGION</vt:lpstr>
      <vt:lpstr>Signal - Review</vt:lpstr>
      <vt:lpstr>sigaction()  system call     </vt:lpstr>
      <vt:lpstr>sigaction() System Call     </vt:lpstr>
      <vt:lpstr>sigaction() arguments </vt:lpstr>
      <vt:lpstr>sigaction Structure</vt:lpstr>
      <vt:lpstr>sigaction() Behavior</vt:lpstr>
      <vt:lpstr>Signal Raising</vt:lpstr>
      <vt:lpstr>#include &lt;signal.h&gt; //the code (that works on athena) #include &lt;stdlib.h&gt; #include &lt;stdio.h&gt;  static void ouch(int sig) {     printf("Ouch!\n");   /* UNSAFE (see Section 21.1.2) */ }  int main(void)  {  struct sigaction act;  act.sa_handler = ouch;  sigemptyset( &amp;act.sa_mask );   act.sa_flags = 0;  sigaction( SIGINT, &amp;act, 0 );             while(1) {          printf("Hello World!\n");              sleep(1);    } }</vt:lpstr>
      <vt:lpstr>Signals - Ignoring signals</vt:lpstr>
      <vt:lpstr>Restoring previous action</vt:lpstr>
      <vt:lpstr>PowerPoint Presentation</vt:lpstr>
    </vt:vector>
  </TitlesOfParts>
  <Company>CETS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IO &amp; Unix Process</dc:title>
  <dc:creator>doan nguyen</dc:creator>
  <cp:lastModifiedBy>Biel, Ruthann</cp:lastModifiedBy>
  <cp:revision>813</cp:revision>
  <cp:lastPrinted>2017-11-01T17:01:50Z</cp:lastPrinted>
  <dcterms:created xsi:type="dcterms:W3CDTF">2002-03-04T21:55:41Z</dcterms:created>
  <dcterms:modified xsi:type="dcterms:W3CDTF">2021-12-02T23:20:09Z</dcterms:modified>
</cp:coreProperties>
</file>