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98" r:id="rId1"/>
  </p:sldMasterIdLst>
  <p:notesMasterIdLst>
    <p:notesMasterId r:id="rId63"/>
  </p:notesMasterIdLst>
  <p:handoutMasterIdLst>
    <p:handoutMasterId r:id="rId64"/>
  </p:handoutMasterIdLst>
  <p:sldIdLst>
    <p:sldId id="322" r:id="rId2"/>
    <p:sldId id="316" r:id="rId3"/>
    <p:sldId id="315" r:id="rId4"/>
    <p:sldId id="317" r:id="rId5"/>
    <p:sldId id="258" r:id="rId6"/>
    <p:sldId id="336" r:id="rId7"/>
    <p:sldId id="259" r:id="rId8"/>
    <p:sldId id="331" r:id="rId9"/>
    <p:sldId id="332" r:id="rId10"/>
    <p:sldId id="260" r:id="rId11"/>
    <p:sldId id="261" r:id="rId12"/>
    <p:sldId id="334" r:id="rId13"/>
    <p:sldId id="262" r:id="rId14"/>
    <p:sldId id="264" r:id="rId15"/>
    <p:sldId id="265" r:id="rId16"/>
    <p:sldId id="266" r:id="rId17"/>
    <p:sldId id="267" r:id="rId18"/>
    <p:sldId id="329" r:id="rId19"/>
    <p:sldId id="293" r:id="rId20"/>
    <p:sldId id="294" r:id="rId21"/>
    <p:sldId id="298" r:id="rId22"/>
    <p:sldId id="299" r:id="rId23"/>
    <p:sldId id="333" r:id="rId24"/>
    <p:sldId id="295" r:id="rId25"/>
    <p:sldId id="296" r:id="rId26"/>
    <p:sldId id="323" r:id="rId27"/>
    <p:sldId id="324" r:id="rId28"/>
    <p:sldId id="325" r:id="rId29"/>
    <p:sldId id="326" r:id="rId30"/>
    <p:sldId id="276" r:id="rId31"/>
    <p:sldId id="300" r:id="rId32"/>
    <p:sldId id="313" r:id="rId33"/>
    <p:sldId id="327" r:id="rId34"/>
    <p:sldId id="305" r:id="rId35"/>
    <p:sldId id="306" r:id="rId36"/>
    <p:sldId id="277" r:id="rId37"/>
    <p:sldId id="278" r:id="rId38"/>
    <p:sldId id="279" r:id="rId39"/>
    <p:sldId id="337" r:id="rId40"/>
    <p:sldId id="338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7" r:id="rId53"/>
    <p:sldId id="304" r:id="rId54"/>
    <p:sldId id="318" r:id="rId55"/>
    <p:sldId id="319" r:id="rId56"/>
    <p:sldId id="320" r:id="rId57"/>
    <p:sldId id="330" r:id="rId58"/>
    <p:sldId id="335" r:id="rId59"/>
    <p:sldId id="274" r:id="rId60"/>
    <p:sldId id="302" r:id="rId61"/>
    <p:sldId id="321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ann Biel" initials="RB" lastIdx="2" clrIdx="0">
    <p:extLst>
      <p:ext uri="{19B8F6BF-5375-455C-9EA6-DF929625EA0E}">
        <p15:presenceInfo xmlns:p15="http://schemas.microsoft.com/office/powerpoint/2012/main" userId="39330e3615f1d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9933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78" autoAdjust="0"/>
    <p:restoredTop sz="93617" autoAdjust="0"/>
  </p:normalViewPr>
  <p:slideViewPr>
    <p:cSldViewPr>
      <p:cViewPr varScale="1">
        <p:scale>
          <a:sx n="86" d="100"/>
          <a:sy n="86" d="100"/>
        </p:scale>
        <p:origin x="47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526"/>
    </p:cViewPr>
  </p:sorterViewPr>
  <p:notesViewPr>
    <p:cSldViewPr>
      <p:cViewPr varScale="1">
        <p:scale>
          <a:sx n="62" d="100"/>
          <a:sy n="62" d="100"/>
        </p:scale>
        <p:origin x="313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217468E-8794-49A9-A1C6-10F118092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18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93540B3-E8C3-4120-9E24-268970A0E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49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54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53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TestExit</a:t>
            </a:r>
            <a:r>
              <a:rPr lang="en-US" dirty="0"/>
              <a:t>   use capital letters.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89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/TestExit2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00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r>
              <a:rPr lang="en-US"/>
              <a:t> 4 2 6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98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Execute:  </a:t>
            </a:r>
            <a:r>
              <a:rPr lang="en-US" dirty="0" err="1"/>
              <a:t>pipe_sync</a:t>
            </a:r>
            <a:r>
              <a:rPr lang="en-US" dirty="0"/>
              <a:t> 4 2 6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62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34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1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b="1" dirty="0" err="1"/>
              <a:t>pipeFork</a:t>
            </a:r>
            <a:endParaRPr lang="en-US" b="1" dirty="0"/>
          </a:p>
          <a:p>
            <a:r>
              <a:rPr lang="en-US" dirty="0"/>
              <a:t>/csc60/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</a:rPr>
              <a:t>pipeFork2</a:t>
            </a:r>
            <a:r>
              <a:rPr lang="en-US" dirty="0"/>
              <a:t>  which lets me change the sentence.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0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b="1" dirty="0"/>
              <a:t>race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61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b="1" dirty="0" err="1"/>
              <a:t>pipe_sync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66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03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15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75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70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65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7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60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7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94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524000"/>
            <a:ext cx="78486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5E04-0D40-49FE-8DF4-BD2D6B8E6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88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2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511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8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6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9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91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9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8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9" r:id="rId1"/>
    <p:sldLayoutId id="2147485600" r:id="rId2"/>
    <p:sldLayoutId id="2147485601" r:id="rId3"/>
    <p:sldLayoutId id="2147485602" r:id="rId4"/>
    <p:sldLayoutId id="2147485603" r:id="rId5"/>
    <p:sldLayoutId id="2147485604" r:id="rId6"/>
    <p:sldLayoutId id="2147485605" r:id="rId7"/>
    <p:sldLayoutId id="2147485606" r:id="rId8"/>
    <p:sldLayoutId id="2147485607" r:id="rId9"/>
    <p:sldLayoutId id="2147485608" r:id="rId10"/>
    <p:sldLayoutId id="2147485609" r:id="rId11"/>
    <p:sldLayoutId id="2147485610" r:id="rId12"/>
    <p:sldLayoutId id="2147485611" r:id="rId13"/>
    <p:sldLayoutId id="2147485612" r:id="rId14"/>
    <p:sldLayoutId id="2147485613" r:id="rId15"/>
    <p:sldLayoutId id="2147485614" r:id="rId16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8D1A-05BE-4CB7-9752-FD0D3E75AD0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4400">
                <a:solidFill>
                  <a:prstClr val="black"/>
                </a:solidFill>
                <a:latin typeface="Arial" panose="020B0604020202020204" pitchFamily="34" charset="0"/>
              </a:rPr>
              <a:t>12-UNIX </a:t>
            </a:r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4000" dirty="0">
                <a:latin typeface="+mn-lt"/>
              </a:rPr>
              <a:t>Inter-Process Communication (IPC)</a:t>
            </a:r>
          </a:p>
          <a:p>
            <a:pPr algn="ctr" eaLnBrk="1" hangingPunct="1"/>
            <a:r>
              <a:rPr lang="en-US" altLang="en-US" sz="4000" dirty="0">
                <a:latin typeface="+mn-lt"/>
              </a:rPr>
              <a:t> Pipe</a:t>
            </a:r>
          </a:p>
          <a:p>
            <a:pPr algn="ctr" eaLnBrk="1" hangingPunct="1"/>
            <a:endParaRPr lang="en-US" altLang="en-US" sz="4000" dirty="0">
              <a:solidFill>
                <a:prstClr val="black"/>
              </a:solidFill>
              <a:latin typeface="+mn-lt"/>
            </a:endParaRPr>
          </a:p>
          <a:p>
            <a:pPr algn="ctr" eaLnBrk="1" hangingPunct="1"/>
            <a:r>
              <a:rPr lang="en-US" altLang="en-US" sz="3600" dirty="0">
                <a:solidFill>
                  <a:prstClr val="black"/>
                </a:solidFill>
                <a:latin typeface="Arial" panose="020B0604020202020204" pitchFamily="34" charset="0"/>
              </a:rPr>
              <a:t>Chapter 43-44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231" y="4648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14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30624" y="76200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Process Pipes (Formally)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730624" y="1219200"/>
            <a:ext cx="810857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A </a:t>
            </a:r>
            <a:r>
              <a:rPr lang="en-US" altLang="en-US" sz="2800" b="1" dirty="0">
                <a:latin typeface="+mn-lt"/>
              </a:rPr>
              <a:t>pipe</a:t>
            </a:r>
            <a:r>
              <a:rPr lang="en-US" altLang="en-US" sz="2800" dirty="0">
                <a:latin typeface="+mn-lt"/>
              </a:rPr>
              <a:t> is a mechanism for interprocess communication; data written to the pipe by one process can be read by another process.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data is handled in a first-in, first-out (FIFO) order.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pipe has no name,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so it can only be used by the process that created it </a:t>
            </a:r>
            <a:r>
              <a:rPr lang="en-US" altLang="en-US" sz="2800" b="1" dirty="0">
                <a:latin typeface="+mn-lt"/>
              </a:rPr>
              <a:t>and by descendants that inherit the file descriptors on fork</a:t>
            </a:r>
            <a:r>
              <a:rPr lang="en-US" altLang="en-US" sz="2800" dirty="0">
                <a:latin typeface="+mn-lt"/>
              </a:rPr>
              <a:t>( ).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3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924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A pipe has to be open at </a:t>
            </a:r>
            <a:r>
              <a:rPr lang="en-US" altLang="en-US" sz="2800" u="sng" dirty="0">
                <a:latin typeface="+mn-lt"/>
              </a:rPr>
              <a:t>both ends </a:t>
            </a:r>
            <a:r>
              <a:rPr lang="en-US" altLang="en-US" sz="2800" dirty="0">
                <a:latin typeface="+mn-lt"/>
              </a:rPr>
              <a:t>simultaneously.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If you read from a pipe file that doesn't have any processes writing to it (perhaps because they have all closed the file, or exited), the read returns end-of-file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(EOF).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762000" y="152400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Process Pipes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92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Using normal blocking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(BLOCK) </a:t>
            </a:r>
            <a:r>
              <a:rPr lang="en-US" altLang="en-US" sz="2800" dirty="0">
                <a:latin typeface="+mn-lt"/>
              </a:rPr>
              <a:t>reads however, the read will block if the pipe is empty.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Writing to a pipe that doesn't have a reading process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is treated as an error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(ERROR) </a:t>
            </a:r>
            <a:r>
              <a:rPr lang="en-US" altLang="en-US" sz="2800" dirty="0">
                <a:latin typeface="+mn-lt"/>
              </a:rPr>
              <a:t>condition;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it generates a SIGPIPE signal and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fails with error code EPIPE if the signal is handled or blocked.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762000" y="152400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Process Pipes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053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833718" y="1352738"/>
            <a:ext cx="76816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Pipes do not allow file positioning (i.e. </a:t>
            </a:r>
            <a:r>
              <a:rPr lang="en-US" altLang="en-US" dirty="0" err="1">
                <a:latin typeface="+mn-lt"/>
              </a:rPr>
              <a:t>lseek</a:t>
            </a:r>
            <a:r>
              <a:rPr lang="en-US" altLang="en-US" dirty="0">
                <a:latin typeface="+mn-lt"/>
              </a:rPr>
              <a:t>). Both reading and  writing operations happen sequentially; reading from the beginning of the file and writing at the end. The System keeps track of last read/write location.</a:t>
            </a: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838200" y="296863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Process Pipes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600200" y="5486400"/>
            <a:ext cx="66897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A common use of pipes is to send data to or receive </a:t>
            </a:r>
          </a:p>
          <a:p>
            <a:pPr eaLnBrk="1" hangingPunct="1"/>
            <a:r>
              <a:rPr lang="en-US" altLang="en-US" dirty="0">
                <a:latin typeface="+mn-lt"/>
              </a:rPr>
              <a:t>data from a program being run as a sub-process. </a:t>
            </a:r>
          </a:p>
        </p:txBody>
      </p:sp>
      <p:pic>
        <p:nvPicPr>
          <p:cNvPr id="2970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34533"/>
            <a:ext cx="543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4120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The Pipes system call (2)   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94753" y="1184871"/>
            <a:ext cx="533934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The pipe call is a </a:t>
            </a:r>
            <a:r>
              <a:rPr lang="en-US" altLang="en-US" b="1" dirty="0">
                <a:latin typeface="+mn-lt"/>
              </a:rPr>
              <a:t>system call</a:t>
            </a:r>
            <a:r>
              <a:rPr lang="en-US" altLang="en-US" dirty="0">
                <a:latin typeface="+mn-lt"/>
              </a:rPr>
              <a:t> (man 2 pipe)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>
                <a:latin typeface="+mn-lt"/>
              </a:rPr>
              <a:t>#include &lt;</a:t>
            </a:r>
            <a:r>
              <a:rPr lang="en-US" altLang="en-US" dirty="0" err="1">
                <a:latin typeface="+mn-lt"/>
              </a:rPr>
              <a:t>unistd.h</a:t>
            </a:r>
            <a:r>
              <a:rPr lang="en-US" altLang="en-US" dirty="0">
                <a:latin typeface="+mn-lt"/>
              </a:rPr>
              <a:t>&gt;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 err="1">
                <a:latin typeface="+mn-lt"/>
              </a:rPr>
              <a:t>int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b="1" dirty="0">
                <a:latin typeface="+mn-lt"/>
              </a:rPr>
              <a:t>pipe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dirty="0" err="1">
                <a:latin typeface="+mn-lt"/>
              </a:rPr>
              <a:t>int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fildes</a:t>
            </a:r>
            <a:r>
              <a:rPr lang="en-US" altLang="en-US" dirty="0">
                <a:latin typeface="+mn-lt"/>
              </a:rPr>
              <a:t>[2]);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609600" y="3757146"/>
            <a:ext cx="18767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returns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0 if successful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-1 if the call fails</a:t>
            </a:r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 flipH="1">
            <a:off x="1676400" y="3100854"/>
            <a:ext cx="685800" cy="67898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3124200" y="3732976"/>
            <a:ext cx="6019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The pipe call fills in two file descriptors</a:t>
            </a:r>
          </a:p>
          <a:p>
            <a:pPr eaLnBrk="1" hangingPunct="1"/>
            <a:r>
              <a:rPr lang="en-US" altLang="en-US" sz="2000" dirty="0" err="1">
                <a:latin typeface="+mn-lt"/>
              </a:rPr>
              <a:t>fildes</a:t>
            </a:r>
            <a:r>
              <a:rPr lang="en-US" altLang="en-US" sz="2000" dirty="0">
                <a:latin typeface="+mn-lt"/>
              </a:rPr>
              <a:t>[0] is the file descriptor for reading from the pipe</a:t>
            </a:r>
          </a:p>
          <a:p>
            <a:pPr eaLnBrk="1" hangingPunct="1"/>
            <a:r>
              <a:rPr lang="en-US" altLang="en-US" sz="2000" dirty="0" err="1">
                <a:latin typeface="+mn-lt"/>
              </a:rPr>
              <a:t>fildes</a:t>
            </a:r>
            <a:r>
              <a:rPr lang="en-US" altLang="en-US" sz="2000" dirty="0">
                <a:latin typeface="+mn-lt"/>
              </a:rPr>
              <a:t>[1] is the file descriptor for writing to the pipe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>
                <a:latin typeface="+mn-lt"/>
              </a:rPr>
              <a:t>It is easy to remember which comes first if you remember that 0 is standard in and 1 is standard out.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>
                <a:latin typeface="+mn-lt"/>
              </a:rPr>
              <a:t>You read from </a:t>
            </a:r>
            <a:r>
              <a:rPr lang="en-US" altLang="en-US" sz="2000" dirty="0" err="1">
                <a:latin typeface="+mn-lt"/>
              </a:rPr>
              <a:t>fildes</a:t>
            </a:r>
            <a:r>
              <a:rPr lang="en-US" altLang="en-US" sz="2000" dirty="0">
                <a:latin typeface="+mn-lt"/>
              </a:rPr>
              <a:t>[0] (think STDIN==0)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You write to </a:t>
            </a:r>
            <a:r>
              <a:rPr lang="en-US" altLang="en-US" sz="2000" dirty="0" err="1">
                <a:latin typeface="+mn-lt"/>
              </a:rPr>
              <a:t>fildes</a:t>
            </a:r>
            <a:r>
              <a:rPr lang="en-US" altLang="en-US" sz="2000" dirty="0">
                <a:latin typeface="+mn-lt"/>
              </a:rPr>
              <a:t>[1] (think STDOUT=1)</a:t>
            </a:r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2895600" y="3100854"/>
            <a:ext cx="536575" cy="60437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1847270"/>
            <a:ext cx="4695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6172199" y="383209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010678" y="1597025"/>
            <a:ext cx="7142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The following code fragment creates an un-named pipe: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97230" y="3733241"/>
            <a:ext cx="54035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fd</a:t>
            </a:r>
            <a:r>
              <a:rPr lang="en-US" altLang="en-US" dirty="0"/>
              <a:t>[2];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(</a:t>
            </a:r>
            <a:r>
              <a:rPr lang="en-US" altLang="en-US" b="1" dirty="0"/>
              <a:t>pipe(</a:t>
            </a:r>
            <a:r>
              <a:rPr lang="en-US" altLang="en-US" b="1" dirty="0" err="1"/>
              <a:t>fd</a:t>
            </a:r>
            <a:r>
              <a:rPr lang="en-US" altLang="en-US" b="1" dirty="0"/>
              <a:t>) </a:t>
            </a:r>
            <a:r>
              <a:rPr lang="en-US" altLang="en-US" dirty="0"/>
              <a:t>== -1)</a:t>
            </a:r>
          </a:p>
          <a:p>
            <a:pPr eaLnBrk="1" hangingPunct="1"/>
            <a:r>
              <a:rPr lang="en-US" altLang="en-US" dirty="0"/>
              <a:t>     </a:t>
            </a:r>
            <a:r>
              <a:rPr lang="en-US" altLang="en-US" dirty="0" err="1"/>
              <a:t>perror</a:t>
            </a:r>
            <a:r>
              <a:rPr lang="en-US" altLang="en-US" dirty="0"/>
              <a:t>(“Failed to create pipe…\n”);</a:t>
            </a:r>
          </a:p>
        </p:txBody>
      </p:sp>
      <p:sp>
        <p:nvSpPr>
          <p:cNvPr id="31748" name="Oval 6"/>
          <p:cNvSpPr>
            <a:spLocks noChangeArrowheads="1"/>
          </p:cNvSpPr>
          <p:nvPr/>
        </p:nvSpPr>
        <p:spPr bwMode="auto">
          <a:xfrm>
            <a:off x="3906885" y="2783083"/>
            <a:ext cx="3477091" cy="1596633"/>
          </a:xfrm>
          <a:prstGeom prst="ellipse">
            <a:avLst/>
          </a:prstGeom>
          <a:solidFill>
            <a:schemeClr val="accent1">
              <a:lumMod val="40000"/>
              <a:lumOff val="60000"/>
              <a:alpha val="85097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Declare the file descriptors</a:t>
            </a:r>
          </a:p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then pass them to the </a:t>
            </a:r>
          </a:p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pipe command. </a:t>
            </a:r>
          </a:p>
        </p:txBody>
      </p:sp>
      <p:sp>
        <p:nvSpPr>
          <p:cNvPr id="31749" name="Line 8"/>
          <p:cNvSpPr>
            <a:spLocks noChangeShapeType="1"/>
          </p:cNvSpPr>
          <p:nvPr/>
        </p:nvSpPr>
        <p:spPr bwMode="auto">
          <a:xfrm flipH="1">
            <a:off x="2286000" y="3581400"/>
            <a:ext cx="162831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001713" y="193675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The Pipe - Declaration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71525" y="165099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Using Pipe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71525" y="1308099"/>
            <a:ext cx="71841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In typical use, a process creates a pipe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just </a:t>
            </a:r>
            <a:r>
              <a:rPr lang="en-US" altLang="en-US" sz="2800" u="sng" dirty="0">
                <a:latin typeface="+mn-lt"/>
              </a:rPr>
              <a:t>before it forks</a:t>
            </a:r>
            <a:r>
              <a:rPr lang="en-US" altLang="en-US" sz="2800" dirty="0">
                <a:latin typeface="+mn-lt"/>
              </a:rPr>
              <a:t> one or more child processes.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pipe is then used for communication either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between the parent or child processes,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or between two sibling processes.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05775" y="2382"/>
            <a:ext cx="3918567" cy="104775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Pipe Example	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685800" y="938213"/>
            <a:ext cx="7239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#include &lt;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unistd.h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&gt;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#include &lt;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stdio.h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&gt;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#include &lt;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string.h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&gt;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#define MAX_LENGTH 100</a:t>
            </a:r>
          </a:p>
          <a:p>
            <a:pPr eaLnBrk="1" hangingPunct="1"/>
            <a:r>
              <a:rPr lang="en-US" altLang="en-US" sz="900" dirty="0">
                <a:latin typeface="+mn-lt"/>
                <a:cs typeface="Times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int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 main(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int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argc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, char ** 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argv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) {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int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fildes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[2]; 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char result[] = "";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pipe(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fildes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);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if (fork())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   write(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fildes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[1], "</a:t>
            </a:r>
            <a:r>
              <a:rPr lang="en-US" altLang="en-US" sz="2000" dirty="0">
                <a:solidFill>
                  <a:srgbClr val="0070C0"/>
                </a:solidFill>
                <a:latin typeface="+mn-lt"/>
                <a:cs typeface="Times" panose="02020603050405020304" pitchFamily="18" charset="0"/>
              </a:rPr>
              <a:t>I am writing into the pipe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", MAX_LENGTH);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else {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   read(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fildes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[0], result, MAX_LENGTH);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   printf("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" panose="02020603050405020304" pitchFamily="18" charset="0"/>
              </a:rPr>
              <a:t>I read &lt;&lt;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%s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" panose="02020603050405020304" pitchFamily="18" charset="0"/>
              </a:rPr>
              <a:t>&gt;&gt; from the pipe.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\n", result);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}</a:t>
            </a:r>
          </a:p>
          <a:p>
            <a:pPr eaLnBrk="1" hangingPunct="1"/>
            <a:endParaRPr lang="en-US" altLang="en-US" sz="1600" dirty="0">
              <a:latin typeface="+mn-lt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Output: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" panose="02020603050405020304" pitchFamily="18" charset="0"/>
              </a:rPr>
              <a:t>I read &lt;&lt;</a:t>
            </a:r>
            <a:r>
              <a:rPr lang="en-US" altLang="en-US" sz="2000" dirty="0">
                <a:solidFill>
                  <a:srgbClr val="0070C0"/>
                </a:solidFill>
                <a:latin typeface="+mn-lt"/>
                <a:cs typeface="Times" panose="02020603050405020304" pitchFamily="18" charset="0"/>
              </a:rPr>
              <a:t>I am writing into the pipe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" panose="02020603050405020304" pitchFamily="18" charset="0"/>
              </a:rPr>
              <a:t>&gt;&gt; from the pipe.</a:t>
            </a:r>
          </a:p>
        </p:txBody>
      </p:sp>
      <p:pic>
        <p:nvPicPr>
          <p:cNvPr id="337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209800"/>
            <a:ext cx="4695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59BEE-A3D3-43D4-8883-8B763B4606A3}"/>
              </a:ext>
            </a:extLst>
          </p:cNvPr>
          <p:cNvSpPr txBox="1"/>
          <p:nvPr/>
        </p:nvSpPr>
        <p:spPr>
          <a:xfrm>
            <a:off x="5574058" y="507739"/>
            <a:ext cx="1401025" cy="7078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dirty="0" err="1">
                <a:latin typeface="+mn-lt"/>
              </a:rPr>
              <a:t>pipeFork.c</a:t>
            </a:r>
            <a:endParaRPr lang="en-US" alt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pipeFork2.c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495300" y="1"/>
            <a:ext cx="7924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Demo # 1: set follow-fork-mode OUTPUT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76400"/>
            <a:ext cx="8648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4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75"/>
            <a:ext cx="6477000" cy="911225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Pipe and Fork 	</a:t>
            </a:r>
            <a:r>
              <a:rPr lang="en-US" altLang="en-US" sz="3200" dirty="0"/>
              <a:t>(LPI – Page 893)</a:t>
            </a: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914400"/>
            <a:ext cx="4514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24200"/>
            <a:ext cx="57912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771"/>
            <a:ext cx="7886700" cy="1325563"/>
          </a:xfrm>
        </p:spPr>
        <p:txBody>
          <a:bodyPr/>
          <a:lstStyle/>
          <a:p>
            <a:r>
              <a:rPr lang="en-US" dirty="0"/>
              <a:t>Overview of IPC in Linux        </a:t>
            </a:r>
            <a:r>
              <a:rPr lang="en-US" sz="2400" dirty="0"/>
              <a:t>(Chapter 43)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62" y="1469378"/>
            <a:ext cx="7886700" cy="4895851"/>
          </a:xfrm>
        </p:spPr>
        <p:txBody>
          <a:bodyPr/>
          <a:lstStyle/>
          <a:p>
            <a:r>
              <a:rPr lang="en-US" sz="2800" dirty="0"/>
              <a:t>Communication +</a:t>
            </a:r>
          </a:p>
          <a:p>
            <a:pPr lvl="1"/>
            <a:r>
              <a:rPr lang="en-US" sz="2400" dirty="0"/>
              <a:t>data transfer</a:t>
            </a:r>
          </a:p>
          <a:p>
            <a:pPr lvl="1"/>
            <a:r>
              <a:rPr lang="en-US" sz="2400" dirty="0"/>
              <a:t>shared memory</a:t>
            </a:r>
          </a:p>
          <a:p>
            <a:r>
              <a:rPr lang="en-US" sz="2800" dirty="0"/>
              <a:t>signal</a:t>
            </a:r>
          </a:p>
          <a:p>
            <a:pPr lvl="1"/>
            <a:r>
              <a:rPr lang="en-US" sz="2400" dirty="0"/>
              <a:t>standard signal</a:t>
            </a:r>
          </a:p>
          <a:p>
            <a:pPr lvl="1"/>
            <a:r>
              <a:rPr lang="en-US" sz="2400" dirty="0" err="1"/>
              <a:t>realtime</a:t>
            </a:r>
            <a:r>
              <a:rPr lang="en-US" sz="2400" dirty="0"/>
              <a:t> signal</a:t>
            </a:r>
          </a:p>
          <a:p>
            <a:r>
              <a:rPr lang="en-US" sz="2800" dirty="0"/>
              <a:t>Synchronization +</a:t>
            </a:r>
          </a:p>
          <a:p>
            <a:pPr lvl="1"/>
            <a:r>
              <a:rPr lang="en-US" sz="2400" dirty="0"/>
              <a:t>semaphore</a:t>
            </a:r>
          </a:p>
          <a:p>
            <a:pPr lvl="1"/>
            <a:r>
              <a:rPr lang="en-US" sz="2400" dirty="0"/>
              <a:t>file lock</a:t>
            </a:r>
          </a:p>
          <a:p>
            <a:pPr lvl="1"/>
            <a:r>
              <a:rPr lang="en-US" sz="2400" dirty="0" err="1"/>
              <a:t>mutex</a:t>
            </a:r>
            <a:r>
              <a:rPr lang="en-US" sz="2400" dirty="0"/>
              <a:t> (threads)</a:t>
            </a:r>
          </a:p>
          <a:p>
            <a:pPr lvl="1"/>
            <a:r>
              <a:rPr lang="en-US" sz="2400" dirty="0"/>
              <a:t>condition variable (threads)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409" y="2057400"/>
            <a:ext cx="20457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Based on chart</a:t>
            </a:r>
          </a:p>
          <a:p>
            <a:r>
              <a:rPr lang="en-US" dirty="0">
                <a:latin typeface="+mn-lt"/>
              </a:rPr>
              <a:t>LPI page 878.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913C4-383E-4876-8EF4-5CC22F6C4460}"/>
              </a:ext>
            </a:extLst>
          </p:cNvPr>
          <p:cNvSpPr txBox="1"/>
          <p:nvPr/>
        </p:nvSpPr>
        <p:spPr>
          <a:xfrm>
            <a:off x="6501409" y="3060920"/>
            <a:ext cx="205740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“+” indicates</a:t>
            </a:r>
          </a:p>
          <a:p>
            <a:r>
              <a:rPr lang="en-US" dirty="0">
                <a:latin typeface="+mn-lt"/>
              </a:rPr>
              <a:t>expansion on </a:t>
            </a:r>
          </a:p>
          <a:p>
            <a:r>
              <a:rPr lang="en-US" dirty="0">
                <a:latin typeface="+mn-lt"/>
              </a:rPr>
              <a:t>next slides</a:t>
            </a:r>
          </a:p>
        </p:txBody>
      </p:sp>
    </p:spTree>
    <p:extLst>
      <p:ext uri="{BB962C8B-B14F-4D97-AF65-F5344CB8AC3E}">
        <p14:creationId xmlns:p14="http://schemas.microsoft.com/office/powerpoint/2010/main" val="75596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28600"/>
            <a:ext cx="716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Some good reasons for closing unused file descriptors </a:t>
            </a:r>
            <a:r>
              <a:rPr lang="en-US" altLang="en-US" sz="2800" dirty="0"/>
              <a:t>(See LPI - page 894-895)</a:t>
            </a:r>
          </a:p>
        </p:txBody>
      </p:sp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605118" y="1524000"/>
            <a:ext cx="815788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The reading process closes </a:t>
            </a:r>
            <a:r>
              <a:rPr lang="en-US" altLang="en-US" i="1" dirty="0">
                <a:latin typeface="+mn-lt"/>
              </a:rPr>
              <a:t>write descriptor </a:t>
            </a:r>
            <a:r>
              <a:rPr lang="en-US" altLang="en-US" dirty="0">
                <a:latin typeface="+mn-lt"/>
              </a:rPr>
              <a:t>in order that it can </a:t>
            </a:r>
            <a:r>
              <a:rPr lang="en-US" altLang="en-US" u="sng" dirty="0">
                <a:latin typeface="+mn-lt"/>
              </a:rPr>
              <a:t>see “end-of-file” </a:t>
            </a:r>
            <a:r>
              <a:rPr lang="en-US" altLang="en-US" dirty="0">
                <a:latin typeface="+mn-lt"/>
              </a:rPr>
              <a:t>status (if not, instead it sees “block waiting” for data – due to kernel’s indication that there some write descriptor is still opened)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If the writing process does not close </a:t>
            </a:r>
            <a:r>
              <a:rPr lang="en-US" altLang="en-US" i="1" dirty="0">
                <a:latin typeface="+mn-lt"/>
              </a:rPr>
              <a:t>read descriptor</a:t>
            </a:r>
            <a:r>
              <a:rPr lang="en-US" altLang="en-US" dirty="0">
                <a:latin typeface="+mn-lt"/>
              </a:rPr>
              <a:t>, even after the </a:t>
            </a:r>
            <a:r>
              <a:rPr lang="en-US" altLang="en-US" u="sng" dirty="0">
                <a:latin typeface="+mn-lt"/>
              </a:rPr>
              <a:t>read process closes the </a:t>
            </a:r>
            <a:r>
              <a:rPr lang="en-US" altLang="en-US" i="1" u="sng" dirty="0">
                <a:latin typeface="+mn-lt"/>
              </a:rPr>
              <a:t>read descriptor</a:t>
            </a:r>
            <a:r>
              <a:rPr lang="en-US" altLang="en-US" dirty="0">
                <a:latin typeface="+mn-lt"/>
              </a:rPr>
              <a:t>, it can still write to the pipe’s until it is full. Once the pipe is full, it will block the write process indefinitely.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Free resources to be used by other processes.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Race Condition (formally)</a:t>
            </a:r>
          </a:p>
        </p:txBody>
      </p:sp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766482" y="1452282"/>
            <a:ext cx="7239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/>
            <a:r>
              <a:rPr lang="en-US" altLang="en-US" sz="2800" dirty="0">
                <a:latin typeface="+mn-lt"/>
              </a:rPr>
              <a:t>An </a:t>
            </a:r>
            <a:r>
              <a:rPr lang="en-US" altLang="en-US" sz="2800" u="sng" dirty="0">
                <a:latin typeface="+mn-lt"/>
              </a:rPr>
              <a:t>unanticipated</a:t>
            </a:r>
            <a:r>
              <a:rPr lang="en-US" altLang="en-US" sz="2800" dirty="0">
                <a:latin typeface="+mn-lt"/>
              </a:rPr>
              <a:t> execution ordering of concurrent flows that results in </a:t>
            </a:r>
            <a:r>
              <a:rPr lang="en-US" altLang="en-US" sz="2800" u="sng" dirty="0">
                <a:latin typeface="+mn-lt"/>
              </a:rPr>
              <a:t>undesired behavior </a:t>
            </a:r>
            <a:r>
              <a:rPr lang="en-US" altLang="en-US" sz="2800" dirty="0">
                <a:latin typeface="+mn-lt"/>
              </a:rPr>
              <a:t>is called a race condition—a software defect and frequent source of vulnerabilities.</a:t>
            </a:r>
          </a:p>
          <a:p>
            <a:pPr marL="0" indent="0"/>
            <a:endParaRPr lang="en-US" altLang="en-US" sz="2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825500" y="-127000"/>
            <a:ext cx="8153400" cy="9652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Race Condition - Example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825500" y="709880"/>
            <a:ext cx="771207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900" dirty="0">
                <a:latin typeface="+mn-lt"/>
              </a:rPr>
              <a:t>char c;</a:t>
            </a:r>
          </a:p>
          <a:p>
            <a:r>
              <a:rPr lang="en-US" altLang="en-US" sz="1900" dirty="0" err="1">
                <a:latin typeface="+mn-lt"/>
              </a:rPr>
              <a:t>pid_t</a:t>
            </a:r>
            <a:r>
              <a:rPr lang="en-US" altLang="en-US" sz="1900" dirty="0">
                <a:latin typeface="+mn-lt"/>
              </a:rPr>
              <a:t> </a:t>
            </a:r>
            <a:r>
              <a:rPr lang="en-US" altLang="en-US" sz="1900" dirty="0" err="1">
                <a:latin typeface="+mn-lt"/>
              </a:rPr>
              <a:t>pid</a:t>
            </a:r>
            <a:r>
              <a:rPr lang="en-US" altLang="en-US" sz="1900" dirty="0">
                <a:latin typeface="+mn-lt"/>
              </a:rPr>
              <a:t>;</a:t>
            </a:r>
          </a:p>
          <a:p>
            <a:r>
              <a:rPr lang="en-US" altLang="en-US" sz="1900" dirty="0" err="1">
                <a:latin typeface="+mn-lt"/>
              </a:rPr>
              <a:t>int</a:t>
            </a:r>
            <a:r>
              <a:rPr lang="en-US" altLang="en-US" sz="1900" dirty="0">
                <a:latin typeface="+mn-lt"/>
              </a:rPr>
              <a:t> 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 = </a:t>
            </a:r>
            <a:r>
              <a:rPr lang="en-US" altLang="en-US" sz="1900" b="1" dirty="0">
                <a:latin typeface="+mn-lt"/>
              </a:rPr>
              <a:t>open</a:t>
            </a:r>
            <a:r>
              <a:rPr lang="en-US" altLang="en-US" sz="1900" dirty="0">
                <a:latin typeface="+mn-lt"/>
              </a:rPr>
              <a:t>(filename, O_RDWR);</a:t>
            </a:r>
          </a:p>
          <a:p>
            <a:r>
              <a:rPr lang="en-US" altLang="en-US" sz="1900" dirty="0">
                <a:latin typeface="+mn-lt"/>
              </a:rPr>
              <a:t>if (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 == -1) {</a:t>
            </a:r>
          </a:p>
          <a:p>
            <a:r>
              <a:rPr lang="en-US" altLang="en-US" sz="1900" dirty="0">
                <a:latin typeface="+mn-lt"/>
              </a:rPr>
              <a:t>  /* Handle error */</a:t>
            </a:r>
          </a:p>
          <a:p>
            <a:r>
              <a:rPr lang="en-US" altLang="en-US" sz="1900" dirty="0">
                <a:latin typeface="+mn-lt"/>
              </a:rPr>
              <a:t>}</a:t>
            </a:r>
          </a:p>
          <a:p>
            <a:r>
              <a:rPr lang="en-US" altLang="en-US" sz="1900" b="1" dirty="0">
                <a:latin typeface="+mn-lt"/>
              </a:rPr>
              <a:t>read</a:t>
            </a:r>
            <a:r>
              <a:rPr lang="en-US" altLang="en-US" sz="1900" dirty="0">
                <a:latin typeface="+mn-lt"/>
              </a:rPr>
              <a:t>(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, &amp;c, 1);</a:t>
            </a:r>
          </a:p>
          <a:p>
            <a:r>
              <a:rPr lang="en-US" altLang="en-US" sz="1900" dirty="0">
                <a:latin typeface="+mn-lt"/>
              </a:rPr>
              <a:t>printf("root process:%c\</a:t>
            </a:r>
            <a:r>
              <a:rPr lang="en-US" altLang="en-US" sz="1900" dirty="0" err="1">
                <a:latin typeface="+mn-lt"/>
              </a:rPr>
              <a:t>n",c</a:t>
            </a:r>
            <a:r>
              <a:rPr lang="en-US" altLang="en-US" sz="1900" dirty="0">
                <a:latin typeface="+mn-lt"/>
              </a:rPr>
              <a:t>);</a:t>
            </a:r>
          </a:p>
          <a:p>
            <a:r>
              <a:rPr lang="en-US" altLang="en-US" sz="800" dirty="0">
                <a:latin typeface="+mn-lt"/>
              </a:rPr>
              <a:t> </a:t>
            </a:r>
          </a:p>
          <a:p>
            <a:r>
              <a:rPr lang="en-US" altLang="en-US" sz="1900" dirty="0" err="1">
                <a:latin typeface="+mn-lt"/>
              </a:rPr>
              <a:t>pid</a:t>
            </a:r>
            <a:r>
              <a:rPr lang="en-US" altLang="en-US" sz="1900" dirty="0">
                <a:latin typeface="+mn-lt"/>
              </a:rPr>
              <a:t> =</a:t>
            </a:r>
            <a:r>
              <a:rPr lang="en-US" altLang="en-US" sz="1900" b="1" dirty="0">
                <a:latin typeface="+mn-lt"/>
              </a:rPr>
              <a:t> fork</a:t>
            </a:r>
            <a:r>
              <a:rPr lang="en-US" altLang="en-US" sz="1900" dirty="0">
                <a:latin typeface="+mn-lt"/>
              </a:rPr>
              <a:t>();</a:t>
            </a:r>
          </a:p>
          <a:p>
            <a:r>
              <a:rPr lang="en-US" altLang="en-US" sz="1900" dirty="0">
                <a:latin typeface="+mn-lt"/>
              </a:rPr>
              <a:t>if (</a:t>
            </a:r>
            <a:r>
              <a:rPr lang="en-US" altLang="en-US" sz="1900" dirty="0" err="1">
                <a:latin typeface="+mn-lt"/>
              </a:rPr>
              <a:t>pid</a:t>
            </a:r>
            <a:r>
              <a:rPr lang="en-US" altLang="en-US" sz="1900" dirty="0">
                <a:latin typeface="+mn-lt"/>
              </a:rPr>
              <a:t> == -1) {</a:t>
            </a:r>
          </a:p>
          <a:p>
            <a:r>
              <a:rPr lang="en-US" altLang="en-US" sz="1900" dirty="0">
                <a:latin typeface="+mn-lt"/>
              </a:rPr>
              <a:t>  /* Handle error */</a:t>
            </a:r>
          </a:p>
          <a:p>
            <a:r>
              <a:rPr lang="en-US" altLang="en-US" sz="1900" dirty="0">
                <a:latin typeface="+mn-lt"/>
              </a:rPr>
              <a:t>}</a:t>
            </a:r>
          </a:p>
          <a:p>
            <a:r>
              <a:rPr lang="en-US" altLang="en-US" sz="800" dirty="0">
                <a:latin typeface="+mn-lt"/>
              </a:rPr>
              <a:t> </a:t>
            </a:r>
          </a:p>
          <a:p>
            <a:r>
              <a:rPr lang="en-US" altLang="en-US" sz="1900" dirty="0">
                <a:latin typeface="+mn-lt"/>
              </a:rPr>
              <a:t>if (</a:t>
            </a:r>
            <a:r>
              <a:rPr lang="en-US" altLang="en-US" sz="1900" dirty="0" err="1">
                <a:latin typeface="+mn-lt"/>
              </a:rPr>
              <a:t>pid</a:t>
            </a:r>
            <a:r>
              <a:rPr lang="en-US" altLang="en-US" sz="1900" dirty="0">
                <a:latin typeface="+mn-lt"/>
              </a:rPr>
              <a:t> == 0) { /*child*/</a:t>
            </a:r>
          </a:p>
          <a:p>
            <a:r>
              <a:rPr lang="en-US" altLang="en-US" sz="1900" dirty="0">
                <a:latin typeface="+mn-lt"/>
              </a:rPr>
              <a:t>  </a:t>
            </a:r>
            <a:r>
              <a:rPr lang="en-US" altLang="en-US" sz="1900" b="1" dirty="0">
                <a:latin typeface="+mn-lt"/>
              </a:rPr>
              <a:t>read</a:t>
            </a:r>
            <a:r>
              <a:rPr lang="en-US" altLang="en-US" sz="1900" dirty="0">
                <a:latin typeface="+mn-lt"/>
              </a:rPr>
              <a:t>(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, &amp;c, 1);</a:t>
            </a:r>
          </a:p>
          <a:p>
            <a:r>
              <a:rPr lang="en-US" altLang="en-US" sz="1900" dirty="0">
                <a:latin typeface="+mn-lt"/>
              </a:rPr>
              <a:t>  printf("child:%c\</a:t>
            </a:r>
            <a:r>
              <a:rPr lang="en-US" altLang="en-US" sz="1900" dirty="0" err="1">
                <a:latin typeface="+mn-lt"/>
              </a:rPr>
              <a:t>n",c</a:t>
            </a:r>
            <a:r>
              <a:rPr lang="en-US" altLang="en-US" sz="1900" dirty="0">
                <a:latin typeface="+mn-lt"/>
              </a:rPr>
              <a:t>);</a:t>
            </a:r>
          </a:p>
          <a:p>
            <a:r>
              <a:rPr lang="en-US" altLang="en-US" sz="1900" dirty="0">
                <a:latin typeface="+mn-lt"/>
              </a:rPr>
              <a:t>}</a:t>
            </a:r>
          </a:p>
          <a:p>
            <a:r>
              <a:rPr lang="en-US" altLang="en-US" sz="1900" dirty="0">
                <a:latin typeface="+mn-lt"/>
              </a:rPr>
              <a:t>else { /*parent*/</a:t>
            </a:r>
          </a:p>
          <a:p>
            <a:r>
              <a:rPr lang="en-US" altLang="en-US" sz="1900" dirty="0">
                <a:latin typeface="+mn-lt"/>
              </a:rPr>
              <a:t>  </a:t>
            </a:r>
            <a:r>
              <a:rPr lang="en-US" altLang="en-US" sz="1900" b="1" dirty="0">
                <a:latin typeface="+mn-lt"/>
              </a:rPr>
              <a:t>read</a:t>
            </a:r>
            <a:r>
              <a:rPr lang="en-US" altLang="en-US" sz="1900" dirty="0">
                <a:latin typeface="+mn-lt"/>
              </a:rPr>
              <a:t>(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, &amp;c, 1);</a:t>
            </a:r>
          </a:p>
          <a:p>
            <a:r>
              <a:rPr lang="en-US" altLang="en-US" sz="1900" dirty="0">
                <a:latin typeface="+mn-lt"/>
              </a:rPr>
              <a:t>  printf("parent:%c\</a:t>
            </a:r>
            <a:r>
              <a:rPr lang="en-US" altLang="en-US" sz="1900" dirty="0" err="1">
                <a:latin typeface="+mn-lt"/>
              </a:rPr>
              <a:t>n",c</a:t>
            </a:r>
            <a:r>
              <a:rPr lang="en-US" altLang="en-US" sz="1900" dirty="0">
                <a:latin typeface="+mn-lt"/>
              </a:rPr>
              <a:t>);</a:t>
            </a:r>
          </a:p>
          <a:p>
            <a:r>
              <a:rPr lang="en-US" altLang="en-US" sz="1900" dirty="0">
                <a:latin typeface="+mn-lt"/>
              </a:rPr>
              <a:t>}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5752307" y="533400"/>
            <a:ext cx="2895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Filename = “text.txt”</a:t>
            </a:r>
          </a:p>
          <a:p>
            <a:r>
              <a:rPr lang="en-US" altLang="en-US" sz="2000" dirty="0"/>
              <a:t>(Contents = “</a:t>
            </a:r>
            <a:r>
              <a:rPr lang="en-US" altLang="en-US" sz="2000" dirty="0" err="1"/>
              <a:t>abc</a:t>
            </a:r>
            <a:r>
              <a:rPr lang="en-US" altLang="en-US" sz="2000" dirty="0"/>
              <a:t>”)</a:t>
            </a:r>
          </a:p>
          <a:p>
            <a:r>
              <a:rPr lang="en-US" altLang="en-US" sz="2000" dirty="0"/>
              <a:t>athena code on next page</a:t>
            </a:r>
          </a:p>
          <a:p>
            <a:endParaRPr lang="en-US" altLang="en-US" sz="2000" dirty="0"/>
          </a:p>
          <a:p>
            <a:r>
              <a:rPr lang="en-US" altLang="en-US" sz="2000" dirty="0"/>
              <a:t>Possible Output:</a:t>
            </a:r>
          </a:p>
          <a:p>
            <a:endParaRPr lang="en-US" altLang="en-US" sz="2000" dirty="0"/>
          </a:p>
          <a:p>
            <a:r>
              <a:rPr lang="en-US" altLang="en-US" sz="2000" dirty="0"/>
              <a:t>(1)</a:t>
            </a:r>
          </a:p>
          <a:p>
            <a:r>
              <a:rPr lang="en-US" altLang="en-US" sz="2000" dirty="0"/>
              <a:t>root process: a</a:t>
            </a:r>
          </a:p>
          <a:p>
            <a:r>
              <a:rPr lang="en-US" altLang="en-US" sz="2000" dirty="0"/>
              <a:t>parent: b</a:t>
            </a:r>
          </a:p>
          <a:p>
            <a:r>
              <a:rPr lang="en-US" altLang="en-US" sz="2000" dirty="0"/>
              <a:t>child: c</a:t>
            </a:r>
          </a:p>
          <a:p>
            <a:endParaRPr lang="en-US" altLang="en-US" sz="2000" dirty="0"/>
          </a:p>
          <a:p>
            <a:r>
              <a:rPr lang="en-US" altLang="en-US" sz="2000" dirty="0"/>
              <a:t>Or </a:t>
            </a:r>
          </a:p>
          <a:p>
            <a:endParaRPr lang="en-US" altLang="en-US" sz="2000" dirty="0"/>
          </a:p>
          <a:p>
            <a:r>
              <a:rPr lang="en-US" altLang="en-US" sz="2000" dirty="0"/>
              <a:t>(2)</a:t>
            </a:r>
          </a:p>
          <a:p>
            <a:r>
              <a:rPr lang="en-US" altLang="en-US" sz="2000" dirty="0"/>
              <a:t>root process: a</a:t>
            </a:r>
          </a:p>
          <a:p>
            <a:r>
              <a:rPr lang="en-US" altLang="en-US" sz="2000" dirty="0"/>
              <a:t>child: b</a:t>
            </a:r>
          </a:p>
          <a:p>
            <a:r>
              <a:rPr lang="en-US" altLang="en-US" sz="2000" dirty="0"/>
              <a:t>parent: 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908E4D-8717-4924-BA2B-3326528FDEC4}"/>
              </a:ext>
            </a:extLst>
          </p:cNvPr>
          <p:cNvCxnSpPr>
            <a:cxnSpLocks/>
          </p:cNvCxnSpPr>
          <p:nvPr/>
        </p:nvCxnSpPr>
        <p:spPr>
          <a:xfrm>
            <a:off x="4899025" y="809625"/>
            <a:ext cx="130175" cy="604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DB593-3F29-487C-A26E-72F136F55B94}"/>
              </a:ext>
            </a:extLst>
          </p:cNvPr>
          <p:cNvCxnSpPr>
            <a:cxnSpLocks/>
          </p:cNvCxnSpPr>
          <p:nvPr/>
        </p:nvCxnSpPr>
        <p:spPr>
          <a:xfrm>
            <a:off x="4902200" y="809625"/>
            <a:ext cx="130175" cy="604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65898D-49CB-47AE-A0FB-46A622FAB4A0}"/>
              </a:ext>
            </a:extLst>
          </p:cNvPr>
          <p:cNvCxnSpPr>
            <a:cxnSpLocks/>
          </p:cNvCxnSpPr>
          <p:nvPr/>
        </p:nvCxnSpPr>
        <p:spPr>
          <a:xfrm>
            <a:off x="4910535" y="1689368"/>
            <a:ext cx="3847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D2909-6852-4E7A-A01A-6FED47A0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95DF0-1297-4055-849B-3BA96B335999}"/>
              </a:ext>
            </a:extLst>
          </p:cNvPr>
          <p:cNvSpPr txBox="1"/>
          <p:nvPr/>
        </p:nvSpPr>
        <p:spPr>
          <a:xfrm>
            <a:off x="914400" y="381000"/>
            <a:ext cx="362156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stdio.h</a:t>
            </a:r>
            <a:r>
              <a:rPr lang="en-US" sz="1800" dirty="0">
                <a:latin typeface="+mn-lt"/>
              </a:rPr>
              <a:t>&gt;                                </a:t>
            </a:r>
          </a:p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stdlib.h</a:t>
            </a:r>
            <a:r>
              <a:rPr lang="en-US" sz="1800" dirty="0">
                <a:latin typeface="+mn-lt"/>
              </a:rPr>
              <a:t>&gt;</a:t>
            </a:r>
          </a:p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unistd.h</a:t>
            </a:r>
            <a:r>
              <a:rPr lang="en-US" sz="1800" dirty="0">
                <a:latin typeface="+mn-lt"/>
              </a:rPr>
              <a:t>&gt;</a:t>
            </a:r>
          </a:p>
          <a:p>
            <a:r>
              <a:rPr lang="en-US" sz="1800" dirty="0">
                <a:latin typeface="+mn-lt"/>
              </a:rPr>
              <a:t>#include &lt;sys/</a:t>
            </a:r>
            <a:r>
              <a:rPr lang="en-US" sz="1800" dirty="0" err="1">
                <a:latin typeface="+mn-lt"/>
              </a:rPr>
              <a:t>stat.h</a:t>
            </a:r>
            <a:r>
              <a:rPr lang="en-US" sz="1800" dirty="0">
                <a:latin typeface="+mn-lt"/>
              </a:rPr>
              <a:t>&gt;</a:t>
            </a:r>
          </a:p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fcntl.h</a:t>
            </a:r>
            <a:r>
              <a:rPr lang="en-US" sz="1800" dirty="0">
                <a:latin typeface="+mn-lt"/>
              </a:rPr>
              <a:t>&gt;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main (void){</a:t>
            </a:r>
          </a:p>
          <a:p>
            <a:r>
              <a:rPr lang="en-US" sz="1800" dirty="0">
                <a:latin typeface="+mn-lt"/>
              </a:rPr>
              <a:t>    char c;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pid_t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pid</a:t>
            </a:r>
            <a:r>
              <a:rPr lang="en-US" sz="1800" dirty="0">
                <a:latin typeface="+mn-lt"/>
              </a:rPr>
              <a:t>;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 = open("text.txt", O_RDWR);</a:t>
            </a:r>
          </a:p>
          <a:p>
            <a:r>
              <a:rPr lang="en-US" sz="1800" dirty="0">
                <a:latin typeface="+mn-lt"/>
              </a:rPr>
              <a:t>    if (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 == -1) {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perror</a:t>
            </a:r>
            <a:r>
              <a:rPr lang="en-US" sz="1800" dirty="0">
                <a:latin typeface="+mn-lt"/>
              </a:rPr>
              <a:t>("Error on open");</a:t>
            </a:r>
          </a:p>
          <a:p>
            <a:r>
              <a:rPr lang="en-US" sz="1800" dirty="0">
                <a:latin typeface="+mn-lt"/>
              </a:rPr>
              <a:t>    }</a:t>
            </a:r>
          </a:p>
          <a:p>
            <a:r>
              <a:rPr lang="en-US" sz="1800" dirty="0">
                <a:latin typeface="+mn-lt"/>
              </a:rPr>
              <a:t>    read(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, &amp;c, 1);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>
                <a:latin typeface="+mn-lt"/>
              </a:rPr>
              <a:t>("root process:%c\</a:t>
            </a:r>
            <a:r>
              <a:rPr lang="en-US" sz="1800" dirty="0" err="1">
                <a:latin typeface="+mn-lt"/>
              </a:rPr>
              <a:t>n",c</a:t>
            </a:r>
            <a:r>
              <a:rPr lang="en-US" sz="1800" dirty="0">
                <a:latin typeface="+mn-lt"/>
              </a:rPr>
              <a:t>);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pid</a:t>
            </a:r>
            <a:r>
              <a:rPr lang="en-US" sz="1800" dirty="0">
                <a:latin typeface="+mn-lt"/>
              </a:rPr>
              <a:t> = fork();</a:t>
            </a:r>
          </a:p>
          <a:p>
            <a:r>
              <a:rPr lang="en-US" sz="1800" dirty="0">
                <a:latin typeface="+mn-lt"/>
              </a:rPr>
              <a:t>    if (</a:t>
            </a:r>
            <a:r>
              <a:rPr lang="en-US" sz="1800" dirty="0" err="1">
                <a:latin typeface="+mn-lt"/>
              </a:rPr>
              <a:t>pid</a:t>
            </a:r>
            <a:r>
              <a:rPr lang="en-US" sz="1800" dirty="0">
                <a:latin typeface="+mn-lt"/>
              </a:rPr>
              <a:t> == -1) {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perror</a:t>
            </a:r>
            <a:r>
              <a:rPr lang="en-US" sz="1800" dirty="0">
                <a:latin typeface="+mn-lt"/>
              </a:rPr>
              <a:t>("Error on Fork");</a:t>
            </a:r>
          </a:p>
          <a:p>
            <a:r>
              <a:rPr lang="en-US" sz="1800" dirty="0">
                <a:latin typeface="+mn-lt"/>
              </a:rPr>
              <a:t>    }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D0E06-7797-4899-96E4-DDC8777265CA}"/>
              </a:ext>
            </a:extLst>
          </p:cNvPr>
          <p:cNvSpPr txBox="1"/>
          <p:nvPr/>
        </p:nvSpPr>
        <p:spPr>
          <a:xfrm>
            <a:off x="4953003" y="368431"/>
            <a:ext cx="37337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if (</a:t>
            </a:r>
            <a:r>
              <a:rPr lang="en-US" sz="1800" dirty="0" err="1">
                <a:latin typeface="+mn-lt"/>
              </a:rPr>
              <a:t>pid</a:t>
            </a:r>
            <a:r>
              <a:rPr lang="en-US" sz="1800" dirty="0">
                <a:latin typeface="+mn-lt"/>
              </a:rPr>
              <a:t> == 0) {       /*child*/</a:t>
            </a:r>
          </a:p>
          <a:p>
            <a:r>
              <a:rPr lang="en-US" sz="1800" dirty="0">
                <a:latin typeface="+mn-lt"/>
              </a:rPr>
              <a:t>	read(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, &amp;c, 1);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>
                <a:latin typeface="+mn-lt"/>
              </a:rPr>
              <a:t>("child:%c\</a:t>
            </a:r>
            <a:r>
              <a:rPr lang="en-US" sz="1800" dirty="0" err="1">
                <a:latin typeface="+mn-lt"/>
              </a:rPr>
              <a:t>n",c</a:t>
            </a:r>
            <a:r>
              <a:rPr lang="en-US" sz="1800" dirty="0">
                <a:latin typeface="+mn-lt"/>
              </a:rPr>
              <a:t>);</a:t>
            </a:r>
          </a:p>
          <a:p>
            <a:r>
              <a:rPr lang="en-US" sz="1800" dirty="0">
                <a:latin typeface="+mn-lt"/>
              </a:rPr>
              <a:t>    }</a:t>
            </a:r>
          </a:p>
          <a:p>
            <a:r>
              <a:rPr lang="en-US" sz="1800" dirty="0">
                <a:latin typeface="+mn-lt"/>
              </a:rPr>
              <a:t>    else {              /*parent*/</a:t>
            </a:r>
          </a:p>
          <a:p>
            <a:r>
              <a:rPr lang="en-US" sz="1800" dirty="0">
                <a:latin typeface="+mn-lt"/>
              </a:rPr>
              <a:t>	read(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, &amp;c, 1);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>
                <a:latin typeface="+mn-lt"/>
              </a:rPr>
              <a:t>("parent:%c\</a:t>
            </a:r>
            <a:r>
              <a:rPr lang="en-US" sz="1800" dirty="0" err="1">
                <a:latin typeface="+mn-lt"/>
              </a:rPr>
              <a:t>n",c</a:t>
            </a:r>
            <a:r>
              <a:rPr lang="en-US" sz="1800" dirty="0">
                <a:latin typeface="+mn-lt"/>
              </a:rPr>
              <a:t>);</a:t>
            </a:r>
          </a:p>
          <a:p>
            <a:r>
              <a:rPr lang="en-US" sz="1800" dirty="0">
                <a:latin typeface="+mn-lt"/>
              </a:rPr>
              <a:t>    }</a:t>
            </a:r>
          </a:p>
          <a:p>
            <a:r>
              <a:rPr lang="en-US" sz="1800" dirty="0">
                <a:latin typeface="+mn-lt"/>
              </a:rPr>
              <a:t>    return(EXIT_SUCCESS);</a:t>
            </a:r>
          </a:p>
          <a:p>
            <a:r>
              <a:rPr lang="en-US" sz="1800" dirty="0">
                <a:latin typeface="+mn-lt"/>
              </a:rPr>
              <a:t>}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[</a:t>
            </a:r>
            <a:r>
              <a:rPr lang="en-US" sz="1800" b="1" dirty="0" err="1">
                <a:latin typeface="+mn-lt"/>
              </a:rPr>
              <a:t>bielr@athena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 err="1">
                <a:latin typeface="+mn-lt"/>
              </a:rPr>
              <a:t>ClassExamples</a:t>
            </a:r>
            <a:r>
              <a:rPr lang="en-US" sz="1800" b="1" dirty="0">
                <a:latin typeface="+mn-lt"/>
              </a:rPr>
              <a:t>]&gt; race</a:t>
            </a:r>
          </a:p>
          <a:p>
            <a:r>
              <a:rPr lang="en-US" sz="1800" b="1" dirty="0">
                <a:latin typeface="+mn-lt"/>
              </a:rPr>
              <a:t>root </a:t>
            </a:r>
            <a:r>
              <a:rPr lang="en-US" sz="1800" b="1" dirty="0" err="1">
                <a:latin typeface="+mn-lt"/>
              </a:rPr>
              <a:t>process:a</a:t>
            </a:r>
            <a:endParaRPr lang="en-US" sz="1800" b="1" dirty="0">
              <a:latin typeface="+mn-lt"/>
            </a:endParaRPr>
          </a:p>
          <a:p>
            <a:r>
              <a:rPr lang="en-US" sz="1800" b="1" dirty="0" err="1">
                <a:latin typeface="+mn-lt"/>
              </a:rPr>
              <a:t>parent:b</a:t>
            </a:r>
            <a:endParaRPr lang="en-US" sz="1800" b="1" dirty="0">
              <a:latin typeface="+mn-lt"/>
            </a:endParaRPr>
          </a:p>
          <a:p>
            <a:r>
              <a:rPr lang="en-US" sz="1800" b="1" dirty="0" err="1">
                <a:latin typeface="+mn-lt"/>
              </a:rPr>
              <a:t>child:c</a:t>
            </a:r>
            <a:endParaRPr lang="en-US" sz="18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i="1" dirty="0">
                <a:latin typeface="+mn-lt"/>
              </a:rPr>
              <a:t>Code that really works on our computer.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308BD1-DEF4-40AE-AC46-8438D818393C}"/>
              </a:ext>
            </a:extLst>
          </p:cNvPr>
          <p:cNvCxnSpPr/>
          <p:nvPr/>
        </p:nvCxnSpPr>
        <p:spPr>
          <a:xfrm>
            <a:off x="4893781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1BCBB6-6F84-4504-9122-92BE21571264}"/>
              </a:ext>
            </a:extLst>
          </p:cNvPr>
          <p:cNvCxnSpPr/>
          <p:nvPr/>
        </p:nvCxnSpPr>
        <p:spPr>
          <a:xfrm>
            <a:off x="4893781" y="3352800"/>
            <a:ext cx="3621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DDC57D-9584-446E-89A3-9253A9191E08}"/>
              </a:ext>
            </a:extLst>
          </p:cNvPr>
          <p:cNvCxnSpPr/>
          <p:nvPr/>
        </p:nvCxnSpPr>
        <p:spPr>
          <a:xfrm>
            <a:off x="4893781" y="5334000"/>
            <a:ext cx="3621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6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-3048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Using pipe as a method for synchronization </a:t>
            </a:r>
            <a:r>
              <a:rPr lang="en-US" altLang="en-US" sz="2000" dirty="0">
                <a:latin typeface="Comic Sans MS" panose="030F0702030302020204" pitchFamily="66" charset="0"/>
              </a:rPr>
              <a:t>(1 of 2)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3708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891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4025"/>
            <a:ext cx="6934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620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3733800"/>
            <a:ext cx="3543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Enlarged version following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428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Using pipe as a method for synchronization </a:t>
            </a:r>
            <a:r>
              <a:rPr lang="en-US" altLang="en-US" sz="2000" dirty="0">
                <a:latin typeface="Comic Sans MS" panose="030F0702030302020204" pitchFamily="66" charset="0"/>
              </a:rPr>
              <a:t>(2 of 2)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3708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337425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6363"/>
            <a:ext cx="57912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55165-6F2F-46C2-8A62-45E98DF2FF09}"/>
              </a:ext>
            </a:extLst>
          </p:cNvPr>
          <p:cNvSpPr txBox="1"/>
          <p:nvPr/>
        </p:nvSpPr>
        <p:spPr>
          <a:xfrm>
            <a:off x="5257800" y="5173030"/>
            <a:ext cx="3543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Enlarged version following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38" y="22412"/>
            <a:ext cx="7886700" cy="1081085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Using pipe as a method for synchronization 										</a:t>
            </a:r>
            <a:r>
              <a:rPr lang="en-US" altLang="en-US" sz="2800" dirty="0"/>
              <a:t>(1 of 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12" y="762000"/>
            <a:ext cx="8547287" cy="51290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/* LPI page 897, Listing 44-3 */</a:t>
            </a:r>
          </a:p>
          <a:p>
            <a:pPr marL="0" indent="0">
              <a:buNone/>
            </a:pPr>
            <a:r>
              <a:rPr lang="en-US" sz="2000" dirty="0"/>
              <a:t>#include "</a:t>
            </a:r>
            <a:r>
              <a:rPr lang="en-US" sz="2000" dirty="0" err="1">
                <a:highlight>
                  <a:srgbClr val="FFFF00"/>
                </a:highlight>
              </a:rPr>
              <a:t>curr_time.h</a:t>
            </a:r>
            <a:r>
              <a:rPr lang="en-US" sz="2000" dirty="0"/>
              <a:t>“                                                                    </a:t>
            </a:r>
            <a:r>
              <a:rPr lang="en-US" sz="2000" b="1" dirty="0" err="1"/>
              <a:t>pipe_sync.c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#include "</a:t>
            </a:r>
            <a:r>
              <a:rPr lang="en-US" sz="2000" dirty="0" err="1">
                <a:highlight>
                  <a:srgbClr val="FFFF00"/>
                </a:highlight>
              </a:rPr>
              <a:t>tlpi_hdr.h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2000" dirty="0"/>
              <a:t>int main(int </a:t>
            </a:r>
            <a:r>
              <a:rPr lang="en-US" sz="2000" dirty="0" err="1"/>
              <a:t>argc</a:t>
            </a:r>
            <a:r>
              <a:rPr lang="en-US" sz="2000" dirty="0"/>
              <a:t>, char *</a:t>
            </a:r>
            <a:r>
              <a:rPr lang="en-US" sz="2000" dirty="0" err="1"/>
              <a:t>argv</a:t>
            </a:r>
            <a:r>
              <a:rPr lang="en-US" sz="2000" dirty="0"/>
              <a:t>[ ])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pfd</a:t>
            </a:r>
            <a:r>
              <a:rPr lang="en-US" sz="2000" dirty="0"/>
              <a:t>[2];			/* Process synchronization pipe */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j, dummy;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argc</a:t>
            </a:r>
            <a:r>
              <a:rPr lang="en-US" sz="2000" dirty="0"/>
              <a:t> &lt; 2 || </a:t>
            </a: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argv</a:t>
            </a:r>
            <a:r>
              <a:rPr lang="en-US" sz="2000" dirty="0"/>
              <a:t>[1] == "--help") == 0)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highlight>
                  <a:srgbClr val="FFFF00"/>
                </a:highlight>
              </a:rPr>
              <a:t>usageErr</a:t>
            </a:r>
            <a:r>
              <a:rPr lang="en-US" sz="2000" dirty="0"/>
              <a:t>("%s sleep-time...\n", </a:t>
            </a:r>
            <a:r>
              <a:rPr lang="en-US" sz="2000" dirty="0" err="1"/>
              <a:t>argv</a:t>
            </a:r>
            <a:r>
              <a:rPr lang="en-US" sz="2000" dirty="0"/>
              <a:t>[0]);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setbuf</a:t>
            </a:r>
            <a:r>
              <a:rPr lang="en-US" sz="2000" dirty="0"/>
              <a:t>(</a:t>
            </a:r>
            <a:r>
              <a:rPr lang="en-US" sz="2000" dirty="0" err="1"/>
              <a:t>stdout</a:t>
            </a:r>
            <a:r>
              <a:rPr lang="en-US" sz="2000" dirty="0"/>
              <a:t>, NULL);	/* Make </a:t>
            </a:r>
            <a:r>
              <a:rPr lang="en-US" sz="2000" dirty="0" err="1"/>
              <a:t>stdout</a:t>
            </a:r>
            <a:r>
              <a:rPr lang="en-US" sz="2000" dirty="0"/>
              <a:t> unbuffered, since we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terminate child with _exit() */</a:t>
            </a:r>
          </a:p>
          <a:p>
            <a:pPr marL="0" indent="0">
              <a:buNone/>
            </a:pPr>
            <a:r>
              <a:rPr lang="en-US" sz="2000" dirty="0"/>
              <a:t>    printf("%s Parent started\n", </a:t>
            </a:r>
            <a:r>
              <a:rPr lang="en-US" sz="2000" dirty="0" err="1">
                <a:highlight>
                  <a:srgbClr val="FFFF00"/>
                </a:highlight>
              </a:rPr>
              <a:t>currTimec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b="1" dirty="0"/>
              <a:t>pipe(</a:t>
            </a:r>
            <a:r>
              <a:rPr lang="en-US" sz="2000" b="1" dirty="0" err="1"/>
              <a:t>pfd</a:t>
            </a:r>
            <a:r>
              <a:rPr lang="en-US" sz="2000" b="1" dirty="0"/>
              <a:t>) </a:t>
            </a:r>
            <a:r>
              <a:rPr lang="en-US" sz="2000" dirty="0"/>
              <a:t>== -1)	/* build the pipe before creating child process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highlight>
                  <a:srgbClr val="FFFF00"/>
                </a:highlight>
              </a:rPr>
              <a:t>errExit</a:t>
            </a:r>
            <a:r>
              <a:rPr lang="en-US" sz="2000" dirty="0"/>
              <a:t>("pipe");	/* </a:t>
            </a:r>
            <a:r>
              <a:rPr lang="en-US" sz="2000" dirty="0" err="1"/>
              <a:t>errExit</a:t>
            </a:r>
            <a:r>
              <a:rPr lang="en-US" sz="2000" dirty="0"/>
              <a:t> is a textbook function, not a system function 											        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8549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38" y="22412"/>
            <a:ext cx="7886700" cy="1081085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Using pipe as a method for synchronization </a:t>
            </a:r>
            <a:br>
              <a:rPr lang="en-US" altLang="en-US" sz="3600" dirty="0"/>
            </a:br>
            <a:r>
              <a:rPr lang="en-US" altLang="en-US" sz="3600" dirty="0"/>
              <a:t>									</a:t>
            </a:r>
            <a:r>
              <a:rPr lang="en-US" altLang="en-US" sz="2800" dirty="0"/>
              <a:t>(2 of 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720" y="788286"/>
            <a:ext cx="8349503" cy="58832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for (j = 1; j &lt; </a:t>
            </a:r>
            <a:r>
              <a:rPr lang="en-US" sz="2000" dirty="0" err="1"/>
              <a:t>argc</a:t>
            </a:r>
            <a:r>
              <a:rPr lang="en-US" sz="2000" dirty="0"/>
              <a:t>; </a:t>
            </a:r>
            <a:r>
              <a:rPr lang="en-US" sz="2000" dirty="0" err="1"/>
              <a:t>j++</a:t>
            </a:r>
            <a:r>
              <a:rPr lang="en-US" sz="2000" dirty="0"/>
              <a:t>) {	</a:t>
            </a:r>
          </a:p>
          <a:p>
            <a:pPr marL="0" indent="0">
              <a:buNone/>
            </a:pPr>
            <a:r>
              <a:rPr lang="en-US" sz="2000" dirty="0"/>
              <a:t>      switch (</a:t>
            </a:r>
            <a:r>
              <a:rPr lang="en-US" sz="2000" b="1" dirty="0"/>
              <a:t>fork()</a:t>
            </a:r>
            <a:r>
              <a:rPr lang="en-US" sz="2000" dirty="0"/>
              <a:t> ) {		/* Create the child process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b="1" dirty="0"/>
              <a:t>-1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    </a:t>
            </a:r>
            <a:r>
              <a:rPr lang="en-US" sz="2000" dirty="0" err="1">
                <a:highlight>
                  <a:srgbClr val="FFFF00"/>
                </a:highlight>
              </a:rPr>
              <a:t>errExit</a:t>
            </a:r>
            <a:r>
              <a:rPr lang="en-US" sz="2000" dirty="0"/>
              <a:t>("fork &amp;d", j);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b="1" dirty="0"/>
              <a:t>0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    if (</a:t>
            </a:r>
            <a:r>
              <a:rPr lang="en-US" sz="2000" b="1" dirty="0"/>
              <a:t>close(</a:t>
            </a:r>
            <a:r>
              <a:rPr lang="en-US" sz="2000" b="1" dirty="0" err="1"/>
              <a:t>pfd</a:t>
            </a:r>
            <a:r>
              <a:rPr lang="en-US" sz="2000" b="1" dirty="0"/>
              <a:t>[0] </a:t>
            </a:r>
            <a:r>
              <a:rPr lang="en-US" sz="2000" dirty="0"/>
              <a:t>) == -1	/* Read end is unused */</a:t>
            </a:r>
          </a:p>
          <a:p>
            <a:pPr marL="0" indent="0">
              <a:buNone/>
            </a:pPr>
            <a:r>
              <a:rPr lang="en-US" sz="2000" dirty="0"/>
              <a:t>		 </a:t>
            </a:r>
            <a:r>
              <a:rPr lang="en-US" sz="2000" dirty="0" err="1">
                <a:highlight>
                  <a:srgbClr val="FFFF00"/>
                </a:highlight>
              </a:rPr>
              <a:t>errExit</a:t>
            </a:r>
            <a:r>
              <a:rPr lang="en-US" sz="2000" dirty="0"/>
              <a:t>("close");	/* </a:t>
            </a:r>
            <a:r>
              <a:rPr lang="en-US" sz="2000" dirty="0" err="1"/>
              <a:t>errExit</a:t>
            </a:r>
            <a:r>
              <a:rPr lang="en-US" sz="2000" dirty="0"/>
              <a:t> is a textbook function, not a system 					     function */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   /* Child does some work, and lets parent know it is done */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   </a:t>
            </a:r>
            <a:r>
              <a:rPr lang="en-US" sz="2000" b="1" dirty="0"/>
              <a:t>sleep</a:t>
            </a:r>
            <a:r>
              <a:rPr lang="en-US" sz="2000" dirty="0"/>
              <a:t>(</a:t>
            </a:r>
            <a:r>
              <a:rPr lang="en-US" sz="2000" dirty="0" err="1"/>
              <a:t>getInt</a:t>
            </a:r>
            <a:r>
              <a:rPr lang="en-US" sz="2000" dirty="0"/>
              <a:t>(</a:t>
            </a:r>
            <a:r>
              <a:rPr lang="en-US" sz="2000" dirty="0" err="1"/>
              <a:t>argv</a:t>
            </a:r>
            <a:r>
              <a:rPr lang="en-US" sz="2000" dirty="0"/>
              <a:t>[j], GN_NONNEG, "sleep-time")); 	    /* Simulate 									         processing */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   printf(“%s Child %d (PID=$</a:t>
            </a:r>
            <a:r>
              <a:rPr lang="en-US" sz="2000" dirty="0" err="1"/>
              <a:t>ld</a:t>
            </a:r>
            <a:r>
              <a:rPr lang="en-US" sz="2000" dirty="0"/>
              <a:t>) closing pipe \n", </a:t>
            </a:r>
          </a:p>
          <a:p>
            <a:pPr marL="0" indent="0">
              <a:buNone/>
            </a:pPr>
            <a:r>
              <a:rPr lang="en-US" sz="2000" dirty="0"/>
              <a:t>                               </a:t>
            </a:r>
            <a:r>
              <a:rPr lang="en-US" sz="2000" dirty="0" err="1"/>
              <a:t>currTime</a:t>
            </a:r>
            <a:r>
              <a:rPr lang="en-US" sz="2000" dirty="0"/>
              <a:t>("%T"), j, (long) </a:t>
            </a:r>
            <a:r>
              <a:rPr lang="en-US" sz="2000" dirty="0" err="1"/>
              <a:t>getpid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926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38" y="22412"/>
            <a:ext cx="7886700" cy="1081085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Using pipe as a method for synchronization </a:t>
            </a:r>
            <a:br>
              <a:rPr lang="en-US" altLang="en-US" sz="3600" dirty="0"/>
            </a:br>
            <a:r>
              <a:rPr lang="en-US" altLang="en-US" sz="3600" dirty="0"/>
              <a:t>									</a:t>
            </a:r>
            <a:r>
              <a:rPr lang="en-US" altLang="en-US" sz="2800" dirty="0"/>
              <a:t>(3 of 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14" y="1103497"/>
            <a:ext cx="8349503" cy="58832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        if (close(</a:t>
            </a:r>
            <a:r>
              <a:rPr lang="en-US" sz="2000" dirty="0" err="1"/>
              <a:t>pfd</a:t>
            </a:r>
            <a:r>
              <a:rPr lang="en-US" sz="2000" dirty="0"/>
              <a:t>[1]) == -1)	/* Each child inherits a </a:t>
            </a:r>
            <a:r>
              <a:rPr lang="en-US" sz="2000" dirty="0" err="1"/>
              <a:t>fd</a:t>
            </a:r>
            <a:r>
              <a:rPr lang="en-US" sz="2000" dirty="0"/>
              <a:t> for the write end of 					     pipe and closes this </a:t>
            </a:r>
            <a:r>
              <a:rPr lang="en-US" sz="2000" dirty="0" err="1"/>
              <a:t>fd</a:t>
            </a:r>
            <a:r>
              <a:rPr lang="en-US" sz="2000" dirty="0"/>
              <a:t> once it has 						     completed its action */</a:t>
            </a:r>
          </a:p>
          <a:p>
            <a:pPr marL="0" indent="0">
              <a:buNone/>
            </a:pPr>
            <a:r>
              <a:rPr lang="en-US" sz="2000" dirty="0"/>
              <a:t>	             </a:t>
            </a:r>
            <a:r>
              <a:rPr lang="en-US" sz="2000" dirty="0" err="1">
                <a:highlight>
                  <a:srgbClr val="FFFF00"/>
                </a:highlight>
              </a:rPr>
              <a:t>errExit</a:t>
            </a:r>
            <a:r>
              <a:rPr lang="en-US" sz="2000" dirty="0"/>
              <a:t>("close");	 /* </a:t>
            </a:r>
            <a:r>
              <a:rPr lang="en-US" sz="2000" dirty="0" err="1"/>
              <a:t>errExit</a:t>
            </a:r>
            <a:r>
              <a:rPr lang="en-US" sz="2000" dirty="0"/>
              <a:t> is a textbook function, not a				                              system function */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       /* Child now carries on to do other things... */</a:t>
            </a:r>
          </a:p>
          <a:p>
            <a:pPr marL="0" indent="0">
              <a:buNone/>
            </a:pPr>
            <a:r>
              <a:rPr lang="en-US" sz="200" dirty="0"/>
              <a:t> </a:t>
            </a:r>
          </a:p>
          <a:p>
            <a:pPr marL="0" indent="0">
              <a:buNone/>
            </a:pPr>
            <a:r>
              <a:rPr lang="en-US" sz="2000" dirty="0"/>
              <a:t>	             _exit(EXIT_SUCCESS);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b="1" dirty="0"/>
              <a:t>default: </a:t>
            </a:r>
            <a:r>
              <a:rPr lang="en-US" sz="2000" dirty="0"/>
              <a:t>	/* parent loops to create next child */</a:t>
            </a:r>
          </a:p>
          <a:p>
            <a:pPr marL="0" indent="0">
              <a:buNone/>
            </a:pPr>
            <a:r>
              <a:rPr lang="en-US" sz="2000" dirty="0"/>
              <a:t>	       break;</a:t>
            </a:r>
          </a:p>
          <a:p>
            <a:pPr marL="0" indent="0">
              <a:buNone/>
            </a:pPr>
            <a:r>
              <a:rPr lang="en-US" sz="2000" dirty="0"/>
              <a:t>         }		/* end of the switch */</a:t>
            </a:r>
          </a:p>
          <a:p>
            <a:pPr marL="0" indent="0">
              <a:buNone/>
            </a:pPr>
            <a:r>
              <a:rPr lang="en-US" sz="2000" dirty="0"/>
              <a:t>    }		/* end of the for loop */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452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8" y="22412"/>
            <a:ext cx="8479492" cy="108108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Using pipe as a method for synchronization (4/4) </a:t>
            </a:r>
            <a:br>
              <a:rPr lang="en-US" altLang="en-US" sz="3200" dirty="0"/>
            </a:br>
            <a:r>
              <a:rPr lang="en-US" altLang="en-US" sz="3200" dirty="0"/>
              <a:t>								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08" y="788286"/>
            <a:ext cx="8349503" cy="58832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 /* Parent comes here;  close write end of pipe so we can see EOF */</a:t>
            </a:r>
          </a:p>
          <a:p>
            <a:pPr marL="0" indent="0">
              <a:buNone/>
            </a:pPr>
            <a:r>
              <a:rPr lang="en-US" sz="2000" dirty="0"/>
              <a:t>    /* Note that closing the unused write end of the pipe in the parent is</a:t>
            </a:r>
          </a:p>
          <a:p>
            <a:pPr marL="0" indent="0">
              <a:buNone/>
            </a:pPr>
            <a:r>
              <a:rPr lang="en-US" sz="2000" dirty="0"/>
              <a:t>         essential to the correct operation of this technique;  otherwise, the</a:t>
            </a:r>
          </a:p>
          <a:p>
            <a:pPr marL="0" indent="0">
              <a:buNone/>
            </a:pPr>
            <a:r>
              <a:rPr lang="en-US" sz="2000" dirty="0"/>
              <a:t>         parent would block forever when trying to read from the pipe. */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if (close(</a:t>
            </a:r>
            <a:r>
              <a:rPr lang="en-US" sz="2000" b="1" dirty="0" err="1"/>
              <a:t>pfd</a:t>
            </a:r>
            <a:r>
              <a:rPr lang="en-US" sz="2000" b="1" dirty="0"/>
              <a:t>[1]) == -1)</a:t>
            </a:r>
            <a:r>
              <a:rPr lang="en-US" sz="2000" dirty="0"/>
              <a:t>		/* Write end is unused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highlight>
                  <a:srgbClr val="FFFF00"/>
                </a:highlight>
              </a:rPr>
              <a:t>errExit</a:t>
            </a:r>
            <a:r>
              <a:rPr lang="en-US" sz="2000" b="1" dirty="0"/>
              <a:t>("close");</a:t>
            </a:r>
            <a:endParaRPr lang="en-US" sz="200" dirty="0"/>
          </a:p>
          <a:p>
            <a:pPr marL="0" indent="0">
              <a:buNone/>
            </a:pPr>
            <a:r>
              <a:rPr lang="en-US" sz="2000" dirty="0"/>
              <a:t>    /* Parent may do other work, then synchronizes with children */</a:t>
            </a:r>
          </a:p>
          <a:p>
            <a:pPr marL="0" indent="0">
              <a:buNone/>
            </a:pPr>
            <a:r>
              <a:rPr lang="en-US" sz="2000" dirty="0"/>
              <a:t>    /* After all the children have closed their file descriptors for the write end </a:t>
            </a:r>
          </a:p>
          <a:p>
            <a:pPr marL="0" indent="0">
              <a:buNone/>
            </a:pPr>
            <a:r>
              <a:rPr lang="en-US" sz="2000" dirty="0"/>
              <a:t>         of the pipe, the parent's read() from the pipe will complete, returning </a:t>
            </a:r>
          </a:p>
          <a:p>
            <a:pPr marL="0" indent="0">
              <a:buNone/>
            </a:pPr>
            <a:r>
              <a:rPr lang="en-US" sz="2000" dirty="0"/>
              <a:t>         end-of-file (0). */</a:t>
            </a:r>
            <a:r>
              <a:rPr lang="en-US" sz="1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if (read(</a:t>
            </a:r>
            <a:r>
              <a:rPr lang="en-US" sz="2000" b="1" dirty="0" err="1"/>
              <a:t>pfd</a:t>
            </a:r>
            <a:r>
              <a:rPr lang="en-US" sz="2000" b="1" dirty="0"/>
              <a:t>[0], &amp;dummy, 1) != 0)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highlight>
                  <a:srgbClr val="FFFF00"/>
                </a:highlight>
              </a:rPr>
              <a:t>fatal</a:t>
            </a:r>
            <a:r>
              <a:rPr lang="en-US" sz="2000" b="1" dirty="0"/>
              <a:t>("parent didn't get EOF");</a:t>
            </a:r>
          </a:p>
          <a:p>
            <a:pPr marL="0" indent="0">
              <a:buNone/>
            </a:pPr>
            <a:r>
              <a:rPr lang="en-US" sz="2000" b="1" dirty="0"/>
              <a:t>    printf("%s  Parent ready to go\n", </a:t>
            </a:r>
            <a:r>
              <a:rPr lang="en-US" sz="2000" b="1" dirty="0" err="1"/>
              <a:t>currTime</a:t>
            </a:r>
            <a:r>
              <a:rPr lang="en-US" sz="2000" b="1" dirty="0"/>
              <a:t>("%T"));</a:t>
            </a:r>
          </a:p>
          <a:p>
            <a:pPr marL="0" indent="0">
              <a:buNone/>
            </a:pPr>
            <a:r>
              <a:rPr lang="en-US" sz="2000" dirty="0"/>
              <a:t>    /* Parent can now carry onto do other things... */</a:t>
            </a:r>
          </a:p>
          <a:p>
            <a:pPr marL="0" indent="0">
              <a:buNone/>
            </a:pPr>
            <a:r>
              <a:rPr lang="en-US" sz="2000" b="1" dirty="0"/>
              <a:t>    exit(EXIT_SUCCESS);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04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412"/>
            <a:ext cx="7886700" cy="930275"/>
          </a:xfrm>
        </p:spPr>
        <p:txBody>
          <a:bodyPr/>
          <a:lstStyle/>
          <a:p>
            <a:r>
              <a:rPr lang="en-US" dirty="0"/>
              <a:t>Communication expanded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768789"/>
          </a:xfrm>
        </p:spPr>
        <p:txBody>
          <a:bodyPr/>
          <a:lstStyle/>
          <a:p>
            <a:r>
              <a:rPr lang="en-US" sz="2800" dirty="0"/>
              <a:t>data transfer</a:t>
            </a:r>
          </a:p>
          <a:p>
            <a:pPr lvl="1"/>
            <a:r>
              <a:rPr lang="en-US" sz="2400" dirty="0"/>
              <a:t>byte stream</a:t>
            </a:r>
          </a:p>
          <a:p>
            <a:pPr lvl="2"/>
            <a:r>
              <a:rPr lang="en-US" sz="2001" dirty="0"/>
              <a:t>pipe</a:t>
            </a:r>
          </a:p>
          <a:p>
            <a:pPr lvl="2"/>
            <a:r>
              <a:rPr lang="en-US" sz="2001" dirty="0"/>
              <a:t>FIFO</a:t>
            </a:r>
          </a:p>
          <a:p>
            <a:pPr lvl="2"/>
            <a:r>
              <a:rPr lang="en-US" sz="2001" dirty="0"/>
              <a:t>stream socket</a:t>
            </a:r>
          </a:p>
          <a:p>
            <a:pPr lvl="1"/>
            <a:r>
              <a:rPr lang="en-US" sz="2400" dirty="0" err="1"/>
              <a:t>pseudoterminal</a:t>
            </a:r>
            <a:endParaRPr lang="en-US" sz="2400" dirty="0"/>
          </a:p>
          <a:p>
            <a:pPr lvl="1"/>
            <a:r>
              <a:rPr lang="en-US" sz="2400" dirty="0"/>
              <a:t>message</a:t>
            </a:r>
          </a:p>
          <a:p>
            <a:pPr lvl="2"/>
            <a:r>
              <a:rPr lang="en-US" sz="2001" dirty="0"/>
              <a:t>System V message queue</a:t>
            </a:r>
          </a:p>
          <a:p>
            <a:pPr lvl="2"/>
            <a:r>
              <a:rPr lang="en-US" sz="2001" dirty="0"/>
              <a:t>POSIX message queue</a:t>
            </a:r>
          </a:p>
          <a:p>
            <a:pPr lvl="2"/>
            <a:r>
              <a:rPr lang="en-US" sz="2001" dirty="0"/>
              <a:t>datagram socket</a:t>
            </a:r>
          </a:p>
          <a:p>
            <a:r>
              <a:rPr lang="en-US" sz="2800" dirty="0"/>
              <a:t>shared memory</a:t>
            </a:r>
          </a:p>
          <a:p>
            <a:pPr lvl="1"/>
            <a:r>
              <a:rPr lang="en-US" sz="2400" dirty="0"/>
              <a:t>System V shared memory</a:t>
            </a:r>
          </a:p>
          <a:p>
            <a:pPr lvl="1"/>
            <a:r>
              <a:rPr lang="en-US" sz="2400" dirty="0"/>
              <a:t>POSIX shared memory</a:t>
            </a:r>
          </a:p>
          <a:p>
            <a:pPr lvl="1"/>
            <a:r>
              <a:rPr lang="en-US" sz="2400" dirty="0"/>
              <a:t>memory mapping</a:t>
            </a:r>
          </a:p>
          <a:p>
            <a:pPr lvl="2"/>
            <a:r>
              <a:rPr lang="en-US" sz="2001" dirty="0"/>
              <a:t>anonymous mapping</a:t>
            </a:r>
          </a:p>
          <a:p>
            <a:pPr lvl="2"/>
            <a:r>
              <a:rPr lang="en-US" sz="2001" dirty="0"/>
              <a:t>mapped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5701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7543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Communications buffers such as pipes can be empty</a:t>
            </a:r>
          </a:p>
          <a:p>
            <a:pPr eaLnBrk="1" hangingPunct="1"/>
            <a:r>
              <a:rPr lang="en-US" altLang="en-US" dirty="0">
                <a:latin typeface="+mn-lt"/>
              </a:rPr>
              <a:t>if all of the information previously written has been read. </a:t>
            </a:r>
            <a:r>
              <a:rPr lang="en-US" altLang="en-US" u="sng" dirty="0">
                <a:latin typeface="+mn-lt"/>
              </a:rPr>
              <a:t>The empty buffer is not an end-of-file condition</a:t>
            </a:r>
            <a:r>
              <a:rPr lang="en-US" altLang="en-US" dirty="0">
                <a:latin typeface="+mn-lt"/>
              </a:rPr>
              <a:t>. </a:t>
            </a:r>
          </a:p>
          <a:p>
            <a:pPr eaLnBrk="1" hangingPunct="1"/>
            <a:r>
              <a:rPr lang="en-US" altLang="en-US" dirty="0">
                <a:latin typeface="+mn-lt"/>
              </a:rPr>
              <a:t>Rather, it reflects the asynchronous nature of inter-process communication.  </a:t>
            </a:r>
          </a:p>
          <a:p>
            <a:pPr eaLnBrk="1" hangingPunct="1"/>
            <a:r>
              <a:rPr lang="en-US" altLang="en-US" u="sng" dirty="0">
                <a:latin typeface="+mn-lt"/>
              </a:rPr>
              <a:t>A read call will normally block, waiting for data to become available</a:t>
            </a:r>
            <a:r>
              <a:rPr lang="en-US" altLang="en-US" dirty="0">
                <a:latin typeface="+mn-lt"/>
              </a:rPr>
              <a:t>.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>
                <a:latin typeface="+mn-lt"/>
              </a:rPr>
              <a:t>However, a read on a pipe that has the other end closed for writing will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not</a:t>
            </a:r>
            <a:r>
              <a:rPr lang="en-US" altLang="en-US" dirty="0">
                <a:latin typeface="+mn-lt"/>
              </a:rPr>
              <a:t> block but will return a zero. This allows the reading process to detect the pipe equivalent to an end-of-file condition and react accordingly. 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-14288"/>
            <a:ext cx="77724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Important Notes: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-533400"/>
            <a:ext cx="8078787" cy="2057400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exit</a:t>
            </a:r>
            <a:r>
              <a:rPr lang="en-US" altLang="en-US" dirty="0"/>
              <a:t> Function    </a:t>
            </a:r>
            <a:endParaRPr lang="en-US" altLang="en-US" sz="32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40492"/>
            <a:ext cx="8064500" cy="5441951"/>
          </a:xfrm>
        </p:spPr>
        <p:txBody>
          <a:bodyPr/>
          <a:lstStyle/>
          <a:p>
            <a:r>
              <a:rPr lang="en-US" altLang="en-US" sz="2800" b="1" dirty="0"/>
              <a:t>exit() </a:t>
            </a:r>
            <a:endParaRPr lang="en-US" altLang="en-US" sz="2800" dirty="0"/>
          </a:p>
          <a:p>
            <a:pPr lvl="1"/>
            <a:r>
              <a:rPr lang="en-US" altLang="en-US" sz="2400" dirty="0"/>
              <a:t>The exit() function causes normal process termination and the value of status &amp; 0377 is returned to the parent. </a:t>
            </a:r>
          </a:p>
          <a:p>
            <a:pPr marL="342865" lvl="1" indent="0">
              <a:buNone/>
            </a:pPr>
            <a:endParaRPr lang="en-US" altLang="en-US" sz="1600" dirty="0"/>
          </a:p>
          <a:p>
            <a:pPr lvl="1"/>
            <a:r>
              <a:rPr lang="en-US" altLang="en-US" sz="2400" dirty="0"/>
              <a:t>All  open </a:t>
            </a:r>
            <a:r>
              <a:rPr lang="en-US" altLang="en-US" sz="2400" dirty="0" err="1"/>
              <a:t>stdio</a:t>
            </a:r>
            <a:r>
              <a:rPr lang="en-US" altLang="en-US" sz="2400" dirty="0"/>
              <a:t>(3) streams are </a:t>
            </a:r>
            <a:r>
              <a:rPr lang="en-US" altLang="en-US" sz="2400" b="1" dirty="0">
                <a:solidFill>
                  <a:srgbClr val="FF0000"/>
                </a:solidFill>
              </a:rPr>
              <a:t>flushed and closed</a:t>
            </a:r>
            <a:r>
              <a:rPr lang="en-US" altLang="en-US" sz="2400" dirty="0"/>
              <a:t>.                (C standard library - from man 3 exit)</a:t>
            </a:r>
          </a:p>
          <a:p>
            <a:pPr marL="342865" lvl="1" indent="0">
              <a:buNone/>
            </a:pPr>
            <a:r>
              <a:rPr lang="en-US" altLang="en-US" sz="2400" dirty="0"/>
              <a:t>  (informally) </a:t>
            </a:r>
          </a:p>
          <a:p>
            <a:pPr marL="342865" lvl="1" indent="0">
              <a:buNone/>
            </a:pPr>
            <a:r>
              <a:rPr lang="en-US" altLang="en-US" sz="2400" dirty="0"/>
              <a:t>  clean shutdown, flush streams, close files,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3886200" y="31155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5634" y="-228600"/>
            <a:ext cx="8078787" cy="1657350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_exit </a:t>
            </a:r>
            <a:r>
              <a:rPr lang="en-US" altLang="en-US" dirty="0"/>
              <a:t>Function  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45634" y="1279525"/>
            <a:ext cx="8064500" cy="5441951"/>
          </a:xfrm>
        </p:spPr>
        <p:txBody>
          <a:bodyPr/>
          <a:lstStyle/>
          <a:p>
            <a:r>
              <a:rPr lang="en-US" altLang="en-US" sz="2800" b="1" dirty="0"/>
              <a:t>_exit()  </a:t>
            </a:r>
          </a:p>
          <a:p>
            <a:endParaRPr lang="en-US" altLang="en-US" sz="2800" b="1" dirty="0"/>
          </a:p>
          <a:p>
            <a:pPr lvl="1"/>
            <a:r>
              <a:rPr lang="en-US" altLang="en-US" sz="2400" dirty="0"/>
              <a:t>The  function  _exit()  terminates the calling process "immediately".  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Any open file descriptors belonging to the process are closed; any children of the  process  are  inherited  by  process  1,  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, and the process’s parent is sent a </a:t>
            </a:r>
            <a:r>
              <a:rPr lang="en-US" altLang="en-US" sz="2400" b="1" dirty="0"/>
              <a:t>SIGCHLD</a:t>
            </a:r>
            <a:r>
              <a:rPr lang="en-US" altLang="en-US" sz="2400" dirty="0"/>
              <a:t> signal. 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(System call - from man 2 _exit)</a:t>
            </a:r>
          </a:p>
          <a:p>
            <a:pPr marL="685729" lvl="2" indent="0">
              <a:buNone/>
            </a:pPr>
            <a:r>
              <a:rPr lang="en-US" altLang="en-US" dirty="0"/>
              <a:t>(informally) drop out, files are closed but streams are not flushed</a:t>
            </a:r>
          </a:p>
          <a:p>
            <a:pPr marL="342865" lvl="1" indent="0">
              <a:lnSpc>
                <a:spcPct val="90000"/>
              </a:lnSpc>
              <a:buNone/>
            </a:pPr>
            <a:endParaRPr lang="en-US" alt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4002741" y="35516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5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8078787" cy="1657350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exit</a:t>
            </a:r>
            <a:r>
              <a:rPr lang="en-US" altLang="en-US" dirty="0"/>
              <a:t> vs. </a:t>
            </a:r>
            <a:r>
              <a:rPr lang="en-US" altLang="en-US" i="1" dirty="0"/>
              <a:t>_exit </a:t>
            </a:r>
            <a:r>
              <a:rPr lang="en-US" altLang="en-US" dirty="0"/>
              <a:t>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447800"/>
            <a:ext cx="8064500" cy="472440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The two functions terminate normally short of return: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000" dirty="0"/>
          </a:p>
          <a:p>
            <a:pPr marL="342865" lvl="1" indent="0">
              <a:lnSpc>
                <a:spcPct val="90000"/>
              </a:lnSpc>
              <a:buNone/>
            </a:pPr>
            <a:endParaRPr lang="en-US" altLang="en-US" sz="1200" dirty="0"/>
          </a:p>
          <a:p>
            <a:pPr marL="0" indent="0">
              <a:buNone/>
            </a:pPr>
            <a:r>
              <a:rPr lang="en-US" altLang="en-US" sz="2800" b="1" dirty="0"/>
              <a:t>Note:</a:t>
            </a:r>
          </a:p>
          <a:p>
            <a:pPr marL="0" indent="0">
              <a:buNone/>
            </a:pPr>
            <a:r>
              <a:rPr lang="en-US" altLang="en-US" sz="2800" dirty="0"/>
              <a:t>Child and parent could have buffers with a copy of the unflushed data.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2800" dirty="0"/>
              <a:t>If both call exit(), the pending </a:t>
            </a:r>
            <a:r>
              <a:rPr lang="en-US" altLang="en-US" sz="2800" dirty="0" err="1"/>
              <a:t>stdio</a:t>
            </a:r>
            <a:r>
              <a:rPr lang="en-US" altLang="en-US" sz="2800" dirty="0"/>
              <a:t> buffers to be </a:t>
            </a:r>
            <a:r>
              <a:rPr lang="en-US" altLang="en-US" sz="2800" b="1" dirty="0">
                <a:solidFill>
                  <a:srgbClr val="FF0000"/>
                </a:solidFill>
              </a:rPr>
              <a:t>flushed twice</a:t>
            </a:r>
            <a:r>
              <a:rPr lang="en-US" altLang="en-US" sz="2800" dirty="0"/>
              <a:t>.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2800" dirty="0"/>
              <a:t>Thus, </a:t>
            </a:r>
            <a:r>
              <a:rPr lang="en-US" altLang="en-US" sz="2800" u="sng" dirty="0"/>
              <a:t>child should</a:t>
            </a:r>
            <a:r>
              <a:rPr lang="en-US" altLang="en-US" sz="2800" dirty="0"/>
              <a:t> call </a:t>
            </a:r>
            <a:r>
              <a:rPr lang="en-US" altLang="en-US" sz="2800" b="1" dirty="0"/>
              <a:t>_exit() </a:t>
            </a:r>
            <a:r>
              <a:rPr lang="en-US" altLang="en-US" sz="2800" u="sng" dirty="0"/>
              <a:t>instead.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39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-285750"/>
            <a:ext cx="8078787" cy="1298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Example 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48481" y="685800"/>
            <a:ext cx="8064500" cy="601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stdlib.h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unistd.h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 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status;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printf("hello");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pid_t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= </a:t>
            </a:r>
            <a:r>
              <a:rPr lang="en-US" altLang="en-US" sz="2000" b="1" dirty="0"/>
              <a:t>fork</a:t>
            </a:r>
            <a:r>
              <a:rPr lang="en-US" altLang="en-US" sz="2000" dirty="0"/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if (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== 0)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sleep 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</a:t>
            </a:r>
            <a:r>
              <a:rPr lang="en-US" altLang="en-US" sz="2000" b="1" dirty="0"/>
              <a:t>exit</a:t>
            </a:r>
            <a:r>
              <a:rPr lang="en-US" altLang="en-US" sz="2000" dirty="0"/>
              <a:t>(0);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</a:t>
            </a:r>
            <a:r>
              <a:rPr lang="en-US" altLang="en-US" sz="2000" b="1" dirty="0"/>
              <a:t>wait</a:t>
            </a:r>
            <a:r>
              <a:rPr lang="en-US" altLang="en-US" sz="2000" dirty="0"/>
              <a:t>(&amp;status);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(“,  bye\n");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exit(0);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3925888" y="2654300"/>
            <a:ext cx="49260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What is going on here? Why there are </a:t>
            </a:r>
          </a:p>
          <a:p>
            <a:r>
              <a:rPr lang="en-US" altLang="en-US"/>
              <a:t>two hellos displayed ?</a:t>
            </a:r>
          </a:p>
        </p:txBody>
      </p:sp>
      <p:pic>
        <p:nvPicPr>
          <p:cNvPr id="4301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01149" y="1012825"/>
            <a:ext cx="5790451" cy="158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76" y="3869579"/>
            <a:ext cx="2952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416675"/>
            <a:ext cx="2057400" cy="365125"/>
          </a:xfrm>
        </p:spPr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4AF73-C531-4768-AB0A-05BBCD6568B8}"/>
              </a:ext>
            </a:extLst>
          </p:cNvPr>
          <p:cNvSpPr txBox="1"/>
          <p:nvPr/>
        </p:nvSpPr>
        <p:spPr>
          <a:xfrm>
            <a:off x="4038600" y="605028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TestExit.c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TestExit2.c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-285750"/>
            <a:ext cx="8078787" cy="12779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 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55625" y="762000"/>
            <a:ext cx="8064500" cy="614759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stdlib.h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unistd.h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 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status;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printf("hello");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pid_t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= </a:t>
            </a:r>
            <a:r>
              <a:rPr lang="en-US" altLang="en-US" sz="2000" b="1" dirty="0"/>
              <a:t>fork</a:t>
            </a:r>
            <a:r>
              <a:rPr lang="en-US" altLang="en-US" sz="2000" dirty="0"/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if (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== 0)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sleep 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</a:t>
            </a:r>
            <a:r>
              <a:rPr lang="en-US" altLang="en-US" sz="2000" b="1" dirty="0"/>
              <a:t>_exit(0);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wait(&amp;status);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(“,  bye\n");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exit(0);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}</a:t>
            </a:r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992188"/>
            <a:ext cx="5410200" cy="176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4414838" y="2947988"/>
            <a:ext cx="2439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Make more sense!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A6C07A-6975-478B-94DC-AA5F2FDF45F6}"/>
              </a:ext>
            </a:extLst>
          </p:cNvPr>
          <p:cNvCxnSpPr>
            <a:cxnSpLocks/>
          </p:cNvCxnSpPr>
          <p:nvPr/>
        </p:nvCxnSpPr>
        <p:spPr>
          <a:xfrm flipH="1">
            <a:off x="1981200" y="4343400"/>
            <a:ext cx="1219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0" y="2590800"/>
            <a:ext cx="5943600" cy="1143000"/>
          </a:xfrm>
        </p:spPr>
        <p:txBody>
          <a:bodyPr/>
          <a:lstStyle/>
          <a:p>
            <a:pPr algn="ctr">
              <a:defRPr/>
            </a:pPr>
            <a:r>
              <a:rPr lang="en-US" altLang="en-US" sz="4400" dirty="0"/>
              <a:t>Pipelines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48553" y="1528936"/>
            <a:ext cx="694764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What do these commands 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   </a:t>
            </a: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ls –l &gt; myfile.txt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     $ sort –k5 –n &lt; myfile.txt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6603387" y="1358879"/>
            <a:ext cx="2513013" cy="9233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Redirect standard output of the ls command to the file myfile.txt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812235" y="3957738"/>
            <a:ext cx="4176712" cy="120032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Sort is a filter. It normally takes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input from </a:t>
            </a:r>
            <a:r>
              <a:rPr lang="en-US" altLang="en-US" sz="1800" dirty="0" err="1">
                <a:latin typeface="+mn-lt"/>
              </a:rPr>
              <a:t>stdin</a:t>
            </a:r>
            <a:r>
              <a:rPr lang="en-US" altLang="en-US" sz="1800" dirty="0">
                <a:latin typeface="+mn-lt"/>
              </a:rPr>
              <a:t> and outputs to </a:t>
            </a:r>
            <a:r>
              <a:rPr lang="en-US" altLang="en-US" sz="1800" dirty="0" err="1">
                <a:latin typeface="+mn-lt"/>
              </a:rPr>
              <a:t>stdout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In this case we redirected its standard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input to come from myfile.txt</a:t>
            </a: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 flipH="1" flipV="1">
            <a:off x="5334000" y="3039681"/>
            <a:ext cx="914400" cy="918057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5181599" y="1401746"/>
            <a:ext cx="1473647" cy="1034763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231635"/>
            <a:ext cx="7315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Getting the idea	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(1 of 2)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/>
      <p:bldP spid="119816" grpId="0" animBg="1"/>
      <p:bldP spid="119819" grpId="0" animBg="1"/>
      <p:bldP spid="1198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732631" y="1600200"/>
            <a:ext cx="71366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We can achieve the same effect by using a pipe.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This eliminates the intermediate file </a:t>
            </a:r>
            <a:r>
              <a:rPr lang="en-US" altLang="en-US" sz="2800" i="1" dirty="0">
                <a:latin typeface="+mn-lt"/>
              </a:rPr>
              <a:t>myfile.txt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1447800" y="3081527"/>
            <a:ext cx="4296369" cy="523220"/>
          </a:xfrm>
          <a:prstGeom prst="rect">
            <a:avLst/>
          </a:prstGeom>
          <a:solidFill>
            <a:srgbClr val="FFFF99"/>
          </a:solidFill>
          <a:ln>
            <a:solidFill>
              <a:srgbClr val="FF9933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Courier10 BT" panose="02070509030505020404" pitchFamily="49" charset="0"/>
              </a:rPr>
              <a:t>ls –l | sort –k5 –n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2631" y="233363"/>
            <a:ext cx="7315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Getting the idea 		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(2 of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050" y="92014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Pipelines:  ls –l   |   sort –k5 -n</a:t>
            </a:r>
            <a:br>
              <a:rPr lang="en-US" altLang="en-US" sz="3600" dirty="0"/>
            </a:br>
            <a:r>
              <a:rPr lang="en-US" altLang="en-US" sz="3600" b="1" dirty="0"/>
              <a:t>The simple </a:t>
            </a:r>
            <a:r>
              <a:rPr lang="en-US" altLang="en-US" sz="3600" b="1" i="1" dirty="0"/>
              <a:t>ls -l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7002" y="1767038"/>
            <a:ext cx="855699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57200" y="6356351"/>
            <a:ext cx="7655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-k5 means sorting column 5; -n means sorting by numerical value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EA8A4-D2FC-423B-9EEC-F8E943A6EA1A}"/>
              </a:ext>
            </a:extLst>
          </p:cNvPr>
          <p:cNvCxnSpPr>
            <a:cxnSpLocks/>
          </p:cNvCxnSpPr>
          <p:nvPr/>
        </p:nvCxnSpPr>
        <p:spPr>
          <a:xfrm flipH="1">
            <a:off x="3276600" y="1051733"/>
            <a:ext cx="76200" cy="1005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4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Synchronization </a:t>
            </a:r>
            <a:r>
              <a:rPr lang="en-US" dirty="0"/>
              <a:t> Expanded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/>
          <a:lstStyle/>
          <a:p>
            <a:r>
              <a:rPr lang="en-US" sz="2800" dirty="0"/>
              <a:t>Semaphore</a:t>
            </a:r>
          </a:p>
          <a:p>
            <a:pPr lvl="1"/>
            <a:r>
              <a:rPr lang="en-US" sz="2400" dirty="0"/>
              <a:t>System V semaphore</a:t>
            </a:r>
          </a:p>
          <a:p>
            <a:pPr lvl="1"/>
            <a:r>
              <a:rPr lang="en-US" sz="2400" dirty="0"/>
              <a:t>POSIX semaphore</a:t>
            </a:r>
          </a:p>
          <a:p>
            <a:pPr lvl="2"/>
            <a:r>
              <a:rPr lang="en-US" sz="2001" dirty="0"/>
              <a:t>Names</a:t>
            </a:r>
          </a:p>
          <a:p>
            <a:pPr lvl="2"/>
            <a:r>
              <a:rPr lang="en-US" sz="2001" dirty="0"/>
              <a:t>unnamed</a:t>
            </a:r>
          </a:p>
          <a:p>
            <a:r>
              <a:rPr lang="en-US" sz="2800" dirty="0"/>
              <a:t>file lock</a:t>
            </a:r>
          </a:p>
          <a:p>
            <a:pPr lvl="1"/>
            <a:r>
              <a:rPr lang="en-US" sz="2400" dirty="0"/>
              <a:t>“record” lock ( </a:t>
            </a:r>
            <a:r>
              <a:rPr lang="en-US" sz="2400" i="1" dirty="0" err="1"/>
              <a:t>fcntl</a:t>
            </a:r>
            <a:r>
              <a:rPr lang="en-US" sz="2400" i="1" dirty="0"/>
              <a:t>() 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File lock ( </a:t>
            </a:r>
            <a:r>
              <a:rPr lang="en-US" sz="2400" i="1" dirty="0"/>
              <a:t>flock() </a:t>
            </a:r>
            <a:r>
              <a:rPr lang="en-US" sz="2400" dirty="0"/>
              <a:t>)</a:t>
            </a:r>
          </a:p>
          <a:p>
            <a:r>
              <a:rPr lang="en-US" sz="2800" dirty="0" err="1"/>
              <a:t>mutex</a:t>
            </a:r>
            <a:r>
              <a:rPr lang="en-US" sz="2800" dirty="0"/>
              <a:t> (threads)</a:t>
            </a:r>
          </a:p>
          <a:p>
            <a:r>
              <a:rPr lang="en-US" sz="2800" dirty="0"/>
              <a:t>condition variable (threads)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9781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050" y="111064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Pipelines:  </a:t>
            </a:r>
            <a:r>
              <a:rPr lang="en-US" altLang="en-US" sz="3600" u="sng" dirty="0"/>
              <a:t>ls –l </a:t>
            </a:r>
            <a:r>
              <a:rPr lang="en-US" altLang="en-US" sz="3600" b="1" u="sng" dirty="0"/>
              <a:t>| sort –k5 –n</a:t>
            </a:r>
            <a:br>
              <a:rPr lang="en-US" altLang="en-US" sz="3600" b="1" u="sng" dirty="0"/>
            </a:br>
            <a:r>
              <a:rPr lang="en-US" altLang="en-US" sz="3600" dirty="0"/>
              <a:t>	The result of the sort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1926"/>
            <a:ext cx="859594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57200" y="6356351"/>
            <a:ext cx="7770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-k5 means sorting column 5;   -n means sorting by numerical value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2C5BA6-9696-4414-AE3D-D88A76D16806}"/>
              </a:ext>
            </a:extLst>
          </p:cNvPr>
          <p:cNvCxnSpPr>
            <a:cxnSpLocks/>
          </p:cNvCxnSpPr>
          <p:nvPr/>
        </p:nvCxnSpPr>
        <p:spPr>
          <a:xfrm>
            <a:off x="3017812" y="549274"/>
            <a:ext cx="0" cy="1203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682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89768" y="1079454"/>
            <a:ext cx="75957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We can achieve the same effect by using a pipe. </a:t>
            </a:r>
            <a:r>
              <a:rPr lang="en-US" altLang="en-US" b="1" dirty="0">
                <a:latin typeface="+mn-lt"/>
              </a:rPr>
              <a:t>Final view</a:t>
            </a:r>
            <a:r>
              <a:rPr lang="en-US" altLang="en-US" dirty="0">
                <a:latin typeface="+mn-lt"/>
              </a:rPr>
              <a:t>.</a:t>
            </a:r>
          </a:p>
          <a:p>
            <a:pPr eaLnBrk="1" hangingPunct="1"/>
            <a:r>
              <a:rPr lang="en-US" altLang="en-US" dirty="0">
                <a:latin typeface="+mn-lt"/>
              </a:rPr>
              <a:t>This eliminates the intermediate file </a:t>
            </a:r>
            <a:r>
              <a:rPr lang="en-US" altLang="en-US" i="1" dirty="0">
                <a:latin typeface="+mn-lt"/>
              </a:rPr>
              <a:t>myfile.txt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788319" y="2209661"/>
            <a:ext cx="3687762" cy="461962"/>
          </a:xfrm>
          <a:prstGeom prst="rect">
            <a:avLst/>
          </a:prstGeom>
          <a:solidFill>
            <a:srgbClr val="FFFF99"/>
          </a:solidFill>
          <a:ln>
            <a:solidFill>
              <a:srgbClr val="FF9933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ls –l | sort –k5 –n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473325" y="4540250"/>
            <a:ext cx="1962150" cy="43973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135313" y="454025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3632200" y="5454650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952875" y="5556250"/>
            <a:ext cx="338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V="1">
            <a:off x="2705100" y="5845175"/>
            <a:ext cx="998538" cy="4635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954338" y="58372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4497388" y="5857875"/>
            <a:ext cx="803275" cy="4143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770438" y="57880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9164" name="Freeform 14"/>
          <p:cNvSpPr>
            <a:spLocks/>
          </p:cNvSpPr>
          <p:nvPr/>
        </p:nvSpPr>
        <p:spPr bwMode="auto">
          <a:xfrm>
            <a:off x="4448175" y="4749800"/>
            <a:ext cx="628650" cy="852488"/>
          </a:xfrm>
          <a:custGeom>
            <a:avLst/>
            <a:gdLst>
              <a:gd name="T0" fmla="*/ 2147483646 w 396"/>
              <a:gd name="T1" fmla="*/ 2147483646 h 537"/>
              <a:gd name="T2" fmla="*/ 2147483646 w 396"/>
              <a:gd name="T3" fmla="*/ 2147483646 h 537"/>
              <a:gd name="T4" fmla="*/ 2147483646 w 396"/>
              <a:gd name="T5" fmla="*/ 2147483646 h 537"/>
              <a:gd name="T6" fmla="*/ 0 w 396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6" h="537">
                <a:moveTo>
                  <a:pt x="31" y="537"/>
                </a:moveTo>
                <a:cubicBezTo>
                  <a:pt x="185" y="492"/>
                  <a:pt x="340" y="447"/>
                  <a:pt x="368" y="368"/>
                </a:cubicBezTo>
                <a:cubicBezTo>
                  <a:pt x="396" y="289"/>
                  <a:pt x="260" y="120"/>
                  <a:pt x="199" y="60"/>
                </a:cubicBezTo>
                <a:cubicBezTo>
                  <a:pt x="138" y="0"/>
                  <a:pt x="33" y="16"/>
                  <a:pt x="0" y="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15"/>
          <p:cNvSpPr txBox="1">
            <a:spLocks noChangeArrowheads="1"/>
          </p:cNvSpPr>
          <p:nvPr/>
        </p:nvSpPr>
        <p:spPr bwMode="auto">
          <a:xfrm>
            <a:off x="4721225" y="510540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9166" name="Oval 16"/>
          <p:cNvSpPr>
            <a:spLocks noChangeArrowheads="1"/>
          </p:cNvSpPr>
          <p:nvPr/>
        </p:nvSpPr>
        <p:spPr bwMode="auto">
          <a:xfrm>
            <a:off x="3003550" y="3498850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167" name="Text Box 17"/>
          <p:cNvSpPr txBox="1">
            <a:spLocks noChangeArrowheads="1"/>
          </p:cNvSpPr>
          <p:nvPr/>
        </p:nvSpPr>
        <p:spPr bwMode="auto">
          <a:xfrm>
            <a:off x="3184525" y="3605213"/>
            <a:ext cx="58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49168" name="Freeform 18"/>
          <p:cNvSpPr>
            <a:spLocks/>
          </p:cNvSpPr>
          <p:nvPr/>
        </p:nvSpPr>
        <p:spPr bwMode="auto">
          <a:xfrm>
            <a:off x="1722438" y="3821113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Text Box 19"/>
          <p:cNvSpPr txBox="1">
            <a:spLocks noChangeArrowheads="1"/>
          </p:cNvSpPr>
          <p:nvPr/>
        </p:nvSpPr>
        <p:spPr bwMode="auto">
          <a:xfrm>
            <a:off x="1879600" y="4191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9170" name="Line 20"/>
          <p:cNvSpPr>
            <a:spLocks noChangeShapeType="1"/>
          </p:cNvSpPr>
          <p:nvPr/>
        </p:nvSpPr>
        <p:spPr bwMode="auto">
          <a:xfrm flipV="1">
            <a:off x="3886200" y="3430588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Line 21"/>
          <p:cNvSpPr>
            <a:spLocks noChangeShapeType="1"/>
          </p:cNvSpPr>
          <p:nvPr/>
        </p:nvSpPr>
        <p:spPr bwMode="auto">
          <a:xfrm>
            <a:off x="3898900" y="3883025"/>
            <a:ext cx="768350" cy="35242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Text Box 23"/>
          <p:cNvSpPr txBox="1">
            <a:spLocks noChangeArrowheads="1"/>
          </p:cNvSpPr>
          <p:nvPr/>
        </p:nvSpPr>
        <p:spPr bwMode="auto">
          <a:xfrm>
            <a:off x="4056063" y="329406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9173" name="Text Box 24"/>
          <p:cNvSpPr txBox="1">
            <a:spLocks noChangeArrowheads="1"/>
          </p:cNvSpPr>
          <p:nvPr/>
        </p:nvSpPr>
        <p:spPr bwMode="auto">
          <a:xfrm>
            <a:off x="4167188" y="37814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9178" name="Text Box 29"/>
          <p:cNvSpPr txBox="1">
            <a:spLocks noChangeArrowheads="1"/>
          </p:cNvSpPr>
          <p:nvPr/>
        </p:nvSpPr>
        <p:spPr bwMode="auto">
          <a:xfrm>
            <a:off x="6094422" y="2723315"/>
            <a:ext cx="243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sort file descriptor table</a:t>
            </a:r>
          </a:p>
        </p:txBody>
      </p:sp>
      <p:sp>
        <p:nvSpPr>
          <p:cNvPr id="49184" name="Text Box 35"/>
          <p:cNvSpPr txBox="1">
            <a:spLocks noChangeArrowheads="1"/>
          </p:cNvSpPr>
          <p:nvPr/>
        </p:nvSpPr>
        <p:spPr bwMode="auto">
          <a:xfrm>
            <a:off x="6307373" y="4826376"/>
            <a:ext cx="220797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ls file descriptor table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560638" y="4781566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38968" y="-22037"/>
            <a:ext cx="6494463" cy="1073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Using pipe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9745"/>
              </p:ext>
            </p:extLst>
          </p:nvPr>
        </p:nvGraphicFramePr>
        <p:xfrm>
          <a:off x="6337300" y="3121222"/>
          <a:ext cx="1948244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pipe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11326"/>
              </p:ext>
            </p:extLst>
          </p:nvPr>
        </p:nvGraphicFramePr>
        <p:xfrm>
          <a:off x="6556629" y="5216566"/>
          <a:ext cx="1728915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535641" y="152400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Recall - dup2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623887" y="1514475"/>
            <a:ext cx="340830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#include &lt;</a:t>
            </a:r>
            <a:r>
              <a:rPr lang="en-US" altLang="en-US" dirty="0" err="1">
                <a:latin typeface="+mn-lt"/>
              </a:rPr>
              <a:t>unistd.h</a:t>
            </a:r>
            <a:r>
              <a:rPr lang="en-US" altLang="en-US" dirty="0">
                <a:latin typeface="+mn-lt"/>
              </a:rPr>
              <a:t>&gt;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dirty="0" err="1">
                <a:latin typeface="+mn-lt"/>
              </a:rPr>
              <a:t>int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b="1" dirty="0">
                <a:latin typeface="+mn-lt"/>
              </a:rPr>
              <a:t>dup2(</a:t>
            </a:r>
            <a:r>
              <a:rPr lang="en-US" altLang="en-US" b="1" dirty="0" err="1">
                <a:latin typeface="+mn-lt"/>
              </a:rPr>
              <a:t>int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i="1" dirty="0">
                <a:latin typeface="+mn-lt"/>
              </a:rPr>
              <a:t>fd1</a:t>
            </a:r>
            <a:r>
              <a:rPr lang="en-US" altLang="en-US" b="1" dirty="0">
                <a:latin typeface="+mn-lt"/>
              </a:rPr>
              <a:t>, </a:t>
            </a:r>
            <a:r>
              <a:rPr lang="en-US" altLang="en-US" b="1" dirty="0" err="1">
                <a:latin typeface="+mn-lt"/>
              </a:rPr>
              <a:t>int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i="1" dirty="0">
                <a:latin typeface="+mn-lt"/>
              </a:rPr>
              <a:t>fd2</a:t>
            </a:r>
            <a:r>
              <a:rPr lang="en-US" altLang="en-US" b="1" dirty="0">
                <a:latin typeface="+mn-lt"/>
              </a:rPr>
              <a:t>);</a:t>
            </a:r>
          </a:p>
        </p:txBody>
      </p:sp>
      <p:sp>
        <p:nvSpPr>
          <p:cNvPr id="50180" name="Text Box 8"/>
          <p:cNvSpPr txBox="1">
            <a:spLocks noChangeArrowheads="1"/>
          </p:cNvSpPr>
          <p:nvPr/>
        </p:nvSpPr>
        <p:spPr bwMode="auto">
          <a:xfrm>
            <a:off x="623887" y="3733800"/>
            <a:ext cx="2881313" cy="1477328"/>
          </a:xfrm>
          <a:prstGeom prst="rect">
            <a:avLst/>
          </a:prstGeom>
          <a:solidFill>
            <a:srgbClr val="FFFF99"/>
          </a:solidFill>
          <a:ln>
            <a:solidFill>
              <a:srgbClr val="FF9933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Duplicates this file descriptor on </a:t>
            </a:r>
            <a:r>
              <a:rPr lang="en-US" altLang="en-US" sz="1800" i="1" dirty="0">
                <a:latin typeface="+mn-lt"/>
              </a:rPr>
              <a:t>fd2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If the file on </a:t>
            </a:r>
            <a:r>
              <a:rPr lang="en-US" altLang="en-US" sz="1800" i="1" dirty="0">
                <a:latin typeface="+mn-lt"/>
              </a:rPr>
              <a:t>fd2</a:t>
            </a:r>
            <a:r>
              <a:rPr lang="en-US" altLang="en-US" sz="1800" dirty="0">
                <a:latin typeface="+mn-lt"/>
              </a:rPr>
              <a:t> is open, 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it is closed first and 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then the duplicate is made.</a:t>
            </a:r>
          </a:p>
        </p:txBody>
      </p:sp>
      <p:sp>
        <p:nvSpPr>
          <p:cNvPr id="50181" name="Line 9"/>
          <p:cNvSpPr>
            <a:spLocks noChangeShapeType="1"/>
          </p:cNvSpPr>
          <p:nvPr/>
        </p:nvSpPr>
        <p:spPr bwMode="auto">
          <a:xfrm flipV="1">
            <a:off x="1447800" y="2714625"/>
            <a:ext cx="144463" cy="1019175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18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124200"/>
            <a:ext cx="5153025" cy="256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25463" y="127000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In a program … Beginning</a:t>
            </a:r>
          </a:p>
        </p:txBody>
      </p:sp>
      <p:sp>
        <p:nvSpPr>
          <p:cNvPr id="51203" name="Oval 5"/>
          <p:cNvSpPr>
            <a:spLocks noChangeArrowheads="1"/>
          </p:cNvSpPr>
          <p:nvPr/>
        </p:nvSpPr>
        <p:spPr bwMode="auto">
          <a:xfrm>
            <a:off x="6400800" y="2209800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6473825" y="2279650"/>
            <a:ext cx="808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parent</a:t>
            </a:r>
          </a:p>
        </p:txBody>
      </p:sp>
      <p:sp>
        <p:nvSpPr>
          <p:cNvPr id="51205" name="Line 9"/>
          <p:cNvSpPr>
            <a:spLocks noChangeShapeType="1"/>
          </p:cNvSpPr>
          <p:nvPr/>
        </p:nvSpPr>
        <p:spPr bwMode="auto">
          <a:xfrm flipV="1">
            <a:off x="7283450" y="2141538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10"/>
          <p:cNvSpPr>
            <a:spLocks noChangeShapeType="1"/>
          </p:cNvSpPr>
          <p:nvPr/>
        </p:nvSpPr>
        <p:spPr bwMode="auto">
          <a:xfrm>
            <a:off x="7321550" y="2484438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Text Box 11"/>
          <p:cNvSpPr txBox="1">
            <a:spLocks noChangeArrowheads="1"/>
          </p:cNvSpPr>
          <p:nvPr/>
        </p:nvSpPr>
        <p:spPr bwMode="auto">
          <a:xfrm>
            <a:off x="7453313" y="200501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1208" name="Text Box 12"/>
          <p:cNvSpPr txBox="1">
            <a:spLocks noChangeArrowheads="1"/>
          </p:cNvSpPr>
          <p:nvPr/>
        </p:nvSpPr>
        <p:spPr bwMode="auto">
          <a:xfrm>
            <a:off x="7758113" y="22590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1213" name="Text Box 17"/>
          <p:cNvSpPr txBox="1">
            <a:spLocks noChangeArrowheads="1"/>
          </p:cNvSpPr>
          <p:nvPr/>
        </p:nvSpPr>
        <p:spPr bwMode="auto">
          <a:xfrm>
            <a:off x="6005948" y="4272898"/>
            <a:ext cx="27345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</p:txBody>
      </p:sp>
      <p:sp>
        <p:nvSpPr>
          <p:cNvPr id="51215" name="Line 19"/>
          <p:cNvSpPr>
            <a:spLocks noChangeShapeType="1"/>
          </p:cNvSpPr>
          <p:nvPr/>
        </p:nvSpPr>
        <p:spPr bwMode="auto">
          <a:xfrm>
            <a:off x="6381750" y="1836738"/>
            <a:ext cx="390525" cy="37941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6469063" y="17605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1217" name="Text Box 37"/>
          <p:cNvSpPr txBox="1">
            <a:spLocks noChangeArrowheads="1"/>
          </p:cNvSpPr>
          <p:nvPr/>
        </p:nvSpPr>
        <p:spPr bwMode="auto">
          <a:xfrm>
            <a:off x="566738" y="1300722"/>
            <a:ext cx="534915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 ( 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pid_t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fd</a:t>
            </a:r>
            <a:r>
              <a:rPr lang="en-US" altLang="en-US" sz="2200" dirty="0">
                <a:latin typeface="+mn-lt"/>
              </a:rPr>
              <a:t>[2];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        if ((</a:t>
            </a:r>
            <a:r>
              <a:rPr lang="en-US" altLang="en-US" sz="2200" b="1" dirty="0">
                <a:latin typeface="+mn-lt"/>
              </a:rPr>
              <a:t>pipe(</a:t>
            </a:r>
            <a:r>
              <a:rPr lang="en-US" altLang="en-US" sz="2200" b="1" dirty="0" err="1">
                <a:latin typeface="+mn-lt"/>
              </a:rPr>
              <a:t>fd</a:t>
            </a:r>
            <a:r>
              <a:rPr lang="en-US" altLang="en-US" sz="2200" b="1" dirty="0">
                <a:latin typeface="+mn-lt"/>
              </a:rPr>
              <a:t>) </a:t>
            </a:r>
            <a:r>
              <a:rPr lang="en-US" altLang="en-US" sz="2200" dirty="0">
                <a:latin typeface="+mn-lt"/>
              </a:rPr>
              <a:t>== -1) ||   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((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 = </a:t>
            </a:r>
            <a:r>
              <a:rPr lang="en-US" altLang="en-US" sz="2200" b="1" dirty="0">
                <a:latin typeface="+mn-lt"/>
              </a:rPr>
              <a:t>fork( )) </a:t>
            </a:r>
            <a:r>
              <a:rPr lang="en-US" altLang="en-US" sz="2200" dirty="0">
                <a:latin typeface="+mn-lt"/>
              </a:rPr>
              <a:t>== -1))     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</a:t>
            </a:r>
            <a:r>
              <a:rPr lang="en-US" altLang="en-US" sz="2200" dirty="0" err="1">
                <a:latin typeface="+mn-lt"/>
              </a:rPr>
              <a:t>perror</a:t>
            </a:r>
            <a:r>
              <a:rPr lang="en-US" altLang="en-US" sz="2200" dirty="0">
                <a:latin typeface="+mn-lt"/>
              </a:rPr>
              <a:t>("Failed to set up pipeline...");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}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}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34856"/>
              </p:ext>
            </p:extLst>
          </p:nvPr>
        </p:nvGraphicFramePr>
        <p:xfrm>
          <a:off x="6209291" y="4685092"/>
          <a:ext cx="232791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AutoShape 38">
            <a:extLst>
              <a:ext uri="{FF2B5EF4-FFF2-40B4-BE49-F238E27FC236}">
                <a16:creationId xmlns:a16="http://schemas.microsoft.com/office/drawing/2014/main" id="{E59E3DEF-8BB0-4327-9193-6A102AF8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47826"/>
            <a:ext cx="781050" cy="366712"/>
          </a:xfrm>
          <a:prstGeom prst="leftArrow">
            <a:avLst>
              <a:gd name="adj1" fmla="val 50000"/>
              <a:gd name="adj2" fmla="val 5324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3743885" y="2940252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4829890" y="32766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58800" y="12699"/>
            <a:ext cx="8247062" cy="1143001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In a program … with pipe execution 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316663" y="2717800"/>
            <a:ext cx="1962150" cy="43973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978650" y="27701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6846888" y="1676400"/>
            <a:ext cx="950912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919913" y="1746250"/>
            <a:ext cx="808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parent</a:t>
            </a:r>
          </a:p>
        </p:txBody>
      </p:sp>
      <p:sp>
        <p:nvSpPr>
          <p:cNvPr id="52231" name="Freeform 7"/>
          <p:cNvSpPr>
            <a:spLocks/>
          </p:cNvSpPr>
          <p:nvPr/>
        </p:nvSpPr>
        <p:spPr bwMode="auto">
          <a:xfrm>
            <a:off x="5565775" y="1998663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722938" y="23685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V="1">
            <a:off x="7573964" y="1339850"/>
            <a:ext cx="697722" cy="36036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7767638" y="1951038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082632" y="1027113"/>
            <a:ext cx="309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8204200" y="17256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457715" y="4547066"/>
            <a:ext cx="26869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27838" y="1303338"/>
            <a:ext cx="390525" cy="3794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6915150" y="12271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2245" name="Freeform 21"/>
          <p:cNvSpPr>
            <a:spLocks/>
          </p:cNvSpPr>
          <p:nvPr/>
        </p:nvSpPr>
        <p:spPr bwMode="auto">
          <a:xfrm>
            <a:off x="7742238" y="2060575"/>
            <a:ext cx="1181100" cy="804863"/>
          </a:xfrm>
          <a:custGeom>
            <a:avLst/>
            <a:gdLst>
              <a:gd name="T0" fmla="*/ 0 w 744"/>
              <a:gd name="T1" fmla="*/ 0 h 507"/>
              <a:gd name="T2" fmla="*/ 2147483646 w 744"/>
              <a:gd name="T3" fmla="*/ 2147483646 h 507"/>
              <a:gd name="T4" fmla="*/ 2147483646 w 744"/>
              <a:gd name="T5" fmla="*/ 2147483646 h 507"/>
              <a:gd name="T6" fmla="*/ 2147483646 w 744"/>
              <a:gd name="T7" fmla="*/ 2147483646 h 5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507">
                <a:moveTo>
                  <a:pt x="0" y="0"/>
                </a:moveTo>
                <a:cubicBezTo>
                  <a:pt x="252" y="54"/>
                  <a:pt x="505" y="109"/>
                  <a:pt x="622" y="176"/>
                </a:cubicBezTo>
                <a:cubicBezTo>
                  <a:pt x="739" y="243"/>
                  <a:pt x="744" y="344"/>
                  <a:pt x="699" y="399"/>
                </a:cubicBezTo>
                <a:cubicBezTo>
                  <a:pt x="654" y="454"/>
                  <a:pt x="411" y="489"/>
                  <a:pt x="353" y="50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8521700" y="23860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2251" name="Text Box 37"/>
          <p:cNvSpPr txBox="1">
            <a:spLocks noChangeArrowheads="1"/>
          </p:cNvSpPr>
          <p:nvPr/>
        </p:nvSpPr>
        <p:spPr bwMode="auto">
          <a:xfrm>
            <a:off x="578334" y="986383"/>
            <a:ext cx="53491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 ( 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pid_t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fd</a:t>
            </a:r>
            <a:r>
              <a:rPr lang="en-US" altLang="en-US" sz="2200" dirty="0">
                <a:latin typeface="+mn-lt"/>
              </a:rPr>
              <a:t>[2];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        if ((</a:t>
            </a:r>
            <a:r>
              <a:rPr lang="en-US" altLang="en-US" sz="2200" b="1" dirty="0">
                <a:latin typeface="+mn-lt"/>
              </a:rPr>
              <a:t>pipe(</a:t>
            </a:r>
            <a:r>
              <a:rPr lang="en-US" altLang="en-US" sz="2200" b="1" dirty="0" err="1">
                <a:latin typeface="+mn-lt"/>
              </a:rPr>
              <a:t>fd</a:t>
            </a:r>
            <a:r>
              <a:rPr lang="en-US" altLang="en-US" sz="2200" b="1" dirty="0">
                <a:latin typeface="+mn-lt"/>
              </a:rPr>
              <a:t>) </a:t>
            </a:r>
            <a:r>
              <a:rPr lang="en-US" altLang="en-US" sz="2200" dirty="0">
                <a:latin typeface="+mn-lt"/>
              </a:rPr>
              <a:t>== -1) || 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((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 = </a:t>
            </a:r>
            <a:r>
              <a:rPr lang="en-US" altLang="en-US" sz="2200" b="1" dirty="0">
                <a:latin typeface="+mn-lt"/>
              </a:rPr>
              <a:t>fork( )) </a:t>
            </a:r>
            <a:r>
              <a:rPr lang="en-US" altLang="en-US" sz="2200" dirty="0">
                <a:latin typeface="+mn-lt"/>
              </a:rPr>
              <a:t>== -1))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</a:t>
            </a:r>
            <a:r>
              <a:rPr lang="en-US" altLang="en-US" sz="2200" dirty="0" err="1">
                <a:latin typeface="+mn-lt"/>
              </a:rPr>
              <a:t>perror</a:t>
            </a:r>
            <a:r>
              <a:rPr lang="en-US" altLang="en-US" sz="2200" dirty="0">
                <a:latin typeface="+mn-lt"/>
              </a:rPr>
              <a:t>("Failed to set up pipeline...");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}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}</a:t>
            </a:r>
          </a:p>
        </p:txBody>
      </p:sp>
      <p:sp>
        <p:nvSpPr>
          <p:cNvPr id="163878" name="AutoShape 38"/>
          <p:cNvSpPr>
            <a:spLocks noChangeArrowheads="1"/>
          </p:cNvSpPr>
          <p:nvPr/>
        </p:nvSpPr>
        <p:spPr bwMode="auto">
          <a:xfrm>
            <a:off x="3625243" y="2695995"/>
            <a:ext cx="781050" cy="366712"/>
          </a:xfrm>
          <a:prstGeom prst="leftArrow">
            <a:avLst>
              <a:gd name="adj1" fmla="val 50000"/>
              <a:gd name="adj2" fmla="val 5324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6624638" y="2860675"/>
            <a:ext cx="14017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4" name="Text Box 34"/>
          <p:cNvSpPr txBox="1">
            <a:spLocks noChangeArrowheads="1"/>
          </p:cNvSpPr>
          <p:nvPr/>
        </p:nvSpPr>
        <p:spPr bwMode="auto">
          <a:xfrm>
            <a:off x="8304213" y="2911475"/>
            <a:ext cx="592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sp>
        <p:nvSpPr>
          <p:cNvPr id="52255" name="Text Box 35"/>
          <p:cNvSpPr txBox="1">
            <a:spLocks noChangeArrowheads="1"/>
          </p:cNvSpPr>
          <p:nvPr/>
        </p:nvSpPr>
        <p:spPr bwMode="auto">
          <a:xfrm>
            <a:off x="5626100" y="2987675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59346"/>
              </p:ext>
            </p:extLst>
          </p:nvPr>
        </p:nvGraphicFramePr>
        <p:xfrm>
          <a:off x="5588697" y="4936751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fd</a:t>
                      </a:r>
                      <a:r>
                        <a:rPr lang="en-US" sz="18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fd</a:t>
                      </a:r>
                      <a:r>
                        <a:rPr lang="en-US" sz="18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60984" y="1105911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7215044" y="1415908"/>
            <a:ext cx="0" cy="29556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6181725" y="2281238"/>
            <a:ext cx="1962150" cy="4397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6843713" y="2333625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7340600" y="3195638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7504113" y="3297238"/>
            <a:ext cx="661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child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V="1">
            <a:off x="6851650" y="3586163"/>
            <a:ext cx="560388" cy="39052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6662738" y="35782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8205788" y="3598863"/>
            <a:ext cx="803275" cy="414337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8455025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3258" name="Freeform 11"/>
          <p:cNvSpPr>
            <a:spLocks/>
          </p:cNvSpPr>
          <p:nvPr/>
        </p:nvSpPr>
        <p:spPr bwMode="auto">
          <a:xfrm>
            <a:off x="8156575" y="2490788"/>
            <a:ext cx="628650" cy="852487"/>
          </a:xfrm>
          <a:custGeom>
            <a:avLst/>
            <a:gdLst>
              <a:gd name="T0" fmla="*/ 2147483646 w 396"/>
              <a:gd name="T1" fmla="*/ 2147483646 h 537"/>
              <a:gd name="T2" fmla="*/ 2147483646 w 396"/>
              <a:gd name="T3" fmla="*/ 2147483646 h 537"/>
              <a:gd name="T4" fmla="*/ 2147483646 w 396"/>
              <a:gd name="T5" fmla="*/ 2147483646 h 537"/>
              <a:gd name="T6" fmla="*/ 0 w 396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6" h="537">
                <a:moveTo>
                  <a:pt x="31" y="537"/>
                </a:moveTo>
                <a:cubicBezTo>
                  <a:pt x="185" y="492"/>
                  <a:pt x="340" y="447"/>
                  <a:pt x="368" y="368"/>
                </a:cubicBezTo>
                <a:cubicBezTo>
                  <a:pt x="396" y="289"/>
                  <a:pt x="260" y="120"/>
                  <a:pt x="199" y="60"/>
                </a:cubicBezTo>
                <a:cubicBezTo>
                  <a:pt x="138" y="0"/>
                  <a:pt x="33" y="16"/>
                  <a:pt x="0" y="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8356600" y="2870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3260" name="Oval 13"/>
          <p:cNvSpPr>
            <a:spLocks noChangeArrowheads="1"/>
          </p:cNvSpPr>
          <p:nvPr/>
        </p:nvSpPr>
        <p:spPr bwMode="auto">
          <a:xfrm>
            <a:off x="6711950" y="1239838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6784975" y="1309688"/>
            <a:ext cx="808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parent</a:t>
            </a:r>
          </a:p>
        </p:txBody>
      </p:sp>
      <p:sp>
        <p:nvSpPr>
          <p:cNvPr id="53262" name="Freeform 15"/>
          <p:cNvSpPr>
            <a:spLocks/>
          </p:cNvSpPr>
          <p:nvPr/>
        </p:nvSpPr>
        <p:spPr bwMode="auto">
          <a:xfrm>
            <a:off x="5430838" y="1562100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5588000" y="19319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3264" name="Line 17"/>
          <p:cNvSpPr>
            <a:spLocks noChangeShapeType="1"/>
          </p:cNvSpPr>
          <p:nvPr/>
        </p:nvSpPr>
        <p:spPr bwMode="auto">
          <a:xfrm flipV="1">
            <a:off x="7594600" y="1171575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>
            <a:off x="7632700" y="1514475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7764463" y="103505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8069263" y="12890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>
            <a:off x="7815263" y="3732213"/>
            <a:ext cx="377825" cy="34131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8034338" y="368141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3276" name="Freeform 29"/>
          <p:cNvSpPr>
            <a:spLocks/>
          </p:cNvSpPr>
          <p:nvPr/>
        </p:nvSpPr>
        <p:spPr bwMode="auto">
          <a:xfrm>
            <a:off x="5661025" y="2562225"/>
            <a:ext cx="1654175" cy="890588"/>
          </a:xfrm>
          <a:custGeom>
            <a:avLst/>
            <a:gdLst>
              <a:gd name="T0" fmla="*/ 2147483646 w 1042"/>
              <a:gd name="T1" fmla="*/ 0 h 561"/>
              <a:gd name="T2" fmla="*/ 2147483646 w 1042"/>
              <a:gd name="T3" fmla="*/ 2147483646 h 561"/>
              <a:gd name="T4" fmla="*/ 2147483646 w 1042"/>
              <a:gd name="T5" fmla="*/ 2147483646 h 561"/>
              <a:gd name="T6" fmla="*/ 2147483646 w 1042"/>
              <a:gd name="T7" fmla="*/ 2147483646 h 5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2" h="561">
                <a:moveTo>
                  <a:pt x="312" y="0"/>
                </a:moveTo>
                <a:cubicBezTo>
                  <a:pt x="237" y="7"/>
                  <a:pt x="163" y="15"/>
                  <a:pt x="136" y="84"/>
                </a:cubicBezTo>
                <a:cubicBezTo>
                  <a:pt x="109" y="153"/>
                  <a:pt x="0" y="336"/>
                  <a:pt x="151" y="415"/>
                </a:cubicBezTo>
                <a:cubicBezTo>
                  <a:pt x="302" y="494"/>
                  <a:pt x="894" y="537"/>
                  <a:pt x="1042" y="561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5783263" y="28844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3278" name="Line 31"/>
          <p:cNvSpPr>
            <a:spLocks noChangeShapeType="1"/>
          </p:cNvSpPr>
          <p:nvPr/>
        </p:nvSpPr>
        <p:spPr bwMode="auto">
          <a:xfrm>
            <a:off x="6692900" y="866775"/>
            <a:ext cx="390525" cy="379413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Text Box 32"/>
          <p:cNvSpPr txBox="1">
            <a:spLocks noChangeArrowheads="1"/>
          </p:cNvSpPr>
          <p:nvPr/>
        </p:nvSpPr>
        <p:spPr bwMode="auto">
          <a:xfrm>
            <a:off x="6780213" y="7905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3280" name="Freeform 33"/>
          <p:cNvSpPr>
            <a:spLocks/>
          </p:cNvSpPr>
          <p:nvPr/>
        </p:nvSpPr>
        <p:spPr bwMode="auto">
          <a:xfrm>
            <a:off x="7607300" y="1624013"/>
            <a:ext cx="1181100" cy="804862"/>
          </a:xfrm>
          <a:custGeom>
            <a:avLst/>
            <a:gdLst>
              <a:gd name="T0" fmla="*/ 0 w 744"/>
              <a:gd name="T1" fmla="*/ 0 h 507"/>
              <a:gd name="T2" fmla="*/ 2147483646 w 744"/>
              <a:gd name="T3" fmla="*/ 2147483646 h 507"/>
              <a:gd name="T4" fmla="*/ 2147483646 w 744"/>
              <a:gd name="T5" fmla="*/ 2147483646 h 507"/>
              <a:gd name="T6" fmla="*/ 2147483646 w 744"/>
              <a:gd name="T7" fmla="*/ 2147483646 h 5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507">
                <a:moveTo>
                  <a:pt x="0" y="0"/>
                </a:moveTo>
                <a:cubicBezTo>
                  <a:pt x="252" y="54"/>
                  <a:pt x="505" y="109"/>
                  <a:pt x="622" y="176"/>
                </a:cubicBezTo>
                <a:cubicBezTo>
                  <a:pt x="739" y="243"/>
                  <a:pt x="744" y="344"/>
                  <a:pt x="699" y="399"/>
                </a:cubicBezTo>
                <a:cubicBezTo>
                  <a:pt x="654" y="454"/>
                  <a:pt x="411" y="489"/>
                  <a:pt x="353" y="50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Text Box 34"/>
          <p:cNvSpPr txBox="1">
            <a:spLocks noChangeArrowheads="1"/>
          </p:cNvSpPr>
          <p:nvPr/>
        </p:nvSpPr>
        <p:spPr bwMode="auto">
          <a:xfrm>
            <a:off x="8386763" y="19494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3296" name="Text Box 49"/>
          <p:cNvSpPr txBox="1">
            <a:spLocks noChangeArrowheads="1"/>
          </p:cNvSpPr>
          <p:nvPr/>
        </p:nvSpPr>
        <p:spPr bwMode="auto">
          <a:xfrm>
            <a:off x="537294" y="583595"/>
            <a:ext cx="53491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 ( 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pid_t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fd</a:t>
            </a:r>
            <a:r>
              <a:rPr lang="en-US" altLang="en-US" sz="2200" dirty="0">
                <a:latin typeface="+mn-lt"/>
              </a:rPr>
              <a:t>[2];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        if ((</a:t>
            </a:r>
            <a:r>
              <a:rPr lang="en-US" altLang="en-US" sz="2200" b="1" dirty="0">
                <a:latin typeface="+mn-lt"/>
              </a:rPr>
              <a:t>pipe(</a:t>
            </a:r>
            <a:r>
              <a:rPr lang="en-US" altLang="en-US" sz="2200" b="1" dirty="0" err="1">
                <a:latin typeface="+mn-lt"/>
              </a:rPr>
              <a:t>fd</a:t>
            </a:r>
            <a:r>
              <a:rPr lang="en-US" altLang="en-US" sz="2200" b="1" dirty="0">
                <a:latin typeface="+mn-lt"/>
              </a:rPr>
              <a:t>) </a:t>
            </a:r>
            <a:r>
              <a:rPr lang="en-US" altLang="en-US" sz="2200" dirty="0">
                <a:latin typeface="+mn-lt"/>
              </a:rPr>
              <a:t>== -1) || 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((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 = </a:t>
            </a:r>
            <a:r>
              <a:rPr lang="en-US" altLang="en-US" sz="2200" b="1" dirty="0">
                <a:latin typeface="+mn-lt"/>
              </a:rPr>
              <a:t>fork( )) </a:t>
            </a:r>
            <a:r>
              <a:rPr lang="en-US" altLang="en-US" sz="2200" dirty="0">
                <a:latin typeface="+mn-lt"/>
              </a:rPr>
              <a:t>== -1))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</a:t>
            </a:r>
            <a:r>
              <a:rPr lang="en-US" altLang="en-US" sz="2200" dirty="0" err="1">
                <a:latin typeface="+mn-lt"/>
              </a:rPr>
              <a:t>perror</a:t>
            </a:r>
            <a:r>
              <a:rPr lang="en-US" altLang="en-US" sz="2200" dirty="0">
                <a:latin typeface="+mn-lt"/>
              </a:rPr>
              <a:t>("Failed to set up pipeline...");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}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</p:txBody>
      </p:sp>
      <p:sp>
        <p:nvSpPr>
          <p:cNvPr id="53298" name="Text Box 35"/>
          <p:cNvSpPr txBox="1">
            <a:spLocks noChangeArrowheads="1"/>
          </p:cNvSpPr>
          <p:nvPr/>
        </p:nvSpPr>
        <p:spPr bwMode="auto">
          <a:xfrm>
            <a:off x="5584825" y="2185988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3299" name="Text Box 46"/>
          <p:cNvSpPr txBox="1">
            <a:spLocks noChangeArrowheads="1"/>
          </p:cNvSpPr>
          <p:nvPr/>
        </p:nvSpPr>
        <p:spPr bwMode="auto">
          <a:xfrm>
            <a:off x="8455025" y="2322513"/>
            <a:ext cx="592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err="1">
                <a:latin typeface="Comic Sans MS" panose="030F0702030302020204" pitchFamily="66" charset="0"/>
              </a:rPr>
              <a:t>fd</a:t>
            </a:r>
            <a:r>
              <a:rPr lang="en-US" altLang="en-US" sz="1400" dirty="0">
                <a:latin typeface="Comic Sans MS" panose="030F0702030302020204" pitchFamily="66" charset="0"/>
              </a:rPr>
              <a:t>[1]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6430963" y="2422525"/>
            <a:ext cx="14017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AutoShape 50"/>
          <p:cNvSpPr>
            <a:spLocks noChangeArrowheads="1"/>
          </p:cNvSpPr>
          <p:nvPr/>
        </p:nvSpPr>
        <p:spPr bwMode="auto">
          <a:xfrm flipH="1">
            <a:off x="3686174" y="5380039"/>
            <a:ext cx="1611313" cy="487362"/>
          </a:xfrm>
          <a:prstGeom prst="leftArrow">
            <a:avLst>
              <a:gd name="adj1" fmla="val 50000"/>
              <a:gd name="adj2" fmla="val 5324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604838" y="-238125"/>
            <a:ext cx="8247062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3600" dirty="0">
                <a:latin typeface="+mn-lt"/>
              </a:rPr>
              <a:t>In a program … with fork execution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sp>
        <p:nvSpPr>
          <p:cNvPr id="3" name="Up Arrow 2"/>
          <p:cNvSpPr/>
          <p:nvPr/>
        </p:nvSpPr>
        <p:spPr>
          <a:xfrm>
            <a:off x="2778638" y="2917031"/>
            <a:ext cx="181695" cy="37768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16951"/>
              </p:ext>
            </p:extLst>
          </p:nvPr>
        </p:nvGraphicFramePr>
        <p:xfrm>
          <a:off x="763057" y="4927600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4" y="4491669"/>
            <a:ext cx="2792210" cy="493819"/>
          </a:xfrm>
          <a:prstGeom prst="rect">
            <a:avLst/>
          </a:prstGeom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88627"/>
              </p:ext>
            </p:extLst>
          </p:nvPr>
        </p:nvGraphicFramePr>
        <p:xfrm>
          <a:off x="5675977" y="4917033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05784" y="4544929"/>
            <a:ext cx="255069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child file descriptor table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42862" y="69851"/>
            <a:ext cx="6316663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       if (</a:t>
            </a:r>
            <a:r>
              <a:rPr lang="en-US" altLang="en-US" sz="2000" dirty="0" err="1">
                <a:latin typeface="+mn-lt"/>
              </a:rPr>
              <a:t>childpid</a:t>
            </a:r>
            <a:r>
              <a:rPr lang="en-US" altLang="en-US" sz="2000" dirty="0">
                <a:latin typeface="+mn-lt"/>
              </a:rPr>
              <a:t> == 0)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if (</a:t>
            </a:r>
            <a:r>
              <a:rPr lang="en-US" altLang="en-US" sz="2000" b="1" dirty="0">
                <a:latin typeface="+mn-lt"/>
              </a:rPr>
              <a:t>dup2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[1], STDOUT_FILENO)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redirect </a:t>
            </a:r>
            <a:r>
              <a:rPr lang="en-US" altLang="en-US" sz="2000" dirty="0" err="1">
                <a:latin typeface="+mn-lt"/>
              </a:rPr>
              <a:t>stdout</a:t>
            </a:r>
            <a:r>
              <a:rPr lang="en-US" altLang="en-US" sz="2000" dirty="0">
                <a:latin typeface="+mn-lt"/>
              </a:rPr>
              <a:t> of ls");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[0]) == -1) || 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("/bin/</a:t>
            </a:r>
            <a:r>
              <a:rPr lang="en-US" altLang="en-US" sz="2000" dirty="0" err="1">
                <a:latin typeface="+mn-lt"/>
              </a:rPr>
              <a:t>ls","ls</a:t>
            </a:r>
            <a:r>
              <a:rPr lang="en-US" altLang="en-US" sz="2000" dirty="0">
                <a:latin typeface="+mn-lt"/>
              </a:rPr>
              <a:t>", "-l",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ls 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}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</a:t>
            </a: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2470150" y="4710113"/>
            <a:ext cx="1962150" cy="4397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76" name="Text Box 8"/>
          <p:cNvSpPr txBox="1">
            <a:spLocks noChangeArrowheads="1"/>
          </p:cNvSpPr>
          <p:nvPr/>
        </p:nvSpPr>
        <p:spPr bwMode="auto">
          <a:xfrm>
            <a:off x="3132138" y="47625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4277" name="Oval 9"/>
          <p:cNvSpPr>
            <a:spLocks noChangeArrowheads="1"/>
          </p:cNvSpPr>
          <p:nvPr/>
        </p:nvSpPr>
        <p:spPr bwMode="auto">
          <a:xfrm>
            <a:off x="3629025" y="5624513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78" name="Text Box 10"/>
          <p:cNvSpPr txBox="1">
            <a:spLocks noChangeArrowheads="1"/>
          </p:cNvSpPr>
          <p:nvPr/>
        </p:nvSpPr>
        <p:spPr bwMode="auto">
          <a:xfrm>
            <a:off x="3913188" y="5699125"/>
            <a:ext cx="661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54279" name="Line 11"/>
          <p:cNvSpPr>
            <a:spLocks noChangeShapeType="1"/>
          </p:cNvSpPr>
          <p:nvPr/>
        </p:nvSpPr>
        <p:spPr bwMode="auto">
          <a:xfrm flipV="1">
            <a:off x="2701925" y="6015038"/>
            <a:ext cx="998538" cy="4635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2951163" y="60071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>
            <a:off x="4494213" y="6027738"/>
            <a:ext cx="803275" cy="414337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Text Box 14"/>
          <p:cNvSpPr txBox="1">
            <a:spLocks noChangeArrowheads="1"/>
          </p:cNvSpPr>
          <p:nvPr/>
        </p:nvSpPr>
        <p:spPr bwMode="auto">
          <a:xfrm>
            <a:off x="4767263" y="59578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4283" name="Freeform 15"/>
          <p:cNvSpPr>
            <a:spLocks/>
          </p:cNvSpPr>
          <p:nvPr/>
        </p:nvSpPr>
        <p:spPr bwMode="auto">
          <a:xfrm>
            <a:off x="4445000" y="4919663"/>
            <a:ext cx="628650" cy="852487"/>
          </a:xfrm>
          <a:custGeom>
            <a:avLst/>
            <a:gdLst>
              <a:gd name="T0" fmla="*/ 2147483646 w 396"/>
              <a:gd name="T1" fmla="*/ 2147483646 h 537"/>
              <a:gd name="T2" fmla="*/ 2147483646 w 396"/>
              <a:gd name="T3" fmla="*/ 2147483646 h 537"/>
              <a:gd name="T4" fmla="*/ 2147483646 w 396"/>
              <a:gd name="T5" fmla="*/ 2147483646 h 537"/>
              <a:gd name="T6" fmla="*/ 0 w 396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6" h="537">
                <a:moveTo>
                  <a:pt x="31" y="537"/>
                </a:moveTo>
                <a:cubicBezTo>
                  <a:pt x="185" y="492"/>
                  <a:pt x="340" y="447"/>
                  <a:pt x="368" y="368"/>
                </a:cubicBezTo>
                <a:cubicBezTo>
                  <a:pt x="396" y="289"/>
                  <a:pt x="260" y="120"/>
                  <a:pt x="199" y="60"/>
                </a:cubicBezTo>
                <a:cubicBezTo>
                  <a:pt x="138" y="0"/>
                  <a:pt x="33" y="16"/>
                  <a:pt x="0" y="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4718050" y="52752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4285" name="Oval 17"/>
          <p:cNvSpPr>
            <a:spLocks noChangeArrowheads="1"/>
          </p:cNvSpPr>
          <p:nvPr/>
        </p:nvSpPr>
        <p:spPr bwMode="auto">
          <a:xfrm>
            <a:off x="3000375" y="3668713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6" name="Text Box 18"/>
          <p:cNvSpPr txBox="1">
            <a:spLocks noChangeArrowheads="1"/>
          </p:cNvSpPr>
          <p:nvPr/>
        </p:nvSpPr>
        <p:spPr bwMode="auto">
          <a:xfrm>
            <a:off x="3175000" y="3721100"/>
            <a:ext cx="5873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54287" name="Freeform 19"/>
          <p:cNvSpPr>
            <a:spLocks/>
          </p:cNvSpPr>
          <p:nvPr/>
        </p:nvSpPr>
        <p:spPr bwMode="auto">
          <a:xfrm>
            <a:off x="1719263" y="3990975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Text Box 20"/>
          <p:cNvSpPr txBox="1">
            <a:spLocks noChangeArrowheads="1"/>
          </p:cNvSpPr>
          <p:nvPr/>
        </p:nvSpPr>
        <p:spPr bwMode="auto">
          <a:xfrm>
            <a:off x="1876425" y="43608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4289" name="Line 21"/>
          <p:cNvSpPr>
            <a:spLocks noChangeShapeType="1"/>
          </p:cNvSpPr>
          <p:nvPr/>
        </p:nvSpPr>
        <p:spPr bwMode="auto">
          <a:xfrm flipV="1">
            <a:off x="3883025" y="3600450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22"/>
          <p:cNvSpPr>
            <a:spLocks noChangeShapeType="1"/>
          </p:cNvSpPr>
          <p:nvPr/>
        </p:nvSpPr>
        <p:spPr bwMode="auto">
          <a:xfrm>
            <a:off x="3921125" y="3943350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Text Box 23"/>
          <p:cNvSpPr txBox="1">
            <a:spLocks noChangeArrowheads="1"/>
          </p:cNvSpPr>
          <p:nvPr/>
        </p:nvSpPr>
        <p:spPr bwMode="auto">
          <a:xfrm>
            <a:off x="4052888" y="3463925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4292" name="Text Box 24"/>
          <p:cNvSpPr txBox="1">
            <a:spLocks noChangeArrowheads="1"/>
          </p:cNvSpPr>
          <p:nvPr/>
        </p:nvSpPr>
        <p:spPr bwMode="auto">
          <a:xfrm>
            <a:off x="4357688" y="37179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4293" name="Text Box 38"/>
          <p:cNvSpPr txBox="1">
            <a:spLocks noChangeArrowheads="1"/>
          </p:cNvSpPr>
          <p:nvPr/>
        </p:nvSpPr>
        <p:spPr bwMode="auto">
          <a:xfrm>
            <a:off x="4575175" y="6402388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4294" name="Freeform 39"/>
          <p:cNvSpPr>
            <a:spLocks/>
          </p:cNvSpPr>
          <p:nvPr/>
        </p:nvSpPr>
        <p:spPr bwMode="auto">
          <a:xfrm>
            <a:off x="1949450" y="4991100"/>
            <a:ext cx="1654175" cy="890588"/>
          </a:xfrm>
          <a:custGeom>
            <a:avLst/>
            <a:gdLst>
              <a:gd name="T0" fmla="*/ 2147483646 w 1042"/>
              <a:gd name="T1" fmla="*/ 0 h 561"/>
              <a:gd name="T2" fmla="*/ 2147483646 w 1042"/>
              <a:gd name="T3" fmla="*/ 2147483646 h 561"/>
              <a:gd name="T4" fmla="*/ 2147483646 w 1042"/>
              <a:gd name="T5" fmla="*/ 2147483646 h 561"/>
              <a:gd name="T6" fmla="*/ 2147483646 w 1042"/>
              <a:gd name="T7" fmla="*/ 2147483646 h 5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2" h="561">
                <a:moveTo>
                  <a:pt x="312" y="0"/>
                </a:moveTo>
                <a:cubicBezTo>
                  <a:pt x="237" y="7"/>
                  <a:pt x="163" y="15"/>
                  <a:pt x="136" y="84"/>
                </a:cubicBezTo>
                <a:cubicBezTo>
                  <a:pt x="109" y="153"/>
                  <a:pt x="0" y="336"/>
                  <a:pt x="151" y="415"/>
                </a:cubicBezTo>
                <a:cubicBezTo>
                  <a:pt x="302" y="494"/>
                  <a:pt x="894" y="537"/>
                  <a:pt x="1042" y="561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Text Box 40"/>
          <p:cNvSpPr txBox="1">
            <a:spLocks noChangeArrowheads="1"/>
          </p:cNvSpPr>
          <p:nvPr/>
        </p:nvSpPr>
        <p:spPr bwMode="auto">
          <a:xfrm>
            <a:off x="2071688" y="53133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4296" name="Line 41"/>
          <p:cNvSpPr>
            <a:spLocks noChangeShapeType="1"/>
          </p:cNvSpPr>
          <p:nvPr/>
        </p:nvSpPr>
        <p:spPr bwMode="auto">
          <a:xfrm flipH="1">
            <a:off x="3421063" y="3417888"/>
            <a:ext cx="22225" cy="24606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Text Box 42"/>
          <p:cNvSpPr txBox="1">
            <a:spLocks noChangeArrowheads="1"/>
          </p:cNvSpPr>
          <p:nvPr/>
        </p:nvSpPr>
        <p:spPr bwMode="auto">
          <a:xfrm>
            <a:off x="3433763" y="32321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4298" name="Freeform 43"/>
          <p:cNvSpPr>
            <a:spLocks/>
          </p:cNvSpPr>
          <p:nvPr/>
        </p:nvSpPr>
        <p:spPr bwMode="auto">
          <a:xfrm>
            <a:off x="3895725" y="4052888"/>
            <a:ext cx="1181100" cy="804862"/>
          </a:xfrm>
          <a:custGeom>
            <a:avLst/>
            <a:gdLst>
              <a:gd name="T0" fmla="*/ 0 w 744"/>
              <a:gd name="T1" fmla="*/ 0 h 507"/>
              <a:gd name="T2" fmla="*/ 2147483646 w 744"/>
              <a:gd name="T3" fmla="*/ 2147483646 h 507"/>
              <a:gd name="T4" fmla="*/ 2147483646 w 744"/>
              <a:gd name="T5" fmla="*/ 2147483646 h 507"/>
              <a:gd name="T6" fmla="*/ 2147483646 w 744"/>
              <a:gd name="T7" fmla="*/ 2147483646 h 5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507">
                <a:moveTo>
                  <a:pt x="0" y="0"/>
                </a:moveTo>
                <a:cubicBezTo>
                  <a:pt x="252" y="54"/>
                  <a:pt x="505" y="109"/>
                  <a:pt x="622" y="176"/>
                </a:cubicBezTo>
                <a:cubicBezTo>
                  <a:pt x="739" y="243"/>
                  <a:pt x="744" y="344"/>
                  <a:pt x="699" y="399"/>
                </a:cubicBezTo>
                <a:cubicBezTo>
                  <a:pt x="654" y="454"/>
                  <a:pt x="411" y="489"/>
                  <a:pt x="353" y="50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9" name="Text Box 44"/>
          <p:cNvSpPr txBox="1">
            <a:spLocks noChangeArrowheads="1"/>
          </p:cNvSpPr>
          <p:nvPr/>
        </p:nvSpPr>
        <p:spPr bwMode="auto">
          <a:xfrm>
            <a:off x="4675188" y="43783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4304" name="Text Box 49"/>
          <p:cNvSpPr txBox="1">
            <a:spLocks noChangeArrowheads="1"/>
          </p:cNvSpPr>
          <p:nvPr/>
        </p:nvSpPr>
        <p:spPr bwMode="auto">
          <a:xfrm>
            <a:off x="6054608" y="3708820"/>
            <a:ext cx="251254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child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call</a:t>
            </a:r>
          </a:p>
        </p:txBody>
      </p:sp>
      <p:sp>
        <p:nvSpPr>
          <p:cNvPr id="124983" name="AutoShape 55"/>
          <p:cNvSpPr>
            <a:spLocks noChangeArrowheads="1"/>
          </p:cNvSpPr>
          <p:nvPr/>
        </p:nvSpPr>
        <p:spPr bwMode="auto">
          <a:xfrm>
            <a:off x="5297488" y="692151"/>
            <a:ext cx="901700" cy="354012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11" name="Freeform 56"/>
          <p:cNvSpPr>
            <a:spLocks/>
          </p:cNvSpPr>
          <p:nvPr/>
        </p:nvSpPr>
        <p:spPr bwMode="auto">
          <a:xfrm>
            <a:off x="4419600" y="4818063"/>
            <a:ext cx="1479550" cy="1957387"/>
          </a:xfrm>
          <a:custGeom>
            <a:avLst/>
            <a:gdLst>
              <a:gd name="T0" fmla="*/ 0 w 932"/>
              <a:gd name="T1" fmla="*/ 2147483646 h 1233"/>
              <a:gd name="T2" fmla="*/ 2147483646 w 932"/>
              <a:gd name="T3" fmla="*/ 2147483646 h 1233"/>
              <a:gd name="T4" fmla="*/ 2147483646 w 932"/>
              <a:gd name="T5" fmla="*/ 2147483646 h 1233"/>
              <a:gd name="T6" fmla="*/ 2147483646 w 932"/>
              <a:gd name="T7" fmla="*/ 2147483646 h 1233"/>
              <a:gd name="T8" fmla="*/ 2147483646 w 932"/>
              <a:gd name="T9" fmla="*/ 2147483646 h 1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2" h="1233">
                <a:moveTo>
                  <a:pt x="0" y="800"/>
                </a:moveTo>
                <a:cubicBezTo>
                  <a:pt x="153" y="954"/>
                  <a:pt x="306" y="1108"/>
                  <a:pt x="446" y="1153"/>
                </a:cubicBezTo>
                <a:cubicBezTo>
                  <a:pt x="586" y="1198"/>
                  <a:pt x="778" y="1233"/>
                  <a:pt x="838" y="1069"/>
                </a:cubicBezTo>
                <a:cubicBezTo>
                  <a:pt x="898" y="905"/>
                  <a:pt x="932" y="340"/>
                  <a:pt x="807" y="170"/>
                </a:cubicBezTo>
                <a:cubicBezTo>
                  <a:pt x="682" y="0"/>
                  <a:pt x="205" y="68"/>
                  <a:pt x="85" y="48"/>
                </a:cubicBezTo>
              </a:path>
            </a:pathLst>
          </a:cu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2" name="Text Box 59"/>
          <p:cNvSpPr txBox="1">
            <a:spLocks noChangeArrowheads="1"/>
          </p:cNvSpPr>
          <p:nvPr/>
        </p:nvSpPr>
        <p:spPr bwMode="auto">
          <a:xfrm>
            <a:off x="5957888" y="2476500"/>
            <a:ext cx="3217804" cy="92333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Standard out is first closed, then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file descriptor </a:t>
            </a:r>
            <a:r>
              <a:rPr lang="en-US" altLang="en-US" sz="1800" dirty="0" err="1">
                <a:latin typeface="+mn-lt"/>
              </a:rPr>
              <a:t>fd</a:t>
            </a:r>
            <a:r>
              <a:rPr lang="en-US" altLang="en-US" sz="1800" dirty="0">
                <a:latin typeface="+mn-lt"/>
              </a:rPr>
              <a:t>[1] is duplicated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on the file descriptor for </a:t>
            </a:r>
            <a:r>
              <a:rPr lang="en-US" altLang="en-US" sz="1800" dirty="0" err="1">
                <a:latin typeface="+mn-lt"/>
              </a:rPr>
              <a:t>stdout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sp>
        <p:nvSpPr>
          <p:cNvPr id="54313" name="AutoShape 60"/>
          <p:cNvSpPr>
            <a:spLocks noChangeArrowheads="1"/>
          </p:cNvSpPr>
          <p:nvPr/>
        </p:nvSpPr>
        <p:spPr bwMode="auto">
          <a:xfrm rot="10538838" flipH="1">
            <a:off x="8616207" y="4657724"/>
            <a:ext cx="476250" cy="1376363"/>
          </a:xfrm>
          <a:prstGeom prst="curvedLeftArrow">
            <a:avLst>
              <a:gd name="adj1" fmla="val 42066"/>
              <a:gd name="adj2" fmla="val 8413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2741613" y="4838700"/>
            <a:ext cx="14017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15" name="Text Box 35"/>
          <p:cNvSpPr txBox="1">
            <a:spLocks noChangeArrowheads="1"/>
          </p:cNvSpPr>
          <p:nvPr/>
        </p:nvSpPr>
        <p:spPr bwMode="auto">
          <a:xfrm>
            <a:off x="1916113" y="462915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4316" name="Text Box 35"/>
          <p:cNvSpPr txBox="1">
            <a:spLocks noChangeArrowheads="1"/>
          </p:cNvSpPr>
          <p:nvPr/>
        </p:nvSpPr>
        <p:spPr bwMode="auto">
          <a:xfrm>
            <a:off x="4262438" y="4446588"/>
            <a:ext cx="5969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4052888" y="-239713"/>
            <a:ext cx="4486275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Child calls dup2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69572"/>
              </p:ext>
            </p:extLst>
          </p:nvPr>
        </p:nvGraphicFramePr>
        <p:xfrm>
          <a:off x="6086475" y="4321175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33167" y="141244"/>
            <a:ext cx="622054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if (</a:t>
            </a:r>
            <a:r>
              <a:rPr lang="en-US" altLang="en-US" sz="2000" dirty="0" err="1">
                <a:latin typeface="+mn-lt"/>
              </a:rPr>
              <a:t>childpid</a:t>
            </a:r>
            <a:r>
              <a:rPr lang="en-US" altLang="en-US" sz="2000" dirty="0">
                <a:latin typeface="+mn-lt"/>
              </a:rPr>
              <a:t> == 0)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if (</a:t>
            </a:r>
            <a:r>
              <a:rPr lang="en-US" altLang="en-US" sz="2000" b="1" dirty="0">
                <a:latin typeface="+mn-lt"/>
              </a:rPr>
              <a:t>dup2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[1], STDOUT_FILENO)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redirect </a:t>
            </a:r>
            <a:r>
              <a:rPr lang="en-US" altLang="en-US" sz="2000" dirty="0" err="1">
                <a:latin typeface="+mn-lt"/>
              </a:rPr>
              <a:t>stdout</a:t>
            </a:r>
            <a:r>
              <a:rPr lang="en-US" altLang="en-US" sz="2000" dirty="0">
                <a:latin typeface="+mn-lt"/>
              </a:rPr>
              <a:t> of ls");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[0]) == -1) || 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("/bin/</a:t>
            </a:r>
            <a:r>
              <a:rPr lang="en-US" altLang="en-US" sz="2000" dirty="0" err="1">
                <a:latin typeface="+mn-lt"/>
              </a:rPr>
              <a:t>ls","ls</a:t>
            </a:r>
            <a:r>
              <a:rPr lang="en-US" altLang="en-US" sz="2000" dirty="0">
                <a:latin typeface="+mn-lt"/>
              </a:rPr>
              <a:t>", "-l",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ls 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}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</p:txBody>
      </p:sp>
      <p:sp>
        <p:nvSpPr>
          <p:cNvPr id="55303" name="Text Box 32"/>
          <p:cNvSpPr txBox="1">
            <a:spLocks noChangeArrowheads="1"/>
          </p:cNvSpPr>
          <p:nvPr/>
        </p:nvSpPr>
        <p:spPr bwMode="auto">
          <a:xfrm>
            <a:off x="6183616" y="3863975"/>
            <a:ext cx="279339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child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and close(s) calls</a:t>
            </a:r>
          </a:p>
        </p:txBody>
      </p:sp>
      <p:sp>
        <p:nvSpPr>
          <p:cNvPr id="164902" name="AutoShape 38"/>
          <p:cNvSpPr>
            <a:spLocks noChangeArrowheads="1"/>
          </p:cNvSpPr>
          <p:nvPr/>
        </p:nvSpPr>
        <p:spPr bwMode="auto">
          <a:xfrm>
            <a:off x="6621366" y="1401962"/>
            <a:ext cx="901700" cy="354013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5306" name="Group 1"/>
          <p:cNvGrpSpPr>
            <a:grpSpLocks/>
          </p:cNvGrpSpPr>
          <p:nvPr/>
        </p:nvGrpSpPr>
        <p:grpSpPr bwMode="auto">
          <a:xfrm>
            <a:off x="1067662" y="3733800"/>
            <a:ext cx="4275221" cy="3009900"/>
            <a:chOff x="1895615" y="3154363"/>
            <a:chExt cx="4263885" cy="3543300"/>
          </a:xfrm>
        </p:grpSpPr>
        <p:sp>
          <p:nvSpPr>
            <p:cNvPr id="164867" name="Rectangle 3"/>
            <p:cNvSpPr>
              <a:spLocks noChangeArrowheads="1"/>
            </p:cNvSpPr>
            <p:nvPr/>
          </p:nvSpPr>
          <p:spPr bwMode="auto">
            <a:xfrm>
              <a:off x="2730093" y="4632607"/>
              <a:ext cx="1963280" cy="439174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12" name="Text Box 4"/>
            <p:cNvSpPr txBox="1">
              <a:spLocks noChangeArrowheads="1"/>
            </p:cNvSpPr>
            <p:nvPr/>
          </p:nvSpPr>
          <p:spPr bwMode="auto">
            <a:xfrm>
              <a:off x="3392488" y="4684713"/>
              <a:ext cx="568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pipe</a:t>
              </a:r>
            </a:p>
          </p:txBody>
        </p:sp>
        <p:sp>
          <p:nvSpPr>
            <p:cNvPr id="55313" name="Oval 5"/>
            <p:cNvSpPr>
              <a:spLocks noChangeArrowheads="1"/>
            </p:cNvSpPr>
            <p:nvPr/>
          </p:nvSpPr>
          <p:spPr bwMode="auto">
            <a:xfrm>
              <a:off x="3889375" y="55467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14" name="Text Box 6"/>
            <p:cNvSpPr txBox="1">
              <a:spLocks noChangeArrowheads="1"/>
            </p:cNvSpPr>
            <p:nvPr/>
          </p:nvSpPr>
          <p:spPr bwMode="auto">
            <a:xfrm>
              <a:off x="4154074" y="5605068"/>
              <a:ext cx="661987" cy="398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ls</a:t>
              </a:r>
            </a:p>
          </p:txBody>
        </p:sp>
        <p:sp>
          <p:nvSpPr>
            <p:cNvPr id="55315" name="Line 7"/>
            <p:cNvSpPr>
              <a:spLocks noChangeShapeType="1"/>
            </p:cNvSpPr>
            <p:nvPr/>
          </p:nvSpPr>
          <p:spPr bwMode="auto">
            <a:xfrm flipV="1">
              <a:off x="2962275" y="5937250"/>
              <a:ext cx="998538" cy="46355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Text Box 8"/>
            <p:cNvSpPr txBox="1">
              <a:spLocks noChangeArrowheads="1"/>
            </p:cNvSpPr>
            <p:nvPr/>
          </p:nvSpPr>
          <p:spPr bwMode="auto">
            <a:xfrm>
              <a:off x="3211513" y="592931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5317" name="Line 9"/>
            <p:cNvSpPr>
              <a:spLocks noChangeShapeType="1"/>
            </p:cNvSpPr>
            <p:nvPr/>
          </p:nvSpPr>
          <p:spPr bwMode="auto">
            <a:xfrm>
              <a:off x="4754563" y="5949950"/>
              <a:ext cx="803275" cy="41433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Text Box 10"/>
            <p:cNvSpPr txBox="1">
              <a:spLocks noChangeArrowheads="1"/>
            </p:cNvSpPr>
            <p:nvPr/>
          </p:nvSpPr>
          <p:spPr bwMode="auto">
            <a:xfrm>
              <a:off x="5027613" y="58801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5319" name="Oval 13"/>
            <p:cNvSpPr>
              <a:spLocks noChangeArrowheads="1"/>
            </p:cNvSpPr>
            <p:nvPr/>
          </p:nvSpPr>
          <p:spPr bwMode="auto">
            <a:xfrm>
              <a:off x="3260725" y="35909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20" name="Text Box 14"/>
            <p:cNvSpPr txBox="1">
              <a:spLocks noChangeArrowheads="1"/>
            </p:cNvSpPr>
            <p:nvPr/>
          </p:nvSpPr>
          <p:spPr bwMode="auto">
            <a:xfrm>
              <a:off x="3463791" y="3634495"/>
              <a:ext cx="585463" cy="398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sort</a:t>
              </a:r>
            </a:p>
          </p:txBody>
        </p:sp>
        <p:sp>
          <p:nvSpPr>
            <p:cNvPr id="55321" name="Freeform 15"/>
            <p:cNvSpPr>
              <a:spLocks/>
            </p:cNvSpPr>
            <p:nvPr/>
          </p:nvSpPr>
          <p:spPr bwMode="auto">
            <a:xfrm>
              <a:off x="1979613" y="3913188"/>
              <a:ext cx="1298575" cy="1022350"/>
            </a:xfrm>
            <a:custGeom>
              <a:avLst/>
              <a:gdLst>
                <a:gd name="T0" fmla="*/ 2147483646 w 818"/>
                <a:gd name="T1" fmla="*/ 2147483646 h 644"/>
                <a:gd name="T2" fmla="*/ 2147483646 w 818"/>
                <a:gd name="T3" fmla="*/ 2147483646 h 644"/>
                <a:gd name="T4" fmla="*/ 2147483646 w 818"/>
                <a:gd name="T5" fmla="*/ 2147483646 h 644"/>
                <a:gd name="T6" fmla="*/ 2147483646 w 818"/>
                <a:gd name="T7" fmla="*/ 0 h 6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8" h="644">
                  <a:moveTo>
                    <a:pt x="450" y="607"/>
                  </a:moveTo>
                  <a:cubicBezTo>
                    <a:pt x="352" y="625"/>
                    <a:pt x="254" y="644"/>
                    <a:pt x="196" y="584"/>
                  </a:cubicBezTo>
                  <a:cubicBezTo>
                    <a:pt x="138" y="524"/>
                    <a:pt x="0" y="343"/>
                    <a:pt x="104" y="246"/>
                  </a:cubicBezTo>
                  <a:cubicBezTo>
                    <a:pt x="208" y="149"/>
                    <a:pt x="699" y="41"/>
                    <a:pt x="81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Text Box 16"/>
            <p:cNvSpPr txBox="1">
              <a:spLocks noChangeArrowheads="1"/>
            </p:cNvSpPr>
            <p:nvPr/>
          </p:nvSpPr>
          <p:spPr bwMode="auto">
            <a:xfrm>
              <a:off x="1895615" y="4524796"/>
              <a:ext cx="358472" cy="398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5323" name="Line 17"/>
            <p:cNvSpPr>
              <a:spLocks noChangeShapeType="1"/>
            </p:cNvSpPr>
            <p:nvPr/>
          </p:nvSpPr>
          <p:spPr bwMode="auto">
            <a:xfrm flipV="1">
              <a:off x="4143375" y="3522663"/>
              <a:ext cx="830263" cy="2444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18"/>
            <p:cNvSpPr>
              <a:spLocks noChangeShapeType="1"/>
            </p:cNvSpPr>
            <p:nvPr/>
          </p:nvSpPr>
          <p:spPr bwMode="auto">
            <a:xfrm>
              <a:off x="4181475" y="3865563"/>
              <a:ext cx="974725" cy="2063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Text Box 19"/>
            <p:cNvSpPr txBox="1">
              <a:spLocks noChangeArrowheads="1"/>
            </p:cNvSpPr>
            <p:nvPr/>
          </p:nvSpPr>
          <p:spPr bwMode="auto">
            <a:xfrm>
              <a:off x="4313238" y="3386138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5326" name="Text Box 20"/>
            <p:cNvSpPr txBox="1">
              <a:spLocks noChangeArrowheads="1"/>
            </p:cNvSpPr>
            <p:nvPr/>
          </p:nvSpPr>
          <p:spPr bwMode="auto">
            <a:xfrm>
              <a:off x="4618038" y="36401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5327" name="Text Box 21"/>
            <p:cNvSpPr txBox="1">
              <a:spLocks noChangeArrowheads="1"/>
            </p:cNvSpPr>
            <p:nvPr/>
          </p:nvSpPr>
          <p:spPr bwMode="auto">
            <a:xfrm>
              <a:off x="5680075" y="4984750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5328" name="Line 24"/>
            <p:cNvSpPr>
              <a:spLocks noChangeShapeType="1"/>
            </p:cNvSpPr>
            <p:nvPr/>
          </p:nvSpPr>
          <p:spPr bwMode="auto">
            <a:xfrm flipH="1">
              <a:off x="3681413" y="3340100"/>
              <a:ext cx="22225" cy="24606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Text Box 25"/>
            <p:cNvSpPr txBox="1">
              <a:spLocks noChangeArrowheads="1"/>
            </p:cNvSpPr>
            <p:nvPr/>
          </p:nvSpPr>
          <p:spPr bwMode="auto">
            <a:xfrm>
              <a:off x="3694113" y="315436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5330" name="Freeform 26"/>
            <p:cNvSpPr>
              <a:spLocks/>
            </p:cNvSpPr>
            <p:nvPr/>
          </p:nvSpPr>
          <p:spPr bwMode="auto">
            <a:xfrm>
              <a:off x="4156075" y="3975100"/>
              <a:ext cx="1181100" cy="804863"/>
            </a:xfrm>
            <a:custGeom>
              <a:avLst/>
              <a:gdLst>
                <a:gd name="T0" fmla="*/ 0 w 744"/>
                <a:gd name="T1" fmla="*/ 0 h 507"/>
                <a:gd name="T2" fmla="*/ 2147483646 w 744"/>
                <a:gd name="T3" fmla="*/ 2147483646 h 507"/>
                <a:gd name="T4" fmla="*/ 2147483646 w 744"/>
                <a:gd name="T5" fmla="*/ 2147483646 h 507"/>
                <a:gd name="T6" fmla="*/ 2147483646 w 744"/>
                <a:gd name="T7" fmla="*/ 2147483646 h 5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507">
                  <a:moveTo>
                    <a:pt x="0" y="0"/>
                  </a:moveTo>
                  <a:cubicBezTo>
                    <a:pt x="252" y="54"/>
                    <a:pt x="505" y="109"/>
                    <a:pt x="622" y="176"/>
                  </a:cubicBezTo>
                  <a:cubicBezTo>
                    <a:pt x="739" y="243"/>
                    <a:pt x="744" y="344"/>
                    <a:pt x="699" y="399"/>
                  </a:cubicBezTo>
                  <a:cubicBezTo>
                    <a:pt x="654" y="454"/>
                    <a:pt x="411" y="489"/>
                    <a:pt x="353" y="507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Text Box 27"/>
            <p:cNvSpPr txBox="1">
              <a:spLocks noChangeArrowheads="1"/>
            </p:cNvSpPr>
            <p:nvPr/>
          </p:nvSpPr>
          <p:spPr bwMode="auto">
            <a:xfrm>
              <a:off x="4935538" y="43005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55332" name="Freeform 39"/>
            <p:cNvSpPr>
              <a:spLocks/>
            </p:cNvSpPr>
            <p:nvPr/>
          </p:nvSpPr>
          <p:spPr bwMode="auto">
            <a:xfrm>
              <a:off x="4679950" y="4740275"/>
              <a:ext cx="1479550" cy="1957388"/>
            </a:xfrm>
            <a:custGeom>
              <a:avLst/>
              <a:gdLst>
                <a:gd name="T0" fmla="*/ 0 w 932"/>
                <a:gd name="T1" fmla="*/ 2147483646 h 1233"/>
                <a:gd name="T2" fmla="*/ 2147483646 w 932"/>
                <a:gd name="T3" fmla="*/ 2147483646 h 1233"/>
                <a:gd name="T4" fmla="*/ 2147483646 w 932"/>
                <a:gd name="T5" fmla="*/ 2147483646 h 1233"/>
                <a:gd name="T6" fmla="*/ 2147483646 w 932"/>
                <a:gd name="T7" fmla="*/ 2147483646 h 1233"/>
                <a:gd name="T8" fmla="*/ 2147483646 w 932"/>
                <a:gd name="T9" fmla="*/ 2147483646 h 1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2" h="1233">
                  <a:moveTo>
                    <a:pt x="0" y="800"/>
                  </a:moveTo>
                  <a:cubicBezTo>
                    <a:pt x="153" y="954"/>
                    <a:pt x="306" y="1108"/>
                    <a:pt x="446" y="1153"/>
                  </a:cubicBezTo>
                  <a:cubicBezTo>
                    <a:pt x="586" y="1198"/>
                    <a:pt x="778" y="1233"/>
                    <a:pt x="838" y="1069"/>
                  </a:cubicBezTo>
                  <a:cubicBezTo>
                    <a:pt x="898" y="905"/>
                    <a:pt x="932" y="340"/>
                    <a:pt x="807" y="170"/>
                  </a:cubicBezTo>
                  <a:cubicBezTo>
                    <a:pt x="682" y="0"/>
                    <a:pt x="205" y="68"/>
                    <a:pt x="85" y="48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7" name="Text Box 35"/>
          <p:cNvSpPr txBox="1">
            <a:spLocks noChangeArrowheads="1"/>
          </p:cNvSpPr>
          <p:nvPr/>
        </p:nvSpPr>
        <p:spPr bwMode="auto">
          <a:xfrm>
            <a:off x="1319156" y="4928573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err="1">
                <a:latin typeface="Comic Sans MS" panose="030F0702030302020204" pitchFamily="66" charset="0"/>
              </a:rPr>
              <a:t>fd</a:t>
            </a:r>
            <a:r>
              <a:rPr lang="en-US" altLang="en-US" sz="1400" dirty="0">
                <a:latin typeface="Comic Sans MS" panose="030F0702030302020204" pitchFamily="66" charset="0"/>
              </a:rPr>
              <a:t>[0]</a:t>
            </a:r>
          </a:p>
        </p:txBody>
      </p:sp>
      <p:sp>
        <p:nvSpPr>
          <p:cNvPr id="55308" name="Text Box 35"/>
          <p:cNvSpPr txBox="1">
            <a:spLocks noChangeArrowheads="1"/>
          </p:cNvSpPr>
          <p:nvPr/>
        </p:nvSpPr>
        <p:spPr bwMode="auto">
          <a:xfrm>
            <a:off x="3576067" y="4701393"/>
            <a:ext cx="596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err="1">
                <a:latin typeface="Comic Sans MS" panose="030F0702030302020204" pitchFamily="66" charset="0"/>
              </a:rPr>
              <a:t>fd</a:t>
            </a:r>
            <a:r>
              <a:rPr lang="en-US" altLang="en-US" sz="1400" dirty="0">
                <a:latin typeface="Comic Sans MS" panose="030F0702030302020204" pitchFamily="66" charset="0"/>
              </a:rPr>
              <a:t>[1]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1884363" y="5238750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3352800" y="-257175"/>
            <a:ext cx="5791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Child closes file descriptors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231888" y="6435743"/>
            <a:ext cx="2057400" cy="365125"/>
          </a:xfrm>
        </p:spPr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95066"/>
              </p:ext>
            </p:extLst>
          </p:nvPr>
        </p:nvGraphicFramePr>
        <p:xfrm>
          <a:off x="6584790" y="4555767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000894" y="602961"/>
            <a:ext cx="76200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if(</a:t>
            </a:r>
            <a:r>
              <a:rPr lang="en-US" altLang="en-US" sz="2000" b="1" dirty="0">
                <a:latin typeface="+mn-lt"/>
              </a:rPr>
              <a:t>dup2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[0], STDIN_FILENO) == -1)     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/* Parent executes sort */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redirect </a:t>
            </a:r>
            <a:r>
              <a:rPr lang="en-US" altLang="en-US" sz="2000" dirty="0" err="1">
                <a:latin typeface="+mn-lt"/>
              </a:rPr>
              <a:t>stdin</a:t>
            </a:r>
            <a:r>
              <a:rPr lang="en-US" altLang="en-US" sz="2000" dirty="0">
                <a:latin typeface="+mn-lt"/>
              </a:rPr>
              <a:t> of sort...");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 == -1) || 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</a:t>
            </a:r>
            <a:r>
              <a:rPr lang="en-US" altLang="en-US" sz="2000" dirty="0" err="1">
                <a:latin typeface="+mn-lt"/>
              </a:rPr>
              <a:t>usr</a:t>
            </a:r>
            <a:r>
              <a:rPr lang="en-US" altLang="en-US" sz="2000" dirty="0">
                <a:latin typeface="+mn-lt"/>
              </a:rPr>
              <a:t>/bin/sort", "sort", "-k5", "-n",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sort");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        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return 1;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} </a:t>
            </a:r>
          </a:p>
        </p:txBody>
      </p:sp>
      <p:sp>
        <p:nvSpPr>
          <p:cNvPr id="56327" name="Text Box 34"/>
          <p:cNvSpPr txBox="1">
            <a:spLocks noChangeArrowheads="1"/>
          </p:cNvSpPr>
          <p:nvPr/>
        </p:nvSpPr>
        <p:spPr bwMode="auto">
          <a:xfrm>
            <a:off x="5972930" y="3592668"/>
            <a:ext cx="26869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call</a:t>
            </a:r>
          </a:p>
        </p:txBody>
      </p:sp>
      <p:sp>
        <p:nvSpPr>
          <p:cNvPr id="125993" name="AutoShape 41"/>
          <p:cNvSpPr>
            <a:spLocks noChangeArrowheads="1"/>
          </p:cNvSpPr>
          <p:nvPr/>
        </p:nvSpPr>
        <p:spPr bwMode="auto">
          <a:xfrm rot="10800000">
            <a:off x="304800" y="622590"/>
            <a:ext cx="756312" cy="354012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6334" name="Group 1"/>
          <p:cNvGrpSpPr>
            <a:grpSpLocks/>
          </p:cNvGrpSpPr>
          <p:nvPr/>
        </p:nvGrpSpPr>
        <p:grpSpPr bwMode="auto">
          <a:xfrm>
            <a:off x="1143000" y="3635375"/>
            <a:ext cx="4267200" cy="2998788"/>
            <a:chOff x="1530350" y="3360738"/>
            <a:chExt cx="4470400" cy="3311525"/>
          </a:xfrm>
        </p:grpSpPr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2571448" y="4607162"/>
              <a:ext cx="1962452" cy="440017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41" name="Text Box 6"/>
            <p:cNvSpPr txBox="1">
              <a:spLocks noChangeArrowheads="1"/>
            </p:cNvSpPr>
            <p:nvPr/>
          </p:nvSpPr>
          <p:spPr bwMode="auto">
            <a:xfrm>
              <a:off x="3233738" y="4659313"/>
              <a:ext cx="568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pipe</a:t>
              </a:r>
            </a:p>
          </p:txBody>
        </p:sp>
        <p:sp>
          <p:nvSpPr>
            <p:cNvPr id="56342" name="Oval 7"/>
            <p:cNvSpPr>
              <a:spLocks noChangeArrowheads="1"/>
            </p:cNvSpPr>
            <p:nvPr/>
          </p:nvSpPr>
          <p:spPr bwMode="auto">
            <a:xfrm>
              <a:off x="3730625" y="55213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3" name="Text Box 8"/>
            <p:cNvSpPr txBox="1">
              <a:spLocks noChangeArrowheads="1"/>
            </p:cNvSpPr>
            <p:nvPr/>
          </p:nvSpPr>
          <p:spPr bwMode="auto">
            <a:xfrm>
              <a:off x="3978947" y="5607050"/>
              <a:ext cx="661987" cy="373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ls</a:t>
              </a:r>
            </a:p>
          </p:txBody>
        </p:sp>
        <p:sp>
          <p:nvSpPr>
            <p:cNvPr id="56344" name="Line 9"/>
            <p:cNvSpPr>
              <a:spLocks noChangeShapeType="1"/>
            </p:cNvSpPr>
            <p:nvPr/>
          </p:nvSpPr>
          <p:spPr bwMode="auto">
            <a:xfrm flipV="1">
              <a:off x="2803525" y="5911850"/>
              <a:ext cx="998538" cy="46355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Text Box 10"/>
            <p:cNvSpPr txBox="1">
              <a:spLocks noChangeArrowheads="1"/>
            </p:cNvSpPr>
            <p:nvPr/>
          </p:nvSpPr>
          <p:spPr bwMode="auto">
            <a:xfrm>
              <a:off x="3052763" y="590391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6346" name="Line 11"/>
            <p:cNvSpPr>
              <a:spLocks noChangeShapeType="1"/>
            </p:cNvSpPr>
            <p:nvPr/>
          </p:nvSpPr>
          <p:spPr bwMode="auto">
            <a:xfrm>
              <a:off x="4595813" y="5924550"/>
              <a:ext cx="803275" cy="41433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Text Box 12"/>
            <p:cNvSpPr txBox="1">
              <a:spLocks noChangeArrowheads="1"/>
            </p:cNvSpPr>
            <p:nvPr/>
          </p:nvSpPr>
          <p:spPr bwMode="auto">
            <a:xfrm>
              <a:off x="4868863" y="58547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6348" name="Oval 15"/>
            <p:cNvSpPr>
              <a:spLocks noChangeArrowheads="1"/>
            </p:cNvSpPr>
            <p:nvPr/>
          </p:nvSpPr>
          <p:spPr bwMode="auto">
            <a:xfrm>
              <a:off x="3101975" y="35655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9" name="Text Box 16"/>
            <p:cNvSpPr txBox="1">
              <a:spLocks noChangeArrowheads="1"/>
            </p:cNvSpPr>
            <p:nvPr/>
          </p:nvSpPr>
          <p:spPr bwMode="auto">
            <a:xfrm>
              <a:off x="3235747" y="3611283"/>
              <a:ext cx="614973" cy="373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sort</a:t>
              </a:r>
            </a:p>
          </p:txBody>
        </p:sp>
        <p:sp>
          <p:nvSpPr>
            <p:cNvPr id="56350" name="Freeform 17"/>
            <p:cNvSpPr>
              <a:spLocks/>
            </p:cNvSpPr>
            <p:nvPr/>
          </p:nvSpPr>
          <p:spPr bwMode="auto">
            <a:xfrm>
              <a:off x="1820863" y="3887788"/>
              <a:ext cx="1298575" cy="1022350"/>
            </a:xfrm>
            <a:custGeom>
              <a:avLst/>
              <a:gdLst>
                <a:gd name="T0" fmla="*/ 2147483646 w 818"/>
                <a:gd name="T1" fmla="*/ 2147483646 h 644"/>
                <a:gd name="T2" fmla="*/ 2147483646 w 818"/>
                <a:gd name="T3" fmla="*/ 2147483646 h 644"/>
                <a:gd name="T4" fmla="*/ 2147483646 w 818"/>
                <a:gd name="T5" fmla="*/ 2147483646 h 644"/>
                <a:gd name="T6" fmla="*/ 2147483646 w 818"/>
                <a:gd name="T7" fmla="*/ 0 h 6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8" h="644">
                  <a:moveTo>
                    <a:pt x="450" y="607"/>
                  </a:moveTo>
                  <a:cubicBezTo>
                    <a:pt x="352" y="625"/>
                    <a:pt x="254" y="644"/>
                    <a:pt x="196" y="584"/>
                  </a:cubicBezTo>
                  <a:cubicBezTo>
                    <a:pt x="138" y="524"/>
                    <a:pt x="0" y="343"/>
                    <a:pt x="104" y="246"/>
                  </a:cubicBezTo>
                  <a:cubicBezTo>
                    <a:pt x="208" y="149"/>
                    <a:pt x="699" y="41"/>
                    <a:pt x="81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Text Box 18"/>
            <p:cNvSpPr txBox="1">
              <a:spLocks noChangeArrowheads="1"/>
            </p:cNvSpPr>
            <p:nvPr/>
          </p:nvSpPr>
          <p:spPr bwMode="auto">
            <a:xfrm>
              <a:off x="1978025" y="4257675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6352" name="Line 19"/>
            <p:cNvSpPr>
              <a:spLocks noChangeShapeType="1"/>
            </p:cNvSpPr>
            <p:nvPr/>
          </p:nvSpPr>
          <p:spPr bwMode="auto">
            <a:xfrm flipV="1">
              <a:off x="3984625" y="3497263"/>
              <a:ext cx="830263" cy="2444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20"/>
            <p:cNvSpPr>
              <a:spLocks noChangeShapeType="1"/>
            </p:cNvSpPr>
            <p:nvPr/>
          </p:nvSpPr>
          <p:spPr bwMode="auto">
            <a:xfrm>
              <a:off x="4022725" y="3840163"/>
              <a:ext cx="974725" cy="2063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Text Box 21"/>
            <p:cNvSpPr txBox="1">
              <a:spLocks noChangeArrowheads="1"/>
            </p:cNvSpPr>
            <p:nvPr/>
          </p:nvSpPr>
          <p:spPr bwMode="auto">
            <a:xfrm>
              <a:off x="4154488" y="3360738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6355" name="Text Box 22"/>
            <p:cNvSpPr txBox="1">
              <a:spLocks noChangeArrowheads="1"/>
            </p:cNvSpPr>
            <p:nvPr/>
          </p:nvSpPr>
          <p:spPr bwMode="auto">
            <a:xfrm>
              <a:off x="4459288" y="36147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6356" name="Text Box 23"/>
            <p:cNvSpPr txBox="1">
              <a:spLocks noChangeArrowheads="1"/>
            </p:cNvSpPr>
            <p:nvPr/>
          </p:nvSpPr>
          <p:spPr bwMode="auto">
            <a:xfrm>
              <a:off x="4424363" y="6080125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6357" name="Text Box 27"/>
            <p:cNvSpPr txBox="1">
              <a:spLocks noChangeArrowheads="1"/>
            </p:cNvSpPr>
            <p:nvPr/>
          </p:nvSpPr>
          <p:spPr bwMode="auto">
            <a:xfrm>
              <a:off x="1646238" y="39449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6358" name="Freeform 28"/>
            <p:cNvSpPr>
              <a:spLocks/>
            </p:cNvSpPr>
            <p:nvPr/>
          </p:nvSpPr>
          <p:spPr bwMode="auto">
            <a:xfrm>
              <a:off x="3997325" y="3949700"/>
              <a:ext cx="1181100" cy="804863"/>
            </a:xfrm>
            <a:custGeom>
              <a:avLst/>
              <a:gdLst>
                <a:gd name="T0" fmla="*/ 0 w 744"/>
                <a:gd name="T1" fmla="*/ 0 h 507"/>
                <a:gd name="T2" fmla="*/ 2147483646 w 744"/>
                <a:gd name="T3" fmla="*/ 2147483646 h 507"/>
                <a:gd name="T4" fmla="*/ 2147483646 w 744"/>
                <a:gd name="T5" fmla="*/ 2147483646 h 507"/>
                <a:gd name="T6" fmla="*/ 2147483646 w 744"/>
                <a:gd name="T7" fmla="*/ 2147483646 h 5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507">
                  <a:moveTo>
                    <a:pt x="0" y="0"/>
                  </a:moveTo>
                  <a:cubicBezTo>
                    <a:pt x="252" y="54"/>
                    <a:pt x="505" y="109"/>
                    <a:pt x="622" y="176"/>
                  </a:cubicBezTo>
                  <a:cubicBezTo>
                    <a:pt x="739" y="243"/>
                    <a:pt x="744" y="344"/>
                    <a:pt x="699" y="399"/>
                  </a:cubicBezTo>
                  <a:cubicBezTo>
                    <a:pt x="654" y="454"/>
                    <a:pt x="411" y="489"/>
                    <a:pt x="353" y="507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9" name="Text Box 29"/>
            <p:cNvSpPr txBox="1">
              <a:spLocks noChangeArrowheads="1"/>
            </p:cNvSpPr>
            <p:nvPr/>
          </p:nvSpPr>
          <p:spPr bwMode="auto">
            <a:xfrm>
              <a:off x="4776788" y="42751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56360" name="Freeform 40"/>
            <p:cNvSpPr>
              <a:spLocks/>
            </p:cNvSpPr>
            <p:nvPr/>
          </p:nvSpPr>
          <p:spPr bwMode="auto">
            <a:xfrm>
              <a:off x="4521200" y="4714875"/>
              <a:ext cx="1479550" cy="1957388"/>
            </a:xfrm>
            <a:custGeom>
              <a:avLst/>
              <a:gdLst>
                <a:gd name="T0" fmla="*/ 0 w 932"/>
                <a:gd name="T1" fmla="*/ 2147483646 h 1233"/>
                <a:gd name="T2" fmla="*/ 2147483646 w 932"/>
                <a:gd name="T3" fmla="*/ 2147483646 h 1233"/>
                <a:gd name="T4" fmla="*/ 2147483646 w 932"/>
                <a:gd name="T5" fmla="*/ 2147483646 h 1233"/>
                <a:gd name="T6" fmla="*/ 2147483646 w 932"/>
                <a:gd name="T7" fmla="*/ 2147483646 h 1233"/>
                <a:gd name="T8" fmla="*/ 2147483646 w 932"/>
                <a:gd name="T9" fmla="*/ 2147483646 h 1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2" h="1233">
                  <a:moveTo>
                    <a:pt x="0" y="800"/>
                  </a:moveTo>
                  <a:cubicBezTo>
                    <a:pt x="153" y="954"/>
                    <a:pt x="306" y="1108"/>
                    <a:pt x="446" y="1153"/>
                  </a:cubicBezTo>
                  <a:cubicBezTo>
                    <a:pt x="586" y="1198"/>
                    <a:pt x="778" y="1233"/>
                    <a:pt x="838" y="1069"/>
                  </a:cubicBezTo>
                  <a:cubicBezTo>
                    <a:pt x="898" y="905"/>
                    <a:pt x="932" y="340"/>
                    <a:pt x="807" y="170"/>
                  </a:cubicBezTo>
                  <a:cubicBezTo>
                    <a:pt x="682" y="0"/>
                    <a:pt x="205" y="68"/>
                    <a:pt x="85" y="48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Freeform 42"/>
            <p:cNvSpPr>
              <a:spLocks/>
            </p:cNvSpPr>
            <p:nvPr/>
          </p:nvSpPr>
          <p:spPr bwMode="auto">
            <a:xfrm>
              <a:off x="1530350" y="3697288"/>
              <a:ext cx="1528763" cy="1239837"/>
            </a:xfrm>
            <a:custGeom>
              <a:avLst/>
              <a:gdLst>
                <a:gd name="T0" fmla="*/ 2147483646 w 963"/>
                <a:gd name="T1" fmla="*/ 2147483646 h 781"/>
                <a:gd name="T2" fmla="*/ 2147483646 w 963"/>
                <a:gd name="T3" fmla="*/ 2147483646 h 781"/>
                <a:gd name="T4" fmla="*/ 2147483646 w 963"/>
                <a:gd name="T5" fmla="*/ 2147483646 h 781"/>
                <a:gd name="T6" fmla="*/ 2147483646 w 963"/>
                <a:gd name="T7" fmla="*/ 2147483646 h 781"/>
                <a:gd name="T8" fmla="*/ 2147483646 w 963"/>
                <a:gd name="T9" fmla="*/ 2147483646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781">
                  <a:moveTo>
                    <a:pt x="471" y="773"/>
                  </a:moveTo>
                  <a:cubicBezTo>
                    <a:pt x="358" y="777"/>
                    <a:pt x="245" y="781"/>
                    <a:pt x="172" y="704"/>
                  </a:cubicBezTo>
                  <a:cubicBezTo>
                    <a:pt x="99" y="627"/>
                    <a:pt x="0" y="422"/>
                    <a:pt x="34" y="312"/>
                  </a:cubicBezTo>
                  <a:cubicBezTo>
                    <a:pt x="68" y="202"/>
                    <a:pt x="224" y="86"/>
                    <a:pt x="379" y="43"/>
                  </a:cubicBezTo>
                  <a:cubicBezTo>
                    <a:pt x="534" y="0"/>
                    <a:pt x="866" y="50"/>
                    <a:pt x="963" y="51"/>
                  </a:cubicBezTo>
                </a:path>
              </a:pathLst>
            </a:custGeom>
            <a:noFill/>
            <a:ln w="222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AutoShape 45"/>
          <p:cNvSpPr>
            <a:spLocks noChangeArrowheads="1"/>
          </p:cNvSpPr>
          <p:nvPr/>
        </p:nvSpPr>
        <p:spPr bwMode="auto">
          <a:xfrm rot="10800000" flipH="1">
            <a:off x="8596232" y="4217340"/>
            <a:ext cx="487065" cy="1452207"/>
          </a:xfrm>
          <a:prstGeom prst="curvedLeftArrow">
            <a:avLst>
              <a:gd name="adj1" fmla="val 45340"/>
              <a:gd name="adj2" fmla="val 9069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36" name="Text Box 35"/>
          <p:cNvSpPr txBox="1">
            <a:spLocks noChangeArrowheads="1"/>
          </p:cNvSpPr>
          <p:nvPr/>
        </p:nvSpPr>
        <p:spPr bwMode="auto">
          <a:xfrm>
            <a:off x="1539875" y="5062538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6337" name="Text Box 35"/>
          <p:cNvSpPr txBox="1">
            <a:spLocks noChangeArrowheads="1"/>
          </p:cNvSpPr>
          <p:nvPr/>
        </p:nvSpPr>
        <p:spPr bwMode="auto">
          <a:xfrm>
            <a:off x="4006850" y="4962525"/>
            <a:ext cx="596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2359025" y="4860925"/>
            <a:ext cx="1401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725488" y="-227013"/>
            <a:ext cx="7053262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Parent calls dup2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9548"/>
              </p:ext>
            </p:extLst>
          </p:nvPr>
        </p:nvGraphicFramePr>
        <p:xfrm>
          <a:off x="6096649" y="4256409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fd</a:t>
                      </a:r>
                      <a:r>
                        <a:rPr lang="en-US" sz="18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fd</a:t>
                      </a:r>
                      <a:r>
                        <a:rPr lang="en-US" sz="18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33399" y="727755"/>
            <a:ext cx="6149753" cy="351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if(</a:t>
            </a:r>
            <a:r>
              <a:rPr lang="en-US" altLang="en-US" sz="2000" b="1" dirty="0">
                <a:latin typeface="+mn-lt"/>
              </a:rPr>
              <a:t>dup2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[0], STDIN_FILENO)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redirect </a:t>
            </a:r>
            <a:r>
              <a:rPr lang="en-US" altLang="en-US" sz="2000" dirty="0" err="1">
                <a:latin typeface="+mn-lt"/>
              </a:rPr>
              <a:t>stdin</a:t>
            </a:r>
            <a:r>
              <a:rPr lang="en-US" altLang="en-US" sz="2000" dirty="0">
                <a:latin typeface="+mn-lt"/>
              </a:rPr>
              <a:t> of sort...");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 == -1) || 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b="1" dirty="0">
                <a:latin typeface="+mn-lt"/>
              </a:rPr>
              <a:t>            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</a:t>
            </a:r>
            <a:r>
              <a:rPr lang="en-US" altLang="en-US" sz="2000" dirty="0" err="1">
                <a:latin typeface="+mn-lt"/>
              </a:rPr>
              <a:t>usr</a:t>
            </a:r>
            <a:r>
              <a:rPr lang="en-US" altLang="en-US" sz="2000" dirty="0">
                <a:latin typeface="+mn-lt"/>
              </a:rPr>
              <a:t>/bin/sort", "sort", "-k5", "-n",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sort");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        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return 1;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} 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2589583" y="4579346"/>
            <a:ext cx="1962150" cy="43973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233738" y="4659313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3730625" y="5521325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987800" y="5614988"/>
            <a:ext cx="661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2803525" y="5911850"/>
            <a:ext cx="998538" cy="4635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052763" y="59039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4595813" y="5924550"/>
            <a:ext cx="803275" cy="4143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4868863" y="58547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3101975" y="3565525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306763" y="3619500"/>
            <a:ext cx="5873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 flipV="1">
            <a:off x="3984625" y="3497263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>
            <a:off x="4022725" y="3840163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7"/>
          <p:cNvSpPr txBox="1">
            <a:spLocks noChangeArrowheads="1"/>
          </p:cNvSpPr>
          <p:nvPr/>
        </p:nvSpPr>
        <p:spPr bwMode="auto">
          <a:xfrm>
            <a:off x="4154488" y="3360738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7360" name="Text Box 18"/>
          <p:cNvSpPr txBox="1">
            <a:spLocks noChangeArrowheads="1"/>
          </p:cNvSpPr>
          <p:nvPr/>
        </p:nvSpPr>
        <p:spPr bwMode="auto">
          <a:xfrm>
            <a:off x="4459288" y="36147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7361" name="Text Box 19"/>
          <p:cNvSpPr txBox="1">
            <a:spLocks noChangeArrowheads="1"/>
          </p:cNvSpPr>
          <p:nvPr/>
        </p:nvSpPr>
        <p:spPr bwMode="auto">
          <a:xfrm>
            <a:off x="4424363" y="6080125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7362" name="Text Box 20"/>
          <p:cNvSpPr txBox="1">
            <a:spLocks noChangeArrowheads="1"/>
          </p:cNvSpPr>
          <p:nvPr/>
        </p:nvSpPr>
        <p:spPr bwMode="auto">
          <a:xfrm>
            <a:off x="1646238" y="39449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7367" name="Text Box 27"/>
          <p:cNvSpPr txBox="1">
            <a:spLocks noChangeArrowheads="1"/>
          </p:cNvSpPr>
          <p:nvPr/>
        </p:nvSpPr>
        <p:spPr bwMode="auto">
          <a:xfrm>
            <a:off x="6270333" y="4340567"/>
            <a:ext cx="26869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&amp; close(s) calls</a:t>
            </a:r>
          </a:p>
        </p:txBody>
      </p:sp>
      <p:sp>
        <p:nvSpPr>
          <p:cNvPr id="57369" name="Freeform 33"/>
          <p:cNvSpPr>
            <a:spLocks/>
          </p:cNvSpPr>
          <p:nvPr/>
        </p:nvSpPr>
        <p:spPr bwMode="auto">
          <a:xfrm>
            <a:off x="4521200" y="4714875"/>
            <a:ext cx="1479550" cy="1957388"/>
          </a:xfrm>
          <a:custGeom>
            <a:avLst/>
            <a:gdLst>
              <a:gd name="T0" fmla="*/ 0 w 932"/>
              <a:gd name="T1" fmla="*/ 2147483646 h 1233"/>
              <a:gd name="T2" fmla="*/ 2147483646 w 932"/>
              <a:gd name="T3" fmla="*/ 2147483646 h 1233"/>
              <a:gd name="T4" fmla="*/ 2147483646 w 932"/>
              <a:gd name="T5" fmla="*/ 2147483646 h 1233"/>
              <a:gd name="T6" fmla="*/ 2147483646 w 932"/>
              <a:gd name="T7" fmla="*/ 2147483646 h 1233"/>
              <a:gd name="T8" fmla="*/ 2147483646 w 932"/>
              <a:gd name="T9" fmla="*/ 2147483646 h 1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2" h="1233">
                <a:moveTo>
                  <a:pt x="0" y="800"/>
                </a:moveTo>
                <a:cubicBezTo>
                  <a:pt x="153" y="954"/>
                  <a:pt x="306" y="1108"/>
                  <a:pt x="446" y="1153"/>
                </a:cubicBezTo>
                <a:cubicBezTo>
                  <a:pt x="586" y="1198"/>
                  <a:pt x="778" y="1233"/>
                  <a:pt x="838" y="1069"/>
                </a:cubicBezTo>
                <a:cubicBezTo>
                  <a:pt x="898" y="905"/>
                  <a:pt x="932" y="340"/>
                  <a:pt x="807" y="170"/>
                </a:cubicBezTo>
                <a:cubicBezTo>
                  <a:pt x="682" y="0"/>
                  <a:pt x="205" y="68"/>
                  <a:pt x="85" y="4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0" name="AutoShape 34"/>
          <p:cNvSpPr>
            <a:spLocks noChangeArrowheads="1"/>
          </p:cNvSpPr>
          <p:nvPr/>
        </p:nvSpPr>
        <p:spPr bwMode="auto">
          <a:xfrm>
            <a:off x="5702300" y="1306327"/>
            <a:ext cx="901700" cy="281174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71" name="Freeform 35"/>
          <p:cNvSpPr>
            <a:spLocks/>
          </p:cNvSpPr>
          <p:nvPr/>
        </p:nvSpPr>
        <p:spPr bwMode="auto">
          <a:xfrm>
            <a:off x="1905000" y="3697288"/>
            <a:ext cx="1196975" cy="1196975"/>
          </a:xfrm>
          <a:custGeom>
            <a:avLst/>
            <a:gdLst>
              <a:gd name="T0" fmla="*/ 2147483646 w 963"/>
              <a:gd name="T1" fmla="*/ 2147483646 h 781"/>
              <a:gd name="T2" fmla="*/ 2147483646 w 963"/>
              <a:gd name="T3" fmla="*/ 2147483646 h 781"/>
              <a:gd name="T4" fmla="*/ 2147483646 w 963"/>
              <a:gd name="T5" fmla="*/ 2147483646 h 781"/>
              <a:gd name="T6" fmla="*/ 2147483646 w 963"/>
              <a:gd name="T7" fmla="*/ 2147483646 h 781"/>
              <a:gd name="T8" fmla="*/ 2147483646 w 963"/>
              <a:gd name="T9" fmla="*/ 2147483646 h 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" h="781">
                <a:moveTo>
                  <a:pt x="471" y="773"/>
                </a:moveTo>
                <a:cubicBezTo>
                  <a:pt x="358" y="777"/>
                  <a:pt x="245" y="781"/>
                  <a:pt x="172" y="704"/>
                </a:cubicBezTo>
                <a:cubicBezTo>
                  <a:pt x="99" y="627"/>
                  <a:pt x="0" y="422"/>
                  <a:pt x="34" y="312"/>
                </a:cubicBezTo>
                <a:cubicBezTo>
                  <a:pt x="68" y="202"/>
                  <a:pt x="224" y="86"/>
                  <a:pt x="379" y="43"/>
                </a:cubicBezTo>
                <a:cubicBezTo>
                  <a:pt x="534" y="0"/>
                  <a:pt x="866" y="50"/>
                  <a:pt x="963" y="51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Text Box 35"/>
          <p:cNvSpPr txBox="1">
            <a:spLocks noChangeArrowheads="1"/>
          </p:cNvSpPr>
          <p:nvPr/>
        </p:nvSpPr>
        <p:spPr bwMode="auto">
          <a:xfrm>
            <a:off x="4510088" y="4894263"/>
            <a:ext cx="5953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sp>
        <p:nvSpPr>
          <p:cNvPr id="57373" name="Text Box 35"/>
          <p:cNvSpPr txBox="1">
            <a:spLocks noChangeArrowheads="1"/>
          </p:cNvSpPr>
          <p:nvPr/>
        </p:nvSpPr>
        <p:spPr bwMode="auto">
          <a:xfrm>
            <a:off x="1971675" y="4945063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2803525" y="4727575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014413" y="-236538"/>
            <a:ext cx="71628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Parent closes file descriptors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83987"/>
              </p:ext>
            </p:extLst>
          </p:nvPr>
        </p:nvGraphicFramePr>
        <p:xfrm>
          <a:off x="6618288" y="5010832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14400" y="609600"/>
            <a:ext cx="6629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know: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What is a process?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How a process is created?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How a process can replace its image by running a new program 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Parent Process waits for a Child Process.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Next: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How do we pass useful information between processes?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How do we synchronize processes?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36603" y="626582"/>
            <a:ext cx="632777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if (</a:t>
            </a:r>
            <a:r>
              <a:rPr lang="en-US" altLang="en-US" sz="2000" dirty="0" err="1">
                <a:latin typeface="+mn-lt"/>
              </a:rPr>
              <a:t>childpid</a:t>
            </a:r>
            <a:r>
              <a:rPr lang="en-US" altLang="en-US" sz="2000" dirty="0">
                <a:latin typeface="+mn-lt"/>
              </a:rPr>
              <a:t> == 0)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if (</a:t>
            </a:r>
            <a:r>
              <a:rPr lang="en-US" altLang="en-US" sz="2000" b="1" dirty="0">
                <a:latin typeface="+mn-lt"/>
              </a:rPr>
              <a:t>dup2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[1], STDOUT_FILENO)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redirect </a:t>
            </a:r>
            <a:r>
              <a:rPr lang="en-US" altLang="en-US" sz="2000" dirty="0" err="1">
                <a:latin typeface="+mn-lt"/>
              </a:rPr>
              <a:t>stdout</a:t>
            </a:r>
            <a:r>
              <a:rPr lang="en-US" altLang="en-US" sz="2000" dirty="0">
                <a:latin typeface="+mn-lt"/>
              </a:rPr>
              <a:t> of ls");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[0]) == -1) || 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("/bin/</a:t>
            </a:r>
            <a:r>
              <a:rPr lang="en-US" altLang="en-US" sz="2000" dirty="0" err="1">
                <a:latin typeface="+mn-lt"/>
              </a:rPr>
              <a:t>ls","ls</a:t>
            </a:r>
            <a:r>
              <a:rPr lang="en-US" altLang="en-US" sz="2000" dirty="0">
                <a:latin typeface="+mn-lt"/>
              </a:rPr>
              <a:t>", "-l",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ls 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}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</a:t>
            </a: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58375" name="Text Box 28"/>
          <p:cNvSpPr txBox="1">
            <a:spLocks noChangeArrowheads="1"/>
          </p:cNvSpPr>
          <p:nvPr/>
        </p:nvSpPr>
        <p:spPr bwMode="auto">
          <a:xfrm>
            <a:off x="6270028" y="3487190"/>
            <a:ext cx="262001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child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&amp; close(s) calls</a:t>
            </a:r>
          </a:p>
        </p:txBody>
      </p:sp>
      <p:sp>
        <p:nvSpPr>
          <p:cNvPr id="168990" name="AutoShape 30"/>
          <p:cNvSpPr>
            <a:spLocks noChangeArrowheads="1"/>
          </p:cNvSpPr>
          <p:nvPr/>
        </p:nvSpPr>
        <p:spPr bwMode="auto">
          <a:xfrm>
            <a:off x="5006722" y="3106445"/>
            <a:ext cx="901700" cy="266993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8378" name="Group 2"/>
          <p:cNvGrpSpPr>
            <a:grpSpLocks/>
          </p:cNvGrpSpPr>
          <p:nvPr/>
        </p:nvGrpSpPr>
        <p:grpSpPr bwMode="auto">
          <a:xfrm>
            <a:off x="1600200" y="3962400"/>
            <a:ext cx="4054475" cy="2735263"/>
            <a:chOff x="1979613" y="3154363"/>
            <a:chExt cx="4179887" cy="3543300"/>
          </a:xfrm>
        </p:grpSpPr>
        <p:sp>
          <p:nvSpPr>
            <p:cNvPr id="168963" name="Rectangle 3"/>
            <p:cNvSpPr>
              <a:spLocks noChangeArrowheads="1"/>
            </p:cNvSpPr>
            <p:nvPr/>
          </p:nvSpPr>
          <p:spPr bwMode="auto">
            <a:xfrm>
              <a:off x="2730815" y="4632966"/>
              <a:ext cx="1962288" cy="440085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385" name="Text Box 4"/>
            <p:cNvSpPr txBox="1">
              <a:spLocks noChangeArrowheads="1"/>
            </p:cNvSpPr>
            <p:nvPr/>
          </p:nvSpPr>
          <p:spPr bwMode="auto">
            <a:xfrm>
              <a:off x="3392488" y="4684713"/>
              <a:ext cx="568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pipe</a:t>
              </a:r>
            </a:p>
          </p:txBody>
        </p:sp>
        <p:sp>
          <p:nvSpPr>
            <p:cNvPr id="58386" name="Oval 5"/>
            <p:cNvSpPr>
              <a:spLocks noChangeArrowheads="1"/>
            </p:cNvSpPr>
            <p:nvPr/>
          </p:nvSpPr>
          <p:spPr bwMode="auto">
            <a:xfrm>
              <a:off x="3889375" y="55467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387" name="Text Box 6"/>
            <p:cNvSpPr txBox="1">
              <a:spLocks noChangeArrowheads="1"/>
            </p:cNvSpPr>
            <p:nvPr/>
          </p:nvSpPr>
          <p:spPr bwMode="auto">
            <a:xfrm>
              <a:off x="4169604" y="5591513"/>
              <a:ext cx="661987" cy="438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ls</a:t>
              </a:r>
            </a:p>
          </p:txBody>
        </p:sp>
        <p:sp>
          <p:nvSpPr>
            <p:cNvPr id="58388" name="Line 7"/>
            <p:cNvSpPr>
              <a:spLocks noChangeShapeType="1"/>
            </p:cNvSpPr>
            <p:nvPr/>
          </p:nvSpPr>
          <p:spPr bwMode="auto">
            <a:xfrm flipV="1">
              <a:off x="2962275" y="5937250"/>
              <a:ext cx="998538" cy="46355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Text Box 8"/>
            <p:cNvSpPr txBox="1">
              <a:spLocks noChangeArrowheads="1"/>
            </p:cNvSpPr>
            <p:nvPr/>
          </p:nvSpPr>
          <p:spPr bwMode="auto">
            <a:xfrm>
              <a:off x="3211513" y="592931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8390" name="Line 9"/>
            <p:cNvSpPr>
              <a:spLocks noChangeShapeType="1"/>
            </p:cNvSpPr>
            <p:nvPr/>
          </p:nvSpPr>
          <p:spPr bwMode="auto">
            <a:xfrm>
              <a:off x="4754563" y="5949950"/>
              <a:ext cx="803275" cy="41433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Text Box 10"/>
            <p:cNvSpPr txBox="1">
              <a:spLocks noChangeArrowheads="1"/>
            </p:cNvSpPr>
            <p:nvPr/>
          </p:nvSpPr>
          <p:spPr bwMode="auto">
            <a:xfrm>
              <a:off x="5027613" y="58801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8392" name="Oval 11"/>
            <p:cNvSpPr>
              <a:spLocks noChangeArrowheads="1"/>
            </p:cNvSpPr>
            <p:nvPr/>
          </p:nvSpPr>
          <p:spPr bwMode="auto">
            <a:xfrm>
              <a:off x="3260725" y="35909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393" name="Text Box 12"/>
            <p:cNvSpPr txBox="1">
              <a:spLocks noChangeArrowheads="1"/>
            </p:cNvSpPr>
            <p:nvPr/>
          </p:nvSpPr>
          <p:spPr bwMode="auto">
            <a:xfrm>
              <a:off x="3436538" y="3622117"/>
              <a:ext cx="605238" cy="438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sort</a:t>
              </a:r>
            </a:p>
          </p:txBody>
        </p:sp>
        <p:sp>
          <p:nvSpPr>
            <p:cNvPr id="58394" name="Freeform 13"/>
            <p:cNvSpPr>
              <a:spLocks/>
            </p:cNvSpPr>
            <p:nvPr/>
          </p:nvSpPr>
          <p:spPr bwMode="auto">
            <a:xfrm>
              <a:off x="1979613" y="3913188"/>
              <a:ext cx="1298575" cy="1022350"/>
            </a:xfrm>
            <a:custGeom>
              <a:avLst/>
              <a:gdLst>
                <a:gd name="T0" fmla="*/ 2147483646 w 818"/>
                <a:gd name="T1" fmla="*/ 2147483646 h 644"/>
                <a:gd name="T2" fmla="*/ 2147483646 w 818"/>
                <a:gd name="T3" fmla="*/ 2147483646 h 644"/>
                <a:gd name="T4" fmla="*/ 2147483646 w 818"/>
                <a:gd name="T5" fmla="*/ 2147483646 h 644"/>
                <a:gd name="T6" fmla="*/ 2147483646 w 818"/>
                <a:gd name="T7" fmla="*/ 0 h 6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8" h="644">
                  <a:moveTo>
                    <a:pt x="450" y="607"/>
                  </a:moveTo>
                  <a:cubicBezTo>
                    <a:pt x="352" y="625"/>
                    <a:pt x="254" y="644"/>
                    <a:pt x="196" y="584"/>
                  </a:cubicBezTo>
                  <a:cubicBezTo>
                    <a:pt x="138" y="524"/>
                    <a:pt x="0" y="343"/>
                    <a:pt x="104" y="246"/>
                  </a:cubicBezTo>
                  <a:cubicBezTo>
                    <a:pt x="208" y="149"/>
                    <a:pt x="699" y="41"/>
                    <a:pt x="81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Text Box 14"/>
            <p:cNvSpPr txBox="1">
              <a:spLocks noChangeArrowheads="1"/>
            </p:cNvSpPr>
            <p:nvPr/>
          </p:nvSpPr>
          <p:spPr bwMode="auto">
            <a:xfrm>
              <a:off x="2136775" y="4283075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8396" name="Line 15"/>
            <p:cNvSpPr>
              <a:spLocks noChangeShapeType="1"/>
            </p:cNvSpPr>
            <p:nvPr/>
          </p:nvSpPr>
          <p:spPr bwMode="auto">
            <a:xfrm flipV="1">
              <a:off x="4143375" y="3522663"/>
              <a:ext cx="830263" cy="2444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Line 16"/>
            <p:cNvSpPr>
              <a:spLocks noChangeShapeType="1"/>
            </p:cNvSpPr>
            <p:nvPr/>
          </p:nvSpPr>
          <p:spPr bwMode="auto">
            <a:xfrm>
              <a:off x="4181475" y="3865563"/>
              <a:ext cx="974725" cy="2063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Text Box 17"/>
            <p:cNvSpPr txBox="1">
              <a:spLocks noChangeArrowheads="1"/>
            </p:cNvSpPr>
            <p:nvPr/>
          </p:nvSpPr>
          <p:spPr bwMode="auto">
            <a:xfrm>
              <a:off x="4313238" y="3386138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8399" name="Text Box 18"/>
            <p:cNvSpPr txBox="1">
              <a:spLocks noChangeArrowheads="1"/>
            </p:cNvSpPr>
            <p:nvPr/>
          </p:nvSpPr>
          <p:spPr bwMode="auto">
            <a:xfrm>
              <a:off x="4618038" y="36401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8400" name="Text Box 19"/>
            <p:cNvSpPr txBox="1">
              <a:spLocks noChangeArrowheads="1"/>
            </p:cNvSpPr>
            <p:nvPr/>
          </p:nvSpPr>
          <p:spPr bwMode="auto">
            <a:xfrm>
              <a:off x="5680075" y="4984750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8401" name="Line 20"/>
            <p:cNvSpPr>
              <a:spLocks noChangeShapeType="1"/>
            </p:cNvSpPr>
            <p:nvPr/>
          </p:nvSpPr>
          <p:spPr bwMode="auto">
            <a:xfrm flipH="1">
              <a:off x="3681413" y="3340100"/>
              <a:ext cx="22225" cy="24606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Text Box 21"/>
            <p:cNvSpPr txBox="1">
              <a:spLocks noChangeArrowheads="1"/>
            </p:cNvSpPr>
            <p:nvPr/>
          </p:nvSpPr>
          <p:spPr bwMode="auto">
            <a:xfrm>
              <a:off x="3694113" y="315436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8403" name="Freeform 31"/>
            <p:cNvSpPr>
              <a:spLocks/>
            </p:cNvSpPr>
            <p:nvPr/>
          </p:nvSpPr>
          <p:spPr bwMode="auto">
            <a:xfrm>
              <a:off x="4679950" y="4740275"/>
              <a:ext cx="1479550" cy="1957388"/>
            </a:xfrm>
            <a:custGeom>
              <a:avLst/>
              <a:gdLst>
                <a:gd name="T0" fmla="*/ 0 w 932"/>
                <a:gd name="T1" fmla="*/ 2147483646 h 1233"/>
                <a:gd name="T2" fmla="*/ 2147483646 w 932"/>
                <a:gd name="T3" fmla="*/ 2147483646 h 1233"/>
                <a:gd name="T4" fmla="*/ 2147483646 w 932"/>
                <a:gd name="T5" fmla="*/ 2147483646 h 1233"/>
                <a:gd name="T6" fmla="*/ 2147483646 w 932"/>
                <a:gd name="T7" fmla="*/ 2147483646 h 1233"/>
                <a:gd name="T8" fmla="*/ 2147483646 w 932"/>
                <a:gd name="T9" fmla="*/ 2147483646 h 1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2" h="1233">
                  <a:moveTo>
                    <a:pt x="0" y="800"/>
                  </a:moveTo>
                  <a:cubicBezTo>
                    <a:pt x="153" y="954"/>
                    <a:pt x="306" y="1108"/>
                    <a:pt x="446" y="1153"/>
                  </a:cubicBezTo>
                  <a:cubicBezTo>
                    <a:pt x="586" y="1198"/>
                    <a:pt x="778" y="1233"/>
                    <a:pt x="838" y="1069"/>
                  </a:cubicBezTo>
                  <a:cubicBezTo>
                    <a:pt x="898" y="905"/>
                    <a:pt x="932" y="340"/>
                    <a:pt x="807" y="170"/>
                  </a:cubicBezTo>
                  <a:cubicBezTo>
                    <a:pt x="682" y="0"/>
                    <a:pt x="205" y="68"/>
                    <a:pt x="85" y="48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9" name="Text Box 32"/>
          <p:cNvSpPr txBox="1">
            <a:spLocks noChangeArrowheads="1"/>
          </p:cNvSpPr>
          <p:nvPr/>
        </p:nvSpPr>
        <p:spPr bwMode="auto">
          <a:xfrm>
            <a:off x="5654674" y="5694363"/>
            <a:ext cx="2422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ls writes to </a:t>
            </a:r>
            <a:r>
              <a:rPr lang="en-US" altLang="en-US" dirty="0" err="1">
                <a:solidFill>
                  <a:srgbClr val="C00000"/>
                </a:solidFill>
              </a:rPr>
              <a:t>stdout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58380" name="Text Box 35"/>
          <p:cNvSpPr txBox="1">
            <a:spLocks noChangeArrowheads="1"/>
          </p:cNvSpPr>
          <p:nvPr/>
        </p:nvSpPr>
        <p:spPr bwMode="auto">
          <a:xfrm>
            <a:off x="1717675" y="5330825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8381" name="Text Box 35"/>
          <p:cNvSpPr txBox="1">
            <a:spLocks noChangeArrowheads="1"/>
          </p:cNvSpPr>
          <p:nvPr/>
        </p:nvSpPr>
        <p:spPr bwMode="auto">
          <a:xfrm>
            <a:off x="4186238" y="5275263"/>
            <a:ext cx="596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2595563" y="5230813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859813" y="-230188"/>
            <a:ext cx="56222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Child executes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ls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90147"/>
              </p:ext>
            </p:extLst>
          </p:nvPr>
        </p:nvGraphicFramePr>
        <p:xfrm>
          <a:off x="6584513" y="4148290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782638"/>
            <a:ext cx="616540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       if(</a:t>
            </a:r>
            <a:r>
              <a:rPr lang="en-US" altLang="en-US" sz="2000" b="1" dirty="0">
                <a:latin typeface="+mn-lt"/>
              </a:rPr>
              <a:t>dup2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[0], STDIN_FILENO)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redirect </a:t>
            </a:r>
            <a:r>
              <a:rPr lang="en-US" altLang="en-US" sz="2000" dirty="0" err="1">
                <a:latin typeface="+mn-lt"/>
              </a:rPr>
              <a:t>stdin</a:t>
            </a:r>
            <a:r>
              <a:rPr lang="en-US" altLang="en-US" sz="2000" dirty="0">
                <a:latin typeface="+mn-lt"/>
              </a:rPr>
              <a:t> of sort...");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 == -1) || 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</a:t>
            </a:r>
            <a:r>
              <a:rPr lang="en-US" altLang="en-US" sz="2000" b="1" dirty="0">
                <a:latin typeface="+mn-lt"/>
              </a:rPr>
              <a:t>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</a:t>
            </a:r>
            <a:r>
              <a:rPr lang="en-US" altLang="en-US" sz="2000" dirty="0" err="1">
                <a:latin typeface="+mn-lt"/>
              </a:rPr>
              <a:t>usr</a:t>
            </a:r>
            <a:r>
              <a:rPr lang="en-US" altLang="en-US" sz="2000" dirty="0">
                <a:latin typeface="+mn-lt"/>
              </a:rPr>
              <a:t>/bin/sort", "sort", "-k5", "-n",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sort");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        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return 1;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} </a:t>
            </a:r>
          </a:p>
        </p:txBody>
      </p:sp>
      <p:sp>
        <p:nvSpPr>
          <p:cNvPr id="59399" name="Text Box 23"/>
          <p:cNvSpPr txBox="1">
            <a:spLocks noChangeArrowheads="1"/>
          </p:cNvSpPr>
          <p:nvPr/>
        </p:nvSpPr>
        <p:spPr bwMode="auto">
          <a:xfrm>
            <a:off x="6215405" y="3632090"/>
            <a:ext cx="26869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&amp; close(s) calls</a:t>
            </a:r>
          </a:p>
        </p:txBody>
      </p:sp>
      <p:sp>
        <p:nvSpPr>
          <p:cNvPr id="170010" name="AutoShape 26"/>
          <p:cNvSpPr>
            <a:spLocks noChangeArrowheads="1"/>
          </p:cNvSpPr>
          <p:nvPr/>
        </p:nvSpPr>
        <p:spPr bwMode="auto">
          <a:xfrm>
            <a:off x="6121401" y="2627203"/>
            <a:ext cx="901700" cy="354012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2378075" y="4887913"/>
            <a:ext cx="1778000" cy="379412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3" name="Text Box 4"/>
          <p:cNvSpPr txBox="1">
            <a:spLocks noChangeArrowheads="1"/>
          </p:cNvSpPr>
          <p:nvPr/>
        </p:nvSpPr>
        <p:spPr bwMode="auto">
          <a:xfrm>
            <a:off x="2978150" y="4932363"/>
            <a:ext cx="5159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9404" name="Oval 5"/>
          <p:cNvSpPr>
            <a:spLocks noChangeArrowheads="1"/>
          </p:cNvSpPr>
          <p:nvPr/>
        </p:nvSpPr>
        <p:spPr bwMode="auto">
          <a:xfrm>
            <a:off x="3429000" y="5676900"/>
            <a:ext cx="862013" cy="4540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405" name="Text Box 6"/>
          <p:cNvSpPr txBox="1">
            <a:spLocks noChangeArrowheads="1"/>
          </p:cNvSpPr>
          <p:nvPr/>
        </p:nvSpPr>
        <p:spPr bwMode="auto">
          <a:xfrm>
            <a:off x="3675063" y="5743575"/>
            <a:ext cx="723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59406" name="Line 7"/>
          <p:cNvSpPr>
            <a:spLocks noChangeShapeType="1"/>
          </p:cNvSpPr>
          <p:nvPr/>
        </p:nvSpPr>
        <p:spPr bwMode="auto">
          <a:xfrm flipV="1">
            <a:off x="2589213" y="6015038"/>
            <a:ext cx="904875" cy="4000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Text Box 8"/>
          <p:cNvSpPr txBox="1">
            <a:spLocks noChangeArrowheads="1"/>
          </p:cNvSpPr>
          <p:nvPr/>
        </p:nvSpPr>
        <p:spPr bwMode="auto">
          <a:xfrm>
            <a:off x="2814638" y="6008688"/>
            <a:ext cx="279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9408" name="Line 9"/>
          <p:cNvSpPr>
            <a:spLocks noChangeShapeType="1"/>
          </p:cNvSpPr>
          <p:nvPr/>
        </p:nvSpPr>
        <p:spPr bwMode="auto">
          <a:xfrm>
            <a:off x="4213225" y="6026150"/>
            <a:ext cx="727075" cy="35718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Text Box 10"/>
          <p:cNvSpPr txBox="1">
            <a:spLocks noChangeArrowheads="1"/>
          </p:cNvSpPr>
          <p:nvPr/>
        </p:nvSpPr>
        <p:spPr bwMode="auto">
          <a:xfrm>
            <a:off x="4460875" y="5965825"/>
            <a:ext cx="2794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9410" name="Oval 11"/>
          <p:cNvSpPr>
            <a:spLocks noChangeArrowheads="1"/>
          </p:cNvSpPr>
          <p:nvPr/>
        </p:nvSpPr>
        <p:spPr bwMode="auto">
          <a:xfrm>
            <a:off x="2859088" y="3986213"/>
            <a:ext cx="862012" cy="4540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411" name="Text Box 12"/>
          <p:cNvSpPr txBox="1">
            <a:spLocks noChangeArrowheads="1"/>
          </p:cNvSpPr>
          <p:nvPr/>
        </p:nvSpPr>
        <p:spPr bwMode="auto">
          <a:xfrm>
            <a:off x="2976563" y="4033838"/>
            <a:ext cx="5857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59412" name="Line 13"/>
          <p:cNvSpPr>
            <a:spLocks noChangeShapeType="1"/>
          </p:cNvSpPr>
          <p:nvPr/>
        </p:nvSpPr>
        <p:spPr bwMode="auto">
          <a:xfrm flipV="1">
            <a:off x="3659188" y="3927475"/>
            <a:ext cx="752475" cy="2111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14"/>
          <p:cNvSpPr>
            <a:spLocks noChangeShapeType="1"/>
          </p:cNvSpPr>
          <p:nvPr/>
        </p:nvSpPr>
        <p:spPr bwMode="auto">
          <a:xfrm>
            <a:off x="3694113" y="4224338"/>
            <a:ext cx="882650" cy="1778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Text Box 15"/>
          <p:cNvSpPr txBox="1">
            <a:spLocks noChangeArrowheads="1"/>
          </p:cNvSpPr>
          <p:nvPr/>
        </p:nvSpPr>
        <p:spPr bwMode="auto">
          <a:xfrm>
            <a:off x="3813175" y="3810000"/>
            <a:ext cx="250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9415" name="Text Box 16"/>
          <p:cNvSpPr txBox="1">
            <a:spLocks noChangeArrowheads="1"/>
          </p:cNvSpPr>
          <p:nvPr/>
        </p:nvSpPr>
        <p:spPr bwMode="auto">
          <a:xfrm>
            <a:off x="4089400" y="4029075"/>
            <a:ext cx="2794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9416" name="Text Box 17"/>
          <p:cNvSpPr txBox="1">
            <a:spLocks noChangeArrowheads="1"/>
          </p:cNvSpPr>
          <p:nvPr/>
        </p:nvSpPr>
        <p:spPr bwMode="auto">
          <a:xfrm>
            <a:off x="4057650" y="6161088"/>
            <a:ext cx="2508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9417" name="Text Box 18"/>
          <p:cNvSpPr txBox="1">
            <a:spLocks noChangeArrowheads="1"/>
          </p:cNvSpPr>
          <p:nvPr/>
        </p:nvSpPr>
        <p:spPr bwMode="auto">
          <a:xfrm>
            <a:off x="1539875" y="4314825"/>
            <a:ext cx="2794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9418" name="Freeform 25"/>
          <p:cNvSpPr>
            <a:spLocks/>
          </p:cNvSpPr>
          <p:nvPr/>
        </p:nvSpPr>
        <p:spPr bwMode="auto">
          <a:xfrm>
            <a:off x="4144963" y="4979988"/>
            <a:ext cx="1341437" cy="1692275"/>
          </a:xfrm>
          <a:custGeom>
            <a:avLst/>
            <a:gdLst>
              <a:gd name="T0" fmla="*/ 0 w 932"/>
              <a:gd name="T1" fmla="*/ 2147483646 h 1233"/>
              <a:gd name="T2" fmla="*/ 2147483646 w 932"/>
              <a:gd name="T3" fmla="*/ 2147483646 h 1233"/>
              <a:gd name="T4" fmla="*/ 2147483646 w 932"/>
              <a:gd name="T5" fmla="*/ 2147483646 h 1233"/>
              <a:gd name="T6" fmla="*/ 2147483646 w 932"/>
              <a:gd name="T7" fmla="*/ 2147483646 h 1233"/>
              <a:gd name="T8" fmla="*/ 2147483646 w 932"/>
              <a:gd name="T9" fmla="*/ 2147483646 h 1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2" h="1233">
                <a:moveTo>
                  <a:pt x="0" y="800"/>
                </a:moveTo>
                <a:cubicBezTo>
                  <a:pt x="153" y="954"/>
                  <a:pt x="306" y="1108"/>
                  <a:pt x="446" y="1153"/>
                </a:cubicBezTo>
                <a:cubicBezTo>
                  <a:pt x="586" y="1198"/>
                  <a:pt x="778" y="1233"/>
                  <a:pt x="838" y="1069"/>
                </a:cubicBezTo>
                <a:cubicBezTo>
                  <a:pt x="898" y="905"/>
                  <a:pt x="932" y="340"/>
                  <a:pt x="807" y="170"/>
                </a:cubicBezTo>
                <a:cubicBezTo>
                  <a:pt x="682" y="0"/>
                  <a:pt x="205" y="68"/>
                  <a:pt x="85" y="4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Freeform 27"/>
          <p:cNvSpPr>
            <a:spLocks/>
          </p:cNvSpPr>
          <p:nvPr/>
        </p:nvSpPr>
        <p:spPr bwMode="auto">
          <a:xfrm>
            <a:off x="1733550" y="4132263"/>
            <a:ext cx="1181100" cy="977900"/>
          </a:xfrm>
          <a:custGeom>
            <a:avLst/>
            <a:gdLst>
              <a:gd name="T0" fmla="*/ 2147483646 w 963"/>
              <a:gd name="T1" fmla="*/ 2147483646 h 781"/>
              <a:gd name="T2" fmla="*/ 2147483646 w 963"/>
              <a:gd name="T3" fmla="*/ 2147483646 h 781"/>
              <a:gd name="T4" fmla="*/ 2147483646 w 963"/>
              <a:gd name="T5" fmla="*/ 2147483646 h 781"/>
              <a:gd name="T6" fmla="*/ 2147483646 w 963"/>
              <a:gd name="T7" fmla="*/ 2147483646 h 781"/>
              <a:gd name="T8" fmla="*/ 2147483646 w 963"/>
              <a:gd name="T9" fmla="*/ 2147483646 h 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" h="781">
                <a:moveTo>
                  <a:pt x="471" y="773"/>
                </a:moveTo>
                <a:cubicBezTo>
                  <a:pt x="358" y="777"/>
                  <a:pt x="245" y="781"/>
                  <a:pt x="172" y="704"/>
                </a:cubicBezTo>
                <a:cubicBezTo>
                  <a:pt x="99" y="627"/>
                  <a:pt x="0" y="422"/>
                  <a:pt x="34" y="312"/>
                </a:cubicBezTo>
                <a:cubicBezTo>
                  <a:pt x="68" y="202"/>
                  <a:pt x="224" y="86"/>
                  <a:pt x="379" y="43"/>
                </a:cubicBezTo>
                <a:cubicBezTo>
                  <a:pt x="534" y="0"/>
                  <a:pt x="866" y="50"/>
                  <a:pt x="963" y="51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333018" y="4175125"/>
            <a:ext cx="1525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  <a:latin typeface="+mn-lt"/>
              </a:rPr>
              <a:t>sort reads </a:t>
            </a:r>
          </a:p>
          <a:p>
            <a:r>
              <a:rPr lang="en-US" altLang="en-US" dirty="0">
                <a:solidFill>
                  <a:srgbClr val="C00000"/>
                </a:solidFill>
                <a:latin typeface="+mn-lt"/>
              </a:rPr>
              <a:t>from </a:t>
            </a:r>
            <a:r>
              <a:rPr lang="en-US" altLang="en-US" dirty="0" err="1">
                <a:solidFill>
                  <a:srgbClr val="C00000"/>
                </a:solidFill>
                <a:latin typeface="+mn-lt"/>
              </a:rPr>
              <a:t>stdin</a:t>
            </a:r>
            <a:endParaRPr lang="en-US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9421" name="Text Box 35"/>
          <p:cNvSpPr txBox="1">
            <a:spLocks noChangeArrowheads="1"/>
          </p:cNvSpPr>
          <p:nvPr/>
        </p:nvSpPr>
        <p:spPr bwMode="auto">
          <a:xfrm>
            <a:off x="1717675" y="5103813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9422" name="Text Box 35"/>
          <p:cNvSpPr txBox="1">
            <a:spLocks noChangeArrowheads="1"/>
          </p:cNvSpPr>
          <p:nvPr/>
        </p:nvSpPr>
        <p:spPr bwMode="auto">
          <a:xfrm>
            <a:off x="4100513" y="5105400"/>
            <a:ext cx="596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2560638" y="4979988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685800" y="-147637"/>
            <a:ext cx="7705725" cy="9302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Parent executes 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09357"/>
              </p:ext>
            </p:extLst>
          </p:nvPr>
        </p:nvGraphicFramePr>
        <p:xfrm>
          <a:off x="6572251" y="4301173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914400" y="1263650"/>
            <a:ext cx="3687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ls –l | sort –k5 –n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865313" y="3765550"/>
            <a:ext cx="1962150" cy="43973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2527300" y="376555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3024188" y="4679950"/>
            <a:ext cx="950912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3344863" y="4781550"/>
            <a:ext cx="338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V="1">
            <a:off x="2097088" y="5070475"/>
            <a:ext cx="998537" cy="4635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2346325" y="50625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>
            <a:off x="3889375" y="5083175"/>
            <a:ext cx="803275" cy="4143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4162425" y="50133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0427" name="Freeform 14"/>
          <p:cNvSpPr>
            <a:spLocks/>
          </p:cNvSpPr>
          <p:nvPr/>
        </p:nvSpPr>
        <p:spPr bwMode="auto">
          <a:xfrm>
            <a:off x="3840163" y="3975100"/>
            <a:ext cx="628650" cy="852488"/>
          </a:xfrm>
          <a:custGeom>
            <a:avLst/>
            <a:gdLst>
              <a:gd name="T0" fmla="*/ 2147483646 w 396"/>
              <a:gd name="T1" fmla="*/ 2147483646 h 537"/>
              <a:gd name="T2" fmla="*/ 2147483646 w 396"/>
              <a:gd name="T3" fmla="*/ 2147483646 h 537"/>
              <a:gd name="T4" fmla="*/ 2147483646 w 396"/>
              <a:gd name="T5" fmla="*/ 2147483646 h 537"/>
              <a:gd name="T6" fmla="*/ 0 w 396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6" h="537">
                <a:moveTo>
                  <a:pt x="31" y="537"/>
                </a:moveTo>
                <a:cubicBezTo>
                  <a:pt x="185" y="492"/>
                  <a:pt x="340" y="447"/>
                  <a:pt x="368" y="368"/>
                </a:cubicBezTo>
                <a:cubicBezTo>
                  <a:pt x="396" y="289"/>
                  <a:pt x="260" y="120"/>
                  <a:pt x="199" y="60"/>
                </a:cubicBezTo>
                <a:cubicBezTo>
                  <a:pt x="138" y="0"/>
                  <a:pt x="33" y="16"/>
                  <a:pt x="0" y="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5"/>
          <p:cNvSpPr txBox="1">
            <a:spLocks noChangeArrowheads="1"/>
          </p:cNvSpPr>
          <p:nvPr/>
        </p:nvSpPr>
        <p:spPr bwMode="auto">
          <a:xfrm>
            <a:off x="4113213" y="433070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0429" name="Oval 16"/>
          <p:cNvSpPr>
            <a:spLocks noChangeArrowheads="1"/>
          </p:cNvSpPr>
          <p:nvPr/>
        </p:nvSpPr>
        <p:spPr bwMode="auto">
          <a:xfrm>
            <a:off x="2395538" y="2724150"/>
            <a:ext cx="950912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30" name="Text Box 17"/>
          <p:cNvSpPr txBox="1">
            <a:spLocks noChangeArrowheads="1"/>
          </p:cNvSpPr>
          <p:nvPr/>
        </p:nvSpPr>
        <p:spPr bwMode="auto">
          <a:xfrm>
            <a:off x="2576513" y="2830513"/>
            <a:ext cx="582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60431" name="Freeform 18"/>
          <p:cNvSpPr>
            <a:spLocks/>
          </p:cNvSpPr>
          <p:nvPr/>
        </p:nvSpPr>
        <p:spPr bwMode="auto">
          <a:xfrm>
            <a:off x="1114425" y="3046413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19"/>
          <p:cNvSpPr txBox="1">
            <a:spLocks noChangeArrowheads="1"/>
          </p:cNvSpPr>
          <p:nvPr/>
        </p:nvSpPr>
        <p:spPr bwMode="auto">
          <a:xfrm>
            <a:off x="1271588" y="34163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0433" name="Line 20"/>
          <p:cNvSpPr>
            <a:spLocks noChangeShapeType="1"/>
          </p:cNvSpPr>
          <p:nvPr/>
        </p:nvSpPr>
        <p:spPr bwMode="auto">
          <a:xfrm flipV="1">
            <a:off x="3278188" y="2655888"/>
            <a:ext cx="830262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21"/>
          <p:cNvSpPr>
            <a:spLocks noChangeShapeType="1"/>
          </p:cNvSpPr>
          <p:nvPr/>
        </p:nvSpPr>
        <p:spPr bwMode="auto">
          <a:xfrm>
            <a:off x="3290888" y="3108325"/>
            <a:ext cx="768350" cy="35242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Text Box 23"/>
          <p:cNvSpPr txBox="1">
            <a:spLocks noChangeArrowheads="1"/>
          </p:cNvSpPr>
          <p:nvPr/>
        </p:nvSpPr>
        <p:spPr bwMode="auto">
          <a:xfrm>
            <a:off x="3448050" y="251936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0436" name="Text Box 24"/>
          <p:cNvSpPr txBox="1">
            <a:spLocks noChangeArrowheads="1"/>
          </p:cNvSpPr>
          <p:nvPr/>
        </p:nvSpPr>
        <p:spPr bwMode="auto">
          <a:xfrm>
            <a:off x="3559175" y="30067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0441" name="Text Box 29"/>
          <p:cNvSpPr txBox="1">
            <a:spLocks noChangeArrowheads="1"/>
          </p:cNvSpPr>
          <p:nvPr/>
        </p:nvSpPr>
        <p:spPr bwMode="auto">
          <a:xfrm>
            <a:off x="5622214" y="1979823"/>
            <a:ext cx="2434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sort file descriptor table</a:t>
            </a:r>
          </a:p>
        </p:txBody>
      </p:sp>
      <p:sp>
        <p:nvSpPr>
          <p:cNvPr id="60447" name="Text Box 35"/>
          <p:cNvSpPr txBox="1">
            <a:spLocks noChangeArrowheads="1"/>
          </p:cNvSpPr>
          <p:nvPr/>
        </p:nvSpPr>
        <p:spPr bwMode="auto">
          <a:xfrm>
            <a:off x="5735226" y="4297918"/>
            <a:ext cx="220797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ls file descriptor table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155825" y="4068763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09600" y="-65088"/>
            <a:ext cx="7650163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Finally: At the end – we have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93333"/>
              </p:ext>
            </p:extLst>
          </p:nvPr>
        </p:nvGraphicFramePr>
        <p:xfrm>
          <a:off x="5843692" y="2383842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54942"/>
              </p:ext>
            </p:extLst>
          </p:nvPr>
        </p:nvGraphicFramePr>
        <p:xfrm>
          <a:off x="5843692" y="4736624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-134938"/>
            <a:ext cx="8686800" cy="1143001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Demo # 2: set detach-on-fork </a:t>
            </a:r>
            <a:r>
              <a:rPr lang="en-US" altLang="en-US" sz="2800" dirty="0">
                <a:solidFill>
                  <a:srgbClr val="FF0000"/>
                </a:solidFill>
              </a:rPr>
              <a:t>off</a:t>
            </a:r>
            <a:r>
              <a:rPr lang="en-US" altLang="en-US" sz="2800" dirty="0"/>
              <a:t> (Process Synchronization)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3708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634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6934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3704878"/>
            <a:ext cx="3543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Enlarged version following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04438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(1 of 3): set detach-on-fork </a:t>
            </a:r>
            <a:r>
              <a:rPr lang="en-US" altLang="en-US" sz="2800" dirty="0">
                <a:solidFill>
                  <a:srgbClr val="FF0000"/>
                </a:solidFill>
              </a:rPr>
              <a:t>off</a:t>
            </a:r>
            <a:r>
              <a:rPr lang="en-US" altLang="en-US" sz="2800" dirty="0"/>
              <a:t> (Process Synchronization)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199"/>
            <a:ext cx="7886700" cy="55181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&lt;sys/</a:t>
            </a:r>
            <a:r>
              <a:rPr lang="en-US" sz="1800" dirty="0" err="1"/>
              <a:t>wait.h</a:t>
            </a:r>
            <a:r>
              <a:rPr lang="en-US" sz="1800" dirty="0"/>
              <a:t>&gt;						         // </a:t>
            </a:r>
            <a:r>
              <a:rPr lang="en-US" sz="1800" b="1" dirty="0" err="1"/>
              <a:t>pipe_sync.c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#include “</a:t>
            </a:r>
            <a:r>
              <a:rPr lang="en-US" sz="1800" dirty="0" err="1">
                <a:highlight>
                  <a:srgbClr val="FFFF00"/>
                </a:highlight>
              </a:rPr>
              <a:t>tlpi_hdr.h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r>
              <a:rPr lang="en-US" sz="1800" dirty="0"/>
              <a:t>#define BUF_SIZE 10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 *</a:t>
            </a:r>
            <a:r>
              <a:rPr lang="en-US" sz="1800" dirty="0" err="1"/>
              <a:t>argv</a:t>
            </a:r>
            <a:r>
              <a:rPr lang="en-US" sz="1800" dirty="0"/>
              <a:t>[ ])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pfd</a:t>
            </a:r>
            <a:r>
              <a:rPr lang="en-US" sz="1800" dirty="0"/>
              <a:t>[2];				/* Pipe file descriptors */</a:t>
            </a:r>
          </a:p>
          <a:p>
            <a:pPr marL="0" indent="0">
              <a:buNone/>
            </a:pPr>
            <a:r>
              <a:rPr lang="en-US" sz="1800" dirty="0"/>
              <a:t>    char </a:t>
            </a:r>
            <a:r>
              <a:rPr lang="en-US" sz="1800" dirty="0" err="1"/>
              <a:t>buf</a:t>
            </a:r>
            <a:r>
              <a:rPr lang="en-US" sz="1800" dirty="0"/>
              <a:t>[BUF_SIZE];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ssize_t</a:t>
            </a:r>
            <a:r>
              <a:rPr lang="en-US" sz="1800" dirty="0"/>
              <a:t> </a:t>
            </a:r>
            <a:r>
              <a:rPr lang="en-US" sz="1800" dirty="0" err="1"/>
              <a:t>numRead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argc</a:t>
            </a:r>
            <a:r>
              <a:rPr lang="en-US" sz="1800" dirty="0"/>
              <a:t> != 2 || </a:t>
            </a:r>
            <a:r>
              <a:rPr lang="en-US" sz="1800" dirty="0" err="1"/>
              <a:t>strcmp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[1], "--help") == 0)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highlight>
                  <a:srgbClr val="FFFF00"/>
                </a:highlight>
              </a:rPr>
              <a:t>usageErr</a:t>
            </a:r>
            <a:r>
              <a:rPr lang="en-US" sz="1800" dirty="0"/>
              <a:t>("%s string\n". </a:t>
            </a:r>
            <a:r>
              <a:rPr lang="en-US" sz="1800" dirty="0" err="1"/>
              <a:t>argv</a:t>
            </a:r>
            <a:r>
              <a:rPr lang="en-US" sz="1800" dirty="0"/>
              <a:t>[0]);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b="1" dirty="0"/>
              <a:t>pipe</a:t>
            </a:r>
            <a:r>
              <a:rPr lang="en-US" sz="1800" dirty="0"/>
              <a:t>(</a:t>
            </a:r>
            <a:r>
              <a:rPr lang="en-US" sz="1800" dirty="0" err="1"/>
              <a:t>pfd</a:t>
            </a:r>
            <a:r>
              <a:rPr lang="en-US" sz="1800" dirty="0"/>
              <a:t>) == -1)		/* Create the pipe */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highlight>
                  <a:srgbClr val="FFFF00"/>
                </a:highlight>
              </a:rPr>
              <a:t>errExit</a:t>
            </a:r>
            <a:r>
              <a:rPr lang="en-US" sz="1800" dirty="0"/>
              <a:t>("pipe");</a:t>
            </a:r>
          </a:p>
          <a:p>
            <a:pPr marL="0" indent="0">
              <a:buNone/>
            </a:pPr>
            <a:r>
              <a:rPr lang="en-US" sz="1800" dirty="0"/>
              <a:t>    switch (</a:t>
            </a:r>
            <a:r>
              <a:rPr lang="en-US" sz="1800" b="1" dirty="0"/>
              <a:t>fork</a:t>
            </a:r>
            <a:r>
              <a:rPr lang="en-US" sz="1800" dirty="0"/>
              <a:t>()) {			/* Call fork to create child */</a:t>
            </a:r>
          </a:p>
          <a:p>
            <a:pPr marL="0" indent="0">
              <a:buNone/>
            </a:pPr>
            <a:r>
              <a:rPr lang="en-US" sz="1800" dirty="0"/>
              <a:t>	…continued….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9008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04438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(2 of 3): set detach-on-fork </a:t>
            </a:r>
            <a:r>
              <a:rPr lang="en-US" altLang="en-US" sz="2800" dirty="0">
                <a:solidFill>
                  <a:srgbClr val="FF0000"/>
                </a:solidFill>
              </a:rPr>
              <a:t>off</a:t>
            </a:r>
            <a:r>
              <a:rPr lang="en-US" altLang="en-US" sz="2800" dirty="0"/>
              <a:t> (Process Synchronization)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399"/>
            <a:ext cx="7886700" cy="54419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switch (</a:t>
            </a:r>
            <a:r>
              <a:rPr lang="en-US" sz="1800" b="1" dirty="0"/>
              <a:t>fork</a:t>
            </a:r>
            <a:r>
              <a:rPr lang="en-US" sz="1800" dirty="0"/>
              <a:t>()) {			/* Call fork to create child */</a:t>
            </a:r>
          </a:p>
          <a:p>
            <a:pPr marL="0" indent="0">
              <a:buNone/>
            </a:pPr>
            <a:r>
              <a:rPr lang="en-US" sz="1800" dirty="0"/>
              <a:t>	case -1: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dirty="0" err="1">
                <a:highlight>
                  <a:srgbClr val="FFFF00"/>
                </a:highlight>
              </a:rPr>
              <a:t>errExit</a:t>
            </a:r>
            <a:r>
              <a:rPr lang="en-US" sz="1800" dirty="0"/>
              <a:t>("fork"); </a:t>
            </a:r>
          </a:p>
          <a:p>
            <a:pPr marL="0" indent="0">
              <a:buNone/>
            </a:pPr>
            <a:r>
              <a:rPr lang="en-US" sz="1800" dirty="0"/>
              <a:t>	case 0:				/* Child -reads from pipe */</a:t>
            </a:r>
          </a:p>
          <a:p>
            <a:pPr marL="0" indent="0">
              <a:buNone/>
            </a:pPr>
            <a:r>
              <a:rPr lang="en-US" sz="1800" dirty="0"/>
              <a:t>	    if(</a:t>
            </a:r>
            <a:r>
              <a:rPr lang="en-US" sz="1800" b="1" dirty="0"/>
              <a:t>close</a:t>
            </a:r>
            <a:r>
              <a:rPr lang="en-US" sz="1800" dirty="0"/>
              <a:t>(</a:t>
            </a:r>
            <a:r>
              <a:rPr lang="en-US" sz="1800" dirty="0" err="1"/>
              <a:t>pfd</a:t>
            </a:r>
            <a:r>
              <a:rPr lang="en-US" sz="1800" dirty="0"/>
              <a:t>[1]) == -1)		/* Write end is unused */</a:t>
            </a:r>
          </a:p>
          <a:p>
            <a:pPr marL="0" indent="0">
              <a:buNone/>
            </a:pPr>
            <a:r>
              <a:rPr lang="en-US" sz="1800" dirty="0"/>
              <a:t>	    	</a:t>
            </a:r>
            <a:r>
              <a:rPr lang="en-US" sz="1800" dirty="0" err="1">
                <a:highlight>
                  <a:srgbClr val="FFFF00"/>
                </a:highlight>
              </a:rPr>
              <a:t>errExit</a:t>
            </a:r>
            <a:r>
              <a:rPr lang="en-US" sz="1800" dirty="0"/>
              <a:t>("close - child");</a:t>
            </a:r>
          </a:p>
          <a:p>
            <a:pPr marL="0" indent="0">
              <a:buNone/>
            </a:pPr>
            <a:r>
              <a:rPr lang="en-US" sz="1800" dirty="0"/>
              <a:t>	    for (;;){			/* Read data from pipe, echo on </a:t>
            </a:r>
            <a:r>
              <a:rPr lang="en-US" sz="1800" dirty="0" err="1"/>
              <a:t>stdout</a:t>
            </a:r>
            <a:r>
              <a:rPr lang="en-US" sz="1800" dirty="0"/>
              <a:t> */ 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numRead</a:t>
            </a:r>
            <a:r>
              <a:rPr lang="en-US" sz="1800" dirty="0"/>
              <a:t> = </a:t>
            </a:r>
            <a:r>
              <a:rPr lang="en-US" sz="1800" b="1" dirty="0"/>
              <a:t>read</a:t>
            </a:r>
            <a:r>
              <a:rPr lang="en-US" sz="1800" dirty="0"/>
              <a:t>(</a:t>
            </a:r>
            <a:r>
              <a:rPr lang="en-US" sz="1800" dirty="0" err="1"/>
              <a:t>pfd</a:t>
            </a:r>
            <a:r>
              <a:rPr lang="en-US" sz="1800" dirty="0"/>
              <a:t>[0], </a:t>
            </a:r>
            <a:r>
              <a:rPr lang="en-US" sz="1800" dirty="0" err="1"/>
              <a:t>buf</a:t>
            </a:r>
            <a:r>
              <a:rPr lang="en-US" sz="1800" dirty="0"/>
              <a:t>, BUF_SIZE);    /* read the data */</a:t>
            </a:r>
          </a:p>
          <a:p>
            <a:pPr marL="0" indent="0">
              <a:buNone/>
            </a:pPr>
            <a:r>
              <a:rPr lang="en-US" sz="1800" dirty="0"/>
              <a:t>		if (</a:t>
            </a:r>
            <a:r>
              <a:rPr lang="en-US" sz="1800" dirty="0" err="1"/>
              <a:t>numRead</a:t>
            </a:r>
            <a:r>
              <a:rPr lang="en-US" sz="1800" dirty="0"/>
              <a:t> == -1)</a:t>
            </a:r>
          </a:p>
          <a:p>
            <a:pPr marL="0" indent="0">
              <a:buNone/>
            </a:pPr>
            <a:r>
              <a:rPr lang="en-US" sz="1800" dirty="0"/>
              <a:t>		    </a:t>
            </a:r>
            <a:r>
              <a:rPr lang="en-US" sz="1800" dirty="0" err="1">
                <a:highlight>
                  <a:srgbClr val="FFFF00"/>
                </a:highlight>
              </a:rPr>
              <a:t>errExit</a:t>
            </a:r>
            <a:r>
              <a:rPr lang="en-US" sz="1800" dirty="0"/>
              <a:t>("read"); </a:t>
            </a:r>
          </a:p>
          <a:p>
            <a:pPr marL="0" indent="0">
              <a:buNone/>
            </a:pPr>
            <a:r>
              <a:rPr lang="en-US" sz="1800" dirty="0"/>
              <a:t>		if (</a:t>
            </a:r>
            <a:r>
              <a:rPr lang="en-US" sz="1800" dirty="0" err="1"/>
              <a:t>numRead</a:t>
            </a:r>
            <a:r>
              <a:rPr lang="en-US" sz="1800" dirty="0"/>
              <a:t> == 0)</a:t>
            </a:r>
          </a:p>
          <a:p>
            <a:pPr marL="0" indent="0">
              <a:buNone/>
            </a:pPr>
            <a:r>
              <a:rPr lang="en-US" sz="1800" dirty="0"/>
              <a:t>		    break; 			/* encounters End-of-file */</a:t>
            </a:r>
          </a:p>
          <a:p>
            <a:pPr marL="0" indent="0">
              <a:buNone/>
            </a:pPr>
            <a:r>
              <a:rPr lang="en-US" sz="1800" dirty="0"/>
              <a:t>		if (</a:t>
            </a:r>
            <a:r>
              <a:rPr lang="en-US" sz="1800" b="1" dirty="0"/>
              <a:t>write</a:t>
            </a:r>
            <a:r>
              <a:rPr lang="en-US" sz="1800" dirty="0"/>
              <a:t>(STDOUT_FILENO, BUF, </a:t>
            </a:r>
            <a:r>
              <a:rPr lang="en-US" sz="1800" dirty="0" err="1"/>
              <a:t>numRead</a:t>
            </a:r>
            <a:r>
              <a:rPr lang="en-US" sz="1800" dirty="0"/>
              <a:t>) != </a:t>
            </a:r>
            <a:r>
              <a:rPr lang="en-US" sz="1800" dirty="0" err="1"/>
              <a:t>numRead</a:t>
            </a:r>
            <a:r>
              <a:rPr lang="en-US" sz="1800" dirty="0"/>
              <a:t>)                         		    </a:t>
            </a:r>
            <a:r>
              <a:rPr lang="en-US" sz="1800" dirty="0">
                <a:highlight>
                  <a:srgbClr val="FFFF00"/>
                </a:highlight>
              </a:rPr>
              <a:t>fatal</a:t>
            </a:r>
            <a:r>
              <a:rPr lang="en-US" sz="1800" dirty="0"/>
              <a:t>("child - partial/failed write"); </a:t>
            </a:r>
          </a:p>
          <a:p>
            <a:pPr marL="0" indent="0">
              <a:buNone/>
            </a:pPr>
            <a:r>
              <a:rPr lang="en-US" sz="1800" dirty="0"/>
              <a:t>	    } /* end of for loop */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915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04438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(3 of 3): set detach-on-fork </a:t>
            </a:r>
            <a:r>
              <a:rPr lang="en-US" altLang="en-US" sz="2800" dirty="0">
                <a:solidFill>
                  <a:srgbClr val="FF0000"/>
                </a:solidFill>
              </a:rPr>
              <a:t>off</a:t>
            </a:r>
            <a:r>
              <a:rPr lang="en-US" altLang="en-US" sz="2800" dirty="0"/>
              <a:t> (Process Synchronization)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4388"/>
            <a:ext cx="7886700" cy="55850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b="1" dirty="0"/>
              <a:t>write</a:t>
            </a:r>
            <a:r>
              <a:rPr lang="en-US" sz="1800" dirty="0"/>
              <a:t>(STDOUT_FILENO, "\n", 1);  	/* exit loop */</a:t>
            </a:r>
          </a:p>
          <a:p>
            <a:pPr marL="0" indent="0">
              <a:buNone/>
            </a:pPr>
            <a:r>
              <a:rPr lang="en-US" sz="1800" dirty="0"/>
              <a:t>	    if (</a:t>
            </a:r>
            <a:r>
              <a:rPr lang="en-US" sz="1800" b="1" dirty="0"/>
              <a:t>close</a:t>
            </a:r>
            <a:r>
              <a:rPr lang="en-US" sz="1800" dirty="0"/>
              <a:t>(pdf[0] == -1)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>
                <a:highlight>
                  <a:srgbClr val="FFFF00"/>
                </a:highlight>
              </a:rPr>
              <a:t>errExit</a:t>
            </a:r>
            <a:r>
              <a:rPr lang="en-US" sz="1800" dirty="0"/>
              <a:t>("close"); 	 	/*closed </a:t>
            </a:r>
            <a:r>
              <a:rPr lang="en-US" sz="1800" dirty="0" err="1"/>
              <a:t>fd</a:t>
            </a:r>
            <a:r>
              <a:rPr lang="en-US" sz="1800" dirty="0"/>
              <a:t> on read end  of pipe*/</a:t>
            </a:r>
          </a:p>
          <a:p>
            <a:pPr marL="0" indent="0">
              <a:buNone/>
            </a:pPr>
            <a:r>
              <a:rPr lang="en-US" sz="1800" dirty="0"/>
              <a:t>	    _exit(EXIT_SUCCESS);		/* terminate */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/>
              <a:t>	default:			/* Parent - writes to pipe */</a:t>
            </a:r>
          </a:p>
          <a:p>
            <a:pPr marL="0" indent="0">
              <a:buNone/>
            </a:pPr>
            <a:r>
              <a:rPr lang="en-US" sz="1800" dirty="0"/>
              <a:t>	    if (</a:t>
            </a:r>
            <a:r>
              <a:rPr lang="en-US" sz="1800" b="1" dirty="0"/>
              <a:t>close</a:t>
            </a:r>
            <a:r>
              <a:rPr lang="en-US" sz="1800" dirty="0"/>
              <a:t>(pdf[0]) == -1)		/* Read end is unused */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>
                <a:highlight>
                  <a:srgbClr val="FFFF00"/>
                </a:highlight>
              </a:rPr>
              <a:t>errExit</a:t>
            </a:r>
            <a:r>
              <a:rPr lang="en-US" sz="1800" dirty="0"/>
              <a:t>("close - parent");</a:t>
            </a:r>
          </a:p>
          <a:p>
            <a:pPr marL="0" indent="0">
              <a:buNone/>
            </a:pPr>
            <a:r>
              <a:rPr lang="en-US" sz="1800" dirty="0"/>
              <a:t>	    if (</a:t>
            </a:r>
            <a:r>
              <a:rPr lang="en-US" sz="1800" b="1" dirty="0"/>
              <a:t>write</a:t>
            </a:r>
            <a:r>
              <a:rPr lang="en-US" sz="1800" dirty="0"/>
              <a:t>(pdf[1], </a:t>
            </a:r>
            <a:r>
              <a:rPr lang="en-US" sz="1800" dirty="0" err="1"/>
              <a:t>argv</a:t>
            </a:r>
            <a:r>
              <a:rPr lang="en-US" sz="1800" dirty="0"/>
              <a:t>[1], </a:t>
            </a:r>
            <a:r>
              <a:rPr lang="en-US" sz="1800" dirty="0" err="1"/>
              <a:t>strlen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[1])) != </a:t>
            </a:r>
            <a:r>
              <a:rPr lang="en-US" sz="1800" dirty="0" err="1"/>
              <a:t>strlen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[1]))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highlight>
                  <a:srgbClr val="FFFF00"/>
                </a:highlight>
              </a:rPr>
              <a:t>fatal</a:t>
            </a:r>
            <a:r>
              <a:rPr lang="en-US" sz="1800" dirty="0"/>
              <a:t>("parent - partial/failed write");</a:t>
            </a:r>
          </a:p>
          <a:p>
            <a:pPr marL="0" indent="0">
              <a:buNone/>
            </a:pPr>
            <a:r>
              <a:rPr lang="en-US" sz="1800" dirty="0"/>
              <a:t>	    if (</a:t>
            </a:r>
            <a:r>
              <a:rPr lang="en-US" sz="1800" b="1" dirty="0"/>
              <a:t>close</a:t>
            </a:r>
            <a:r>
              <a:rPr lang="en-US" sz="1800" dirty="0"/>
              <a:t>(pdf[1]) == -1)		/* Child will see EOF */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>
                <a:highlight>
                  <a:srgbClr val="FFFF00"/>
                </a:highlight>
              </a:rPr>
              <a:t>errExit</a:t>
            </a:r>
            <a:r>
              <a:rPr lang="en-US" sz="1800" dirty="0"/>
              <a:t>("close");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b="1" dirty="0"/>
              <a:t>wait</a:t>
            </a:r>
            <a:r>
              <a:rPr lang="en-US" sz="1800" dirty="0"/>
              <a:t>(NULL);				/* Wait for child to finish */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b="1" dirty="0"/>
              <a:t>exit</a:t>
            </a:r>
            <a:r>
              <a:rPr lang="en-US" sz="1800" dirty="0"/>
              <a:t>(EXIT_SUCCESS);</a:t>
            </a:r>
          </a:p>
          <a:p>
            <a:pPr marL="0" indent="0">
              <a:buNone/>
            </a:pPr>
            <a:r>
              <a:rPr lang="en-US" sz="1800" dirty="0"/>
              <a:t>    }  /* end of switch */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58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i="1" dirty="0" err="1"/>
              <a:t>pipe_sync</a:t>
            </a:r>
            <a:r>
              <a:rPr lang="en-US" i="1" dirty="0"/>
              <a:t> </a:t>
            </a:r>
            <a:r>
              <a:rPr lang="en-US" dirty="0"/>
              <a:t>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715809"/>
            <a:ext cx="8610600" cy="23227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6443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1CFC-65FB-43DB-9B55-602B1616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gdb</a:t>
            </a:r>
            <a:r>
              <a:rPr lang="en-US" dirty="0"/>
              <a:t> when using fork()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0D4F-6B73-40C3-B9CD-E94F78712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4060-F595-4F73-AD75-DFA8A846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9876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990600" y="359929"/>
            <a:ext cx="5372100" cy="628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3000" dirty="0">
                <a:solidFill>
                  <a:schemeClr val="tx1"/>
                </a:solidFill>
                <a:latin typeface="+mn-lt"/>
              </a:rPr>
              <a:t>GDB debugger with </a:t>
            </a:r>
            <a:r>
              <a:rPr lang="en-US" altLang="en-US" sz="3000" i="1" dirty="0">
                <a:solidFill>
                  <a:schemeClr val="tx1"/>
                </a:solidFill>
                <a:latin typeface="+mn-lt"/>
              </a:rPr>
              <a:t>fork   </a:t>
            </a:r>
            <a:r>
              <a:rPr lang="en-US" altLang="en-US" sz="2400" i="1" dirty="0">
                <a:solidFill>
                  <a:schemeClr val="tx1"/>
                </a:solidFill>
                <a:latin typeface="+mn-lt"/>
              </a:rPr>
              <a:t>(1 of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68359"/>
              </p:ext>
            </p:extLst>
          </p:nvPr>
        </p:nvGraphicFramePr>
        <p:xfrm>
          <a:off x="533400" y="1219200"/>
          <a:ext cx="8534400" cy="475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GDB Commands using</a:t>
                      </a:r>
                      <a:r>
                        <a:rPr lang="en-US" sz="2000" baseline="0" dirty="0"/>
                        <a:t> with fork</a:t>
                      </a:r>
                      <a:endParaRPr lang="en-US" sz="2000" dirty="0"/>
                    </a:p>
                  </a:txBody>
                  <a:tcPr marL="68580" marR="68580" marT="34288" marB="34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L="68580" marR="68580" marT="34288" marB="34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6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set follow-fork-mode ( child or parent)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r>
                        <a:rPr lang="en-US" sz="2000" b="1" dirty="0"/>
                        <a:t>Examples: 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set follow-fork-mode child 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set follow-fork-mode parent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 marL="68580" marR="68580" marT="34288" marB="3428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 debugger response to a program call of fork.</a:t>
                      </a:r>
                    </a:p>
                    <a:p>
                      <a:r>
                        <a:rPr lang="en-US" sz="2000" dirty="0"/>
                        <a:t>follow-fork-mode can be: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parent  - the original process is debugged after           a fork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/>
                        <a:t>child   </a:t>
                      </a:r>
                      <a:r>
                        <a:rPr lang="en-US" sz="2000" dirty="0"/>
                        <a:t>- the new process is debugged after a fork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The unfollowed process will continue to run.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By default, the debugger will follow the parent process.</a:t>
                      </a:r>
                    </a:p>
                    <a:p>
                      <a:endParaRPr lang="en-US" sz="2000" dirty="0"/>
                    </a:p>
                  </a:txBody>
                  <a:tcPr marL="68580" marR="68580" marT="34288" marB="342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42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BFEC-0674-4DDB-BFB3-96E066E3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D06B2-AB86-4637-81AB-1234599A5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D42B2-7340-4180-8C40-4C085737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225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838200" y="0"/>
            <a:ext cx="693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GDB debugger with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fork  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(2 of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80891"/>
              </p:ext>
            </p:extLst>
          </p:nvPr>
        </p:nvGraphicFramePr>
        <p:xfrm>
          <a:off x="838200" y="914399"/>
          <a:ext cx="8153400" cy="311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GDB Commands using</a:t>
                      </a:r>
                      <a:r>
                        <a:rPr lang="en-US" sz="2000" baseline="0" dirty="0"/>
                        <a:t> with fork</a:t>
                      </a:r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catch fork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Catch calls to fork.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info inferiors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Display IDs of currently known inferiors.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inferior N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 this command to switch between inferiors.</a:t>
                      </a:r>
                    </a:p>
                    <a:p>
                      <a:r>
                        <a:rPr lang="en-US" sz="2000" dirty="0"/>
                        <a:t>The new inferior ID must be currently known</a:t>
                      </a:r>
                      <a:r>
                        <a:rPr lang="en-US" sz="2000" baseline="0" dirty="0"/>
                        <a:t> (See above command).</a:t>
                      </a:r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60</a:t>
            </a:fld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8D1A-05BE-4CB7-9752-FD0D3E75AD03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12-UNIX </a:t>
            </a: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4000" dirty="0">
                <a:latin typeface="+mn-lt"/>
              </a:rPr>
              <a:t>Inter-Process Communication - Pipe</a:t>
            </a:r>
          </a:p>
          <a:p>
            <a:pPr algn="ctr" eaLnBrk="1" hangingPunct="1"/>
            <a:endParaRPr lang="en-US" altLang="en-US" sz="4000" dirty="0">
              <a:solidFill>
                <a:prstClr val="black"/>
              </a:solidFill>
              <a:latin typeface="+mn-lt"/>
            </a:endParaRPr>
          </a:p>
          <a:p>
            <a:pPr algn="ctr" eaLnBrk="1" hangingPunct="1"/>
            <a:r>
              <a:rPr lang="en-US" altLang="en-US" sz="3600" dirty="0">
                <a:solidFill>
                  <a:prstClr val="black"/>
                </a:solidFill>
                <a:latin typeface="Arial" panose="020B0604020202020204" pitchFamily="34" charset="0"/>
              </a:rPr>
              <a:t>The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231" y="4648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886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374775" y="2784475"/>
          <a:ext cx="649763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orelDRAW" r:id="rId3" imgW="6497193" imgH="1288288" progId="CorelDRAW.Graphic.9">
                  <p:embed/>
                </p:oleObj>
              </mc:Choice>
              <mc:Fallback>
                <p:oleObj name="CorelDRAW" r:id="rId3" imgW="6497193" imgH="1288288" progId="CorelDRAW.Graphic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784475"/>
                        <a:ext cx="6497638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2667000" y="3505200"/>
            <a:ext cx="48895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>
            <a:off x="3827463" y="352107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9"/>
          <p:cNvSpPr>
            <a:spLocks noChangeShapeType="1"/>
          </p:cNvSpPr>
          <p:nvPr/>
        </p:nvSpPr>
        <p:spPr bwMode="auto">
          <a:xfrm>
            <a:off x="5092700" y="350202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>
            <a:off x="6038850" y="3536950"/>
            <a:ext cx="6794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1820863" y="3735388"/>
            <a:ext cx="10302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standard</a:t>
            </a:r>
          </a:p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input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6762750" y="4154488"/>
            <a:ext cx="1030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standard</a:t>
            </a:r>
          </a:p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4327525" y="32908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3555833" y="1637834"/>
            <a:ext cx="21355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cmd1 | cmd2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2264922" y="4974421"/>
            <a:ext cx="469352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Tahoma" panose="020B0604030504040204" pitchFamily="34" charset="0"/>
              </a:rPr>
              <a:t>Pipe connects a data flow </a:t>
            </a:r>
          </a:p>
          <a:p>
            <a:pPr eaLnBrk="1" hangingPunct="1"/>
            <a:r>
              <a:rPr lang="en-US" altLang="en-US" sz="2800" dirty="0">
                <a:latin typeface="Tahoma" panose="020B0604030504040204" pitchFamily="34" charset="0"/>
              </a:rPr>
              <a:t>from one process to another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1404938" y="263525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Idea of Pipe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050" y="92014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Pipelines:  ls –l   |   sort –k5 -n</a:t>
            </a:r>
            <a:br>
              <a:rPr lang="en-US" altLang="en-US" sz="3600" dirty="0"/>
            </a:br>
            <a:r>
              <a:rPr lang="en-US" altLang="en-US" sz="3600" b="1" dirty="0"/>
              <a:t>The simple </a:t>
            </a:r>
            <a:r>
              <a:rPr lang="en-US" altLang="en-US" sz="3600" b="1" i="1" dirty="0"/>
              <a:t>ls -l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7002" y="1767038"/>
            <a:ext cx="855699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57200" y="6356351"/>
            <a:ext cx="7655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-k5 means sorting column 5; -n means sorting by numerical value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EA8A4-D2FC-423B-9EEC-F8E943A6EA1A}"/>
              </a:ext>
            </a:extLst>
          </p:cNvPr>
          <p:cNvCxnSpPr>
            <a:cxnSpLocks/>
          </p:cNvCxnSpPr>
          <p:nvPr/>
        </p:nvCxnSpPr>
        <p:spPr>
          <a:xfrm flipH="1">
            <a:off x="3276600" y="1051733"/>
            <a:ext cx="76200" cy="1005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1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050" y="111064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Pipelines:  </a:t>
            </a:r>
            <a:r>
              <a:rPr lang="en-US" altLang="en-US" sz="3600" u="sng" dirty="0"/>
              <a:t>ls –l </a:t>
            </a:r>
            <a:r>
              <a:rPr lang="en-US" altLang="en-US" sz="3600" b="1" u="sng" dirty="0"/>
              <a:t>| sort –k5 –n</a:t>
            </a:r>
            <a:br>
              <a:rPr lang="en-US" altLang="en-US" sz="3600" b="1" u="sng" dirty="0"/>
            </a:br>
            <a:r>
              <a:rPr lang="en-US" altLang="en-US" sz="3600" dirty="0"/>
              <a:t>	The result of the sort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1926"/>
            <a:ext cx="859594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57200" y="6356351"/>
            <a:ext cx="7770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-k5 means sorting column 5;   -n means sorting by numerical value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2C5BA6-9696-4414-AE3D-D88A76D16806}"/>
              </a:ext>
            </a:extLst>
          </p:cNvPr>
          <p:cNvCxnSpPr>
            <a:cxnSpLocks/>
          </p:cNvCxnSpPr>
          <p:nvPr/>
        </p:nvCxnSpPr>
        <p:spPr>
          <a:xfrm>
            <a:off x="3017812" y="549274"/>
            <a:ext cx="0" cy="1203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09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81567</TotalTime>
  <Words>5293</Words>
  <Application>Microsoft Office PowerPoint</Application>
  <PresentationFormat>On-screen Show (4:3)</PresentationFormat>
  <Paragraphs>969</Paragraphs>
  <Slides>61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Calibri</vt:lpstr>
      <vt:lpstr>Calibri Light</vt:lpstr>
      <vt:lpstr>Comic Sans MS</vt:lpstr>
      <vt:lpstr>Courier New</vt:lpstr>
      <vt:lpstr>Courier10 BT</vt:lpstr>
      <vt:lpstr>Tahoma</vt:lpstr>
      <vt:lpstr>Times</vt:lpstr>
      <vt:lpstr>Times New Roman</vt:lpstr>
      <vt:lpstr>Trebuchet MS</vt:lpstr>
      <vt:lpstr>Wingdings</vt:lpstr>
      <vt:lpstr>1_Office Theme</vt:lpstr>
      <vt:lpstr>CorelDRAW</vt:lpstr>
      <vt:lpstr>PowerPoint Presentation</vt:lpstr>
      <vt:lpstr>Overview of IPC in Linux        (Chapter 43)</vt:lpstr>
      <vt:lpstr>Communication expanded</vt:lpstr>
      <vt:lpstr>Synchronization  Expanded</vt:lpstr>
      <vt:lpstr>PowerPoint Presentation</vt:lpstr>
      <vt:lpstr>PIPES</vt:lpstr>
      <vt:lpstr>PowerPoint Presentation</vt:lpstr>
      <vt:lpstr>Pipelines:  ls –l   |   sort –k5 -n The simple ls -l</vt:lpstr>
      <vt:lpstr>Pipelines:  ls –l | sort –k5 –n  The result of the sort</vt:lpstr>
      <vt:lpstr>Process Pipes (Formally)</vt:lpstr>
      <vt:lpstr>PowerPoint Presentation</vt:lpstr>
      <vt:lpstr>PowerPoint Presentation</vt:lpstr>
      <vt:lpstr>PowerPoint Presentation</vt:lpstr>
      <vt:lpstr>The Pipes system call (2)   </vt:lpstr>
      <vt:lpstr>PowerPoint Presentation</vt:lpstr>
      <vt:lpstr>Using Pipe</vt:lpstr>
      <vt:lpstr>Pipe Example </vt:lpstr>
      <vt:lpstr>PowerPoint Presentation</vt:lpstr>
      <vt:lpstr>Pipe and Fork  (LPI – Page 893)</vt:lpstr>
      <vt:lpstr>Some good reasons for closing unused file descriptors (See LPI - page 894-895)</vt:lpstr>
      <vt:lpstr>Race Condition (formally)</vt:lpstr>
      <vt:lpstr>Race Condition - Example</vt:lpstr>
      <vt:lpstr>PowerPoint Presentation</vt:lpstr>
      <vt:lpstr>Using pipe as a method for synchronization (1 of 2)</vt:lpstr>
      <vt:lpstr>Using pipe as a method for synchronization (2 of 2)</vt:lpstr>
      <vt:lpstr>Using pipe as a method for synchronization           (1 of 4)</vt:lpstr>
      <vt:lpstr>Using pipe as a method for synchronization           (2 of 4)</vt:lpstr>
      <vt:lpstr>Using pipe as a method for synchronization           (3 of 4)</vt:lpstr>
      <vt:lpstr>Using pipe as a method for synchronization (4/4)           </vt:lpstr>
      <vt:lpstr>PowerPoint Presentation</vt:lpstr>
      <vt:lpstr>exit Function    </vt:lpstr>
      <vt:lpstr>_exit Function   </vt:lpstr>
      <vt:lpstr>exit vs. _exit Functions</vt:lpstr>
      <vt:lpstr>Example 1</vt:lpstr>
      <vt:lpstr>Example 2</vt:lpstr>
      <vt:lpstr>Pipelines …</vt:lpstr>
      <vt:lpstr>PowerPoint Presentation</vt:lpstr>
      <vt:lpstr>PowerPoint Presentation</vt:lpstr>
      <vt:lpstr>Pipelines:  ls –l   |   sort –k5 -n The simple ls -l</vt:lpstr>
      <vt:lpstr>Pipelines:  ls –l | sort –k5 –n  The result of the sort</vt:lpstr>
      <vt:lpstr>PowerPoint Presentation</vt:lpstr>
      <vt:lpstr>Recall - dup2</vt:lpstr>
      <vt:lpstr>In a program … Beginning</vt:lpstr>
      <vt:lpstr>In a program … with pipe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# 2: set detach-on-fork off (Process Synchronization)</vt:lpstr>
      <vt:lpstr>(1 of 3): set detach-on-fork off (Process Synchronization)</vt:lpstr>
      <vt:lpstr>(2 of 3): set detach-on-fork off (Process Synchronization)</vt:lpstr>
      <vt:lpstr>(3 of 3): set detach-on-fork off (Process Synchronization)</vt:lpstr>
      <vt:lpstr>Program pipe_sync Output</vt:lpstr>
      <vt:lpstr>Using gdb when using fork()</vt:lpstr>
      <vt:lpstr>PowerPoint Presentation</vt:lpstr>
      <vt:lpstr>PowerPoint Presentation</vt:lpstr>
      <vt:lpstr>PowerPoint Presentation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IO &amp; Unix Process</dc:title>
  <dc:creator>doan nguyen</dc:creator>
  <cp:lastModifiedBy>Biel, Ruthann</cp:lastModifiedBy>
  <cp:revision>790</cp:revision>
  <cp:lastPrinted>2017-11-28T21:43:57Z</cp:lastPrinted>
  <dcterms:created xsi:type="dcterms:W3CDTF">2002-03-04T21:55:41Z</dcterms:created>
  <dcterms:modified xsi:type="dcterms:W3CDTF">2021-12-06T18:31:16Z</dcterms:modified>
</cp:coreProperties>
</file>