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6155" r:id="rId1"/>
  </p:sldMasterIdLst>
  <p:notesMasterIdLst>
    <p:notesMasterId r:id="rId47"/>
  </p:notesMasterIdLst>
  <p:handoutMasterIdLst>
    <p:handoutMasterId r:id="rId48"/>
  </p:handoutMasterIdLst>
  <p:sldIdLst>
    <p:sldId id="457" r:id="rId2"/>
    <p:sldId id="453" r:id="rId3"/>
    <p:sldId id="454" r:id="rId4"/>
    <p:sldId id="455" r:id="rId5"/>
    <p:sldId id="456" r:id="rId6"/>
    <p:sldId id="432" r:id="rId7"/>
    <p:sldId id="430" r:id="rId8"/>
    <p:sldId id="433" r:id="rId9"/>
    <p:sldId id="434" r:id="rId10"/>
    <p:sldId id="470" r:id="rId11"/>
    <p:sldId id="429" r:id="rId12"/>
    <p:sldId id="436" r:id="rId13"/>
    <p:sldId id="437" r:id="rId14"/>
    <p:sldId id="438" r:id="rId15"/>
    <p:sldId id="439" r:id="rId16"/>
    <p:sldId id="420" r:id="rId17"/>
    <p:sldId id="474" r:id="rId18"/>
    <p:sldId id="421" r:id="rId19"/>
    <p:sldId id="447" r:id="rId20"/>
    <p:sldId id="450" r:id="rId21"/>
    <p:sldId id="471" r:id="rId22"/>
    <p:sldId id="472" r:id="rId23"/>
    <p:sldId id="459" r:id="rId24"/>
    <p:sldId id="460" r:id="rId25"/>
    <p:sldId id="461" r:id="rId26"/>
    <p:sldId id="463" r:id="rId27"/>
    <p:sldId id="462" r:id="rId28"/>
    <p:sldId id="464" r:id="rId29"/>
    <p:sldId id="451" r:id="rId30"/>
    <p:sldId id="465" r:id="rId31"/>
    <p:sldId id="466" r:id="rId32"/>
    <p:sldId id="468" r:id="rId33"/>
    <p:sldId id="467" r:id="rId34"/>
    <p:sldId id="452" r:id="rId35"/>
    <p:sldId id="473" r:id="rId36"/>
    <p:sldId id="435" r:id="rId37"/>
    <p:sldId id="475" r:id="rId38"/>
    <p:sldId id="440" r:id="rId39"/>
    <p:sldId id="441" r:id="rId40"/>
    <p:sldId id="442" r:id="rId41"/>
    <p:sldId id="443" r:id="rId42"/>
    <p:sldId id="477" r:id="rId43"/>
    <p:sldId id="478" r:id="rId44"/>
    <p:sldId id="479" r:id="rId45"/>
    <p:sldId id="469" r:id="rId4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AFAFA"/>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80" autoAdjust="0"/>
  </p:normalViewPr>
  <p:slideViewPr>
    <p:cSldViewPr>
      <p:cViewPr varScale="1">
        <p:scale>
          <a:sx n="82" d="100"/>
          <a:sy n="82" d="100"/>
        </p:scale>
        <p:origin x="15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69920" cy="480061"/>
          </a:xfrm>
          <a:prstGeom prst="rect">
            <a:avLst/>
          </a:prstGeom>
          <a:noFill/>
          <a:ln>
            <a:noFill/>
          </a:ln>
          <a:effectLst/>
        </p:spPr>
        <p:txBody>
          <a:bodyPr vert="horz" wrap="square" lIns="96645" tIns="48323" rIns="96645" bIns="48323"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5280" y="0"/>
            <a:ext cx="3169920" cy="480061"/>
          </a:xfrm>
          <a:prstGeom prst="rect">
            <a:avLst/>
          </a:prstGeom>
          <a:noFill/>
          <a:ln>
            <a:noFill/>
          </a:ln>
          <a:effectLst/>
        </p:spPr>
        <p:txBody>
          <a:bodyPr vert="horz" wrap="square" lIns="96645" tIns="48323" rIns="96645" bIns="48323"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140"/>
            <a:ext cx="3169920" cy="480061"/>
          </a:xfrm>
          <a:prstGeom prst="rect">
            <a:avLst/>
          </a:prstGeom>
          <a:noFill/>
          <a:ln>
            <a:noFill/>
          </a:ln>
          <a:effectLst/>
        </p:spPr>
        <p:txBody>
          <a:bodyPr vert="horz" wrap="square" lIns="96645" tIns="48323" rIns="96645" bIns="48323"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5280" y="9121140"/>
            <a:ext cx="3169920" cy="480061"/>
          </a:xfrm>
          <a:prstGeom prst="rect">
            <a:avLst/>
          </a:prstGeom>
          <a:noFill/>
          <a:ln>
            <a:noFill/>
          </a:ln>
          <a:effectLst/>
        </p:spPr>
        <p:txBody>
          <a:bodyPr vert="horz" wrap="square" lIns="96645" tIns="48323" rIns="96645" bIns="48323"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B24F9E2B-89BA-4B15-91FC-CBB7EDF8D19C}" type="slidenum">
              <a:rPr lang="en-US" altLang="en-US"/>
              <a:pPr>
                <a:defRPr/>
              </a:pPr>
              <a:t>‹#›</a:t>
            </a:fld>
            <a:endParaRPr lang="en-US" altLang="en-US"/>
          </a:p>
        </p:txBody>
      </p:sp>
    </p:spTree>
    <p:extLst>
      <p:ext uri="{BB962C8B-B14F-4D97-AF65-F5344CB8AC3E}">
        <p14:creationId xmlns:p14="http://schemas.microsoft.com/office/powerpoint/2010/main" val="2036600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1"/>
          </a:xfrm>
          <a:prstGeom prst="rect">
            <a:avLst/>
          </a:prstGeom>
          <a:noFill/>
          <a:ln>
            <a:noFill/>
          </a:ln>
          <a:effectLst/>
        </p:spPr>
        <p:txBody>
          <a:bodyPr vert="horz" wrap="square" lIns="96645" tIns="48323" rIns="96645" bIns="48323"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4145280" y="0"/>
            <a:ext cx="3169920" cy="480061"/>
          </a:xfrm>
          <a:prstGeom prst="rect">
            <a:avLst/>
          </a:prstGeom>
          <a:noFill/>
          <a:ln>
            <a:noFill/>
          </a:ln>
          <a:effectLst/>
        </p:spPr>
        <p:txBody>
          <a:bodyPr vert="horz" wrap="square" lIns="96645" tIns="48323" rIns="96645" bIns="48323"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53252" name="Rectangle 4"/>
          <p:cNvSpPr>
            <a:spLocks noGrp="1" noRot="1" noChangeAspect="1" noChangeArrowheads="1" noTextEdit="1"/>
          </p:cNvSpPr>
          <p:nvPr>
            <p:ph type="sldImg" idx="2"/>
          </p:nvPr>
        </p:nvSpPr>
        <p:spPr bwMode="auto">
          <a:xfrm>
            <a:off x="1257300" y="720725"/>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75360" y="4560571"/>
            <a:ext cx="5364480" cy="4320541"/>
          </a:xfrm>
          <a:prstGeom prst="rect">
            <a:avLst/>
          </a:prstGeom>
          <a:noFill/>
          <a:ln>
            <a:noFill/>
          </a:ln>
          <a:effectLst/>
        </p:spPr>
        <p:txBody>
          <a:bodyPr vert="horz" wrap="square" lIns="96645" tIns="48323" rIns="96645" bIns="483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21140"/>
            <a:ext cx="3169920" cy="480061"/>
          </a:xfrm>
          <a:prstGeom prst="rect">
            <a:avLst/>
          </a:prstGeom>
          <a:noFill/>
          <a:ln>
            <a:noFill/>
          </a:ln>
          <a:effectLst/>
        </p:spPr>
        <p:txBody>
          <a:bodyPr vert="horz" wrap="square" lIns="96645" tIns="48323" rIns="96645" bIns="48323"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4145280" y="9121140"/>
            <a:ext cx="3169920" cy="480061"/>
          </a:xfrm>
          <a:prstGeom prst="rect">
            <a:avLst/>
          </a:prstGeom>
          <a:noFill/>
          <a:ln>
            <a:noFill/>
          </a:ln>
          <a:effectLst/>
        </p:spPr>
        <p:txBody>
          <a:bodyPr vert="horz" wrap="square" lIns="96645" tIns="48323" rIns="96645" bIns="48323"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6071E0DA-E1C5-4D78-B530-230D44BB2B93}" type="slidenum">
              <a:rPr lang="en-US" altLang="en-US"/>
              <a:pPr>
                <a:defRPr/>
              </a:pPr>
              <a:t>‹#›</a:t>
            </a:fld>
            <a:endParaRPr lang="en-US" altLang="en-US"/>
          </a:p>
        </p:txBody>
      </p:sp>
    </p:spTree>
    <p:extLst>
      <p:ext uri="{BB962C8B-B14F-4D97-AF65-F5344CB8AC3E}">
        <p14:creationId xmlns:p14="http://schemas.microsoft.com/office/powerpoint/2010/main" val="6224707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71E0DA-E1C5-4D78-B530-230D44BB2B93}" type="slidenum">
              <a:rPr lang="en-US" altLang="en-US" smtClean="0"/>
              <a:pPr>
                <a:defRPr/>
              </a:pPr>
              <a:t>1</a:t>
            </a:fld>
            <a:endParaRPr lang="en-US" altLang="en-US"/>
          </a:p>
        </p:txBody>
      </p:sp>
    </p:spTree>
    <p:extLst>
      <p:ext uri="{BB962C8B-B14F-4D97-AF65-F5344CB8AC3E}">
        <p14:creationId xmlns:p14="http://schemas.microsoft.com/office/powerpoint/2010/main" val="287272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Page 115-6    more to add</a:t>
            </a:r>
          </a:p>
        </p:txBody>
      </p:sp>
      <p:sp>
        <p:nvSpPr>
          <p:cNvPr id="583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243" indent="-302017">
              <a:defRPr sz="2500">
                <a:solidFill>
                  <a:schemeClr val="tx1"/>
                </a:solidFill>
                <a:latin typeface="Times" panose="02020603050405020304" pitchFamily="18" charset="0"/>
                <a:ea typeface="MS PGothic" panose="020B0600070205080204" pitchFamily="34" charset="-128"/>
              </a:defRPr>
            </a:lvl2pPr>
            <a:lvl3pPr marL="1208067" indent="-241614">
              <a:defRPr sz="2500">
                <a:solidFill>
                  <a:schemeClr val="tx1"/>
                </a:solidFill>
                <a:latin typeface="Times" panose="02020603050405020304" pitchFamily="18" charset="0"/>
                <a:ea typeface="MS PGothic" panose="020B0600070205080204" pitchFamily="34" charset="-128"/>
              </a:defRPr>
            </a:lvl3pPr>
            <a:lvl4pPr marL="1691294" indent="-241614">
              <a:defRPr sz="2500">
                <a:solidFill>
                  <a:schemeClr val="tx1"/>
                </a:solidFill>
                <a:latin typeface="Times" panose="02020603050405020304" pitchFamily="18" charset="0"/>
                <a:ea typeface="MS PGothic" panose="020B0600070205080204" pitchFamily="34" charset="-128"/>
              </a:defRPr>
            </a:lvl4pPr>
            <a:lvl5pPr marL="2174521" indent="-241614">
              <a:defRPr sz="2500">
                <a:solidFill>
                  <a:schemeClr val="tx1"/>
                </a:solidFill>
                <a:latin typeface="Times" panose="02020603050405020304" pitchFamily="18" charset="0"/>
                <a:ea typeface="MS PGothic" panose="020B0600070205080204" pitchFamily="34" charset="-128"/>
              </a:defRPr>
            </a:lvl5pPr>
            <a:lvl6pPr marL="265774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0976"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202"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742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15DB63E8-453C-4C35-9E32-460C20A53A43}" type="slidenum">
              <a:rPr lang="en-US" altLang="en-US" sz="1300">
                <a:latin typeface="Trebuchet MS" panose="020B0603020202020204" pitchFamily="34" charset="0"/>
              </a:rPr>
              <a:pPr/>
              <a:t>2</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2147219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243" indent="-302017">
              <a:defRPr sz="2500">
                <a:solidFill>
                  <a:schemeClr val="tx1"/>
                </a:solidFill>
                <a:latin typeface="Times" panose="02020603050405020304" pitchFamily="18" charset="0"/>
                <a:ea typeface="MS PGothic" panose="020B0600070205080204" pitchFamily="34" charset="-128"/>
              </a:defRPr>
            </a:lvl2pPr>
            <a:lvl3pPr marL="1208067" indent="-241614">
              <a:defRPr sz="2500">
                <a:solidFill>
                  <a:schemeClr val="tx1"/>
                </a:solidFill>
                <a:latin typeface="Times" panose="02020603050405020304" pitchFamily="18" charset="0"/>
                <a:ea typeface="MS PGothic" panose="020B0600070205080204" pitchFamily="34" charset="-128"/>
              </a:defRPr>
            </a:lvl3pPr>
            <a:lvl4pPr marL="1691294" indent="-241614">
              <a:defRPr sz="2500">
                <a:solidFill>
                  <a:schemeClr val="tx1"/>
                </a:solidFill>
                <a:latin typeface="Times" panose="02020603050405020304" pitchFamily="18" charset="0"/>
                <a:ea typeface="MS PGothic" panose="020B0600070205080204" pitchFamily="34" charset="-128"/>
              </a:defRPr>
            </a:lvl4pPr>
            <a:lvl5pPr marL="2174521" indent="-241614">
              <a:defRPr sz="2500">
                <a:solidFill>
                  <a:schemeClr val="tx1"/>
                </a:solidFill>
                <a:latin typeface="Times" panose="02020603050405020304" pitchFamily="18" charset="0"/>
                <a:ea typeface="MS PGothic" panose="020B0600070205080204" pitchFamily="34" charset="-128"/>
              </a:defRPr>
            </a:lvl5pPr>
            <a:lvl6pPr marL="265774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0976"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202"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742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B1C06C3A-DB47-43E8-8E1C-0A902BE67779}" type="slidenum">
              <a:rPr lang="en-US" altLang="en-US" sz="1300">
                <a:latin typeface="Trebuchet MS" panose="020B0603020202020204" pitchFamily="34" charset="0"/>
              </a:rPr>
              <a:pPr/>
              <a:t>3</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80076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243" indent="-302017">
              <a:defRPr sz="2500">
                <a:solidFill>
                  <a:schemeClr val="tx1"/>
                </a:solidFill>
                <a:latin typeface="Times" panose="02020603050405020304" pitchFamily="18" charset="0"/>
                <a:ea typeface="MS PGothic" panose="020B0600070205080204" pitchFamily="34" charset="-128"/>
              </a:defRPr>
            </a:lvl2pPr>
            <a:lvl3pPr marL="1208067" indent="-241614">
              <a:defRPr sz="2500">
                <a:solidFill>
                  <a:schemeClr val="tx1"/>
                </a:solidFill>
                <a:latin typeface="Times" panose="02020603050405020304" pitchFamily="18" charset="0"/>
                <a:ea typeface="MS PGothic" panose="020B0600070205080204" pitchFamily="34" charset="-128"/>
              </a:defRPr>
            </a:lvl3pPr>
            <a:lvl4pPr marL="1691294" indent="-241614">
              <a:defRPr sz="2500">
                <a:solidFill>
                  <a:schemeClr val="tx1"/>
                </a:solidFill>
                <a:latin typeface="Times" panose="02020603050405020304" pitchFamily="18" charset="0"/>
                <a:ea typeface="MS PGothic" panose="020B0600070205080204" pitchFamily="34" charset="-128"/>
              </a:defRPr>
            </a:lvl4pPr>
            <a:lvl5pPr marL="2174521" indent="-241614">
              <a:defRPr sz="2500">
                <a:solidFill>
                  <a:schemeClr val="tx1"/>
                </a:solidFill>
                <a:latin typeface="Times" panose="02020603050405020304" pitchFamily="18" charset="0"/>
                <a:ea typeface="MS PGothic" panose="020B0600070205080204" pitchFamily="34" charset="-128"/>
              </a:defRPr>
            </a:lvl5pPr>
            <a:lvl6pPr marL="265774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0976"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202"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742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D19CFF6D-8CAA-46EB-A6F6-56330EDDED05}" type="slidenum">
              <a:rPr lang="en-US" altLang="en-US" sz="1300">
                <a:latin typeface="Trebuchet MS" panose="020B0603020202020204" pitchFamily="34" charset="0"/>
              </a:rPr>
              <a:pPr/>
              <a:t>4</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91116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243" indent="-302017">
              <a:defRPr sz="2500">
                <a:solidFill>
                  <a:schemeClr val="tx1"/>
                </a:solidFill>
                <a:latin typeface="Times" panose="02020603050405020304" pitchFamily="18" charset="0"/>
                <a:ea typeface="MS PGothic" panose="020B0600070205080204" pitchFamily="34" charset="-128"/>
              </a:defRPr>
            </a:lvl2pPr>
            <a:lvl3pPr marL="1208067" indent="-241614">
              <a:defRPr sz="2500">
                <a:solidFill>
                  <a:schemeClr val="tx1"/>
                </a:solidFill>
                <a:latin typeface="Times" panose="02020603050405020304" pitchFamily="18" charset="0"/>
                <a:ea typeface="MS PGothic" panose="020B0600070205080204" pitchFamily="34" charset="-128"/>
              </a:defRPr>
            </a:lvl3pPr>
            <a:lvl4pPr marL="1691294" indent="-241614">
              <a:defRPr sz="2500">
                <a:solidFill>
                  <a:schemeClr val="tx1"/>
                </a:solidFill>
                <a:latin typeface="Times" panose="02020603050405020304" pitchFamily="18" charset="0"/>
                <a:ea typeface="MS PGothic" panose="020B0600070205080204" pitchFamily="34" charset="-128"/>
              </a:defRPr>
            </a:lvl4pPr>
            <a:lvl5pPr marL="2174521" indent="-241614">
              <a:defRPr sz="2500">
                <a:solidFill>
                  <a:schemeClr val="tx1"/>
                </a:solidFill>
                <a:latin typeface="Times" panose="02020603050405020304" pitchFamily="18" charset="0"/>
                <a:ea typeface="MS PGothic" panose="020B0600070205080204" pitchFamily="34" charset="-128"/>
              </a:defRPr>
            </a:lvl5pPr>
            <a:lvl6pPr marL="265774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0976"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202"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7429" indent="-241614"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899AF22C-4A79-4889-9ECB-0BFA10CC1D2E}" type="slidenum">
              <a:rPr lang="en-US" altLang="en-US" sz="1300">
                <a:latin typeface="Trebuchet MS" panose="020B0603020202020204" pitchFamily="34" charset="0"/>
              </a:rPr>
              <a:pPr/>
              <a:t>5</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47395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71E0DA-E1C5-4D78-B530-230D44BB2B93}" type="slidenum">
              <a:rPr lang="en-US" altLang="en-US" smtClean="0"/>
              <a:pPr>
                <a:defRPr/>
              </a:pPr>
              <a:t>15</a:t>
            </a:fld>
            <a:endParaRPr lang="en-US" altLang="en-US"/>
          </a:p>
        </p:txBody>
      </p:sp>
    </p:spTree>
    <p:extLst>
      <p:ext uri="{BB962C8B-B14F-4D97-AF65-F5344CB8AC3E}">
        <p14:creationId xmlns:p14="http://schemas.microsoft.com/office/powerpoint/2010/main" val="157250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 really is a shared memory segment.</a:t>
            </a:r>
          </a:p>
        </p:txBody>
      </p:sp>
      <p:sp>
        <p:nvSpPr>
          <p:cNvPr id="4" name="Slide Number Placeholder 3"/>
          <p:cNvSpPr>
            <a:spLocks noGrp="1"/>
          </p:cNvSpPr>
          <p:nvPr>
            <p:ph type="sldNum" sz="quarter" idx="10"/>
          </p:nvPr>
        </p:nvSpPr>
        <p:spPr/>
        <p:txBody>
          <a:bodyPr/>
          <a:lstStyle/>
          <a:p>
            <a:pPr>
              <a:defRPr/>
            </a:pPr>
            <a:fld id="{6071E0DA-E1C5-4D78-B530-230D44BB2B93}" type="slidenum">
              <a:rPr lang="en-US" altLang="en-US" smtClean="0"/>
              <a:pPr>
                <a:defRPr/>
              </a:pPr>
              <a:t>24</a:t>
            </a:fld>
            <a:endParaRPr lang="en-US" altLang="en-US"/>
          </a:p>
        </p:txBody>
      </p:sp>
    </p:spTree>
    <p:extLst>
      <p:ext uri="{BB962C8B-B14F-4D97-AF65-F5344CB8AC3E}">
        <p14:creationId xmlns:p14="http://schemas.microsoft.com/office/powerpoint/2010/main" val="357100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csc60/</a:t>
            </a:r>
            <a:r>
              <a:rPr lang="en-US" dirty="0" err="1"/>
              <a:t>ClassExamples</a:t>
            </a:r>
            <a:r>
              <a:rPr lang="en-US" dirty="0"/>
              <a:t>/</a:t>
            </a:r>
            <a:r>
              <a:rPr lang="en-US" dirty="0" err="1"/>
              <a:t>svshm_xfer_writer</a:t>
            </a:r>
            <a:endParaRPr lang="en-US" dirty="0"/>
          </a:p>
        </p:txBody>
      </p:sp>
      <p:sp>
        <p:nvSpPr>
          <p:cNvPr id="4" name="Slide Number Placeholder 3"/>
          <p:cNvSpPr>
            <a:spLocks noGrp="1"/>
          </p:cNvSpPr>
          <p:nvPr>
            <p:ph type="sldNum" sz="quarter" idx="5"/>
          </p:nvPr>
        </p:nvSpPr>
        <p:spPr/>
        <p:txBody>
          <a:bodyPr/>
          <a:lstStyle/>
          <a:p>
            <a:pPr>
              <a:defRPr/>
            </a:pPr>
            <a:fld id="{6071E0DA-E1C5-4D78-B530-230D44BB2B93}" type="slidenum">
              <a:rPr lang="en-US" altLang="en-US" smtClean="0"/>
              <a:pPr>
                <a:defRPr/>
              </a:pPr>
              <a:t>30</a:t>
            </a:fld>
            <a:endParaRPr lang="en-US" altLang="en-US"/>
          </a:p>
        </p:txBody>
      </p:sp>
    </p:spTree>
    <p:extLst>
      <p:ext uri="{BB962C8B-B14F-4D97-AF65-F5344CB8AC3E}">
        <p14:creationId xmlns:p14="http://schemas.microsoft.com/office/powerpoint/2010/main" val="352015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71E0DA-E1C5-4D78-B530-230D44BB2B93}" type="slidenum">
              <a:rPr lang="en-US" altLang="en-US" smtClean="0"/>
              <a:pPr>
                <a:defRPr/>
              </a:pPr>
              <a:t>45</a:t>
            </a:fld>
            <a:endParaRPr lang="en-US" altLang="en-US"/>
          </a:p>
        </p:txBody>
      </p:sp>
    </p:spTree>
    <p:extLst>
      <p:ext uri="{BB962C8B-B14F-4D97-AF65-F5344CB8AC3E}">
        <p14:creationId xmlns:p14="http://schemas.microsoft.com/office/powerpoint/2010/main" val="260678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499"/>
            </a:lvl1pPr>
          </a:lstStyle>
          <a:p>
            <a:r>
              <a:rPr lang="en-US"/>
              <a:t>Click to edit Master title style</a:t>
            </a:r>
          </a:p>
        </p:txBody>
      </p:sp>
      <p:sp>
        <p:nvSpPr>
          <p:cNvPr id="3" name="Subtitle 2"/>
          <p:cNvSpPr>
            <a:spLocks noGrp="1"/>
          </p:cNvSpPr>
          <p:nvPr>
            <p:ph type="subTitle" idx="1"/>
          </p:nvPr>
        </p:nvSpPr>
        <p:spPr>
          <a:xfrm>
            <a:off x="1143000" y="3602039"/>
            <a:ext cx="6858000" cy="1655762"/>
          </a:xfrm>
        </p:spPr>
        <p:txBody>
          <a:bodyPr/>
          <a:lstStyle>
            <a:lvl1pPr marL="0" indent="0" algn="ctr">
              <a:buNone/>
              <a:defRPr sz="1800"/>
            </a:lvl1pPr>
            <a:lvl2pPr marL="342865" indent="0" algn="ctr">
              <a:buNone/>
              <a:defRPr sz="1499"/>
            </a:lvl2pPr>
            <a:lvl3pPr marL="685729" indent="0" algn="ctr">
              <a:buNone/>
              <a:defRPr sz="1350"/>
            </a:lvl3pPr>
            <a:lvl4pPr marL="1028593" indent="0" algn="ctr">
              <a:buNone/>
              <a:defRPr sz="1200"/>
            </a:lvl4pPr>
            <a:lvl5pPr marL="1371458" indent="0" algn="ctr">
              <a:buNone/>
              <a:defRPr sz="1200"/>
            </a:lvl5pPr>
            <a:lvl6pPr marL="1714322" indent="0" algn="ctr">
              <a:buNone/>
              <a:defRPr sz="1200"/>
            </a:lvl6pPr>
            <a:lvl7pPr marL="2057187" indent="0" algn="ctr">
              <a:buNone/>
              <a:defRPr sz="1200"/>
            </a:lvl7pPr>
            <a:lvl8pPr marL="2400051" indent="0" algn="ctr">
              <a:buNone/>
              <a:defRPr sz="1200"/>
            </a:lvl8pPr>
            <a:lvl9pPr marL="2742915"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998">
                <a:cs typeface="+mn-cs"/>
              </a:defRPr>
            </a:lvl1pPr>
          </a:lstStyle>
          <a:p>
            <a:pPr>
              <a:defRPr/>
            </a:pPr>
            <a:fld id="{B3CAFF67-6B97-4A19-9413-6CC77AD5CA67}" type="slidenum">
              <a:rPr lang="en-US" altLang="en-US" smtClean="0"/>
              <a:pPr>
                <a:defRPr/>
              </a:pPr>
              <a:t>‹#›</a:t>
            </a:fld>
            <a:endParaRPr lang="en-US" altLang="en-US" dirty="0"/>
          </a:p>
        </p:txBody>
      </p:sp>
    </p:spTree>
    <p:extLst>
      <p:ext uri="{BB962C8B-B14F-4D97-AF65-F5344CB8AC3E}">
        <p14:creationId xmlns:p14="http://schemas.microsoft.com/office/powerpoint/2010/main" val="316694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7"/>
            <a:ext cx="4629150" cy="4873625"/>
          </a:xfrm>
        </p:spPr>
        <p:txBody>
          <a:bodyPr rtlCol="0">
            <a:normAutofit/>
          </a:bodyPr>
          <a:lstStyle>
            <a:lvl1pPr marL="0" indent="0">
              <a:buNone/>
              <a:defRPr sz="2400"/>
            </a:lvl1pPr>
            <a:lvl2pPr marL="342865" indent="0">
              <a:buNone/>
              <a:defRPr sz="2100"/>
            </a:lvl2pPr>
            <a:lvl3pPr marL="685729" indent="0">
              <a:buNone/>
              <a:defRPr sz="1800"/>
            </a:lvl3pPr>
            <a:lvl4pPr marL="1028593" indent="0">
              <a:buNone/>
              <a:defRPr sz="1499"/>
            </a:lvl4pPr>
            <a:lvl5pPr marL="1371458" indent="0">
              <a:buNone/>
              <a:defRPr sz="1499"/>
            </a:lvl5pPr>
            <a:lvl6pPr marL="1714322" indent="0">
              <a:buNone/>
              <a:defRPr sz="1499"/>
            </a:lvl6pPr>
            <a:lvl7pPr marL="2057187" indent="0">
              <a:buNone/>
              <a:defRPr sz="1499"/>
            </a:lvl7pPr>
            <a:lvl8pPr marL="2400051" indent="0">
              <a:buNone/>
              <a:defRPr sz="1499"/>
            </a:lvl8pPr>
            <a:lvl9pPr marL="2742915" indent="0">
              <a:buNone/>
              <a:defRPr sz="1499"/>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59A0F273-5BE3-4B4F-9458-2CD09E848395}" type="slidenum">
              <a:rPr lang="en-US" altLang="en-US"/>
              <a:pPr>
                <a:defRPr/>
              </a:pPr>
              <a:t>‹#›</a:t>
            </a:fld>
            <a:endParaRPr lang="en-US" altLang="en-US"/>
          </a:p>
        </p:txBody>
      </p:sp>
    </p:spTree>
    <p:extLst>
      <p:ext uri="{BB962C8B-B14F-4D97-AF65-F5344CB8AC3E}">
        <p14:creationId xmlns:p14="http://schemas.microsoft.com/office/powerpoint/2010/main" val="94897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9EE20897-C9B4-42DE-B53C-43D58C458368}" type="slidenum">
              <a:rPr lang="en-US" altLang="en-US"/>
              <a:pPr>
                <a:defRPr/>
              </a:pPr>
              <a:t>‹#›</a:t>
            </a:fld>
            <a:endParaRPr lang="en-US" altLang="en-US"/>
          </a:p>
        </p:txBody>
      </p:sp>
    </p:spTree>
    <p:extLst>
      <p:ext uri="{BB962C8B-B14F-4D97-AF65-F5344CB8AC3E}">
        <p14:creationId xmlns:p14="http://schemas.microsoft.com/office/powerpoint/2010/main" val="3418571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EEEA8D0C-029C-4445-8585-69DC4BBB4325}" type="slidenum">
              <a:rPr lang="en-US" altLang="en-US"/>
              <a:pPr>
                <a:defRPr/>
              </a:pPr>
              <a:t>‹#›</a:t>
            </a:fld>
            <a:endParaRPr lang="en-US" altLang="en-US"/>
          </a:p>
        </p:txBody>
      </p:sp>
    </p:spTree>
    <p:extLst>
      <p:ext uri="{BB962C8B-B14F-4D97-AF65-F5344CB8AC3E}">
        <p14:creationId xmlns:p14="http://schemas.microsoft.com/office/powerpoint/2010/main" val="345258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mn-cs"/>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cs typeface="+mn-cs"/>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cs typeface="+mn-cs"/>
              </a:defRPr>
            </a:lvl1pPr>
          </a:lstStyle>
          <a:p>
            <a:pPr>
              <a:defRPr/>
            </a:pPr>
            <a:fld id="{134A3DDB-F478-4630-9C1E-A97BEAF523A1}" type="slidenum">
              <a:rPr lang="en-US" altLang="en-US"/>
              <a:pPr>
                <a:defRPr/>
              </a:pPr>
              <a:t>‹#›</a:t>
            </a:fld>
            <a:endParaRPr lang="en-US" altLang="en-US"/>
          </a:p>
        </p:txBody>
      </p:sp>
    </p:spTree>
    <p:extLst>
      <p:ext uri="{BB962C8B-B14F-4D97-AF65-F5344CB8AC3E}">
        <p14:creationId xmlns:p14="http://schemas.microsoft.com/office/powerpoint/2010/main" val="19028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 Horizontal">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152399" y="95250"/>
            <a:ext cx="9144000" cy="1600200"/>
          </a:xfrm>
          <a:prstGeom prst="rect">
            <a:avLst/>
          </a:prstGeom>
          <a:gradFill rotWithShape="1">
            <a:gsLst>
              <a:gs pos="0">
                <a:schemeClr val="tx2">
                  <a:lumMod val="50000"/>
                </a:schemeClr>
              </a:gs>
              <a:gs pos="0">
                <a:schemeClr val="bg1"/>
              </a:gs>
            </a:gsLst>
            <a:lin ang="5400000" scaled="1"/>
          </a:gradFill>
          <a:ln>
            <a:noFill/>
          </a:ln>
          <a:effectLst/>
        </p:spPr>
        <p:txBody>
          <a:bodyPr lIns="0" rIns="0" anchor="ctr">
            <a:normAutofit/>
          </a:bodyPr>
          <a:lstStyle/>
          <a:p>
            <a:pPr>
              <a:buFont typeface="Wingdings" pitchFamily="2" charset="2"/>
              <a:buNone/>
              <a:defRPr/>
            </a:pPr>
            <a:endParaRPr lang="en-US" sz="2000">
              <a:solidFill>
                <a:prstClr val="black"/>
              </a:solidFill>
              <a:latin typeface="Times New Roman" panose="02020603050405020304" pitchFamily="18" charset="0"/>
              <a:cs typeface="Arial" panose="020B0604020202020204" pitchFamily="34" charset="0"/>
            </a:endParaRPr>
          </a:p>
        </p:txBody>
      </p:sp>
      <p:sp>
        <p:nvSpPr>
          <p:cNvPr id="3" name="Content Placeholder 2"/>
          <p:cNvSpPr>
            <a:spLocks noGrp="1"/>
          </p:cNvSpPr>
          <p:nvPr>
            <p:ph sz="half" idx="1"/>
          </p:nvPr>
        </p:nvSpPr>
        <p:spPr>
          <a:xfrm>
            <a:off x="457200" y="1827214"/>
            <a:ext cx="8229600" cy="2173287"/>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229101"/>
            <a:ext cx="8229600" cy="2171700"/>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457200" y="114301"/>
            <a:ext cx="8229600" cy="1371600"/>
          </a:xfrm>
          <a:noFill/>
        </p:spPr>
        <p:txBody>
          <a:bodyPr lIns="0" tIns="0" rIns="0" bIns="0">
            <a:normAutofit/>
          </a:bodyPr>
          <a:lstStyle>
            <a:lvl1pPr>
              <a:defRPr sz="3999" b="1">
                <a:solidFill>
                  <a:schemeClr val="tx1"/>
                </a:solidFill>
              </a:defRPr>
            </a:lvl1pPr>
          </a:lstStyle>
          <a:p>
            <a:r>
              <a:rPr lang="en-US" dirty="0"/>
              <a:t>Click to edit Master title style</a:t>
            </a:r>
          </a:p>
        </p:txBody>
      </p:sp>
      <p:sp>
        <p:nvSpPr>
          <p:cNvPr id="6" name="Rectangle 4"/>
          <p:cNvSpPr>
            <a:spLocks noGrp="1" noChangeArrowheads="1"/>
          </p:cNvSpPr>
          <p:nvPr>
            <p:ph type="dt" sz="half" idx="10"/>
          </p:nvPr>
        </p:nvSpPr>
        <p:spPr bwMode="auto">
          <a:xfrm>
            <a:off x="457200"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l">
              <a:lnSpc>
                <a:spcPct val="100000"/>
              </a:lnSpc>
              <a:spcBef>
                <a:spcPct val="0"/>
              </a:spcBef>
              <a:buClrTx/>
              <a:defRPr sz="900" u="none">
                <a:solidFill>
                  <a:srgbClr val="00563C"/>
                </a:solidFill>
                <a:cs typeface="+mn-cs"/>
              </a:defRPr>
            </a:lvl1pPr>
          </a:lstStyle>
          <a:p>
            <a:pPr>
              <a:defRPr/>
            </a:pPr>
            <a:endParaRPr lang="en-US" dirty="0"/>
          </a:p>
        </p:txBody>
      </p:sp>
      <p:sp>
        <p:nvSpPr>
          <p:cNvPr id="7" name="Rectangle 5"/>
          <p:cNvSpPr>
            <a:spLocks noGrp="1" noChangeArrowheads="1"/>
          </p:cNvSpPr>
          <p:nvPr>
            <p:ph type="ftr" sz="quarter" idx="11"/>
          </p:nvPr>
        </p:nvSpPr>
        <p:spPr bwMode="auto">
          <a:xfrm>
            <a:off x="2400300" y="6400800"/>
            <a:ext cx="4343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nSpc>
                <a:spcPct val="100000"/>
              </a:lnSpc>
              <a:spcBef>
                <a:spcPct val="0"/>
              </a:spcBef>
              <a:buClrTx/>
              <a:defRPr sz="900" u="none">
                <a:solidFill>
                  <a:srgbClr val="00563C"/>
                </a:solidFill>
                <a:cs typeface="+mn-cs"/>
              </a:defRPr>
            </a:lvl1pPr>
          </a:lstStyle>
          <a:p>
            <a:pPr>
              <a:defRPr/>
            </a:pPr>
            <a:endParaRPr lang="en-US" dirty="0"/>
          </a:p>
        </p:txBody>
      </p:sp>
      <p:sp>
        <p:nvSpPr>
          <p:cNvPr id="8" name="Rectangle 6"/>
          <p:cNvSpPr>
            <a:spLocks noGrp="1" noChangeArrowheads="1"/>
          </p:cNvSpPr>
          <p:nvPr>
            <p:ph type="sldNum" sz="quarter" idx="12"/>
          </p:nvPr>
        </p:nvSpPr>
        <p:spPr bwMode="auto">
          <a:xfrm>
            <a:off x="6858001"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r">
              <a:lnSpc>
                <a:spcPct val="100000"/>
              </a:lnSpc>
              <a:spcBef>
                <a:spcPct val="0"/>
              </a:spcBef>
              <a:buClrTx/>
              <a:defRPr sz="900" u="none">
                <a:solidFill>
                  <a:srgbClr val="00563C"/>
                </a:solidFill>
                <a:cs typeface="+mn-cs"/>
              </a:defRPr>
            </a:lvl1pPr>
          </a:lstStyle>
          <a:p>
            <a:pPr>
              <a:defRPr/>
            </a:pPr>
            <a:fld id="{D6BF93EB-1C27-4463-AB87-A2C24DEC713F}" type="slidenum">
              <a:rPr lang="en-US"/>
              <a:pPr>
                <a:defRPr/>
              </a:pPr>
              <a:t>‹#›</a:t>
            </a:fld>
            <a:endParaRPr lang="en-US" dirty="0"/>
          </a:p>
        </p:txBody>
      </p:sp>
    </p:spTree>
    <p:extLst>
      <p:ext uri="{BB962C8B-B14F-4D97-AF65-F5344CB8AC3E}">
        <p14:creationId xmlns:p14="http://schemas.microsoft.com/office/powerpoint/2010/main" val="403174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875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461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914400"/>
          </a:xfrm>
        </p:spPr>
        <p:txBody>
          <a:bodyPr/>
          <a:lstStyle/>
          <a:p>
            <a:r>
              <a:rPr lang="en-US"/>
              <a:t>Click to edit Master title style</a:t>
            </a:r>
          </a:p>
        </p:txBody>
      </p:sp>
      <p:sp>
        <p:nvSpPr>
          <p:cNvPr id="3" name="Table Placeholder 2"/>
          <p:cNvSpPr>
            <a:spLocks noGrp="1"/>
          </p:cNvSpPr>
          <p:nvPr>
            <p:ph type="tbl" idx="1"/>
          </p:nvPr>
        </p:nvSpPr>
        <p:spPr>
          <a:xfrm>
            <a:off x="533400" y="1524000"/>
            <a:ext cx="7848600" cy="4419600"/>
          </a:xfrm>
        </p:spPr>
        <p:txBody>
          <a:bodyPr/>
          <a:lstStyle/>
          <a:p>
            <a:pPr lvl="0"/>
            <a:endParaRPr lang="en-US" noProof="0"/>
          </a:p>
        </p:txBody>
      </p:sp>
      <p:sp>
        <p:nvSpPr>
          <p:cNvPr id="4" name="Date Placeholder 3"/>
          <p:cNvSpPr>
            <a:spLocks noGrp="1"/>
          </p:cNvSpPr>
          <p:nvPr>
            <p:ph type="dt" sz="half" idx="10"/>
          </p:nvPr>
        </p:nvSpPr>
        <p:spPr>
          <a:xfrm>
            <a:off x="431800" y="6229350"/>
            <a:ext cx="19050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pPr>
              <a:defRPr/>
            </a:pPr>
            <a:fld id="{32655E04-0D40-49FE-8DF4-BD2D6B8E6987}" type="slidenum">
              <a:rPr lang="en-US" altLang="en-US"/>
              <a:pPr>
                <a:defRPr/>
              </a:pPr>
              <a:t>‹#›</a:t>
            </a:fld>
            <a:endParaRPr lang="en-US" altLang="en-US"/>
          </a:p>
        </p:txBody>
      </p:sp>
    </p:spTree>
    <p:extLst>
      <p:ext uri="{BB962C8B-B14F-4D97-AF65-F5344CB8AC3E}">
        <p14:creationId xmlns:p14="http://schemas.microsoft.com/office/powerpoint/2010/main" val="2139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z="998">
                <a:cs typeface="+mn-cs"/>
              </a:defRPr>
            </a:lvl1pPr>
          </a:lstStyle>
          <a:p>
            <a:pPr>
              <a:defRPr/>
            </a:pPr>
            <a:fld id="{834F86E5-40C1-4933-B112-558E868C15C8}" type="slidenum">
              <a:rPr lang="en-US" altLang="en-US" smtClean="0"/>
              <a:pPr>
                <a:defRPr/>
              </a:pPr>
              <a:t>‹#›</a:t>
            </a:fld>
            <a:endParaRPr lang="en-US" altLang="en-US" dirty="0"/>
          </a:p>
        </p:txBody>
      </p:sp>
    </p:spTree>
    <p:extLst>
      <p:ext uri="{BB962C8B-B14F-4D97-AF65-F5344CB8AC3E}">
        <p14:creationId xmlns:p14="http://schemas.microsoft.com/office/powerpoint/2010/main" val="113402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99">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199"/>
            </a:lvl1pPr>
            <a:lvl2pPr>
              <a:defRPr sz="2799"/>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200">
                <a:cs typeface="+mn-cs"/>
              </a:defRPr>
            </a:lvl1pPr>
          </a:lstStyle>
          <a:p>
            <a:pPr>
              <a:defRPr/>
            </a:pPr>
            <a:fld id="{147B7589-DB2F-4407-9F21-8206E52DC899}" type="slidenum">
              <a:rPr lang="en-US" altLang="en-US" smtClean="0"/>
              <a:pPr>
                <a:defRPr/>
              </a:pPr>
              <a:t>‹#›</a:t>
            </a:fld>
            <a:endParaRPr lang="en-US" altLang="en-US" dirty="0"/>
          </a:p>
        </p:txBody>
      </p:sp>
    </p:spTree>
    <p:extLst>
      <p:ext uri="{BB962C8B-B14F-4D97-AF65-F5344CB8AC3E}">
        <p14:creationId xmlns:p14="http://schemas.microsoft.com/office/powerpoint/2010/main" val="138766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499"/>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865" indent="0">
              <a:buNone/>
              <a:defRPr sz="1499">
                <a:solidFill>
                  <a:schemeClr val="tx1">
                    <a:tint val="75000"/>
                  </a:schemeClr>
                </a:solidFill>
              </a:defRPr>
            </a:lvl2pPr>
            <a:lvl3pPr marL="685729" indent="0">
              <a:buNone/>
              <a:defRPr sz="1350">
                <a:solidFill>
                  <a:schemeClr val="tx1">
                    <a:tint val="75000"/>
                  </a:schemeClr>
                </a:solidFill>
              </a:defRPr>
            </a:lvl3pPr>
            <a:lvl4pPr marL="1028593" indent="0">
              <a:buNone/>
              <a:defRPr sz="1200">
                <a:solidFill>
                  <a:schemeClr val="tx1">
                    <a:tint val="75000"/>
                  </a:schemeClr>
                </a:solidFill>
              </a:defRPr>
            </a:lvl4pPr>
            <a:lvl5pPr marL="1371458" indent="0">
              <a:buNone/>
              <a:defRPr sz="1200">
                <a:solidFill>
                  <a:schemeClr val="tx1">
                    <a:tint val="75000"/>
                  </a:schemeClr>
                </a:solidFill>
              </a:defRPr>
            </a:lvl5pPr>
            <a:lvl6pPr marL="1714322" indent="0">
              <a:buNone/>
              <a:defRPr sz="1200">
                <a:solidFill>
                  <a:schemeClr val="tx1">
                    <a:tint val="75000"/>
                  </a:schemeClr>
                </a:solidFill>
              </a:defRPr>
            </a:lvl6pPr>
            <a:lvl7pPr marL="2057187" indent="0">
              <a:buNone/>
              <a:defRPr sz="1200">
                <a:solidFill>
                  <a:schemeClr val="tx1">
                    <a:tint val="75000"/>
                  </a:schemeClr>
                </a:solidFill>
              </a:defRPr>
            </a:lvl7pPr>
            <a:lvl8pPr marL="2400051" indent="0">
              <a:buNone/>
              <a:defRPr sz="1200">
                <a:solidFill>
                  <a:schemeClr val="tx1">
                    <a:tint val="75000"/>
                  </a:schemeClr>
                </a:solidFill>
              </a:defRPr>
            </a:lvl8pPr>
            <a:lvl9pPr marL="274291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36F6E454-C63B-4691-B3A5-9A6B261691DB}" type="slidenum">
              <a:rPr lang="en-US" altLang="en-US"/>
              <a:pPr>
                <a:defRPr/>
              </a:pPr>
              <a:t>‹#›</a:t>
            </a:fld>
            <a:endParaRPr lang="en-US" altLang="en-US"/>
          </a:p>
        </p:txBody>
      </p:sp>
    </p:spTree>
    <p:extLst>
      <p:ext uri="{BB962C8B-B14F-4D97-AF65-F5344CB8AC3E}">
        <p14:creationId xmlns:p14="http://schemas.microsoft.com/office/powerpoint/2010/main" val="211408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9658BE90-D830-4FBF-BCEC-228CA5AC5B93}" type="slidenum">
              <a:rPr lang="en-US" altLang="en-US"/>
              <a:pPr>
                <a:defRPr/>
              </a:pPr>
              <a:t>‹#›</a:t>
            </a:fld>
            <a:endParaRPr lang="en-US" altLang="en-US"/>
          </a:p>
        </p:txBody>
      </p:sp>
    </p:spTree>
    <p:extLst>
      <p:ext uri="{BB962C8B-B14F-4D97-AF65-F5344CB8AC3E}">
        <p14:creationId xmlns:p14="http://schemas.microsoft.com/office/powerpoint/2010/main" val="321508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cs typeface="+mn-cs"/>
              </a:defRPr>
            </a:lvl1pPr>
          </a:lstStyle>
          <a:p>
            <a:pPr>
              <a:defRPr/>
            </a:pPr>
            <a:endParaRPr lang="en-US" altLang="en-US"/>
          </a:p>
        </p:txBody>
      </p:sp>
      <p:sp>
        <p:nvSpPr>
          <p:cNvPr id="8" name="Footer Placeholder 7"/>
          <p:cNvSpPr>
            <a:spLocks noGrp="1"/>
          </p:cNvSpPr>
          <p:nvPr>
            <p:ph type="ftr" sz="quarter" idx="11"/>
          </p:nvPr>
        </p:nvSpPr>
        <p:spPr/>
        <p:txBody>
          <a:bodyPr/>
          <a:lstStyle>
            <a:lvl1pPr>
              <a:defRPr>
                <a:cs typeface="+mn-cs"/>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cs typeface="+mn-cs"/>
              </a:defRPr>
            </a:lvl1pPr>
          </a:lstStyle>
          <a:p>
            <a:pPr>
              <a:defRPr/>
            </a:pPr>
            <a:fld id="{BB29C562-280F-45F8-B1E5-89B86F4A889B}" type="slidenum">
              <a:rPr lang="en-US" altLang="en-US"/>
              <a:pPr>
                <a:defRPr/>
              </a:pPr>
              <a:t>‹#›</a:t>
            </a:fld>
            <a:endParaRPr lang="en-US" altLang="en-US"/>
          </a:p>
        </p:txBody>
      </p:sp>
    </p:spTree>
    <p:extLst>
      <p:ext uri="{BB962C8B-B14F-4D97-AF65-F5344CB8AC3E}">
        <p14:creationId xmlns:p14="http://schemas.microsoft.com/office/powerpoint/2010/main" val="2334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cs typeface="+mn-cs"/>
              </a:defRPr>
            </a:lvl1pPr>
          </a:lstStyle>
          <a:p>
            <a:pPr>
              <a:defRPr/>
            </a:pPr>
            <a:fld id="{4E858C5C-53ED-4E76-BFB8-7C2C4C9AED51}" type="slidenum">
              <a:rPr lang="en-US" altLang="en-US"/>
              <a:pPr>
                <a:defRPr/>
              </a:pPr>
              <a:t>‹#›</a:t>
            </a:fld>
            <a:endParaRPr lang="en-US" altLang="en-US"/>
          </a:p>
        </p:txBody>
      </p:sp>
    </p:spTree>
    <p:extLst>
      <p:ext uri="{BB962C8B-B14F-4D97-AF65-F5344CB8AC3E}">
        <p14:creationId xmlns:p14="http://schemas.microsoft.com/office/powerpoint/2010/main" val="395990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mn-cs"/>
              </a:defRPr>
            </a:lvl1pPr>
          </a:lstStyle>
          <a:p>
            <a:pPr>
              <a:defRPr/>
            </a:pPr>
            <a:endParaRPr lang="en-US" altLang="en-US"/>
          </a:p>
        </p:txBody>
      </p:sp>
      <p:sp>
        <p:nvSpPr>
          <p:cNvPr id="3" name="Footer Placeholder 2"/>
          <p:cNvSpPr>
            <a:spLocks noGrp="1"/>
          </p:cNvSpPr>
          <p:nvPr>
            <p:ph type="ftr" sz="quarter" idx="11"/>
          </p:nvPr>
        </p:nvSpPr>
        <p:spPr/>
        <p:txBody>
          <a:bodyPr/>
          <a:lstStyle>
            <a:lvl1pPr>
              <a:defRPr>
                <a:cs typeface="+mn-cs"/>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sz="1400">
                <a:cs typeface="+mn-cs"/>
              </a:defRPr>
            </a:lvl1pPr>
          </a:lstStyle>
          <a:p>
            <a:pPr>
              <a:defRPr/>
            </a:pPr>
            <a:fld id="{8E304357-45BF-4BDC-AA5B-BA45F78139F7}" type="slidenum">
              <a:rPr lang="en-US" altLang="en-US"/>
              <a:pPr>
                <a:defRPr/>
              </a:pPr>
              <a:t>‹#›</a:t>
            </a:fld>
            <a:endParaRPr lang="en-US" altLang="en-US" dirty="0"/>
          </a:p>
        </p:txBody>
      </p:sp>
    </p:spTree>
    <p:extLst>
      <p:ext uri="{BB962C8B-B14F-4D97-AF65-F5344CB8AC3E}">
        <p14:creationId xmlns:p14="http://schemas.microsoft.com/office/powerpoint/2010/main" val="239512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D503428C-B9A7-4ADD-9702-9CFC7396CB8B}" type="slidenum">
              <a:rPr lang="en-US" altLang="en-US"/>
              <a:pPr>
                <a:defRPr/>
              </a:pPr>
              <a:t>‹#›</a:t>
            </a:fld>
            <a:endParaRPr lang="en-US" altLang="en-US"/>
          </a:p>
        </p:txBody>
      </p:sp>
    </p:spTree>
    <p:extLst>
      <p:ext uri="{BB962C8B-B14F-4D97-AF65-F5344CB8AC3E}">
        <p14:creationId xmlns:p14="http://schemas.microsoft.com/office/powerpoint/2010/main" val="75829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628651" y="6356351"/>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eaLnBrk="1" hangingPunct="1">
              <a:defRPr sz="1200">
                <a:solidFill>
                  <a:prstClr val="black">
                    <a:tint val="75000"/>
                  </a:prstClr>
                </a:solidFill>
                <a:cs typeface="Arial" panose="020B0604020202020204" pitchFamily="34" charset="0"/>
              </a:defRPr>
            </a:lvl1pPr>
          </a:lstStyle>
          <a:p>
            <a:pPr>
              <a:defRPr/>
            </a:pPr>
            <a:fld id="{5B70C4D5-146F-401C-81D1-003BEB09F3F7}" type="slidenum">
              <a:rPr lang="en-US" altLang="en-US" smtClean="0">
                <a:latin typeface="Arial" panose="020B0604020202020204" pitchFamily="34" charset="0"/>
              </a:rPr>
              <a:pPr>
                <a:defRPr/>
              </a:pPr>
              <a:t>‹#›</a:t>
            </a:fld>
            <a:endParaRPr lang="en-US" altLang="en-US" dirty="0">
              <a:latin typeface="Arial" panose="020B0604020202020204" pitchFamily="34" charset="0"/>
            </a:endParaRPr>
          </a:p>
        </p:txBody>
      </p:sp>
      <p:cxnSp>
        <p:nvCxnSpPr>
          <p:cNvPr id="8" name="Straight Connector 7"/>
          <p:cNvCxnSpPr/>
          <p:nvPr userDrawn="1"/>
        </p:nvCxnSpPr>
        <p:spPr>
          <a:xfrm>
            <a:off x="1524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05356"/>
      </p:ext>
    </p:extLst>
  </p:cSld>
  <p:clrMap bg1="lt1" tx1="dk1" bg2="lt2" tx2="dk2" accent1="accent1" accent2="accent2" accent3="accent3" accent4="accent4" accent5="accent5" accent6="accent6" hlink="hlink" folHlink="folHlink"/>
  <p:sldLayoutIdLst>
    <p:sldLayoutId id="2147486156" r:id="rId1"/>
    <p:sldLayoutId id="2147486157" r:id="rId2"/>
    <p:sldLayoutId id="2147486158" r:id="rId3"/>
    <p:sldLayoutId id="2147486159" r:id="rId4"/>
    <p:sldLayoutId id="2147486160" r:id="rId5"/>
    <p:sldLayoutId id="2147486161" r:id="rId6"/>
    <p:sldLayoutId id="2147486162" r:id="rId7"/>
    <p:sldLayoutId id="2147486163" r:id="rId8"/>
    <p:sldLayoutId id="2147486164" r:id="rId9"/>
    <p:sldLayoutId id="2147486165" r:id="rId10"/>
    <p:sldLayoutId id="2147486166" r:id="rId11"/>
    <p:sldLayoutId id="2147486167" r:id="rId12"/>
    <p:sldLayoutId id="2147486168" r:id="rId13"/>
    <p:sldLayoutId id="2147486169" r:id="rId14"/>
    <p:sldLayoutId id="2147486170" r:id="rId15"/>
    <p:sldLayoutId id="2147486171" r:id="rId16"/>
  </p:sldLayoutIdLst>
  <p:hf hdr="0" ftr="0" dt="0"/>
  <p:txStyles>
    <p:titleStyle>
      <a:lvl1pPr algn="l" defTabSz="685729" rtl="0" eaLnBrk="0" fontAlgn="base" hangingPunct="0">
        <a:lnSpc>
          <a:spcPct val="90000"/>
        </a:lnSpc>
        <a:spcBef>
          <a:spcPct val="0"/>
        </a:spcBef>
        <a:spcAft>
          <a:spcPct val="0"/>
        </a:spcAft>
        <a:defRPr sz="3300" kern="1200">
          <a:solidFill>
            <a:schemeClr val="tx1"/>
          </a:solidFill>
          <a:latin typeface="+mn-lt"/>
          <a:ea typeface="+mj-ea"/>
          <a:cs typeface="+mj-cs"/>
        </a:defRPr>
      </a:lvl1pPr>
      <a:lvl2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153" algn="l" defTabSz="685729" rtl="0" fontAlgn="base">
        <a:lnSpc>
          <a:spcPct val="90000"/>
        </a:lnSpc>
        <a:spcBef>
          <a:spcPct val="0"/>
        </a:spcBef>
        <a:spcAft>
          <a:spcPct val="0"/>
        </a:spcAft>
        <a:defRPr sz="3300">
          <a:solidFill>
            <a:schemeClr val="tx1"/>
          </a:solidFill>
          <a:latin typeface="Calibri Light" panose="020F0302020204030204" pitchFamily="34" charset="0"/>
        </a:defRPr>
      </a:lvl6pPr>
      <a:lvl7pPr marL="914305" algn="l" defTabSz="685729" rtl="0" fontAlgn="base">
        <a:lnSpc>
          <a:spcPct val="90000"/>
        </a:lnSpc>
        <a:spcBef>
          <a:spcPct val="0"/>
        </a:spcBef>
        <a:spcAft>
          <a:spcPct val="0"/>
        </a:spcAft>
        <a:defRPr sz="3300">
          <a:solidFill>
            <a:schemeClr val="tx1"/>
          </a:solidFill>
          <a:latin typeface="Calibri Light" panose="020F0302020204030204" pitchFamily="34" charset="0"/>
        </a:defRPr>
      </a:lvl7pPr>
      <a:lvl8pPr marL="1371458" algn="l" defTabSz="685729" rtl="0" fontAlgn="base">
        <a:lnSpc>
          <a:spcPct val="90000"/>
        </a:lnSpc>
        <a:spcBef>
          <a:spcPct val="0"/>
        </a:spcBef>
        <a:spcAft>
          <a:spcPct val="0"/>
        </a:spcAft>
        <a:defRPr sz="3300">
          <a:solidFill>
            <a:schemeClr val="tx1"/>
          </a:solidFill>
          <a:latin typeface="Calibri Light" panose="020F0302020204030204" pitchFamily="34" charset="0"/>
        </a:defRPr>
      </a:lvl8pPr>
      <a:lvl9pPr marL="1828610" algn="l" defTabSz="685729"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32" indent="-171432" algn="l" defTabSz="685729" rtl="0" eaLnBrk="0" fontAlgn="base" hangingPunct="0">
        <a:lnSpc>
          <a:spcPct val="90000"/>
        </a:lnSpc>
        <a:spcBef>
          <a:spcPts val="750"/>
        </a:spcBef>
        <a:spcAft>
          <a:spcPct val="0"/>
        </a:spcAft>
        <a:buFont typeface="Arial" panose="020B0604020202020204" pitchFamily="34" charset="0"/>
        <a:buChar char="•"/>
        <a:defRPr sz="2903" kern="1200">
          <a:solidFill>
            <a:schemeClr val="tx1"/>
          </a:solidFill>
          <a:latin typeface="+mn-lt"/>
          <a:ea typeface="+mn-ea"/>
          <a:cs typeface="+mn-cs"/>
        </a:defRPr>
      </a:lvl1pPr>
      <a:lvl2pPr marL="514297" indent="-171432" algn="l" defTabSz="685729"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161" indent="-171432" algn="l" defTabSz="685729"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025" indent="-171432" algn="l" defTabSz="685729"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2890" indent="-171432" algn="l" defTabSz="685729"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5pPr>
      <a:lvl6pPr marL="1885755"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19"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83"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48"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29" rtl="0" eaLnBrk="1" latinLnBrk="0" hangingPunct="1">
        <a:defRPr sz="1350" kern="1200">
          <a:solidFill>
            <a:schemeClr val="tx1"/>
          </a:solidFill>
          <a:latin typeface="+mn-lt"/>
          <a:ea typeface="+mn-ea"/>
          <a:cs typeface="+mn-cs"/>
        </a:defRPr>
      </a:lvl1pPr>
      <a:lvl2pPr marL="342865" algn="l" defTabSz="685729" rtl="0" eaLnBrk="1" latinLnBrk="0" hangingPunct="1">
        <a:defRPr sz="1350" kern="1200">
          <a:solidFill>
            <a:schemeClr val="tx1"/>
          </a:solidFill>
          <a:latin typeface="+mn-lt"/>
          <a:ea typeface="+mn-ea"/>
          <a:cs typeface="+mn-cs"/>
        </a:defRPr>
      </a:lvl2pPr>
      <a:lvl3pPr marL="685729" algn="l" defTabSz="685729" rtl="0" eaLnBrk="1" latinLnBrk="0" hangingPunct="1">
        <a:defRPr sz="1350" kern="1200">
          <a:solidFill>
            <a:schemeClr val="tx1"/>
          </a:solidFill>
          <a:latin typeface="+mn-lt"/>
          <a:ea typeface="+mn-ea"/>
          <a:cs typeface="+mn-cs"/>
        </a:defRPr>
      </a:lvl3pPr>
      <a:lvl4pPr marL="1028593" algn="l" defTabSz="685729" rtl="0" eaLnBrk="1" latinLnBrk="0" hangingPunct="1">
        <a:defRPr sz="1350" kern="1200">
          <a:solidFill>
            <a:schemeClr val="tx1"/>
          </a:solidFill>
          <a:latin typeface="+mn-lt"/>
          <a:ea typeface="+mn-ea"/>
          <a:cs typeface="+mn-cs"/>
        </a:defRPr>
      </a:lvl4pPr>
      <a:lvl5pPr marL="1371458" algn="l" defTabSz="685729" rtl="0" eaLnBrk="1" latinLnBrk="0" hangingPunct="1">
        <a:defRPr sz="1350" kern="1200">
          <a:solidFill>
            <a:schemeClr val="tx1"/>
          </a:solidFill>
          <a:latin typeface="+mn-lt"/>
          <a:ea typeface="+mn-ea"/>
          <a:cs typeface="+mn-cs"/>
        </a:defRPr>
      </a:lvl5pPr>
      <a:lvl6pPr marL="1714322" algn="l" defTabSz="685729" rtl="0" eaLnBrk="1" latinLnBrk="0" hangingPunct="1">
        <a:defRPr sz="1350" kern="1200">
          <a:solidFill>
            <a:schemeClr val="tx1"/>
          </a:solidFill>
          <a:latin typeface="+mn-lt"/>
          <a:ea typeface="+mn-ea"/>
          <a:cs typeface="+mn-cs"/>
        </a:defRPr>
      </a:lvl6pPr>
      <a:lvl7pPr marL="2057187" algn="l" defTabSz="685729" rtl="0" eaLnBrk="1" latinLnBrk="0" hangingPunct="1">
        <a:defRPr sz="1350" kern="1200">
          <a:solidFill>
            <a:schemeClr val="tx1"/>
          </a:solidFill>
          <a:latin typeface="+mn-lt"/>
          <a:ea typeface="+mn-ea"/>
          <a:cs typeface="+mn-cs"/>
        </a:defRPr>
      </a:lvl7pPr>
      <a:lvl8pPr marL="2400051" algn="l" defTabSz="685729" rtl="0" eaLnBrk="1" latinLnBrk="0" hangingPunct="1">
        <a:defRPr sz="1350" kern="1200">
          <a:solidFill>
            <a:schemeClr val="tx1"/>
          </a:solidFill>
          <a:latin typeface="+mn-lt"/>
          <a:ea typeface="+mn-ea"/>
          <a:cs typeface="+mn-cs"/>
        </a:defRPr>
      </a:lvl8pPr>
      <a:lvl9pPr marL="2742915" algn="l" defTabSz="6857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hyperlink" Target="http://man7.org/tlpi/code/online/book/svsem/binary_sems.h.html"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gateway.org/difference-between-structure-and-union-in-c/" TargetMode="External"/><Relationship Id="rId2" Type="http://schemas.openxmlformats.org/officeDocument/2006/relationships/hyperlink" Target="http://cs-fundamentals.com/tech-interview/c/difference-between-structure-and-union-in-c-language.php"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295400" y="708660"/>
            <a:ext cx="648767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dirty="0">
                <a:solidFill>
                  <a:prstClr val="black"/>
                </a:solidFill>
                <a:latin typeface="Arial" panose="020B0604020202020204" pitchFamily="34" charset="0"/>
              </a:rPr>
              <a:t>13-UNIX </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4400" dirty="0">
                <a:solidFill>
                  <a:prstClr val="black"/>
                </a:solidFill>
                <a:latin typeface="Arial" panose="020B0604020202020204" pitchFamily="34" charset="0"/>
              </a:rPr>
              <a:t>Shared Memory</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3200" dirty="0">
                <a:solidFill>
                  <a:prstClr val="black"/>
                </a:solidFill>
                <a:latin typeface="Arial" panose="020B0604020202020204" pitchFamily="34" charset="0"/>
              </a:rPr>
              <a:t>Shared Memory, Message Queues</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3600" dirty="0">
                <a:solidFill>
                  <a:prstClr val="black"/>
                </a:solidFill>
                <a:latin typeface="Arial" panose="020B0604020202020204" pitchFamily="34" charset="0"/>
              </a:rPr>
              <a:t>Chapter 45-46-47-48</a:t>
            </a: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1</a:t>
            </a:fld>
            <a:endParaRPr lang="en-US" altLang="en-US" dirty="0"/>
          </a:p>
        </p:txBody>
      </p:sp>
    </p:spTree>
    <p:extLst>
      <p:ext uri="{BB962C8B-B14F-4D97-AF65-F5344CB8AC3E}">
        <p14:creationId xmlns:p14="http://schemas.microsoft.com/office/powerpoint/2010/main" val="37839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503903" y="1905000"/>
            <a:ext cx="8940800" cy="5181600"/>
          </a:xfrm>
        </p:spPr>
        <p:txBody>
          <a:bodyPr/>
          <a:lstStyle/>
          <a:p>
            <a:pPr eaLnBrk="1" hangingPunct="1">
              <a:lnSpc>
                <a:spcPct val="90000"/>
              </a:lnSpc>
            </a:pPr>
            <a:r>
              <a:rPr lang="en-US" altLang="en-US" sz="2800" dirty="0"/>
              <a:t>Create/Access Shared Memory</a:t>
            </a:r>
          </a:p>
          <a:p>
            <a:pPr lvl="1" eaLnBrk="1" hangingPunct="1">
              <a:lnSpc>
                <a:spcPct val="90000"/>
              </a:lnSpc>
            </a:pPr>
            <a:r>
              <a:rPr lang="en-US" altLang="en-US" sz="2800" i="1" dirty="0"/>
              <a:t>id = </a:t>
            </a:r>
            <a:r>
              <a:rPr lang="en-US" altLang="en-US" sz="2800" b="1" i="1" dirty="0" err="1"/>
              <a:t>shmget</a:t>
            </a:r>
            <a:r>
              <a:rPr lang="en-US" altLang="en-US" sz="2800" i="1" dirty="0"/>
              <a:t>( KEY, Size, IPC_CREAT | PERM )</a:t>
            </a:r>
          </a:p>
          <a:p>
            <a:pPr lvl="1" eaLnBrk="1" hangingPunct="1">
              <a:lnSpc>
                <a:spcPct val="90000"/>
              </a:lnSpc>
            </a:pPr>
            <a:endParaRPr lang="en-US" altLang="en-US" sz="2800" i="1" dirty="0"/>
          </a:p>
          <a:p>
            <a:pPr eaLnBrk="1" hangingPunct="1">
              <a:lnSpc>
                <a:spcPct val="90000"/>
              </a:lnSpc>
            </a:pPr>
            <a:r>
              <a:rPr lang="en-US" altLang="en-US" sz="2800" dirty="0"/>
              <a:t>Deleting Shared Memory</a:t>
            </a:r>
            <a:endParaRPr lang="en-US" altLang="en-US" sz="2800" i="1" dirty="0"/>
          </a:p>
          <a:p>
            <a:pPr lvl="1" eaLnBrk="1" hangingPunct="1">
              <a:lnSpc>
                <a:spcPct val="90000"/>
              </a:lnSpc>
            </a:pPr>
            <a:r>
              <a:rPr lang="en-US" altLang="en-US" sz="2800" i="1" dirty="0" err="1"/>
              <a:t>i</a:t>
            </a:r>
            <a:r>
              <a:rPr lang="en-US" altLang="en-US" sz="2800" i="1" dirty="0"/>
              <a:t> = </a:t>
            </a:r>
            <a:r>
              <a:rPr lang="en-US" altLang="en-US" sz="2800" b="1" i="1" dirty="0" err="1"/>
              <a:t>shmctl</a:t>
            </a:r>
            <a:r>
              <a:rPr lang="en-US" altLang="en-US" sz="2800" i="1" dirty="0"/>
              <a:t>( id, IPC_RMID, 0 )</a:t>
            </a:r>
          </a:p>
          <a:p>
            <a:pPr lvl="1" eaLnBrk="1" hangingPunct="1">
              <a:lnSpc>
                <a:spcPct val="90000"/>
              </a:lnSpc>
            </a:pPr>
            <a:r>
              <a:rPr lang="en-US" altLang="en-US" sz="2800" dirty="0"/>
              <a:t>Or use </a:t>
            </a:r>
            <a:r>
              <a:rPr lang="en-US" altLang="en-US" sz="2800" dirty="0" err="1"/>
              <a:t>ipcrm</a:t>
            </a:r>
            <a:endParaRPr lang="en-US" altLang="en-US" sz="2800" dirty="0"/>
          </a:p>
        </p:txBody>
      </p:sp>
      <p:sp>
        <p:nvSpPr>
          <p:cNvPr id="6" name="Rectangle 2"/>
          <p:cNvSpPr txBox="1">
            <a:spLocks noChangeArrowheads="1"/>
          </p:cNvSpPr>
          <p:nvPr/>
        </p:nvSpPr>
        <p:spPr>
          <a:xfrm>
            <a:off x="609600" y="-117474"/>
            <a:ext cx="8078788" cy="1657350"/>
          </a:xfrm>
          <a:prstGeom prst="rect">
            <a:avLst/>
          </a:prstGeom>
        </p:spPr>
        <p:txBody>
          <a:bodyPr anchor="ctr">
            <a:normAutofit/>
          </a:bodyPr>
          <a:lstStyle>
            <a:lvl1pPr algn="l" rtl="0" eaLnBrk="0" fontAlgn="base" hangingPunct="0">
              <a:lnSpc>
                <a:spcPct val="85000"/>
              </a:lnSpc>
              <a:spcBef>
                <a:spcPct val="0"/>
              </a:spcBef>
              <a:spcAft>
                <a:spcPct val="0"/>
              </a:spcAft>
              <a:defRPr sz="4000" kern="1200" spc="-90">
                <a:solidFill>
                  <a:schemeClr val="accent1"/>
                </a:solidFill>
                <a:latin typeface="+mj-lt"/>
                <a:ea typeface="+mj-ea"/>
                <a:cs typeface="+mj-cs"/>
              </a:defRPr>
            </a:lvl1pPr>
            <a:lvl2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2pPr>
            <a:lvl3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3pPr>
            <a:lvl4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4pPr>
            <a:lvl5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5pPr>
            <a:lvl6pPr marL="342900" algn="l" rtl="0" fontAlgn="base">
              <a:lnSpc>
                <a:spcPct val="85000"/>
              </a:lnSpc>
              <a:spcBef>
                <a:spcPct val="0"/>
              </a:spcBef>
              <a:spcAft>
                <a:spcPct val="0"/>
              </a:spcAft>
              <a:defRPr sz="4050">
                <a:solidFill>
                  <a:schemeClr val="accent1"/>
                </a:solidFill>
                <a:latin typeface="Calibri Light" panose="020F0302020204030204" pitchFamily="34" charset="0"/>
              </a:defRPr>
            </a:lvl6pPr>
            <a:lvl7pPr marL="685800" algn="l" rtl="0" fontAlgn="base">
              <a:lnSpc>
                <a:spcPct val="85000"/>
              </a:lnSpc>
              <a:spcBef>
                <a:spcPct val="0"/>
              </a:spcBef>
              <a:spcAft>
                <a:spcPct val="0"/>
              </a:spcAft>
              <a:defRPr sz="4050">
                <a:solidFill>
                  <a:schemeClr val="accent1"/>
                </a:solidFill>
                <a:latin typeface="Calibri Light" panose="020F0302020204030204" pitchFamily="34" charset="0"/>
              </a:defRPr>
            </a:lvl7pPr>
            <a:lvl8pPr marL="1028700" algn="l" rtl="0" fontAlgn="base">
              <a:lnSpc>
                <a:spcPct val="85000"/>
              </a:lnSpc>
              <a:spcBef>
                <a:spcPct val="0"/>
              </a:spcBef>
              <a:spcAft>
                <a:spcPct val="0"/>
              </a:spcAft>
              <a:defRPr sz="4050">
                <a:solidFill>
                  <a:schemeClr val="accent1"/>
                </a:solidFill>
                <a:latin typeface="Calibri Light" panose="020F0302020204030204" pitchFamily="34" charset="0"/>
              </a:defRPr>
            </a:lvl8pPr>
            <a:lvl9pPr marL="1371600" algn="l" rtl="0" fontAlgn="base">
              <a:lnSpc>
                <a:spcPct val="85000"/>
              </a:lnSpc>
              <a:spcBef>
                <a:spcPct val="0"/>
              </a:spcBef>
              <a:spcAft>
                <a:spcPct val="0"/>
              </a:spcAft>
              <a:defRPr sz="4050">
                <a:solidFill>
                  <a:schemeClr val="accent1"/>
                </a:solidFill>
                <a:latin typeface="Calibri Light" panose="020F0302020204030204" pitchFamily="34" charset="0"/>
              </a:defRPr>
            </a:lvl9pPr>
          </a:lstStyle>
          <a:p>
            <a:pPr>
              <a:defRPr/>
            </a:pPr>
            <a:r>
              <a:rPr lang="en-US" altLang="en-US" b="1" dirty="0">
                <a:solidFill>
                  <a:schemeClr val="tx1"/>
                </a:solidFill>
                <a:latin typeface="Calibri Light" panose="020F0302020204030204"/>
              </a:rPr>
              <a:t>Shared Memory: </a:t>
            </a:r>
          </a:p>
          <a:p>
            <a:pPr>
              <a:defRPr/>
            </a:pPr>
            <a:r>
              <a:rPr lang="en-US" altLang="en-US" b="1" dirty="0">
                <a:solidFill>
                  <a:schemeClr val="tx1"/>
                </a:solidFill>
                <a:latin typeface="Calibri Light" panose="020F0302020204030204"/>
              </a:rPr>
              <a:t>Overview of the system calls       (1 of 2)</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10</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6191250" y="67534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527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533400" y="1447800"/>
            <a:ext cx="8940800" cy="5181600"/>
          </a:xfrm>
        </p:spPr>
        <p:txBody>
          <a:bodyPr/>
          <a:lstStyle/>
          <a:p>
            <a:pPr lvl="1" eaLnBrk="1" hangingPunct="1">
              <a:lnSpc>
                <a:spcPct val="90000"/>
              </a:lnSpc>
            </a:pPr>
            <a:endParaRPr lang="en-US" altLang="en-US" sz="1050" dirty="0"/>
          </a:p>
          <a:p>
            <a:pPr eaLnBrk="1" hangingPunct="1">
              <a:lnSpc>
                <a:spcPct val="90000"/>
              </a:lnSpc>
            </a:pPr>
            <a:r>
              <a:rPr lang="en-US" altLang="en-US" sz="2800" dirty="0"/>
              <a:t>Accessing Shared Memory</a:t>
            </a:r>
          </a:p>
          <a:p>
            <a:pPr lvl="1" eaLnBrk="1" hangingPunct="1">
              <a:lnSpc>
                <a:spcPct val="90000"/>
              </a:lnSpc>
            </a:pPr>
            <a:r>
              <a:rPr lang="en-US" altLang="en-US" sz="2800" i="1" dirty="0" err="1"/>
              <a:t>memaddr</a:t>
            </a:r>
            <a:r>
              <a:rPr lang="en-US" altLang="en-US" sz="2800" i="1" dirty="0"/>
              <a:t> = </a:t>
            </a:r>
            <a:r>
              <a:rPr lang="en-US" altLang="en-US" sz="2800" b="1" i="1" dirty="0" err="1"/>
              <a:t>shmat</a:t>
            </a:r>
            <a:r>
              <a:rPr lang="en-US" altLang="en-US" sz="2800" i="1" dirty="0"/>
              <a:t>( id, 0, 0 )</a:t>
            </a:r>
          </a:p>
          <a:p>
            <a:pPr lvl="1" eaLnBrk="1" hangingPunct="1">
              <a:lnSpc>
                <a:spcPct val="90000"/>
              </a:lnSpc>
            </a:pPr>
            <a:r>
              <a:rPr lang="en-US" altLang="en-US" sz="2800" i="1" dirty="0" err="1"/>
              <a:t>memaddr</a:t>
            </a:r>
            <a:r>
              <a:rPr lang="en-US" altLang="en-US" sz="2800" i="1" dirty="0"/>
              <a:t> = </a:t>
            </a:r>
            <a:r>
              <a:rPr lang="en-US" altLang="en-US" sz="2800" b="1" i="1" dirty="0" err="1"/>
              <a:t>shmat</a:t>
            </a:r>
            <a:r>
              <a:rPr lang="en-US" altLang="en-US" sz="2800" i="1" dirty="0"/>
              <a:t>( id, </a:t>
            </a:r>
            <a:r>
              <a:rPr lang="en-US" altLang="en-US" sz="2800" i="1" dirty="0" err="1"/>
              <a:t>addr</a:t>
            </a:r>
            <a:r>
              <a:rPr lang="en-US" altLang="en-US" sz="2800" i="1" dirty="0"/>
              <a:t>, 0 )</a:t>
            </a:r>
          </a:p>
          <a:p>
            <a:pPr lvl="1" eaLnBrk="1" hangingPunct="1">
              <a:lnSpc>
                <a:spcPct val="90000"/>
              </a:lnSpc>
            </a:pPr>
            <a:r>
              <a:rPr lang="en-US" altLang="en-US" sz="2800" i="1" dirty="0" err="1"/>
              <a:t>memaddr</a:t>
            </a:r>
            <a:r>
              <a:rPr lang="en-US" altLang="en-US" sz="2800" i="1" dirty="0"/>
              <a:t> = </a:t>
            </a:r>
            <a:r>
              <a:rPr lang="en-US" altLang="en-US" sz="2800" b="1" i="1" dirty="0" err="1"/>
              <a:t>shmat</a:t>
            </a:r>
            <a:r>
              <a:rPr lang="en-US" altLang="en-US" sz="2800" i="1" dirty="0"/>
              <a:t>( id, 0, SHM_READONLY )</a:t>
            </a:r>
            <a:endParaRPr lang="en-US" altLang="en-US" sz="2800" dirty="0"/>
          </a:p>
          <a:p>
            <a:pPr lvl="2" eaLnBrk="1" hangingPunct="1">
              <a:lnSpc>
                <a:spcPct val="90000"/>
              </a:lnSpc>
            </a:pPr>
            <a:r>
              <a:rPr lang="en-US" altLang="en-US" dirty="0"/>
              <a:t>System will decide address to place the memory at</a:t>
            </a:r>
          </a:p>
          <a:p>
            <a:pPr lvl="1" eaLnBrk="1" hangingPunct="1">
              <a:lnSpc>
                <a:spcPct val="90000"/>
              </a:lnSpc>
            </a:pPr>
            <a:r>
              <a:rPr lang="en-US" altLang="en-US" sz="2800" b="1" i="1" dirty="0" err="1"/>
              <a:t>shmdt</a:t>
            </a:r>
            <a:r>
              <a:rPr lang="en-US" altLang="en-US" sz="2800" i="1" dirty="0"/>
              <a:t>( </a:t>
            </a:r>
            <a:r>
              <a:rPr lang="en-US" altLang="en-US" sz="2800" i="1" dirty="0" err="1"/>
              <a:t>memaddr</a:t>
            </a:r>
            <a:r>
              <a:rPr lang="en-US" altLang="en-US" sz="2800" i="1" dirty="0"/>
              <a:t> )</a:t>
            </a:r>
            <a:endParaRPr lang="en-US" altLang="en-US" sz="2800" dirty="0"/>
          </a:p>
          <a:p>
            <a:pPr lvl="2" eaLnBrk="1" hangingPunct="1">
              <a:lnSpc>
                <a:spcPct val="90000"/>
              </a:lnSpc>
            </a:pPr>
            <a:r>
              <a:rPr lang="en-US" altLang="en-US" sz="2800" dirty="0"/>
              <a:t>Detach from shared memory</a:t>
            </a:r>
          </a:p>
        </p:txBody>
      </p:sp>
      <p:sp>
        <p:nvSpPr>
          <p:cNvPr id="6" name="Rectangle 2"/>
          <p:cNvSpPr txBox="1">
            <a:spLocks noChangeArrowheads="1"/>
          </p:cNvSpPr>
          <p:nvPr/>
        </p:nvSpPr>
        <p:spPr>
          <a:xfrm>
            <a:off x="523568" y="-141852"/>
            <a:ext cx="8078788" cy="1657350"/>
          </a:xfrm>
          <a:prstGeom prst="rect">
            <a:avLst/>
          </a:prstGeom>
        </p:spPr>
        <p:txBody>
          <a:bodyPr anchor="ctr">
            <a:normAutofit/>
          </a:bodyPr>
          <a:lstStyle>
            <a:lvl1pPr algn="l" rtl="0" eaLnBrk="0" fontAlgn="base" hangingPunct="0">
              <a:lnSpc>
                <a:spcPct val="85000"/>
              </a:lnSpc>
              <a:spcBef>
                <a:spcPct val="0"/>
              </a:spcBef>
              <a:spcAft>
                <a:spcPct val="0"/>
              </a:spcAft>
              <a:defRPr sz="4000" kern="1200" spc="-90">
                <a:solidFill>
                  <a:schemeClr val="accent1"/>
                </a:solidFill>
                <a:latin typeface="+mj-lt"/>
                <a:ea typeface="+mj-ea"/>
                <a:cs typeface="+mj-cs"/>
              </a:defRPr>
            </a:lvl1pPr>
            <a:lvl2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2pPr>
            <a:lvl3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3pPr>
            <a:lvl4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4pPr>
            <a:lvl5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5pPr>
            <a:lvl6pPr marL="342900" algn="l" rtl="0" fontAlgn="base">
              <a:lnSpc>
                <a:spcPct val="85000"/>
              </a:lnSpc>
              <a:spcBef>
                <a:spcPct val="0"/>
              </a:spcBef>
              <a:spcAft>
                <a:spcPct val="0"/>
              </a:spcAft>
              <a:defRPr sz="4050">
                <a:solidFill>
                  <a:schemeClr val="accent1"/>
                </a:solidFill>
                <a:latin typeface="Calibri Light" panose="020F0302020204030204" pitchFamily="34" charset="0"/>
              </a:defRPr>
            </a:lvl6pPr>
            <a:lvl7pPr marL="685800" algn="l" rtl="0" fontAlgn="base">
              <a:lnSpc>
                <a:spcPct val="85000"/>
              </a:lnSpc>
              <a:spcBef>
                <a:spcPct val="0"/>
              </a:spcBef>
              <a:spcAft>
                <a:spcPct val="0"/>
              </a:spcAft>
              <a:defRPr sz="4050">
                <a:solidFill>
                  <a:schemeClr val="accent1"/>
                </a:solidFill>
                <a:latin typeface="Calibri Light" panose="020F0302020204030204" pitchFamily="34" charset="0"/>
              </a:defRPr>
            </a:lvl7pPr>
            <a:lvl8pPr marL="1028700" algn="l" rtl="0" fontAlgn="base">
              <a:lnSpc>
                <a:spcPct val="85000"/>
              </a:lnSpc>
              <a:spcBef>
                <a:spcPct val="0"/>
              </a:spcBef>
              <a:spcAft>
                <a:spcPct val="0"/>
              </a:spcAft>
              <a:defRPr sz="4050">
                <a:solidFill>
                  <a:schemeClr val="accent1"/>
                </a:solidFill>
                <a:latin typeface="Calibri Light" panose="020F0302020204030204" pitchFamily="34" charset="0"/>
              </a:defRPr>
            </a:lvl8pPr>
            <a:lvl9pPr marL="1371600" algn="l" rtl="0" fontAlgn="base">
              <a:lnSpc>
                <a:spcPct val="85000"/>
              </a:lnSpc>
              <a:spcBef>
                <a:spcPct val="0"/>
              </a:spcBef>
              <a:spcAft>
                <a:spcPct val="0"/>
              </a:spcAft>
              <a:defRPr sz="4050">
                <a:solidFill>
                  <a:schemeClr val="accent1"/>
                </a:solidFill>
                <a:latin typeface="Calibri Light" panose="020F0302020204030204" pitchFamily="34" charset="0"/>
              </a:defRPr>
            </a:lvl9pPr>
          </a:lstStyle>
          <a:p>
            <a:pPr>
              <a:defRPr/>
            </a:pPr>
            <a:r>
              <a:rPr lang="en-US" altLang="en-US" b="1" dirty="0">
                <a:solidFill>
                  <a:schemeClr val="tx1"/>
                </a:solidFill>
              </a:rPr>
              <a:t>Shared Memory: </a:t>
            </a:r>
          </a:p>
          <a:p>
            <a:pPr>
              <a:defRPr/>
            </a:pPr>
            <a:r>
              <a:rPr lang="en-US" altLang="en-US" b="1" dirty="0">
                <a:solidFill>
                  <a:schemeClr val="tx1"/>
                </a:solidFill>
              </a:rPr>
              <a:t>Overview of the system calls       (2 of 2)</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11</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6019800" y="6858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516653" y="-147819"/>
            <a:ext cx="7886700" cy="1325563"/>
          </a:xfrm>
        </p:spPr>
        <p:txBody>
          <a:bodyPr/>
          <a:lstStyle/>
          <a:p>
            <a:pPr eaLnBrk="1" hangingPunct="1">
              <a:defRPr/>
            </a:pPr>
            <a:r>
              <a:rPr lang="en-US" altLang="en-US" sz="3600" b="1" dirty="0" err="1"/>
              <a:t>shmget</a:t>
            </a:r>
            <a:r>
              <a:rPr lang="en-US" altLang="en-US" sz="3600" b="1" dirty="0"/>
              <a:t>()    </a:t>
            </a:r>
          </a:p>
        </p:txBody>
      </p:sp>
      <p:sp>
        <p:nvSpPr>
          <p:cNvPr id="81923" name="Text Box 3"/>
          <p:cNvSpPr txBox="1">
            <a:spLocks noChangeArrowheads="1"/>
          </p:cNvSpPr>
          <p:nvPr/>
        </p:nvSpPr>
        <p:spPr bwMode="auto">
          <a:xfrm>
            <a:off x="533400" y="1174096"/>
            <a:ext cx="71341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dirty="0">
                <a:latin typeface="+mn-lt"/>
                <a:ea typeface="+mn-ea"/>
              </a:rPr>
              <a:t>This function is used to create a shared memory segment</a:t>
            </a:r>
          </a:p>
        </p:txBody>
      </p:sp>
      <p:sp>
        <p:nvSpPr>
          <p:cNvPr id="81924" name="Text Box 4"/>
          <p:cNvSpPr txBox="1">
            <a:spLocks noChangeArrowheads="1"/>
          </p:cNvSpPr>
          <p:nvPr/>
        </p:nvSpPr>
        <p:spPr bwMode="auto">
          <a:xfrm>
            <a:off x="1534799" y="2401722"/>
            <a:ext cx="661777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dirty="0">
                <a:latin typeface="+mn-lt"/>
                <a:ea typeface="+mn-ea"/>
              </a:rPr>
              <a:t>#include &lt;sys/</a:t>
            </a:r>
            <a:r>
              <a:rPr lang="en-US" altLang="en-US" sz="2800" dirty="0" err="1">
                <a:latin typeface="+mn-lt"/>
                <a:ea typeface="+mn-ea"/>
              </a:rPr>
              <a:t>shm.h</a:t>
            </a:r>
            <a:r>
              <a:rPr lang="en-US" altLang="en-US" sz="2800" dirty="0">
                <a:latin typeface="+mn-lt"/>
                <a:ea typeface="+mn-ea"/>
              </a:rPr>
              <a:t>&gt;</a:t>
            </a:r>
          </a:p>
          <a:p>
            <a:pPr>
              <a:defRPr/>
            </a:pPr>
            <a:endParaRPr lang="en-US" altLang="en-US" sz="2000" dirty="0">
              <a:latin typeface="+mn-lt"/>
              <a:ea typeface="+mn-ea"/>
            </a:endParaRPr>
          </a:p>
          <a:p>
            <a:pPr>
              <a:defRPr/>
            </a:pPr>
            <a:r>
              <a:rPr lang="en-US" altLang="en-US" sz="2800" dirty="0" err="1">
                <a:latin typeface="+mn-lt"/>
                <a:ea typeface="+mn-ea"/>
              </a:rPr>
              <a:t>int</a:t>
            </a:r>
            <a:r>
              <a:rPr lang="en-US" altLang="en-US" sz="2800" dirty="0">
                <a:latin typeface="+mn-lt"/>
                <a:ea typeface="+mn-ea"/>
              </a:rPr>
              <a:t> </a:t>
            </a:r>
            <a:r>
              <a:rPr lang="en-US" altLang="en-US" sz="2800" dirty="0" err="1">
                <a:latin typeface="+mn-lt"/>
                <a:ea typeface="+mn-ea"/>
              </a:rPr>
              <a:t>shmget</a:t>
            </a:r>
            <a:r>
              <a:rPr lang="en-US" altLang="en-US" sz="2800" dirty="0">
                <a:latin typeface="+mn-lt"/>
                <a:ea typeface="+mn-ea"/>
              </a:rPr>
              <a:t>(</a:t>
            </a:r>
            <a:r>
              <a:rPr lang="en-US" altLang="en-US" sz="2800" dirty="0" err="1">
                <a:latin typeface="+mn-lt"/>
                <a:ea typeface="+mn-ea"/>
              </a:rPr>
              <a:t>key_t</a:t>
            </a:r>
            <a:r>
              <a:rPr lang="en-US" altLang="en-US" sz="2800" dirty="0">
                <a:latin typeface="+mn-lt"/>
                <a:ea typeface="+mn-ea"/>
              </a:rPr>
              <a:t> key, </a:t>
            </a:r>
            <a:r>
              <a:rPr lang="en-US" altLang="en-US" sz="2800" dirty="0" err="1">
                <a:latin typeface="+mn-lt"/>
                <a:ea typeface="+mn-ea"/>
              </a:rPr>
              <a:t>size_t</a:t>
            </a:r>
            <a:r>
              <a:rPr lang="en-US" altLang="en-US" sz="2800" dirty="0">
                <a:latin typeface="+mn-lt"/>
                <a:ea typeface="+mn-ea"/>
              </a:rPr>
              <a:t> size, </a:t>
            </a:r>
            <a:r>
              <a:rPr lang="en-US" altLang="en-US" sz="2800" dirty="0" err="1">
                <a:latin typeface="+mn-lt"/>
                <a:ea typeface="+mn-ea"/>
              </a:rPr>
              <a:t>int</a:t>
            </a:r>
            <a:r>
              <a:rPr lang="en-US" altLang="en-US" sz="2800" dirty="0">
                <a:latin typeface="+mn-lt"/>
                <a:ea typeface="+mn-ea"/>
              </a:rPr>
              <a:t> </a:t>
            </a:r>
            <a:r>
              <a:rPr lang="en-US" altLang="en-US" sz="2800" dirty="0" err="1">
                <a:latin typeface="+mn-lt"/>
                <a:ea typeface="+mn-ea"/>
              </a:rPr>
              <a:t>shmflg</a:t>
            </a:r>
            <a:r>
              <a:rPr lang="en-US" altLang="en-US" sz="2800" dirty="0">
                <a:latin typeface="+mn-lt"/>
                <a:ea typeface="+mn-ea"/>
              </a:rPr>
              <a:t>);</a:t>
            </a:r>
          </a:p>
        </p:txBody>
      </p:sp>
      <p:sp>
        <p:nvSpPr>
          <p:cNvPr id="81925" name="Text Box 5"/>
          <p:cNvSpPr txBox="1">
            <a:spLocks noChangeArrowheads="1"/>
          </p:cNvSpPr>
          <p:nvPr/>
        </p:nvSpPr>
        <p:spPr bwMode="auto">
          <a:xfrm>
            <a:off x="1143000" y="5541744"/>
            <a:ext cx="6551281" cy="646331"/>
          </a:xfrm>
          <a:prstGeom prst="rect">
            <a:avLst/>
          </a:prstGeom>
          <a:solidFill>
            <a:srgbClr val="FFFF99"/>
          </a:solidFill>
          <a:ln w="9525">
            <a:solidFill>
              <a:schemeClr val="tx1"/>
            </a:solidFill>
            <a:miter lim="800000"/>
            <a:headEnd/>
            <a:tailEnd/>
          </a:ln>
          <a:effectLst/>
        </p:spPr>
        <p:txBody>
          <a:bodyPr wrap="none">
            <a:spAutoFit/>
          </a:bodyPr>
          <a:lstStyle/>
          <a:p>
            <a:pPr>
              <a:defRPr/>
            </a:pPr>
            <a:r>
              <a:rPr lang="en-US" altLang="en-US" sz="1800" dirty="0">
                <a:latin typeface="+mn-lt"/>
                <a:ea typeface="+mn-ea"/>
              </a:rPr>
              <a:t>a programmer defined key</a:t>
            </a:r>
          </a:p>
          <a:p>
            <a:pPr>
              <a:defRPr/>
            </a:pPr>
            <a:r>
              <a:rPr lang="en-US" altLang="en-US" sz="1800" dirty="0">
                <a:latin typeface="+mn-lt"/>
                <a:ea typeface="+mn-ea"/>
              </a:rPr>
              <a:t>i.e. #define SHM_KEY 0x1234 /* Key for shared memory segment */</a:t>
            </a:r>
          </a:p>
        </p:txBody>
      </p:sp>
      <p:sp>
        <p:nvSpPr>
          <p:cNvPr id="81926" name="Line 6"/>
          <p:cNvSpPr>
            <a:spLocks noChangeShapeType="1"/>
          </p:cNvSpPr>
          <p:nvPr/>
        </p:nvSpPr>
        <p:spPr bwMode="auto">
          <a:xfrm flipH="1">
            <a:off x="3567941" y="3639435"/>
            <a:ext cx="814387" cy="1902309"/>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81927" name="Text Box 7"/>
          <p:cNvSpPr txBox="1">
            <a:spLocks noChangeArrowheads="1"/>
          </p:cNvSpPr>
          <p:nvPr/>
        </p:nvSpPr>
        <p:spPr bwMode="auto">
          <a:xfrm>
            <a:off x="533400" y="4014788"/>
            <a:ext cx="1887696" cy="923330"/>
          </a:xfrm>
          <a:prstGeom prst="rect">
            <a:avLst/>
          </a:prstGeom>
          <a:solidFill>
            <a:srgbClr val="FFFF99"/>
          </a:solidFill>
          <a:ln w="9525">
            <a:solidFill>
              <a:schemeClr val="tx1"/>
            </a:solidFill>
            <a:miter lim="800000"/>
            <a:headEnd/>
            <a:tailEnd/>
          </a:ln>
          <a:effectLst/>
        </p:spPr>
        <p:txBody>
          <a:bodyPr wrap="none">
            <a:spAutoFit/>
          </a:bodyPr>
          <a:lstStyle/>
          <a:p>
            <a:pPr>
              <a:defRPr/>
            </a:pPr>
            <a:r>
              <a:rPr lang="en-US" altLang="en-US" sz="1800" dirty="0">
                <a:latin typeface="+mn-lt"/>
                <a:ea typeface="+mn-ea"/>
              </a:rPr>
              <a:t>returns a shared</a:t>
            </a:r>
          </a:p>
          <a:p>
            <a:pPr>
              <a:defRPr/>
            </a:pPr>
            <a:r>
              <a:rPr lang="en-US" altLang="en-US" sz="1800" dirty="0">
                <a:latin typeface="+mn-lt"/>
                <a:ea typeface="+mn-ea"/>
              </a:rPr>
              <a:t>memory identifier</a:t>
            </a:r>
          </a:p>
          <a:p>
            <a:pPr>
              <a:defRPr/>
            </a:pPr>
            <a:r>
              <a:rPr lang="en-US" altLang="en-US" sz="1800" dirty="0">
                <a:latin typeface="+mn-lt"/>
                <a:ea typeface="+mn-ea"/>
              </a:rPr>
              <a:t>or -1</a:t>
            </a:r>
          </a:p>
        </p:txBody>
      </p:sp>
      <p:sp>
        <p:nvSpPr>
          <p:cNvPr id="81928" name="Line 8"/>
          <p:cNvSpPr>
            <a:spLocks noChangeShapeType="1"/>
          </p:cNvSpPr>
          <p:nvPr/>
        </p:nvSpPr>
        <p:spPr bwMode="auto">
          <a:xfrm flipH="1">
            <a:off x="769910" y="3602937"/>
            <a:ext cx="830290" cy="411851"/>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81929" name="Text Box 9"/>
          <p:cNvSpPr txBox="1">
            <a:spLocks noChangeArrowheads="1"/>
          </p:cNvSpPr>
          <p:nvPr/>
        </p:nvSpPr>
        <p:spPr bwMode="auto">
          <a:xfrm>
            <a:off x="5224463" y="2199772"/>
            <a:ext cx="2429511" cy="646331"/>
          </a:xfrm>
          <a:prstGeom prst="rect">
            <a:avLst/>
          </a:prstGeom>
          <a:solidFill>
            <a:srgbClr val="FFFF99"/>
          </a:solidFill>
          <a:ln w="9525">
            <a:solidFill>
              <a:schemeClr val="tx1"/>
            </a:solidFill>
            <a:miter lim="800000"/>
            <a:headEnd/>
            <a:tailEnd/>
          </a:ln>
          <a:effectLst/>
        </p:spPr>
        <p:txBody>
          <a:bodyPr wrap="none">
            <a:spAutoFit/>
          </a:bodyPr>
          <a:lstStyle/>
          <a:p>
            <a:pPr>
              <a:defRPr/>
            </a:pPr>
            <a:r>
              <a:rPr lang="en-US" altLang="en-US" sz="1800" dirty="0">
                <a:latin typeface="+mn-lt"/>
                <a:ea typeface="+mn-ea"/>
              </a:rPr>
              <a:t>the amount of memory </a:t>
            </a:r>
          </a:p>
          <a:p>
            <a:pPr>
              <a:defRPr/>
            </a:pPr>
            <a:r>
              <a:rPr lang="en-US" altLang="en-US" sz="1800" dirty="0">
                <a:latin typeface="+mn-lt"/>
                <a:ea typeface="+mn-ea"/>
              </a:rPr>
              <a:t>required, in bytes</a:t>
            </a:r>
          </a:p>
        </p:txBody>
      </p:sp>
      <p:sp>
        <p:nvSpPr>
          <p:cNvPr id="81930" name="Line 10"/>
          <p:cNvSpPr>
            <a:spLocks noChangeShapeType="1"/>
          </p:cNvSpPr>
          <p:nvPr/>
        </p:nvSpPr>
        <p:spPr bwMode="auto">
          <a:xfrm flipH="1" flipV="1">
            <a:off x="5943600" y="2846101"/>
            <a:ext cx="0" cy="461526"/>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81931" name="Text Box 11"/>
          <p:cNvSpPr txBox="1">
            <a:spLocks noChangeArrowheads="1"/>
          </p:cNvSpPr>
          <p:nvPr/>
        </p:nvSpPr>
        <p:spPr bwMode="auto">
          <a:xfrm>
            <a:off x="5624513" y="4433888"/>
            <a:ext cx="1609736" cy="646331"/>
          </a:xfrm>
          <a:prstGeom prst="rect">
            <a:avLst/>
          </a:prstGeom>
          <a:solidFill>
            <a:srgbClr val="FFFF99"/>
          </a:solidFill>
          <a:ln w="9525">
            <a:solidFill>
              <a:schemeClr val="tx1"/>
            </a:solidFill>
            <a:miter lim="800000"/>
            <a:headEnd/>
            <a:tailEnd/>
          </a:ln>
          <a:effectLst/>
        </p:spPr>
        <p:txBody>
          <a:bodyPr wrap="none">
            <a:spAutoFit/>
          </a:bodyPr>
          <a:lstStyle/>
          <a:p>
            <a:pPr>
              <a:defRPr/>
            </a:pPr>
            <a:r>
              <a:rPr lang="en-US" altLang="en-US" sz="1800" dirty="0">
                <a:latin typeface="+mn-lt"/>
                <a:ea typeface="+mn-ea"/>
              </a:rPr>
              <a:t>permission bits</a:t>
            </a:r>
          </a:p>
          <a:p>
            <a:pPr>
              <a:defRPr/>
            </a:pPr>
            <a:r>
              <a:rPr lang="en-US" altLang="en-US" sz="1800" dirty="0">
                <a:latin typeface="+mn-lt"/>
                <a:ea typeface="+mn-ea"/>
              </a:rPr>
              <a:t>and IPC_CREAT</a:t>
            </a:r>
          </a:p>
        </p:txBody>
      </p:sp>
      <p:sp>
        <p:nvSpPr>
          <p:cNvPr id="81932" name="Line 12"/>
          <p:cNvSpPr>
            <a:spLocks noChangeShapeType="1"/>
          </p:cNvSpPr>
          <p:nvPr/>
        </p:nvSpPr>
        <p:spPr bwMode="auto">
          <a:xfrm>
            <a:off x="6096000" y="3733800"/>
            <a:ext cx="0" cy="762000"/>
          </a:xfrm>
          <a:prstGeom prst="line">
            <a:avLst/>
          </a:prstGeom>
          <a:noFill/>
          <a:ln w="28575">
            <a:solidFill>
              <a:srgbClr val="FAFAF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13" name="Line 6"/>
          <p:cNvSpPr>
            <a:spLocks noChangeShapeType="1"/>
          </p:cNvSpPr>
          <p:nvPr/>
        </p:nvSpPr>
        <p:spPr bwMode="auto">
          <a:xfrm flipH="1">
            <a:off x="6567486" y="3733799"/>
            <a:ext cx="671513" cy="700089"/>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12</a:t>
            </a:fld>
            <a:endParaRPr lang="en-US" altLang="en-US"/>
          </a:p>
        </p:txBody>
      </p:sp>
      <p:sp>
        <p:nvSpPr>
          <p:cNvPr id="15" name="Star: 5 Points 14">
            <a:extLst>
              <a:ext uri="{FF2B5EF4-FFF2-40B4-BE49-F238E27FC236}">
                <a16:creationId xmlns:a16="http://schemas.microsoft.com/office/drawing/2014/main" id="{BD52F439-7B5B-47CB-9338-A8BF43764F3F}"/>
              </a:ext>
            </a:extLst>
          </p:cNvPr>
          <p:cNvSpPr/>
          <p:nvPr/>
        </p:nvSpPr>
        <p:spPr>
          <a:xfrm>
            <a:off x="2667000" y="302426"/>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595313" y="43656"/>
            <a:ext cx="7886700" cy="1325563"/>
          </a:xfrm>
        </p:spPr>
        <p:txBody>
          <a:bodyPr/>
          <a:lstStyle/>
          <a:p>
            <a:pPr eaLnBrk="1" hangingPunct="1">
              <a:defRPr/>
            </a:pPr>
            <a:r>
              <a:rPr lang="en-US" altLang="en-US" sz="3600" b="1" dirty="0" err="1"/>
              <a:t>shmat</a:t>
            </a:r>
            <a:r>
              <a:rPr lang="en-US" altLang="en-US" sz="3600" b="1" dirty="0"/>
              <a:t>( )    </a:t>
            </a:r>
          </a:p>
        </p:txBody>
      </p:sp>
      <p:sp>
        <p:nvSpPr>
          <p:cNvPr id="80899" name="Text Box 3"/>
          <p:cNvSpPr txBox="1">
            <a:spLocks noChangeArrowheads="1"/>
          </p:cNvSpPr>
          <p:nvPr/>
        </p:nvSpPr>
        <p:spPr bwMode="auto">
          <a:xfrm>
            <a:off x="604784" y="2202264"/>
            <a:ext cx="83930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latin typeface="Tahoma" panose="020B0604030504040204" pitchFamily="34" charset="0"/>
                <a:ea typeface="+mn-ea"/>
              </a:rPr>
              <a:t>#include &lt;sys/</a:t>
            </a:r>
            <a:r>
              <a:rPr lang="en-US" altLang="en-US" dirty="0" err="1">
                <a:latin typeface="Tahoma" panose="020B0604030504040204" pitchFamily="34" charset="0"/>
                <a:ea typeface="+mn-ea"/>
              </a:rPr>
              <a:t>shm.h</a:t>
            </a:r>
            <a:r>
              <a:rPr lang="en-US" altLang="en-US" dirty="0">
                <a:latin typeface="Tahoma" panose="020B0604030504040204" pitchFamily="34" charset="0"/>
                <a:ea typeface="+mn-ea"/>
              </a:rPr>
              <a:t>&gt;</a:t>
            </a:r>
          </a:p>
          <a:p>
            <a:pPr>
              <a:defRPr/>
            </a:pPr>
            <a:endParaRPr lang="en-US" altLang="en-US" dirty="0">
              <a:latin typeface="Tahoma" panose="020B0604030504040204" pitchFamily="34" charset="0"/>
              <a:ea typeface="+mn-ea"/>
            </a:endParaRPr>
          </a:p>
          <a:p>
            <a:pPr>
              <a:defRPr/>
            </a:pPr>
            <a:r>
              <a:rPr lang="en-US" altLang="en-US" b="1" dirty="0">
                <a:latin typeface="Tahoma" panose="020B0604030504040204" pitchFamily="34" charset="0"/>
                <a:ea typeface="+mn-ea"/>
              </a:rPr>
              <a:t>void *</a:t>
            </a:r>
            <a:r>
              <a:rPr lang="en-US" altLang="en-US" dirty="0" err="1">
                <a:latin typeface="Tahoma" panose="020B0604030504040204" pitchFamily="34" charset="0"/>
                <a:ea typeface="+mn-ea"/>
              </a:rPr>
              <a:t>shmat</a:t>
            </a:r>
            <a:r>
              <a:rPr lang="en-US" altLang="en-US" dirty="0">
                <a:latin typeface="Tahoma" panose="020B0604030504040204" pitchFamily="34" charset="0"/>
                <a:ea typeface="+mn-ea"/>
              </a:rPr>
              <a:t>(</a:t>
            </a:r>
            <a:r>
              <a:rPr lang="en-US" altLang="en-US" dirty="0" err="1">
                <a:latin typeface="Tahoma" panose="020B0604030504040204" pitchFamily="34" charset="0"/>
                <a:ea typeface="+mn-ea"/>
              </a:rPr>
              <a:t>int</a:t>
            </a:r>
            <a:r>
              <a:rPr lang="en-US" altLang="en-US" dirty="0">
                <a:latin typeface="Tahoma" panose="020B0604030504040204" pitchFamily="34" charset="0"/>
                <a:ea typeface="+mn-ea"/>
              </a:rPr>
              <a:t> </a:t>
            </a:r>
            <a:r>
              <a:rPr lang="en-US" altLang="en-US" dirty="0" err="1">
                <a:latin typeface="Tahoma" panose="020B0604030504040204" pitchFamily="34" charset="0"/>
                <a:ea typeface="+mn-ea"/>
              </a:rPr>
              <a:t>shm_id</a:t>
            </a:r>
            <a:r>
              <a:rPr lang="en-US" altLang="en-US" dirty="0">
                <a:latin typeface="Tahoma" panose="020B0604030504040204" pitchFamily="34" charset="0"/>
                <a:ea typeface="+mn-ea"/>
              </a:rPr>
              <a:t>, </a:t>
            </a:r>
            <a:r>
              <a:rPr lang="en-US" altLang="en-US" dirty="0" err="1">
                <a:latin typeface="Tahoma" panose="020B0604030504040204" pitchFamily="34" charset="0"/>
                <a:ea typeface="+mn-ea"/>
              </a:rPr>
              <a:t>const</a:t>
            </a:r>
            <a:r>
              <a:rPr lang="en-US" altLang="en-US" dirty="0">
                <a:latin typeface="Tahoma" panose="020B0604030504040204" pitchFamily="34" charset="0"/>
                <a:ea typeface="+mn-ea"/>
              </a:rPr>
              <a:t> void *</a:t>
            </a:r>
            <a:r>
              <a:rPr lang="en-US" altLang="en-US" dirty="0" err="1">
                <a:latin typeface="Tahoma" panose="020B0604030504040204" pitchFamily="34" charset="0"/>
                <a:ea typeface="+mn-ea"/>
              </a:rPr>
              <a:t>shm_addr</a:t>
            </a:r>
            <a:r>
              <a:rPr lang="en-US" altLang="en-US" dirty="0">
                <a:latin typeface="Tahoma" panose="020B0604030504040204" pitchFamily="34" charset="0"/>
                <a:ea typeface="+mn-ea"/>
              </a:rPr>
              <a:t>, </a:t>
            </a:r>
            <a:r>
              <a:rPr lang="en-US" altLang="en-US" dirty="0" err="1">
                <a:latin typeface="Tahoma" panose="020B0604030504040204" pitchFamily="34" charset="0"/>
                <a:ea typeface="+mn-ea"/>
              </a:rPr>
              <a:t>int</a:t>
            </a:r>
            <a:r>
              <a:rPr lang="en-US" altLang="en-US" dirty="0">
                <a:latin typeface="Tahoma" panose="020B0604030504040204" pitchFamily="34" charset="0"/>
                <a:ea typeface="+mn-ea"/>
              </a:rPr>
              <a:t> </a:t>
            </a:r>
            <a:r>
              <a:rPr lang="en-US" altLang="en-US" dirty="0" err="1">
                <a:latin typeface="Tahoma" panose="020B0604030504040204" pitchFamily="34" charset="0"/>
                <a:ea typeface="+mn-ea"/>
              </a:rPr>
              <a:t>shmflg</a:t>
            </a:r>
            <a:r>
              <a:rPr lang="en-US" altLang="en-US" dirty="0">
                <a:latin typeface="Tahoma" panose="020B0604030504040204" pitchFamily="34" charset="0"/>
                <a:ea typeface="+mn-ea"/>
              </a:rPr>
              <a:t>);</a:t>
            </a:r>
          </a:p>
        </p:txBody>
      </p:sp>
      <p:sp>
        <p:nvSpPr>
          <p:cNvPr id="80900" name="Text Box 4"/>
          <p:cNvSpPr txBox="1">
            <a:spLocks noChangeArrowheads="1"/>
          </p:cNvSpPr>
          <p:nvPr/>
        </p:nvSpPr>
        <p:spPr bwMode="auto">
          <a:xfrm>
            <a:off x="590549" y="1211263"/>
            <a:ext cx="75628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dirty="0">
                <a:latin typeface="+mn-lt"/>
                <a:ea typeface="+mn-ea"/>
              </a:rPr>
              <a:t>This function attaches the shared memory segment to the process’s address space.</a:t>
            </a:r>
          </a:p>
        </p:txBody>
      </p:sp>
      <p:sp>
        <p:nvSpPr>
          <p:cNvPr id="80901" name="Text Box 5"/>
          <p:cNvSpPr txBox="1">
            <a:spLocks noChangeArrowheads="1"/>
          </p:cNvSpPr>
          <p:nvPr/>
        </p:nvSpPr>
        <p:spPr bwMode="auto">
          <a:xfrm>
            <a:off x="855039" y="4606859"/>
            <a:ext cx="2944268" cy="646331"/>
          </a:xfrm>
          <a:prstGeom prst="rect">
            <a:avLst/>
          </a:prstGeom>
          <a:solidFill>
            <a:schemeClr val="accent2">
              <a:lumMod val="20000"/>
              <a:lumOff val="80000"/>
            </a:schemeClr>
          </a:solidFill>
          <a:ln w="9525">
            <a:solidFill>
              <a:schemeClr val="tx1"/>
            </a:solidFill>
            <a:miter lim="800000"/>
            <a:headEnd/>
            <a:tailEnd/>
          </a:ln>
          <a:effectLst/>
        </p:spPr>
        <p:txBody>
          <a:bodyPr wrap="none">
            <a:spAutoFit/>
          </a:bodyPr>
          <a:lstStyle/>
          <a:p>
            <a:pPr>
              <a:defRPr/>
            </a:pPr>
            <a:r>
              <a:rPr lang="en-US" altLang="en-US" sz="1800" dirty="0">
                <a:latin typeface="+mn-lt"/>
                <a:ea typeface="+mn-ea"/>
              </a:rPr>
              <a:t>the shared memory identifier</a:t>
            </a:r>
          </a:p>
          <a:p>
            <a:pPr>
              <a:defRPr/>
            </a:pPr>
            <a:r>
              <a:rPr lang="en-US" altLang="en-US" sz="1800" dirty="0">
                <a:latin typeface="+mn-lt"/>
                <a:ea typeface="+mn-ea"/>
              </a:rPr>
              <a:t>gotten from </a:t>
            </a:r>
            <a:r>
              <a:rPr lang="en-US" altLang="en-US" sz="1800" dirty="0" err="1">
                <a:latin typeface="+mn-lt"/>
                <a:ea typeface="+mn-ea"/>
              </a:rPr>
              <a:t>shmget</a:t>
            </a:r>
            <a:r>
              <a:rPr lang="en-US" altLang="en-US" sz="1800" dirty="0">
                <a:latin typeface="+mn-lt"/>
                <a:ea typeface="+mn-ea"/>
              </a:rPr>
              <a:t>()</a:t>
            </a:r>
          </a:p>
        </p:txBody>
      </p:sp>
      <p:sp>
        <p:nvSpPr>
          <p:cNvPr id="80902" name="Line 6"/>
          <p:cNvSpPr>
            <a:spLocks noChangeShapeType="1"/>
          </p:cNvSpPr>
          <p:nvPr/>
        </p:nvSpPr>
        <p:spPr bwMode="auto">
          <a:xfrm>
            <a:off x="3425505" y="3346748"/>
            <a:ext cx="267992" cy="12601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dirty="0">
              <a:solidFill>
                <a:srgbClr val="FFFFFF"/>
              </a:solidFill>
              <a:latin typeface="Tahoma" panose="020B0604030504040204" pitchFamily="34" charset="0"/>
              <a:ea typeface="+mn-ea"/>
            </a:endParaRPr>
          </a:p>
        </p:txBody>
      </p:sp>
      <p:sp>
        <p:nvSpPr>
          <p:cNvPr id="80903" name="Text Box 7"/>
          <p:cNvSpPr txBox="1">
            <a:spLocks noChangeArrowheads="1"/>
          </p:cNvSpPr>
          <p:nvPr/>
        </p:nvSpPr>
        <p:spPr bwMode="auto">
          <a:xfrm>
            <a:off x="3866413" y="5283613"/>
            <a:ext cx="4321998" cy="1477328"/>
          </a:xfrm>
          <a:prstGeom prst="rect">
            <a:avLst/>
          </a:prstGeom>
          <a:solidFill>
            <a:schemeClr val="accent2">
              <a:lumMod val="20000"/>
              <a:lumOff val="80000"/>
            </a:schemeClr>
          </a:solidFill>
          <a:ln w="9525">
            <a:solidFill>
              <a:schemeClr val="tx1"/>
            </a:solidFill>
            <a:miter lim="800000"/>
            <a:headEnd/>
            <a:tailEnd/>
          </a:ln>
          <a:effectLst/>
        </p:spPr>
        <p:txBody>
          <a:bodyPr wrap="square">
            <a:spAutoFit/>
          </a:bodyPr>
          <a:lstStyle/>
          <a:p>
            <a:pPr>
              <a:defRPr/>
            </a:pPr>
            <a:r>
              <a:rPr lang="en-US" altLang="en-US" sz="1800" dirty="0">
                <a:latin typeface="+mn-lt"/>
                <a:ea typeface="+mn-ea"/>
              </a:rPr>
              <a:t>address in the process’s address space where the shared memory is to be attached. Normally this is a NULL pointer, allowing the </a:t>
            </a:r>
          </a:p>
          <a:p>
            <a:pPr>
              <a:defRPr/>
            </a:pPr>
            <a:r>
              <a:rPr lang="en-US" altLang="en-US" sz="1800" dirty="0">
                <a:latin typeface="+mn-lt"/>
                <a:ea typeface="+mn-ea"/>
              </a:rPr>
              <a:t>system to determine where.</a:t>
            </a:r>
          </a:p>
          <a:p>
            <a:pPr>
              <a:defRPr/>
            </a:pPr>
            <a:r>
              <a:rPr lang="en-US" altLang="en-US" sz="1800" dirty="0">
                <a:latin typeface="+mn-lt"/>
                <a:ea typeface="+mn-ea"/>
              </a:rPr>
              <a:t>This is the recommended form.</a:t>
            </a:r>
          </a:p>
        </p:txBody>
      </p:sp>
      <p:sp>
        <p:nvSpPr>
          <p:cNvPr id="80904" name="Line 8"/>
          <p:cNvSpPr>
            <a:spLocks noChangeShapeType="1"/>
          </p:cNvSpPr>
          <p:nvPr/>
        </p:nvSpPr>
        <p:spPr bwMode="auto">
          <a:xfrm flipH="1">
            <a:off x="5718496" y="3346747"/>
            <a:ext cx="429741" cy="193686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80905" name="Text Box 9"/>
          <p:cNvSpPr txBox="1">
            <a:spLocks noChangeArrowheads="1"/>
          </p:cNvSpPr>
          <p:nvPr/>
        </p:nvSpPr>
        <p:spPr bwMode="auto">
          <a:xfrm>
            <a:off x="595313" y="3595688"/>
            <a:ext cx="2681287" cy="923330"/>
          </a:xfrm>
          <a:prstGeom prst="rect">
            <a:avLst/>
          </a:prstGeom>
          <a:solidFill>
            <a:schemeClr val="accent2">
              <a:lumMod val="20000"/>
              <a:lumOff val="80000"/>
            </a:schemeClr>
          </a:solidFill>
          <a:ln w="9525">
            <a:solidFill>
              <a:schemeClr val="accent1">
                <a:lumMod val="75000"/>
              </a:schemeClr>
            </a:solidFill>
            <a:miter lim="800000"/>
            <a:headEnd/>
            <a:tailEnd/>
          </a:ln>
          <a:effectLst/>
        </p:spPr>
        <p:txBody>
          <a:bodyPr wrap="square">
            <a:spAutoFit/>
          </a:bodyPr>
          <a:lstStyle/>
          <a:p>
            <a:pPr>
              <a:defRPr/>
            </a:pPr>
            <a:r>
              <a:rPr lang="en-US" altLang="en-US" sz="1800" dirty="0">
                <a:latin typeface="+mn-lt"/>
                <a:ea typeface="+mn-ea"/>
              </a:rPr>
              <a:t>Returns a pointer to</a:t>
            </a:r>
          </a:p>
          <a:p>
            <a:pPr>
              <a:defRPr/>
            </a:pPr>
            <a:r>
              <a:rPr lang="en-US" altLang="en-US" sz="1800" dirty="0">
                <a:latin typeface="+mn-lt"/>
                <a:ea typeface="+mn-ea"/>
              </a:rPr>
              <a:t>the shared memory, or </a:t>
            </a:r>
          </a:p>
          <a:p>
            <a:pPr>
              <a:defRPr/>
            </a:pPr>
            <a:r>
              <a:rPr lang="en-US" altLang="en-US" sz="1800" i="1" dirty="0">
                <a:latin typeface="+mn-lt"/>
                <a:ea typeface="+mn-ea"/>
              </a:rPr>
              <a:t>(void </a:t>
            </a:r>
            <a:r>
              <a:rPr lang="en-US" altLang="en-US" sz="1800" dirty="0">
                <a:latin typeface="+mn-lt"/>
                <a:ea typeface="+mn-ea"/>
              </a:rPr>
              <a:t>*) -1 on error.</a:t>
            </a:r>
          </a:p>
        </p:txBody>
      </p:sp>
      <p:sp>
        <p:nvSpPr>
          <p:cNvPr id="80906" name="Line 10"/>
          <p:cNvSpPr>
            <a:spLocks noChangeShapeType="1"/>
          </p:cNvSpPr>
          <p:nvPr/>
        </p:nvSpPr>
        <p:spPr bwMode="auto">
          <a:xfrm>
            <a:off x="838201" y="3346747"/>
            <a:ext cx="0" cy="310853"/>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80907" name="Text Box 11"/>
          <p:cNvSpPr txBox="1">
            <a:spLocks noChangeArrowheads="1"/>
          </p:cNvSpPr>
          <p:nvPr/>
        </p:nvSpPr>
        <p:spPr bwMode="auto">
          <a:xfrm>
            <a:off x="6400800" y="4167188"/>
            <a:ext cx="2729402" cy="923330"/>
          </a:xfrm>
          <a:prstGeom prst="rect">
            <a:avLst/>
          </a:prstGeom>
          <a:solidFill>
            <a:schemeClr val="accent2">
              <a:lumMod val="20000"/>
              <a:lumOff val="80000"/>
            </a:schemeClr>
          </a:solidFill>
          <a:ln w="9525">
            <a:solidFill>
              <a:schemeClr val="tx1"/>
            </a:solidFill>
            <a:miter lim="800000"/>
            <a:headEnd/>
            <a:tailEnd/>
          </a:ln>
          <a:effectLst/>
        </p:spPr>
        <p:txBody>
          <a:bodyPr wrap="none">
            <a:spAutoFit/>
          </a:bodyPr>
          <a:lstStyle/>
          <a:p>
            <a:pPr>
              <a:defRPr/>
            </a:pPr>
            <a:r>
              <a:rPr lang="en-US" altLang="en-US" sz="1800" dirty="0">
                <a:latin typeface="+mn-lt"/>
                <a:ea typeface="+mn-ea"/>
              </a:rPr>
              <a:t>if non-zero, the segment is</a:t>
            </a:r>
          </a:p>
          <a:p>
            <a:pPr>
              <a:defRPr/>
            </a:pPr>
            <a:r>
              <a:rPr lang="en-US" altLang="en-US" sz="1800" dirty="0">
                <a:latin typeface="+mn-lt"/>
                <a:ea typeface="+mn-ea"/>
              </a:rPr>
              <a:t>attached for read-only. If 0,</a:t>
            </a:r>
          </a:p>
          <a:p>
            <a:pPr>
              <a:defRPr/>
            </a:pPr>
            <a:r>
              <a:rPr lang="en-US" altLang="en-US" sz="1800" dirty="0">
                <a:latin typeface="+mn-lt"/>
                <a:ea typeface="+mn-ea"/>
              </a:rPr>
              <a:t>it is attached read/write.</a:t>
            </a:r>
          </a:p>
        </p:txBody>
      </p:sp>
      <p:sp>
        <p:nvSpPr>
          <p:cNvPr id="80908" name="Line 12"/>
          <p:cNvSpPr>
            <a:spLocks noChangeShapeType="1"/>
          </p:cNvSpPr>
          <p:nvPr/>
        </p:nvSpPr>
        <p:spPr bwMode="auto">
          <a:xfrm flipH="1">
            <a:off x="7715250" y="3430677"/>
            <a:ext cx="209549" cy="68412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13</a:t>
            </a:fld>
            <a:endParaRPr lang="en-US" altLang="en-US"/>
          </a:p>
        </p:txBody>
      </p:sp>
      <p:sp>
        <p:nvSpPr>
          <p:cNvPr id="14" name="Star: 5 Points 13">
            <a:extLst>
              <a:ext uri="{FF2B5EF4-FFF2-40B4-BE49-F238E27FC236}">
                <a16:creationId xmlns:a16="http://schemas.microsoft.com/office/drawing/2014/main" id="{BD52F439-7B5B-47CB-9338-A8BF43764F3F}"/>
              </a:ext>
            </a:extLst>
          </p:cNvPr>
          <p:cNvSpPr/>
          <p:nvPr/>
        </p:nvSpPr>
        <p:spPr>
          <a:xfrm>
            <a:off x="2743200" y="511328"/>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628650" y="141496"/>
            <a:ext cx="7886700" cy="1325563"/>
          </a:xfrm>
        </p:spPr>
        <p:txBody>
          <a:bodyPr/>
          <a:lstStyle/>
          <a:p>
            <a:pPr eaLnBrk="1" hangingPunct="1">
              <a:defRPr/>
            </a:pPr>
            <a:r>
              <a:rPr lang="en-US" altLang="en-US" sz="3600" b="1" dirty="0" err="1"/>
              <a:t>shmdt</a:t>
            </a:r>
            <a:r>
              <a:rPr lang="en-US" altLang="en-US" sz="3600" b="1" dirty="0"/>
              <a:t>()   </a:t>
            </a:r>
          </a:p>
        </p:txBody>
      </p:sp>
      <p:sp>
        <p:nvSpPr>
          <p:cNvPr id="82947" name="Text Box 3"/>
          <p:cNvSpPr txBox="1">
            <a:spLocks noChangeArrowheads="1"/>
          </p:cNvSpPr>
          <p:nvPr/>
        </p:nvSpPr>
        <p:spPr bwMode="auto">
          <a:xfrm>
            <a:off x="2462272" y="2312139"/>
            <a:ext cx="48004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latin typeface="Tahoma" panose="020B0604030504040204" pitchFamily="34" charset="0"/>
                <a:ea typeface="+mn-ea"/>
              </a:rPr>
              <a:t>#include &lt;sys/</a:t>
            </a:r>
            <a:r>
              <a:rPr lang="en-US" altLang="en-US" dirty="0" err="1">
                <a:latin typeface="Tahoma" panose="020B0604030504040204" pitchFamily="34" charset="0"/>
                <a:ea typeface="+mn-ea"/>
              </a:rPr>
              <a:t>shm.h</a:t>
            </a:r>
            <a:r>
              <a:rPr lang="en-US" altLang="en-US" dirty="0">
                <a:latin typeface="Tahoma" panose="020B0604030504040204" pitchFamily="34" charset="0"/>
                <a:ea typeface="+mn-ea"/>
              </a:rPr>
              <a:t>&gt;</a:t>
            </a:r>
          </a:p>
          <a:p>
            <a:pPr>
              <a:defRPr/>
            </a:pPr>
            <a:endParaRPr lang="en-US" altLang="en-US" dirty="0">
              <a:latin typeface="Tahoma" panose="020B0604030504040204" pitchFamily="34" charset="0"/>
              <a:ea typeface="+mn-ea"/>
            </a:endParaRPr>
          </a:p>
          <a:p>
            <a:pPr>
              <a:defRPr/>
            </a:pPr>
            <a:r>
              <a:rPr lang="en-US" altLang="en-US" dirty="0" err="1">
                <a:latin typeface="Tahoma" panose="020B0604030504040204" pitchFamily="34" charset="0"/>
                <a:ea typeface="+mn-ea"/>
              </a:rPr>
              <a:t>int</a:t>
            </a:r>
            <a:r>
              <a:rPr lang="en-US" altLang="en-US" dirty="0">
                <a:latin typeface="Tahoma" panose="020B0604030504040204" pitchFamily="34" charset="0"/>
                <a:ea typeface="+mn-ea"/>
              </a:rPr>
              <a:t> </a:t>
            </a:r>
            <a:r>
              <a:rPr lang="en-US" altLang="en-US" dirty="0" err="1">
                <a:latin typeface="Tahoma" panose="020B0604030504040204" pitchFamily="34" charset="0"/>
                <a:ea typeface="+mn-ea"/>
              </a:rPr>
              <a:t>shmdt</a:t>
            </a:r>
            <a:r>
              <a:rPr lang="en-US" altLang="en-US" dirty="0">
                <a:latin typeface="Tahoma" panose="020B0604030504040204" pitchFamily="34" charset="0"/>
                <a:ea typeface="+mn-ea"/>
              </a:rPr>
              <a:t>(</a:t>
            </a:r>
            <a:r>
              <a:rPr lang="en-US" altLang="en-US" dirty="0" err="1">
                <a:latin typeface="Tahoma" panose="020B0604030504040204" pitchFamily="34" charset="0"/>
                <a:ea typeface="+mn-ea"/>
              </a:rPr>
              <a:t>const</a:t>
            </a:r>
            <a:r>
              <a:rPr lang="en-US" altLang="en-US" dirty="0">
                <a:latin typeface="Tahoma" panose="020B0604030504040204" pitchFamily="34" charset="0"/>
                <a:ea typeface="+mn-ea"/>
              </a:rPr>
              <a:t> void *</a:t>
            </a:r>
            <a:r>
              <a:rPr lang="en-US" altLang="en-US" dirty="0" err="1">
                <a:latin typeface="Tahoma" panose="020B0604030504040204" pitchFamily="34" charset="0"/>
                <a:ea typeface="+mn-ea"/>
              </a:rPr>
              <a:t>shm_addr</a:t>
            </a:r>
            <a:r>
              <a:rPr lang="en-US" altLang="en-US" dirty="0">
                <a:latin typeface="Tahoma" panose="020B0604030504040204" pitchFamily="34" charset="0"/>
                <a:ea typeface="+mn-ea"/>
              </a:rPr>
              <a:t>);</a:t>
            </a:r>
          </a:p>
        </p:txBody>
      </p:sp>
      <p:sp>
        <p:nvSpPr>
          <p:cNvPr id="82948" name="Text Box 4"/>
          <p:cNvSpPr txBox="1">
            <a:spLocks noChangeArrowheads="1"/>
          </p:cNvSpPr>
          <p:nvPr/>
        </p:nvSpPr>
        <p:spPr bwMode="auto">
          <a:xfrm>
            <a:off x="4862513" y="4052888"/>
            <a:ext cx="3021276" cy="646331"/>
          </a:xfrm>
          <a:prstGeom prst="rect">
            <a:avLst/>
          </a:prstGeom>
          <a:solidFill>
            <a:schemeClr val="accent1">
              <a:lumMod val="20000"/>
              <a:lumOff val="80000"/>
            </a:schemeClr>
          </a:solidFill>
          <a:ln>
            <a:solidFill>
              <a:schemeClr val="accent1">
                <a:lumMod val="75000"/>
              </a:schemeClr>
            </a:solidFill>
          </a:ln>
          <a:effectLst/>
        </p:spPr>
        <p:txBody>
          <a:bodyPr wrap="none">
            <a:spAutoFit/>
          </a:bodyPr>
          <a:lstStyle/>
          <a:p>
            <a:pPr>
              <a:defRPr/>
            </a:pPr>
            <a:r>
              <a:rPr lang="en-US" altLang="en-US" sz="1800" dirty="0">
                <a:latin typeface="+mn-lt"/>
                <a:ea typeface="+mn-ea"/>
              </a:rPr>
              <a:t>pointer to the shared memory</a:t>
            </a:r>
          </a:p>
          <a:p>
            <a:pPr>
              <a:defRPr/>
            </a:pPr>
            <a:r>
              <a:rPr lang="en-US" altLang="en-US" sz="1800" dirty="0">
                <a:latin typeface="+mn-lt"/>
                <a:ea typeface="+mn-ea"/>
              </a:rPr>
              <a:t>segment to be detached.</a:t>
            </a:r>
          </a:p>
        </p:txBody>
      </p:sp>
      <p:sp>
        <p:nvSpPr>
          <p:cNvPr id="82949" name="Line 5"/>
          <p:cNvSpPr>
            <a:spLocks noChangeShapeType="1"/>
          </p:cNvSpPr>
          <p:nvPr/>
        </p:nvSpPr>
        <p:spPr bwMode="auto">
          <a:xfrm flipH="1">
            <a:off x="5638800" y="3429000"/>
            <a:ext cx="381000" cy="62388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82950" name="Text Box 6"/>
          <p:cNvSpPr txBox="1">
            <a:spLocks noChangeArrowheads="1"/>
          </p:cNvSpPr>
          <p:nvPr/>
        </p:nvSpPr>
        <p:spPr bwMode="auto">
          <a:xfrm>
            <a:off x="990600" y="3938588"/>
            <a:ext cx="2210926" cy="646331"/>
          </a:xfrm>
          <a:prstGeom prst="rect">
            <a:avLst/>
          </a:prstGeom>
          <a:solidFill>
            <a:schemeClr val="accent1">
              <a:lumMod val="20000"/>
              <a:lumOff val="80000"/>
            </a:schemeClr>
          </a:solidFill>
          <a:ln>
            <a:solidFill>
              <a:schemeClr val="accent1">
                <a:lumMod val="75000"/>
              </a:schemeClr>
            </a:solidFill>
          </a:ln>
          <a:effectLst/>
        </p:spPr>
        <p:txBody>
          <a:bodyPr wrap="none">
            <a:spAutoFit/>
          </a:bodyPr>
          <a:lstStyle/>
          <a:p>
            <a:pPr>
              <a:defRPr/>
            </a:pPr>
            <a:r>
              <a:rPr lang="en-US" altLang="en-US" sz="1800" dirty="0">
                <a:latin typeface="+mn-lt"/>
                <a:ea typeface="+mn-ea"/>
              </a:rPr>
              <a:t>returns 0 if successful</a:t>
            </a:r>
          </a:p>
          <a:p>
            <a:pPr>
              <a:defRPr/>
            </a:pPr>
            <a:r>
              <a:rPr lang="en-US" altLang="en-US" sz="1800" dirty="0">
                <a:latin typeface="+mn-lt"/>
                <a:ea typeface="+mn-ea"/>
              </a:rPr>
              <a:t>or -1 if not</a:t>
            </a:r>
          </a:p>
        </p:txBody>
      </p:sp>
      <p:sp>
        <p:nvSpPr>
          <p:cNvPr id="82951" name="Line 7"/>
          <p:cNvSpPr>
            <a:spLocks noChangeShapeType="1"/>
          </p:cNvSpPr>
          <p:nvPr/>
        </p:nvSpPr>
        <p:spPr bwMode="auto">
          <a:xfrm flipH="1">
            <a:off x="2096063" y="3505200"/>
            <a:ext cx="570937" cy="43338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latin typeface="Tahoma" panose="020B0604030504040204" pitchFamily="34" charset="0"/>
              <a:ea typeface="+mn-ea"/>
            </a:endParaRPr>
          </a:p>
        </p:txBody>
      </p:sp>
      <p:sp>
        <p:nvSpPr>
          <p:cNvPr id="82952" name="Text Box 8"/>
          <p:cNvSpPr txBox="1">
            <a:spLocks noChangeArrowheads="1"/>
          </p:cNvSpPr>
          <p:nvPr/>
        </p:nvSpPr>
        <p:spPr bwMode="auto">
          <a:xfrm>
            <a:off x="628650" y="1447800"/>
            <a:ext cx="6726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dirty="0">
                <a:latin typeface="+mn-lt"/>
                <a:ea typeface="+mn-ea"/>
              </a:rPr>
              <a:t>This function </a:t>
            </a:r>
            <a:r>
              <a:rPr lang="en-US" altLang="en-US" u="sng" dirty="0">
                <a:latin typeface="+mn-lt"/>
                <a:ea typeface="+mn-ea"/>
              </a:rPr>
              <a:t>detaches</a:t>
            </a:r>
            <a:r>
              <a:rPr lang="en-US" altLang="en-US" dirty="0">
                <a:latin typeface="+mn-lt"/>
                <a:ea typeface="+mn-ea"/>
              </a:rPr>
              <a:t> the shared memory segment</a:t>
            </a: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14</a:t>
            </a:fld>
            <a:endParaRPr lang="en-US" altLang="en-US"/>
          </a:p>
        </p:txBody>
      </p:sp>
      <p:sp>
        <p:nvSpPr>
          <p:cNvPr id="10" name="Star: 5 Points 9">
            <a:extLst>
              <a:ext uri="{FF2B5EF4-FFF2-40B4-BE49-F238E27FC236}">
                <a16:creationId xmlns:a16="http://schemas.microsoft.com/office/drawing/2014/main" id="{BD52F439-7B5B-47CB-9338-A8BF43764F3F}"/>
              </a:ext>
            </a:extLst>
          </p:cNvPr>
          <p:cNvSpPr/>
          <p:nvPr/>
        </p:nvSpPr>
        <p:spPr>
          <a:xfrm>
            <a:off x="2667000" y="59297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531944" y="46037"/>
            <a:ext cx="7886700" cy="994566"/>
          </a:xfrm>
        </p:spPr>
        <p:txBody>
          <a:bodyPr/>
          <a:lstStyle/>
          <a:p>
            <a:pPr eaLnBrk="1" hangingPunct="1">
              <a:defRPr/>
            </a:pPr>
            <a:r>
              <a:rPr lang="en-US" altLang="en-US" sz="3600" b="1" dirty="0" err="1"/>
              <a:t>shmctl</a:t>
            </a:r>
            <a:r>
              <a:rPr lang="en-US" altLang="en-US" sz="3600" b="1" dirty="0"/>
              <a:t>()    </a:t>
            </a:r>
          </a:p>
        </p:txBody>
      </p:sp>
      <p:sp>
        <p:nvSpPr>
          <p:cNvPr id="83971" name="Text Box 3"/>
          <p:cNvSpPr txBox="1">
            <a:spLocks noChangeArrowheads="1"/>
          </p:cNvSpPr>
          <p:nvPr/>
        </p:nvSpPr>
        <p:spPr bwMode="auto">
          <a:xfrm>
            <a:off x="1524000" y="1913224"/>
            <a:ext cx="760592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latin typeface="Tahoma" panose="020B0604030504040204" pitchFamily="34" charset="0"/>
                <a:ea typeface="+mn-ea"/>
              </a:rPr>
              <a:t>#include &lt;sys/</a:t>
            </a:r>
            <a:r>
              <a:rPr lang="en-US" altLang="en-US" dirty="0" err="1">
                <a:latin typeface="Tahoma" panose="020B0604030504040204" pitchFamily="34" charset="0"/>
                <a:ea typeface="+mn-ea"/>
              </a:rPr>
              <a:t>shm.h</a:t>
            </a:r>
            <a:r>
              <a:rPr lang="en-US" altLang="en-US" dirty="0">
                <a:latin typeface="Tahoma" panose="020B0604030504040204" pitchFamily="34" charset="0"/>
                <a:ea typeface="+mn-ea"/>
              </a:rPr>
              <a:t>&gt;</a:t>
            </a:r>
          </a:p>
          <a:p>
            <a:pPr>
              <a:defRPr/>
            </a:pPr>
            <a:endParaRPr lang="en-US" altLang="en-US" dirty="0">
              <a:latin typeface="Tahoma" panose="020B0604030504040204" pitchFamily="34" charset="0"/>
              <a:ea typeface="+mn-ea"/>
            </a:endParaRPr>
          </a:p>
          <a:p>
            <a:pPr>
              <a:defRPr/>
            </a:pPr>
            <a:r>
              <a:rPr lang="en-US" altLang="en-US" sz="2200" dirty="0" err="1">
                <a:latin typeface="Tahoma" panose="020B0604030504040204" pitchFamily="34" charset="0"/>
                <a:ea typeface="+mn-ea"/>
              </a:rPr>
              <a:t>int</a:t>
            </a:r>
            <a:r>
              <a:rPr lang="en-US" altLang="en-US" sz="2200" dirty="0">
                <a:latin typeface="Tahoma" panose="020B0604030504040204" pitchFamily="34" charset="0"/>
                <a:ea typeface="+mn-ea"/>
              </a:rPr>
              <a:t> </a:t>
            </a:r>
            <a:r>
              <a:rPr lang="en-US" altLang="en-US" sz="2200" dirty="0" err="1">
                <a:latin typeface="Tahoma" panose="020B0604030504040204" pitchFamily="34" charset="0"/>
                <a:ea typeface="+mn-ea"/>
              </a:rPr>
              <a:t>shmctl</a:t>
            </a:r>
            <a:r>
              <a:rPr lang="en-US" altLang="en-US" sz="2200" dirty="0">
                <a:latin typeface="Tahoma" panose="020B0604030504040204" pitchFamily="34" charset="0"/>
                <a:ea typeface="+mn-ea"/>
              </a:rPr>
              <a:t>(</a:t>
            </a:r>
            <a:r>
              <a:rPr lang="en-US" altLang="en-US" sz="2200" dirty="0" err="1">
                <a:latin typeface="Tahoma" panose="020B0604030504040204" pitchFamily="34" charset="0"/>
                <a:ea typeface="+mn-ea"/>
              </a:rPr>
              <a:t>int</a:t>
            </a:r>
            <a:r>
              <a:rPr lang="en-US" altLang="en-US" sz="2200" dirty="0">
                <a:latin typeface="Tahoma" panose="020B0604030504040204" pitchFamily="34" charset="0"/>
                <a:ea typeface="+mn-ea"/>
              </a:rPr>
              <a:t> </a:t>
            </a:r>
            <a:r>
              <a:rPr lang="en-US" altLang="en-US" sz="2200" dirty="0" err="1">
                <a:latin typeface="Tahoma" panose="020B0604030504040204" pitchFamily="34" charset="0"/>
                <a:ea typeface="+mn-ea"/>
              </a:rPr>
              <a:t>shm_id</a:t>
            </a:r>
            <a:r>
              <a:rPr lang="en-US" altLang="en-US" sz="2200" dirty="0">
                <a:latin typeface="Tahoma" panose="020B0604030504040204" pitchFamily="34" charset="0"/>
                <a:ea typeface="+mn-ea"/>
              </a:rPr>
              <a:t>, </a:t>
            </a:r>
            <a:r>
              <a:rPr lang="en-US" altLang="en-US" sz="2200" dirty="0" err="1">
                <a:latin typeface="Tahoma" panose="020B0604030504040204" pitchFamily="34" charset="0"/>
                <a:ea typeface="+mn-ea"/>
              </a:rPr>
              <a:t>int</a:t>
            </a:r>
            <a:r>
              <a:rPr lang="en-US" altLang="en-US" sz="2200" dirty="0">
                <a:latin typeface="Tahoma" panose="020B0604030504040204" pitchFamily="34" charset="0"/>
                <a:ea typeface="+mn-ea"/>
              </a:rPr>
              <a:t> command, </a:t>
            </a:r>
            <a:r>
              <a:rPr lang="en-US" altLang="en-US" sz="2200" dirty="0" err="1">
                <a:latin typeface="Tahoma" panose="020B0604030504040204" pitchFamily="34" charset="0"/>
                <a:ea typeface="+mn-ea"/>
              </a:rPr>
              <a:t>struct</a:t>
            </a:r>
            <a:r>
              <a:rPr lang="en-US" altLang="en-US" sz="2200" dirty="0">
                <a:latin typeface="Tahoma" panose="020B0604030504040204" pitchFamily="34" charset="0"/>
                <a:ea typeface="+mn-ea"/>
              </a:rPr>
              <a:t> </a:t>
            </a:r>
            <a:r>
              <a:rPr lang="en-US" altLang="en-US" sz="2200" dirty="0" err="1">
                <a:latin typeface="Tahoma" panose="020B0604030504040204" pitchFamily="34" charset="0"/>
                <a:ea typeface="+mn-ea"/>
              </a:rPr>
              <a:t>shmid_ds</a:t>
            </a:r>
            <a:r>
              <a:rPr lang="en-US" altLang="en-US" sz="2200" dirty="0">
                <a:latin typeface="Tahoma" panose="020B0604030504040204" pitchFamily="34" charset="0"/>
                <a:ea typeface="+mn-ea"/>
              </a:rPr>
              <a:t> *</a:t>
            </a:r>
            <a:r>
              <a:rPr lang="en-US" altLang="en-US" sz="2200" dirty="0" err="1">
                <a:latin typeface="Tahoma" panose="020B0604030504040204" pitchFamily="34" charset="0"/>
                <a:ea typeface="+mn-ea"/>
              </a:rPr>
              <a:t>buf</a:t>
            </a:r>
            <a:r>
              <a:rPr lang="en-US" altLang="en-US" sz="2200" dirty="0">
                <a:latin typeface="Tahoma" panose="020B0604030504040204" pitchFamily="34" charset="0"/>
                <a:ea typeface="+mn-ea"/>
              </a:rPr>
              <a:t>);</a:t>
            </a:r>
          </a:p>
        </p:txBody>
      </p:sp>
      <p:sp>
        <p:nvSpPr>
          <p:cNvPr id="83973" name="Text Box 5"/>
          <p:cNvSpPr txBox="1">
            <a:spLocks noChangeArrowheads="1"/>
          </p:cNvSpPr>
          <p:nvPr/>
        </p:nvSpPr>
        <p:spPr bwMode="auto">
          <a:xfrm>
            <a:off x="6335218" y="3150024"/>
            <a:ext cx="2808782" cy="1477328"/>
          </a:xfrm>
          <a:prstGeom prst="rect">
            <a:avLst/>
          </a:prstGeom>
          <a:solidFill>
            <a:schemeClr val="accent6">
              <a:lumMod val="20000"/>
              <a:lumOff val="80000"/>
            </a:schemeClr>
          </a:solidFill>
          <a:ln>
            <a:solidFill>
              <a:schemeClr val="accent6">
                <a:lumMod val="75000"/>
              </a:schemeClr>
            </a:solidFill>
          </a:ln>
          <a:effectLst/>
        </p:spPr>
        <p:txBody>
          <a:bodyPr wrap="none">
            <a:spAutoFit/>
          </a:bodyPr>
          <a:lstStyle/>
          <a:p>
            <a:pPr>
              <a:defRPr/>
            </a:pPr>
            <a:r>
              <a:rPr lang="en-US" altLang="en-US" sz="1800" dirty="0">
                <a:latin typeface="+mn-lt"/>
                <a:ea typeface="+mn-ea"/>
              </a:rPr>
              <a:t>struct </a:t>
            </a:r>
            <a:r>
              <a:rPr lang="en-US" altLang="en-US" sz="1800" dirty="0" err="1">
                <a:latin typeface="+mn-lt"/>
                <a:ea typeface="+mn-ea"/>
              </a:rPr>
              <a:t>shmid_ds</a:t>
            </a:r>
            <a:r>
              <a:rPr lang="en-US" altLang="en-US" sz="1800" dirty="0">
                <a:latin typeface="+mn-lt"/>
                <a:ea typeface="+mn-ea"/>
              </a:rPr>
              <a:t> {</a:t>
            </a:r>
          </a:p>
          <a:p>
            <a:pPr>
              <a:defRPr/>
            </a:pPr>
            <a:r>
              <a:rPr lang="en-US" altLang="en-US" sz="1800" dirty="0">
                <a:latin typeface="+mn-lt"/>
                <a:ea typeface="+mn-ea"/>
              </a:rPr>
              <a:t>   </a:t>
            </a:r>
            <a:r>
              <a:rPr lang="en-US" altLang="en-US" sz="1800" dirty="0" err="1">
                <a:latin typeface="+mn-lt"/>
                <a:ea typeface="+mn-ea"/>
              </a:rPr>
              <a:t>uid_t</a:t>
            </a:r>
            <a:r>
              <a:rPr lang="en-US" altLang="en-US" sz="1800" dirty="0">
                <a:latin typeface="+mn-lt"/>
                <a:ea typeface="+mn-ea"/>
              </a:rPr>
              <a:t> </a:t>
            </a:r>
            <a:r>
              <a:rPr lang="en-US" altLang="en-US" sz="1800" dirty="0" err="1">
                <a:latin typeface="+mn-lt"/>
                <a:ea typeface="+mn-ea"/>
              </a:rPr>
              <a:t>shm_perm.uid</a:t>
            </a:r>
            <a:r>
              <a:rPr lang="en-US" altLang="en-US" sz="1800" dirty="0">
                <a:latin typeface="+mn-lt"/>
                <a:ea typeface="+mn-ea"/>
              </a:rPr>
              <a:t>;</a:t>
            </a:r>
          </a:p>
          <a:p>
            <a:pPr>
              <a:defRPr/>
            </a:pPr>
            <a:r>
              <a:rPr lang="en-US" altLang="en-US" sz="1800" dirty="0">
                <a:latin typeface="+mn-lt"/>
                <a:ea typeface="+mn-ea"/>
              </a:rPr>
              <a:t>   </a:t>
            </a:r>
            <a:r>
              <a:rPr lang="en-US" altLang="en-US" sz="1800" dirty="0" err="1">
                <a:latin typeface="+mn-lt"/>
                <a:ea typeface="+mn-ea"/>
              </a:rPr>
              <a:t>uid_t</a:t>
            </a:r>
            <a:r>
              <a:rPr lang="en-US" altLang="en-US" sz="1800" dirty="0">
                <a:latin typeface="+mn-lt"/>
                <a:ea typeface="+mn-ea"/>
              </a:rPr>
              <a:t> </a:t>
            </a:r>
            <a:r>
              <a:rPr lang="en-US" altLang="en-US" sz="1800" dirty="0" err="1">
                <a:latin typeface="+mn-lt"/>
                <a:ea typeface="+mn-ea"/>
              </a:rPr>
              <a:t>shm_perm.gid</a:t>
            </a:r>
            <a:r>
              <a:rPr lang="en-US" altLang="en-US" sz="1800" dirty="0">
                <a:latin typeface="+mn-lt"/>
                <a:ea typeface="+mn-ea"/>
              </a:rPr>
              <a:t>;</a:t>
            </a:r>
          </a:p>
          <a:p>
            <a:pPr>
              <a:defRPr/>
            </a:pPr>
            <a:r>
              <a:rPr lang="en-US" altLang="en-US" sz="1800" dirty="0">
                <a:latin typeface="+mn-lt"/>
                <a:ea typeface="+mn-ea"/>
              </a:rPr>
              <a:t>   </a:t>
            </a:r>
            <a:r>
              <a:rPr lang="en-US" altLang="en-US" sz="1800" dirty="0" err="1">
                <a:latin typeface="+mn-lt"/>
                <a:ea typeface="+mn-ea"/>
              </a:rPr>
              <a:t>mode_t</a:t>
            </a:r>
            <a:r>
              <a:rPr lang="en-US" altLang="en-US" sz="1800" dirty="0">
                <a:latin typeface="+mn-lt"/>
                <a:ea typeface="+mn-ea"/>
              </a:rPr>
              <a:t> </a:t>
            </a:r>
            <a:r>
              <a:rPr lang="en-US" altLang="en-US" sz="1800" dirty="0" err="1">
                <a:latin typeface="+mn-lt"/>
                <a:ea typeface="+mn-ea"/>
              </a:rPr>
              <a:t>shm_perm.mode</a:t>
            </a:r>
            <a:r>
              <a:rPr lang="en-US" altLang="en-US" sz="1800" dirty="0">
                <a:latin typeface="+mn-lt"/>
                <a:ea typeface="+mn-ea"/>
              </a:rPr>
              <a:t>;</a:t>
            </a:r>
          </a:p>
          <a:p>
            <a:pPr>
              <a:defRPr/>
            </a:pPr>
            <a:r>
              <a:rPr lang="en-US" altLang="en-US" sz="1800" dirty="0">
                <a:latin typeface="+mn-lt"/>
                <a:ea typeface="+mn-ea"/>
              </a:rPr>
              <a:t>}</a:t>
            </a:r>
          </a:p>
        </p:txBody>
      </p:sp>
      <p:sp>
        <p:nvSpPr>
          <p:cNvPr id="83974" name="Text Box 6"/>
          <p:cNvSpPr txBox="1">
            <a:spLocks noChangeArrowheads="1"/>
          </p:cNvSpPr>
          <p:nvPr/>
        </p:nvSpPr>
        <p:spPr bwMode="auto">
          <a:xfrm>
            <a:off x="1524000" y="3972717"/>
            <a:ext cx="2048253" cy="646331"/>
          </a:xfrm>
          <a:prstGeom prst="rect">
            <a:avLst/>
          </a:prstGeom>
          <a:solidFill>
            <a:schemeClr val="accent6">
              <a:lumMod val="20000"/>
              <a:lumOff val="80000"/>
            </a:schemeClr>
          </a:solidFill>
          <a:ln>
            <a:solidFill>
              <a:schemeClr val="accent6">
                <a:lumMod val="75000"/>
              </a:schemeClr>
            </a:solidFill>
          </a:ln>
          <a:effectLst/>
        </p:spPr>
        <p:txBody>
          <a:bodyPr wrap="none">
            <a:spAutoFit/>
          </a:bodyPr>
          <a:lstStyle/>
          <a:p>
            <a:pPr>
              <a:defRPr/>
            </a:pPr>
            <a:r>
              <a:rPr lang="en-US" altLang="en-US" sz="1800" dirty="0">
                <a:latin typeface="+mn-lt"/>
                <a:ea typeface="+mn-ea"/>
              </a:rPr>
              <a:t>the shared memory</a:t>
            </a:r>
          </a:p>
          <a:p>
            <a:pPr>
              <a:defRPr/>
            </a:pPr>
            <a:r>
              <a:rPr lang="en-US" altLang="en-US" sz="1800" dirty="0">
                <a:latin typeface="+mn-lt"/>
                <a:ea typeface="+mn-ea"/>
              </a:rPr>
              <a:t>segment’s identifier</a:t>
            </a:r>
          </a:p>
        </p:txBody>
      </p:sp>
      <p:sp>
        <p:nvSpPr>
          <p:cNvPr id="83975" name="Line 7"/>
          <p:cNvSpPr>
            <a:spLocks noChangeShapeType="1"/>
          </p:cNvSpPr>
          <p:nvPr/>
        </p:nvSpPr>
        <p:spPr bwMode="auto">
          <a:xfrm flipH="1">
            <a:off x="2970584" y="3000714"/>
            <a:ext cx="544890" cy="105406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83976" name="Text Box 8"/>
          <p:cNvSpPr txBox="1">
            <a:spLocks noChangeArrowheads="1"/>
          </p:cNvSpPr>
          <p:nvPr/>
        </p:nvSpPr>
        <p:spPr bwMode="auto">
          <a:xfrm>
            <a:off x="2057399" y="4743932"/>
            <a:ext cx="5965223" cy="2031325"/>
          </a:xfrm>
          <a:prstGeom prst="rect">
            <a:avLst/>
          </a:prstGeom>
          <a:solidFill>
            <a:schemeClr val="accent6">
              <a:lumMod val="20000"/>
              <a:lumOff val="80000"/>
            </a:schemeClr>
          </a:solidFill>
          <a:ln>
            <a:solidFill>
              <a:schemeClr val="accent6">
                <a:lumMod val="50000"/>
              </a:schemeClr>
            </a:solidFill>
          </a:ln>
          <a:effectLst/>
        </p:spPr>
        <p:txBody>
          <a:bodyPr wrap="none">
            <a:spAutoFit/>
          </a:bodyPr>
          <a:lstStyle/>
          <a:p>
            <a:pPr>
              <a:defRPr/>
            </a:pPr>
            <a:r>
              <a:rPr lang="en-US" altLang="en-US" sz="1800" dirty="0">
                <a:latin typeface="+mn-lt"/>
                <a:ea typeface="+mn-ea"/>
              </a:rPr>
              <a:t>IPC_STAT	 Sets the data in the </a:t>
            </a:r>
            <a:r>
              <a:rPr lang="en-US" altLang="en-US" sz="1800" dirty="0" err="1">
                <a:latin typeface="+mn-lt"/>
                <a:ea typeface="+mn-ea"/>
              </a:rPr>
              <a:t>shmid</a:t>
            </a:r>
            <a:r>
              <a:rPr lang="en-US" altLang="en-US" sz="1800" dirty="0">
                <a:latin typeface="+mn-lt"/>
                <a:ea typeface="+mn-ea"/>
              </a:rPr>
              <a:t> structure to reflect</a:t>
            </a:r>
          </a:p>
          <a:p>
            <a:pPr>
              <a:defRPr/>
            </a:pPr>
            <a:r>
              <a:rPr lang="en-US" altLang="en-US" sz="1800" dirty="0">
                <a:latin typeface="+mn-lt"/>
                <a:ea typeface="+mn-ea"/>
              </a:rPr>
              <a:t>	 the values associated with the shared memory.</a:t>
            </a:r>
          </a:p>
          <a:p>
            <a:pPr>
              <a:defRPr/>
            </a:pPr>
            <a:endParaRPr lang="en-US" altLang="en-US" sz="1800" dirty="0">
              <a:latin typeface="+mn-lt"/>
              <a:ea typeface="+mn-ea"/>
            </a:endParaRPr>
          </a:p>
          <a:p>
            <a:pPr>
              <a:defRPr/>
            </a:pPr>
            <a:r>
              <a:rPr lang="en-US" altLang="en-US" sz="1800" dirty="0">
                <a:latin typeface="+mn-lt"/>
                <a:ea typeface="+mn-ea"/>
              </a:rPr>
              <a:t>IPC_SET	Sets the values associated  with the shared memory</a:t>
            </a:r>
          </a:p>
          <a:p>
            <a:pPr>
              <a:defRPr/>
            </a:pPr>
            <a:r>
              <a:rPr lang="en-US" altLang="en-US" sz="1800" dirty="0">
                <a:latin typeface="+mn-lt"/>
                <a:ea typeface="+mn-ea"/>
              </a:rPr>
              <a:t>	to those provided in the data structure.</a:t>
            </a:r>
          </a:p>
          <a:p>
            <a:pPr>
              <a:defRPr/>
            </a:pPr>
            <a:endParaRPr lang="en-US" altLang="en-US" sz="1800" dirty="0">
              <a:latin typeface="+mn-lt"/>
              <a:ea typeface="+mn-ea"/>
            </a:endParaRPr>
          </a:p>
          <a:p>
            <a:pPr>
              <a:defRPr/>
            </a:pPr>
            <a:r>
              <a:rPr lang="en-US" altLang="en-US" sz="1800" dirty="0">
                <a:latin typeface="+mn-lt"/>
                <a:ea typeface="+mn-ea"/>
              </a:rPr>
              <a:t>IPC_RMID  Delete the shared memory</a:t>
            </a:r>
          </a:p>
        </p:txBody>
      </p:sp>
      <p:sp>
        <p:nvSpPr>
          <p:cNvPr id="83977" name="Line 9"/>
          <p:cNvSpPr>
            <a:spLocks noChangeShapeType="1"/>
          </p:cNvSpPr>
          <p:nvPr/>
        </p:nvSpPr>
        <p:spPr bwMode="auto">
          <a:xfrm flipH="1">
            <a:off x="4246562" y="3082775"/>
            <a:ext cx="858837" cy="166115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83978" name="Text Box 10"/>
          <p:cNvSpPr txBox="1">
            <a:spLocks noChangeArrowheads="1"/>
          </p:cNvSpPr>
          <p:nvPr/>
        </p:nvSpPr>
        <p:spPr bwMode="auto">
          <a:xfrm>
            <a:off x="357793" y="3202191"/>
            <a:ext cx="2210926" cy="646331"/>
          </a:xfrm>
          <a:prstGeom prst="rect">
            <a:avLst/>
          </a:prstGeom>
          <a:solidFill>
            <a:schemeClr val="accent6">
              <a:lumMod val="20000"/>
              <a:lumOff val="80000"/>
            </a:schemeClr>
          </a:solidFill>
          <a:ln>
            <a:solidFill>
              <a:schemeClr val="accent6">
                <a:lumMod val="75000"/>
              </a:schemeClr>
            </a:solidFill>
          </a:ln>
          <a:effectLst/>
        </p:spPr>
        <p:txBody>
          <a:bodyPr wrap="none">
            <a:spAutoFit/>
          </a:bodyPr>
          <a:lstStyle/>
          <a:p>
            <a:pPr>
              <a:defRPr/>
            </a:pPr>
            <a:r>
              <a:rPr lang="en-US" altLang="en-US" sz="1800" dirty="0">
                <a:latin typeface="+mn-lt"/>
                <a:ea typeface="+mn-ea"/>
              </a:rPr>
              <a:t>returns 0 if successful</a:t>
            </a:r>
          </a:p>
          <a:p>
            <a:pPr>
              <a:defRPr/>
            </a:pPr>
            <a:r>
              <a:rPr lang="en-US" altLang="en-US" sz="1800" dirty="0">
                <a:latin typeface="+mn-lt"/>
                <a:ea typeface="+mn-ea"/>
              </a:rPr>
              <a:t>or -1 if fails</a:t>
            </a:r>
          </a:p>
        </p:txBody>
      </p:sp>
      <p:sp>
        <p:nvSpPr>
          <p:cNvPr id="83979" name="Line 11"/>
          <p:cNvSpPr>
            <a:spLocks noChangeShapeType="1"/>
          </p:cNvSpPr>
          <p:nvPr/>
        </p:nvSpPr>
        <p:spPr bwMode="auto">
          <a:xfrm flipH="1">
            <a:off x="990600" y="2867331"/>
            <a:ext cx="609600" cy="33486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2" name="TextBox 1"/>
          <p:cNvSpPr txBox="1"/>
          <p:nvPr/>
        </p:nvSpPr>
        <p:spPr>
          <a:xfrm>
            <a:off x="531944" y="998211"/>
            <a:ext cx="6948762" cy="830997"/>
          </a:xfrm>
          <a:prstGeom prst="rect">
            <a:avLst/>
          </a:prstGeom>
          <a:noFill/>
        </p:spPr>
        <p:txBody>
          <a:bodyPr wrap="none" rtlCol="0">
            <a:spAutoFit/>
          </a:bodyPr>
          <a:lstStyle/>
          <a:p>
            <a:r>
              <a:rPr lang="en-US" dirty="0">
                <a:latin typeface="+mn-lt"/>
              </a:rPr>
              <a:t>This call performs a range of control operations on the</a:t>
            </a:r>
          </a:p>
          <a:p>
            <a:r>
              <a:rPr lang="en-US" dirty="0">
                <a:latin typeface="+mn-lt"/>
              </a:rPr>
              <a:t>shared memory segment identified by </a:t>
            </a:r>
            <a:r>
              <a:rPr lang="en-US" i="1" dirty="0" err="1">
                <a:latin typeface="+mn-lt"/>
              </a:rPr>
              <a:t>shmid</a:t>
            </a:r>
            <a:r>
              <a:rPr lang="en-US" dirty="0">
                <a:latin typeface="+mn-lt"/>
              </a:rPr>
              <a:t>.</a:t>
            </a:r>
          </a:p>
        </p:txBody>
      </p:sp>
      <p:sp>
        <p:nvSpPr>
          <p:cNvPr id="3" name="Slide Number Placeholder 2"/>
          <p:cNvSpPr>
            <a:spLocks noGrp="1"/>
          </p:cNvSpPr>
          <p:nvPr>
            <p:ph type="sldNum" sz="quarter" idx="12"/>
          </p:nvPr>
        </p:nvSpPr>
        <p:spPr/>
        <p:txBody>
          <a:bodyPr/>
          <a:lstStyle/>
          <a:p>
            <a:pPr>
              <a:defRPr/>
            </a:pPr>
            <a:fld id="{4E858C5C-53ED-4E76-BFB8-7C2C4C9AED51}" type="slidenum">
              <a:rPr lang="en-US" altLang="en-US" smtClean="0"/>
              <a:pPr>
                <a:defRPr/>
              </a:pPr>
              <a:t>15</a:t>
            </a:fld>
            <a:endParaRPr lang="en-US" altLang="en-US"/>
          </a:p>
        </p:txBody>
      </p:sp>
      <p:sp>
        <p:nvSpPr>
          <p:cNvPr id="13" name="Star: 5 Points 12">
            <a:extLst>
              <a:ext uri="{FF2B5EF4-FFF2-40B4-BE49-F238E27FC236}">
                <a16:creationId xmlns:a16="http://schemas.microsoft.com/office/drawing/2014/main" id="{BD52F439-7B5B-47CB-9338-A8BF43764F3F}"/>
              </a:ext>
            </a:extLst>
          </p:cNvPr>
          <p:cNvSpPr/>
          <p:nvPr/>
        </p:nvSpPr>
        <p:spPr>
          <a:xfrm>
            <a:off x="2718594" y="323945"/>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33873" y="310982"/>
            <a:ext cx="7772400" cy="1039168"/>
          </a:xfrm>
        </p:spPr>
        <p:txBody>
          <a:bodyPr/>
          <a:lstStyle/>
          <a:p>
            <a:pPr>
              <a:defRPr/>
            </a:pPr>
            <a:r>
              <a:rPr lang="en-US" altLang="en-US" dirty="0"/>
              <a:t>Implementing a binary semaphore protocol </a:t>
            </a:r>
            <a:r>
              <a:rPr lang="en-US" altLang="en-US" sz="1800" dirty="0"/>
              <a:t> 										</a:t>
            </a:r>
            <a:endParaRPr lang="en-US" altLang="en-US" sz="4000" dirty="0"/>
          </a:p>
        </p:txBody>
      </p:sp>
      <p:sp>
        <p:nvSpPr>
          <p:cNvPr id="74755" name="TextBox 2"/>
          <p:cNvSpPr txBox="1">
            <a:spLocks noChangeArrowheads="1"/>
          </p:cNvSpPr>
          <p:nvPr/>
        </p:nvSpPr>
        <p:spPr bwMode="auto">
          <a:xfrm>
            <a:off x="457200" y="1600200"/>
            <a:ext cx="77724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800" dirty="0">
                <a:latin typeface="+mn-lt"/>
              </a:rPr>
              <a:t>The following code and examples are from the textbook, written by the author of the book.  They are NOT part of the Linux operating system.</a:t>
            </a:r>
          </a:p>
          <a:p>
            <a:endParaRPr lang="en-US" altLang="en-US" sz="2800" dirty="0">
              <a:latin typeface="+mn-lt"/>
            </a:endParaRPr>
          </a:p>
          <a:p>
            <a:r>
              <a:rPr lang="en-US" altLang="en-US" sz="2800" dirty="0">
                <a:latin typeface="+mn-lt"/>
              </a:rPr>
              <a:t>If you ever need to create semaphores, you could copy (and possibly alter) the functions to your project’s requirements.</a:t>
            </a:r>
          </a:p>
        </p:txBody>
      </p:sp>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12820" y="27633"/>
            <a:ext cx="7772400" cy="1039168"/>
          </a:xfrm>
        </p:spPr>
        <p:txBody>
          <a:bodyPr/>
          <a:lstStyle/>
          <a:p>
            <a:pPr>
              <a:defRPr/>
            </a:pPr>
            <a:r>
              <a:rPr lang="en-US" altLang="en-US" dirty="0"/>
              <a:t>Implementing a binary semaphore protocol </a:t>
            </a:r>
            <a:r>
              <a:rPr lang="en-US" altLang="en-US" sz="1800" dirty="0"/>
              <a:t> 										</a:t>
            </a:r>
            <a:r>
              <a:rPr lang="en-US" altLang="en-US" sz="2400" dirty="0"/>
              <a:t>(1 of 2)</a:t>
            </a:r>
            <a:endParaRPr lang="en-US" altLang="en-US" sz="4000" dirty="0"/>
          </a:p>
        </p:txBody>
      </p:sp>
      <p:sp>
        <p:nvSpPr>
          <p:cNvPr id="74755" name="TextBox 2"/>
          <p:cNvSpPr txBox="1">
            <a:spLocks noChangeArrowheads="1"/>
          </p:cNvSpPr>
          <p:nvPr/>
        </p:nvSpPr>
        <p:spPr bwMode="auto">
          <a:xfrm>
            <a:off x="533400" y="1054100"/>
            <a:ext cx="7772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latin typeface="+mn-lt"/>
              </a:rPr>
              <a:t>A binary semaphore can have two values: </a:t>
            </a:r>
          </a:p>
          <a:p>
            <a:r>
              <a:rPr lang="en-US" altLang="en-US" dirty="0">
                <a:latin typeface="+mn-lt"/>
              </a:rPr>
              <a:t>	available (free), reserved (in use)</a:t>
            </a:r>
          </a:p>
          <a:p>
            <a:endParaRPr lang="en-US" altLang="en-US" dirty="0">
              <a:latin typeface="+mn-lt"/>
            </a:endParaRPr>
          </a:p>
          <a:p>
            <a:r>
              <a:rPr lang="en-US" altLang="en-US" b="1" dirty="0">
                <a:latin typeface="+mn-lt"/>
              </a:rPr>
              <a:t>Reserve</a:t>
            </a:r>
            <a:r>
              <a:rPr lang="en-US" altLang="en-US" dirty="0">
                <a:latin typeface="+mn-lt"/>
              </a:rPr>
              <a:t>: Attempt to reserve this semaphore for executive use. If semaphore is being reserved by another process, then block.</a:t>
            </a:r>
          </a:p>
          <a:p>
            <a:r>
              <a:rPr lang="en-US" altLang="en-US" dirty="0">
                <a:latin typeface="+mn-lt"/>
              </a:rPr>
              <a:t>	</a:t>
            </a:r>
            <a:r>
              <a:rPr lang="en-US" altLang="en-US" b="1" dirty="0">
                <a:latin typeface="+mn-lt"/>
              </a:rPr>
              <a:t> </a:t>
            </a:r>
            <a:r>
              <a:rPr lang="en-US" altLang="en-US" b="1" dirty="0" err="1">
                <a:latin typeface="+mn-lt"/>
              </a:rPr>
              <a:t>int</a:t>
            </a:r>
            <a:r>
              <a:rPr lang="en-US" altLang="en-US" b="1" dirty="0">
                <a:latin typeface="+mn-lt"/>
              </a:rPr>
              <a:t> </a:t>
            </a:r>
            <a:r>
              <a:rPr lang="en-US" altLang="en-US" b="1" dirty="0" err="1">
                <a:solidFill>
                  <a:srgbClr val="00B050"/>
                </a:solidFill>
                <a:latin typeface="+mn-lt"/>
              </a:rPr>
              <a:t>reserveSem</a:t>
            </a:r>
            <a:r>
              <a:rPr lang="en-US" altLang="en-US" b="1" dirty="0">
                <a:latin typeface="+mn-lt"/>
              </a:rPr>
              <a:t>(</a:t>
            </a:r>
            <a:r>
              <a:rPr lang="en-US" altLang="en-US" b="1" dirty="0" err="1">
                <a:latin typeface="+mn-lt"/>
              </a:rPr>
              <a:t>int</a:t>
            </a:r>
            <a:r>
              <a:rPr lang="en-US" altLang="en-US" b="1" dirty="0">
                <a:latin typeface="+mn-lt"/>
              </a:rPr>
              <a:t> </a:t>
            </a:r>
            <a:r>
              <a:rPr lang="en-US" altLang="en-US" b="1" dirty="0" err="1">
                <a:latin typeface="+mn-lt"/>
              </a:rPr>
              <a:t>semId</a:t>
            </a:r>
            <a:r>
              <a:rPr lang="en-US" altLang="en-US" b="1" dirty="0">
                <a:latin typeface="+mn-lt"/>
              </a:rPr>
              <a:t>, </a:t>
            </a:r>
            <a:r>
              <a:rPr lang="en-US" altLang="en-US" b="1" dirty="0" err="1">
                <a:latin typeface="+mn-lt"/>
              </a:rPr>
              <a:t>int</a:t>
            </a:r>
            <a:r>
              <a:rPr lang="en-US" altLang="en-US" b="1" dirty="0">
                <a:latin typeface="+mn-lt"/>
              </a:rPr>
              <a:t> </a:t>
            </a:r>
            <a:r>
              <a:rPr lang="en-US" altLang="en-US" b="1" dirty="0" err="1">
                <a:latin typeface="+mn-lt"/>
              </a:rPr>
              <a:t>semNum</a:t>
            </a:r>
            <a:r>
              <a:rPr lang="en-US" altLang="en-US" b="1" dirty="0">
                <a:latin typeface="+mn-lt"/>
              </a:rPr>
              <a:t>);</a:t>
            </a:r>
          </a:p>
          <a:p>
            <a:endParaRPr lang="en-US" altLang="en-US" dirty="0">
              <a:latin typeface="+mn-lt"/>
            </a:endParaRPr>
          </a:p>
          <a:p>
            <a:r>
              <a:rPr lang="en-US" altLang="en-US" b="1" dirty="0">
                <a:latin typeface="+mn-lt"/>
              </a:rPr>
              <a:t>Release</a:t>
            </a:r>
            <a:r>
              <a:rPr lang="en-US" altLang="en-US" dirty="0">
                <a:latin typeface="+mn-lt"/>
              </a:rPr>
              <a:t>: Free a current reserved semaphore, so that it can be reserved by another process.</a:t>
            </a:r>
          </a:p>
          <a:p>
            <a:r>
              <a:rPr lang="en-US" altLang="en-US" dirty="0">
                <a:latin typeface="+mn-lt"/>
              </a:rPr>
              <a:t>	</a:t>
            </a:r>
            <a:r>
              <a:rPr lang="en-US" altLang="en-US" b="1" dirty="0">
                <a:latin typeface="+mn-lt"/>
              </a:rPr>
              <a:t>  </a:t>
            </a:r>
            <a:r>
              <a:rPr lang="en-US" altLang="en-US" b="1" dirty="0" err="1">
                <a:latin typeface="+mn-lt"/>
              </a:rPr>
              <a:t>int</a:t>
            </a:r>
            <a:r>
              <a:rPr lang="en-US" altLang="en-US" b="1" dirty="0">
                <a:latin typeface="+mn-lt"/>
              </a:rPr>
              <a:t> </a:t>
            </a:r>
            <a:r>
              <a:rPr lang="en-US" altLang="en-US" b="1" dirty="0" err="1">
                <a:solidFill>
                  <a:srgbClr val="00B050"/>
                </a:solidFill>
                <a:latin typeface="+mn-lt"/>
              </a:rPr>
              <a:t>releaseSem</a:t>
            </a:r>
            <a:r>
              <a:rPr lang="en-US" altLang="en-US" b="1" dirty="0">
                <a:latin typeface="+mn-lt"/>
              </a:rPr>
              <a:t>(</a:t>
            </a:r>
            <a:r>
              <a:rPr lang="en-US" altLang="en-US" b="1" dirty="0" err="1">
                <a:latin typeface="+mn-lt"/>
              </a:rPr>
              <a:t>int</a:t>
            </a:r>
            <a:r>
              <a:rPr lang="en-US" altLang="en-US" b="1" dirty="0">
                <a:latin typeface="+mn-lt"/>
              </a:rPr>
              <a:t> </a:t>
            </a:r>
            <a:r>
              <a:rPr lang="en-US" altLang="en-US" b="1" dirty="0" err="1">
                <a:latin typeface="+mn-lt"/>
              </a:rPr>
              <a:t>semId</a:t>
            </a:r>
            <a:r>
              <a:rPr lang="en-US" altLang="en-US" b="1" dirty="0">
                <a:latin typeface="+mn-lt"/>
              </a:rPr>
              <a:t>, </a:t>
            </a:r>
            <a:r>
              <a:rPr lang="en-US" altLang="en-US" b="1" dirty="0" err="1">
                <a:latin typeface="+mn-lt"/>
              </a:rPr>
              <a:t>int</a:t>
            </a:r>
            <a:r>
              <a:rPr lang="en-US" altLang="en-US" b="1" dirty="0">
                <a:latin typeface="+mn-lt"/>
              </a:rPr>
              <a:t> </a:t>
            </a:r>
            <a:r>
              <a:rPr lang="en-US" altLang="en-US" b="1" dirty="0" err="1">
                <a:latin typeface="+mn-lt"/>
              </a:rPr>
              <a:t>semNum</a:t>
            </a:r>
            <a:r>
              <a:rPr lang="en-US" altLang="en-US" b="1" dirty="0">
                <a:latin typeface="+mn-lt"/>
              </a:rPr>
              <a:t>);</a:t>
            </a:r>
          </a:p>
          <a:p>
            <a:endParaRPr lang="en-US" altLang="en-US" dirty="0">
              <a:latin typeface="+mn-lt"/>
            </a:endParaRPr>
          </a:p>
          <a:p>
            <a:r>
              <a:rPr lang="en-US" altLang="en-US" u="sng" dirty="0">
                <a:latin typeface="+mn-lt"/>
              </a:rPr>
              <a:t>Source:  </a:t>
            </a:r>
            <a:r>
              <a:rPr lang="en-US" altLang="en-US" dirty="0">
                <a:latin typeface="+mn-lt"/>
                <a:hlinkClick r:id="rId2"/>
              </a:rPr>
              <a:t>http://man7.org/tlpi/code/online/book/svsem/binary_sems.h.html</a:t>
            </a:r>
            <a:r>
              <a:rPr lang="en-US" altLang="en-US" dirty="0">
                <a:latin typeface="+mn-lt"/>
              </a:rPr>
              <a:t>		(</a:t>
            </a:r>
            <a:r>
              <a:rPr lang="en-US" altLang="en-US" b="1" dirty="0">
                <a:highlight>
                  <a:srgbClr val="00FF00"/>
                </a:highlight>
                <a:latin typeface="+mn-lt"/>
              </a:rPr>
              <a:t>Functions from the text book</a:t>
            </a:r>
            <a:r>
              <a:rPr lang="en-US" altLang="en-US" dirty="0">
                <a:latin typeface="+mn-lt"/>
              </a:rPr>
              <a:t>)</a:t>
            </a:r>
          </a:p>
        </p:txBody>
      </p:sp>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17</a:t>
            </a:fld>
            <a:endParaRPr lang="en-US" altLang="en-US"/>
          </a:p>
        </p:txBody>
      </p:sp>
    </p:spTree>
    <p:extLst>
      <p:ext uri="{BB962C8B-B14F-4D97-AF65-F5344CB8AC3E}">
        <p14:creationId xmlns:p14="http://schemas.microsoft.com/office/powerpoint/2010/main" val="189027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95300" y="228600"/>
            <a:ext cx="7772400" cy="914400"/>
          </a:xfrm>
        </p:spPr>
        <p:txBody>
          <a:bodyPr/>
          <a:lstStyle/>
          <a:p>
            <a:pPr>
              <a:defRPr/>
            </a:pPr>
            <a:r>
              <a:rPr lang="en-US" altLang="en-US" dirty="0"/>
              <a:t>Implementing a binary semaphore protocol 									           </a:t>
            </a:r>
            <a:r>
              <a:rPr lang="en-US" altLang="en-US" sz="2400" dirty="0"/>
              <a:t>(2 of 2)</a:t>
            </a:r>
          </a:p>
        </p:txBody>
      </p:sp>
      <p:sp>
        <p:nvSpPr>
          <p:cNvPr id="75779" name="TextBox 2"/>
          <p:cNvSpPr txBox="1">
            <a:spLocks noChangeArrowheads="1"/>
          </p:cNvSpPr>
          <p:nvPr/>
        </p:nvSpPr>
        <p:spPr bwMode="auto">
          <a:xfrm>
            <a:off x="609600" y="1295400"/>
            <a:ext cx="75438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latin typeface="+mn-lt"/>
              </a:rPr>
              <a:t> </a:t>
            </a:r>
            <a:r>
              <a:rPr lang="en-US" altLang="en-US" dirty="0" err="1">
                <a:latin typeface="+mn-lt"/>
              </a:rPr>
              <a:t>int</a:t>
            </a:r>
            <a:r>
              <a:rPr lang="en-US" altLang="en-US" dirty="0">
                <a:latin typeface="+mn-lt"/>
              </a:rPr>
              <a:t> </a:t>
            </a:r>
            <a:r>
              <a:rPr lang="en-US" altLang="en-US" dirty="0" err="1">
                <a:solidFill>
                  <a:srgbClr val="00B050"/>
                </a:solidFill>
                <a:latin typeface="+mn-lt"/>
              </a:rPr>
              <a:t>initSemAvailable</a:t>
            </a:r>
            <a:r>
              <a:rPr lang="en-US" altLang="en-US" dirty="0">
                <a:latin typeface="+mn-lt"/>
              </a:rPr>
              <a:t>(</a:t>
            </a:r>
            <a:r>
              <a:rPr lang="en-US" altLang="en-US" dirty="0" err="1">
                <a:latin typeface="+mn-lt"/>
              </a:rPr>
              <a:t>int</a:t>
            </a:r>
            <a:r>
              <a:rPr lang="en-US" altLang="en-US" dirty="0">
                <a:latin typeface="+mn-lt"/>
              </a:rPr>
              <a:t> </a:t>
            </a:r>
            <a:r>
              <a:rPr lang="en-US" altLang="en-US" dirty="0" err="1">
                <a:latin typeface="+mn-lt"/>
              </a:rPr>
              <a:t>semId</a:t>
            </a:r>
            <a:r>
              <a:rPr lang="en-US" altLang="en-US" dirty="0">
                <a:latin typeface="+mn-lt"/>
              </a:rPr>
              <a:t>, </a:t>
            </a:r>
            <a:r>
              <a:rPr lang="en-US" altLang="en-US" dirty="0" err="1">
                <a:latin typeface="+mn-lt"/>
              </a:rPr>
              <a:t>int</a:t>
            </a:r>
            <a:r>
              <a:rPr lang="en-US" altLang="en-US" dirty="0">
                <a:latin typeface="+mn-lt"/>
              </a:rPr>
              <a:t> </a:t>
            </a:r>
            <a:r>
              <a:rPr lang="en-US" altLang="en-US" dirty="0" err="1">
                <a:latin typeface="+mn-lt"/>
              </a:rPr>
              <a:t>semNum</a:t>
            </a:r>
            <a:r>
              <a:rPr lang="en-US" altLang="en-US" dirty="0">
                <a:latin typeface="+mn-lt"/>
              </a:rPr>
              <a:t>);</a:t>
            </a:r>
          </a:p>
          <a:p>
            <a:r>
              <a:rPr lang="en-US" altLang="en-US" dirty="0">
                <a:latin typeface="+mn-lt"/>
              </a:rPr>
              <a:t>	+ </a:t>
            </a:r>
            <a:r>
              <a:rPr lang="en-US" altLang="en-US" dirty="0" err="1">
                <a:latin typeface="+mn-lt"/>
              </a:rPr>
              <a:t>arg.val</a:t>
            </a:r>
            <a:r>
              <a:rPr lang="en-US" altLang="en-US" dirty="0">
                <a:latin typeface="+mn-lt"/>
              </a:rPr>
              <a:t> = 1;</a:t>
            </a:r>
          </a:p>
          <a:p>
            <a:r>
              <a:rPr lang="en-US" altLang="en-US" sz="1600" dirty="0">
                <a:latin typeface="+mn-lt"/>
              </a:rPr>
              <a:t> </a:t>
            </a:r>
          </a:p>
          <a:p>
            <a:r>
              <a:rPr lang="en-US" altLang="en-US" dirty="0">
                <a:latin typeface="+mn-lt"/>
              </a:rPr>
              <a:t> </a:t>
            </a:r>
            <a:r>
              <a:rPr lang="en-US" altLang="en-US" dirty="0" err="1">
                <a:latin typeface="+mn-lt"/>
              </a:rPr>
              <a:t>int</a:t>
            </a:r>
            <a:r>
              <a:rPr lang="en-US" altLang="en-US" dirty="0">
                <a:latin typeface="+mn-lt"/>
              </a:rPr>
              <a:t> </a:t>
            </a:r>
            <a:r>
              <a:rPr lang="en-US" altLang="en-US" dirty="0" err="1">
                <a:solidFill>
                  <a:srgbClr val="00B050"/>
                </a:solidFill>
                <a:latin typeface="+mn-lt"/>
              </a:rPr>
              <a:t>initSemInUse</a:t>
            </a:r>
            <a:r>
              <a:rPr lang="en-US" altLang="en-US" dirty="0">
                <a:latin typeface="+mn-lt"/>
              </a:rPr>
              <a:t>(</a:t>
            </a:r>
            <a:r>
              <a:rPr lang="en-US" altLang="en-US" dirty="0" err="1">
                <a:latin typeface="+mn-lt"/>
              </a:rPr>
              <a:t>int</a:t>
            </a:r>
            <a:r>
              <a:rPr lang="en-US" altLang="en-US" dirty="0">
                <a:latin typeface="+mn-lt"/>
              </a:rPr>
              <a:t> </a:t>
            </a:r>
            <a:r>
              <a:rPr lang="en-US" altLang="en-US" dirty="0" err="1">
                <a:latin typeface="+mn-lt"/>
              </a:rPr>
              <a:t>semId</a:t>
            </a:r>
            <a:r>
              <a:rPr lang="en-US" altLang="en-US" dirty="0">
                <a:latin typeface="+mn-lt"/>
              </a:rPr>
              <a:t>, </a:t>
            </a:r>
            <a:r>
              <a:rPr lang="en-US" altLang="en-US" dirty="0" err="1">
                <a:latin typeface="+mn-lt"/>
              </a:rPr>
              <a:t>int</a:t>
            </a:r>
            <a:r>
              <a:rPr lang="en-US" altLang="en-US" dirty="0">
                <a:latin typeface="+mn-lt"/>
              </a:rPr>
              <a:t> </a:t>
            </a:r>
            <a:r>
              <a:rPr lang="en-US" altLang="en-US" dirty="0" err="1">
                <a:latin typeface="+mn-lt"/>
              </a:rPr>
              <a:t>semNum</a:t>
            </a:r>
            <a:r>
              <a:rPr lang="en-US" altLang="en-US" dirty="0">
                <a:latin typeface="+mn-lt"/>
              </a:rPr>
              <a:t>);</a:t>
            </a:r>
          </a:p>
          <a:p>
            <a:r>
              <a:rPr lang="en-US" altLang="en-US" dirty="0">
                <a:latin typeface="+mn-lt"/>
              </a:rPr>
              <a:t>	+ </a:t>
            </a:r>
            <a:r>
              <a:rPr lang="en-US" altLang="en-US" dirty="0" err="1">
                <a:latin typeface="+mn-lt"/>
              </a:rPr>
              <a:t>arg.val</a:t>
            </a:r>
            <a:r>
              <a:rPr lang="en-US" altLang="en-US" dirty="0">
                <a:latin typeface="+mn-lt"/>
              </a:rPr>
              <a:t> = 0;</a:t>
            </a:r>
          </a:p>
          <a:p>
            <a:r>
              <a:rPr lang="en-US" altLang="en-US" sz="1600" dirty="0">
                <a:latin typeface="+mn-lt"/>
              </a:rPr>
              <a:t> </a:t>
            </a:r>
          </a:p>
          <a:p>
            <a:r>
              <a:rPr lang="en-US" altLang="en-US" dirty="0">
                <a:latin typeface="+mn-lt"/>
              </a:rPr>
              <a:t> </a:t>
            </a:r>
            <a:r>
              <a:rPr lang="en-US" altLang="en-US" dirty="0" err="1">
                <a:latin typeface="+mn-lt"/>
              </a:rPr>
              <a:t>int</a:t>
            </a:r>
            <a:r>
              <a:rPr lang="en-US" altLang="en-US" dirty="0">
                <a:latin typeface="+mn-lt"/>
              </a:rPr>
              <a:t> </a:t>
            </a:r>
            <a:r>
              <a:rPr lang="en-US" altLang="en-US" dirty="0" err="1">
                <a:solidFill>
                  <a:srgbClr val="00B050"/>
                </a:solidFill>
                <a:latin typeface="+mn-lt"/>
              </a:rPr>
              <a:t>reserveSem</a:t>
            </a:r>
            <a:r>
              <a:rPr lang="en-US" altLang="en-US" dirty="0">
                <a:latin typeface="+mn-lt"/>
              </a:rPr>
              <a:t>(</a:t>
            </a:r>
            <a:r>
              <a:rPr lang="en-US" altLang="en-US" dirty="0" err="1">
                <a:latin typeface="+mn-lt"/>
              </a:rPr>
              <a:t>int</a:t>
            </a:r>
            <a:r>
              <a:rPr lang="en-US" altLang="en-US" dirty="0">
                <a:latin typeface="+mn-lt"/>
              </a:rPr>
              <a:t> </a:t>
            </a:r>
            <a:r>
              <a:rPr lang="en-US" altLang="en-US" dirty="0" err="1">
                <a:latin typeface="+mn-lt"/>
              </a:rPr>
              <a:t>semId</a:t>
            </a:r>
            <a:r>
              <a:rPr lang="en-US" altLang="en-US" dirty="0">
                <a:latin typeface="+mn-lt"/>
              </a:rPr>
              <a:t>, </a:t>
            </a:r>
            <a:r>
              <a:rPr lang="en-US" altLang="en-US" dirty="0" err="1">
                <a:latin typeface="+mn-lt"/>
              </a:rPr>
              <a:t>int</a:t>
            </a:r>
            <a:r>
              <a:rPr lang="en-US" altLang="en-US" dirty="0">
                <a:latin typeface="+mn-lt"/>
              </a:rPr>
              <a:t> </a:t>
            </a:r>
            <a:r>
              <a:rPr lang="en-US" altLang="en-US" dirty="0" err="1">
                <a:latin typeface="+mn-lt"/>
              </a:rPr>
              <a:t>semNum</a:t>
            </a:r>
            <a:r>
              <a:rPr lang="en-US" altLang="en-US" dirty="0">
                <a:latin typeface="+mn-lt"/>
              </a:rPr>
              <a:t>);</a:t>
            </a:r>
          </a:p>
          <a:p>
            <a:r>
              <a:rPr lang="en-US" altLang="en-US" sz="1600" dirty="0">
                <a:latin typeface="+mn-lt"/>
              </a:rPr>
              <a:t> </a:t>
            </a:r>
          </a:p>
          <a:p>
            <a:r>
              <a:rPr lang="en-US" altLang="en-US" dirty="0">
                <a:latin typeface="+mn-lt"/>
              </a:rPr>
              <a:t> </a:t>
            </a:r>
            <a:r>
              <a:rPr lang="en-US" altLang="en-US" dirty="0" err="1">
                <a:latin typeface="+mn-lt"/>
              </a:rPr>
              <a:t>int</a:t>
            </a:r>
            <a:r>
              <a:rPr lang="en-US" altLang="en-US" dirty="0">
                <a:latin typeface="+mn-lt"/>
              </a:rPr>
              <a:t> </a:t>
            </a:r>
            <a:r>
              <a:rPr lang="en-US" altLang="en-US" dirty="0" err="1">
                <a:solidFill>
                  <a:srgbClr val="00B050"/>
                </a:solidFill>
                <a:latin typeface="+mn-lt"/>
              </a:rPr>
              <a:t>releaseSem</a:t>
            </a:r>
            <a:r>
              <a:rPr lang="en-US" altLang="en-US" dirty="0">
                <a:latin typeface="+mn-lt"/>
              </a:rPr>
              <a:t>(</a:t>
            </a:r>
            <a:r>
              <a:rPr lang="en-US" altLang="en-US" dirty="0" err="1">
                <a:latin typeface="+mn-lt"/>
              </a:rPr>
              <a:t>int</a:t>
            </a:r>
            <a:r>
              <a:rPr lang="en-US" altLang="en-US" dirty="0">
                <a:latin typeface="+mn-lt"/>
              </a:rPr>
              <a:t> </a:t>
            </a:r>
            <a:r>
              <a:rPr lang="en-US" altLang="en-US" dirty="0" err="1">
                <a:latin typeface="+mn-lt"/>
              </a:rPr>
              <a:t>semId</a:t>
            </a:r>
            <a:r>
              <a:rPr lang="en-US" altLang="en-US" dirty="0">
                <a:latin typeface="+mn-lt"/>
              </a:rPr>
              <a:t>, </a:t>
            </a:r>
            <a:r>
              <a:rPr lang="en-US" altLang="en-US" dirty="0" err="1">
                <a:latin typeface="+mn-lt"/>
              </a:rPr>
              <a:t>int</a:t>
            </a:r>
            <a:r>
              <a:rPr lang="en-US" altLang="en-US" dirty="0">
                <a:latin typeface="+mn-lt"/>
              </a:rPr>
              <a:t> </a:t>
            </a:r>
            <a:r>
              <a:rPr lang="en-US" altLang="en-US" dirty="0" err="1">
                <a:latin typeface="+mn-lt"/>
              </a:rPr>
              <a:t>semNum</a:t>
            </a:r>
            <a:r>
              <a:rPr lang="en-US" altLang="en-US" dirty="0">
                <a:latin typeface="+mn-lt"/>
              </a:rPr>
              <a:t>);</a:t>
            </a:r>
          </a:p>
        </p:txBody>
      </p:sp>
      <p:sp>
        <p:nvSpPr>
          <p:cNvPr id="75780" name="TextBox 3"/>
          <p:cNvSpPr txBox="1">
            <a:spLocks noChangeArrowheads="1"/>
          </p:cNvSpPr>
          <p:nvPr/>
        </p:nvSpPr>
        <p:spPr bwMode="auto">
          <a:xfrm>
            <a:off x="731717" y="4678002"/>
            <a:ext cx="78927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latin typeface="+mn-lt"/>
              </a:rPr>
              <a:t>---</a:t>
            </a:r>
          </a:p>
          <a:p>
            <a:r>
              <a:rPr lang="en-US" altLang="en-US" dirty="0" err="1">
                <a:latin typeface="+mn-lt"/>
              </a:rPr>
              <a:t>semNum</a:t>
            </a:r>
            <a:r>
              <a:rPr lang="en-US" altLang="en-US" dirty="0">
                <a:latin typeface="+mn-lt"/>
              </a:rPr>
              <a:t> is used for identifying the semaphore within the set.</a:t>
            </a:r>
          </a:p>
          <a:p>
            <a:r>
              <a:rPr lang="en-US" altLang="en-US" dirty="0" err="1">
                <a:latin typeface="+mn-lt"/>
              </a:rPr>
              <a:t>semId</a:t>
            </a:r>
            <a:r>
              <a:rPr lang="en-US" altLang="en-US" dirty="0">
                <a:latin typeface="+mn-lt"/>
              </a:rPr>
              <a:t> is for semaphore identification.</a:t>
            </a:r>
          </a:p>
          <a:p>
            <a:endParaRPr lang="en-US" altLang="en-US" sz="1600" dirty="0">
              <a:latin typeface="+mn-lt"/>
            </a:endParaRPr>
          </a:p>
          <a:p>
            <a:r>
              <a:rPr lang="en-US" altLang="en-US" dirty="0">
                <a:latin typeface="+mn-lt"/>
              </a:rPr>
              <a:t>(</a:t>
            </a:r>
            <a:r>
              <a:rPr lang="en-US" altLang="en-US" b="1" dirty="0">
                <a:highlight>
                  <a:srgbClr val="00FF00"/>
                </a:highlight>
                <a:latin typeface="+mn-lt"/>
              </a:rPr>
              <a:t>Functions from the text book</a:t>
            </a:r>
            <a:r>
              <a:rPr lang="en-US" altLang="en-US" dirty="0">
                <a:latin typeface="+mn-lt"/>
              </a:rPr>
              <a:t>)</a:t>
            </a:r>
          </a:p>
        </p:txBody>
      </p:sp>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62000" y="0"/>
            <a:ext cx="8229600" cy="1143000"/>
          </a:xfrm>
        </p:spPr>
        <p:txBody>
          <a:bodyPr/>
          <a:lstStyle/>
          <a:p>
            <a:pPr>
              <a:defRPr/>
            </a:pPr>
            <a:r>
              <a:rPr lang="en-US" altLang="en-US" dirty="0"/>
              <a:t>Example of shared memory</a:t>
            </a:r>
          </a:p>
        </p:txBody>
      </p:sp>
      <p:pic>
        <p:nvPicPr>
          <p:cNvPr id="7680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76400"/>
            <a:ext cx="872619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8000" y="0"/>
            <a:ext cx="8078788" cy="1657350"/>
          </a:xfrm>
        </p:spPr>
        <p:txBody>
          <a:bodyPr/>
          <a:lstStyle/>
          <a:p>
            <a:pPr>
              <a:defRPr/>
            </a:pPr>
            <a:r>
              <a:rPr lang="en-US" sz="3600" dirty="0"/>
              <a:t>Memory Organization </a:t>
            </a:r>
            <a:br>
              <a:rPr lang="en-US" sz="3600" dirty="0"/>
            </a:br>
            <a:r>
              <a:rPr lang="en-US" sz="3600" dirty="0"/>
              <a:t>for an Executed Program</a:t>
            </a:r>
            <a:endParaRPr lang="en-US" altLang="en-US" sz="3600" b="1" dirty="0"/>
          </a:p>
        </p:txBody>
      </p:sp>
      <p:sp>
        <p:nvSpPr>
          <p:cNvPr id="19459" name="Rectangle 3"/>
          <p:cNvSpPr>
            <a:spLocks noGrp="1" noChangeArrowheads="1"/>
          </p:cNvSpPr>
          <p:nvPr>
            <p:ph idx="1"/>
          </p:nvPr>
        </p:nvSpPr>
        <p:spPr>
          <a:xfrm>
            <a:off x="508000" y="1657350"/>
            <a:ext cx="8064500" cy="4591050"/>
          </a:xfrm>
        </p:spPr>
        <p:txBody>
          <a:bodyPr/>
          <a:lstStyle/>
          <a:p>
            <a:pPr>
              <a:defRPr/>
            </a:pPr>
            <a:r>
              <a:rPr lang="en-US" altLang="en-US" sz="2400" dirty="0">
                <a:cs typeface="Times New Roman" panose="02020603050405020304" pitchFamily="18" charset="0"/>
              </a:rPr>
              <a:t> When a program is loaded into memory, it is organized into  three areas of memory, called segments:</a:t>
            </a:r>
          </a:p>
          <a:p>
            <a:pPr>
              <a:defRPr/>
            </a:pPr>
            <a:endParaRPr lang="en-US" altLang="en-US" sz="1600" dirty="0">
              <a:cs typeface="Times New Roman" panose="02020603050405020304" pitchFamily="18" charset="0"/>
            </a:endParaRPr>
          </a:p>
          <a:p>
            <a:pPr lvl="1">
              <a:defRPr/>
            </a:pPr>
            <a:r>
              <a:rPr lang="en-US" altLang="en-US" sz="2400" b="1" dirty="0">
                <a:cs typeface="Times New Roman" panose="02020603050405020304" pitchFamily="18" charset="0"/>
              </a:rPr>
              <a:t>text</a:t>
            </a:r>
            <a:r>
              <a:rPr lang="en-US" altLang="en-US" sz="2400" dirty="0">
                <a:cs typeface="Times New Roman" panose="02020603050405020304" pitchFamily="18" charset="0"/>
              </a:rPr>
              <a:t> segment  (or </a:t>
            </a:r>
            <a:r>
              <a:rPr lang="en-US" altLang="en-US" sz="2400" b="1" dirty="0">
                <a:cs typeface="Times New Roman" panose="02020603050405020304" pitchFamily="18" charset="0"/>
              </a:rPr>
              <a:t>code</a:t>
            </a:r>
            <a:r>
              <a:rPr lang="en-US" altLang="en-US" sz="2400" dirty="0">
                <a:cs typeface="Times New Roman" panose="02020603050405020304" pitchFamily="18" charset="0"/>
              </a:rPr>
              <a:t> segment) is where the compiled code of the program itself resides.</a:t>
            </a:r>
          </a:p>
          <a:p>
            <a:pPr lvl="1">
              <a:defRPr/>
            </a:pPr>
            <a:endParaRPr lang="en-US" altLang="en-US" sz="1600" dirty="0">
              <a:cs typeface="Times New Roman" panose="02020603050405020304" pitchFamily="18" charset="0"/>
            </a:endParaRPr>
          </a:p>
          <a:p>
            <a:pPr lvl="1">
              <a:defRPr/>
            </a:pPr>
            <a:r>
              <a:rPr lang="en-US" altLang="en-US" sz="2400" b="1" dirty="0">
                <a:cs typeface="Times New Roman" panose="02020603050405020304" pitchFamily="18" charset="0"/>
              </a:rPr>
              <a:t>stack</a:t>
            </a:r>
            <a:r>
              <a:rPr lang="en-US" altLang="en-US" sz="2400" dirty="0">
                <a:cs typeface="Times New Roman" panose="02020603050405020304" pitchFamily="18" charset="0"/>
              </a:rPr>
              <a:t> segment  is where memory is allocated for automatic variables within functions.</a:t>
            </a:r>
          </a:p>
          <a:p>
            <a:pPr lvl="1">
              <a:defRPr/>
            </a:pPr>
            <a:endParaRPr lang="en-US" altLang="en-US" sz="1600" dirty="0">
              <a:cs typeface="Times New Roman" panose="02020603050405020304" pitchFamily="18" charset="0"/>
            </a:endParaRPr>
          </a:p>
          <a:p>
            <a:pPr lvl="1">
              <a:defRPr/>
            </a:pPr>
            <a:r>
              <a:rPr lang="en-US" altLang="en-US" sz="2400" b="1" dirty="0">
                <a:cs typeface="Times New Roman" panose="02020603050405020304" pitchFamily="18" charset="0"/>
              </a:rPr>
              <a:t>heap </a:t>
            </a:r>
            <a:r>
              <a:rPr lang="en-US" altLang="en-US" sz="2400" dirty="0">
                <a:cs typeface="Times New Roman" panose="02020603050405020304" pitchFamily="18" charset="0"/>
              </a:rPr>
              <a:t>segment provides more stable storage of data for a program since memory allocated in the heap remains in existence for the duration of a program. </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304800"/>
            <a:ext cx="8280400" cy="1276350"/>
          </a:xfrm>
        </p:spPr>
        <p:txBody>
          <a:bodyPr/>
          <a:lstStyle/>
          <a:p>
            <a:pPr>
              <a:defRPr/>
            </a:pPr>
            <a:r>
              <a:rPr lang="en-US" altLang="en-US" sz="2800" dirty="0"/>
              <a:t>Example of shared memory – Writer  (P 1003 in LPI book)</a:t>
            </a:r>
          </a:p>
        </p:txBody>
      </p:sp>
      <p:pic>
        <p:nvPicPr>
          <p:cNvPr id="7782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265988"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5638800" y="1066800"/>
            <a:ext cx="6858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29" name="TextBox 6"/>
          <p:cNvSpPr txBox="1">
            <a:spLocks noChangeArrowheads="1"/>
          </p:cNvSpPr>
          <p:nvPr/>
        </p:nvSpPr>
        <p:spPr bwMode="auto">
          <a:xfrm>
            <a:off x="6273800" y="617538"/>
            <a:ext cx="2578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Create semaphore array of 2 elements</a:t>
            </a:r>
          </a:p>
        </p:txBody>
      </p:sp>
      <p:cxnSp>
        <p:nvCxnSpPr>
          <p:cNvPr id="9" name="Straight Arrow Connector 8"/>
          <p:cNvCxnSpPr/>
          <p:nvPr/>
        </p:nvCxnSpPr>
        <p:spPr>
          <a:xfrm flipH="1">
            <a:off x="5638800" y="1905000"/>
            <a:ext cx="6858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31" name="TextBox 9"/>
          <p:cNvSpPr txBox="1">
            <a:spLocks noChangeArrowheads="1"/>
          </p:cNvSpPr>
          <p:nvPr/>
        </p:nvSpPr>
        <p:spPr bwMode="auto">
          <a:xfrm>
            <a:off x="6324600" y="1676400"/>
            <a:ext cx="280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Initialize semaphores</a:t>
            </a:r>
          </a:p>
        </p:txBody>
      </p:sp>
      <p:cxnSp>
        <p:nvCxnSpPr>
          <p:cNvPr id="12" name="Straight Arrow Connector 11"/>
          <p:cNvCxnSpPr/>
          <p:nvPr/>
        </p:nvCxnSpPr>
        <p:spPr>
          <a:xfrm flipH="1">
            <a:off x="6781800" y="2819400"/>
            <a:ext cx="2286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33" name="TextBox 12"/>
          <p:cNvSpPr txBox="1">
            <a:spLocks noChangeArrowheads="1"/>
          </p:cNvSpPr>
          <p:nvPr/>
        </p:nvSpPr>
        <p:spPr bwMode="auto">
          <a:xfrm>
            <a:off x="7015163" y="2219325"/>
            <a:ext cx="18748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Create and </a:t>
            </a:r>
          </a:p>
          <a:p>
            <a:r>
              <a:rPr lang="en-US" altLang="en-US" dirty="0"/>
              <a:t>attach shared </a:t>
            </a:r>
          </a:p>
          <a:p>
            <a:r>
              <a:rPr lang="en-US" altLang="en-US" dirty="0"/>
              <a:t>memory</a:t>
            </a:r>
          </a:p>
        </p:txBody>
      </p:sp>
      <p:cxnSp>
        <p:nvCxnSpPr>
          <p:cNvPr id="15" name="Straight Arrow Connector 14"/>
          <p:cNvCxnSpPr/>
          <p:nvPr/>
        </p:nvCxnSpPr>
        <p:spPr>
          <a:xfrm flipH="1">
            <a:off x="7162800" y="3810000"/>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35" name="TextBox 17"/>
          <p:cNvSpPr txBox="1">
            <a:spLocks noChangeArrowheads="1"/>
          </p:cNvSpPr>
          <p:nvPr/>
        </p:nvSpPr>
        <p:spPr bwMode="auto">
          <a:xfrm>
            <a:off x="7562850" y="3443288"/>
            <a:ext cx="1546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Wait for </a:t>
            </a:r>
          </a:p>
          <a:p>
            <a:r>
              <a:rPr lang="en-US" altLang="en-US" dirty="0"/>
              <a:t>Writer turn</a:t>
            </a:r>
          </a:p>
        </p:txBody>
      </p:sp>
      <p:cxnSp>
        <p:nvCxnSpPr>
          <p:cNvPr id="19" name="Straight Arrow Connector 18"/>
          <p:cNvCxnSpPr/>
          <p:nvPr/>
        </p:nvCxnSpPr>
        <p:spPr>
          <a:xfrm flipH="1">
            <a:off x="7162800" y="4419600"/>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37" name="TextBox 19"/>
          <p:cNvSpPr txBox="1">
            <a:spLocks noChangeArrowheads="1"/>
          </p:cNvSpPr>
          <p:nvPr/>
        </p:nvSpPr>
        <p:spPr bwMode="auto">
          <a:xfrm>
            <a:off x="7581900" y="4194175"/>
            <a:ext cx="1808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Give Reader </a:t>
            </a:r>
          </a:p>
          <a:p>
            <a:r>
              <a:rPr lang="en-US" altLang="en-US" dirty="0"/>
              <a:t>a turn</a:t>
            </a:r>
          </a:p>
        </p:txBody>
      </p:sp>
      <p:cxnSp>
        <p:nvCxnSpPr>
          <p:cNvPr id="21" name="Straight Arrow Connector 20"/>
          <p:cNvCxnSpPr/>
          <p:nvPr/>
        </p:nvCxnSpPr>
        <p:spPr>
          <a:xfrm flipH="1">
            <a:off x="3200400" y="503872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2838450" y="838200"/>
            <a:ext cx="1276350"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40" name="TextBox 6"/>
          <p:cNvSpPr txBox="1">
            <a:spLocks noChangeArrowheads="1"/>
          </p:cNvSpPr>
          <p:nvPr/>
        </p:nvSpPr>
        <p:spPr bwMode="auto">
          <a:xfrm>
            <a:off x="4100513" y="279400"/>
            <a:ext cx="2578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Declare shared memory segment</a:t>
            </a:r>
          </a:p>
        </p:txBody>
      </p:sp>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65" y="38101"/>
            <a:ext cx="7886700" cy="647699"/>
          </a:xfrm>
        </p:spPr>
        <p:txBody>
          <a:bodyPr>
            <a:normAutofit/>
          </a:bodyPr>
          <a:lstStyle/>
          <a:p>
            <a:r>
              <a:rPr lang="en-US" sz="3200" dirty="0"/>
              <a:t>Side note on following code:          (1 of 2)</a:t>
            </a:r>
          </a:p>
        </p:txBody>
      </p:sp>
      <p:sp>
        <p:nvSpPr>
          <p:cNvPr id="3" name="Content Placeholder 2"/>
          <p:cNvSpPr>
            <a:spLocks noGrp="1"/>
          </p:cNvSpPr>
          <p:nvPr>
            <p:ph idx="1"/>
          </p:nvPr>
        </p:nvSpPr>
        <p:spPr>
          <a:xfrm>
            <a:off x="628650" y="693420"/>
            <a:ext cx="7886700" cy="5554980"/>
          </a:xfrm>
        </p:spPr>
        <p:txBody>
          <a:bodyPr/>
          <a:lstStyle/>
          <a:p>
            <a:pPr marL="0" indent="0">
              <a:buNone/>
            </a:pPr>
            <a:r>
              <a:rPr lang="en-US" sz="2000" dirty="0"/>
              <a:t>It uses “union” which is like a structure.</a:t>
            </a:r>
            <a:endParaRPr lang="en-US" sz="1000" dirty="0"/>
          </a:p>
          <a:p>
            <a:pPr marL="0" indent="0">
              <a:buNone/>
            </a:pPr>
            <a:r>
              <a:rPr lang="en-US" sz="2000" dirty="0"/>
              <a:t>A </a:t>
            </a:r>
            <a:r>
              <a:rPr lang="en-US" sz="2000" b="1" i="1" dirty="0"/>
              <a:t>structure</a:t>
            </a:r>
            <a:r>
              <a:rPr lang="en-US" sz="2000" dirty="0"/>
              <a:t> is an object consisting of a sequence of named members of various types.</a:t>
            </a:r>
            <a:endParaRPr lang="en-US" sz="1400" dirty="0"/>
          </a:p>
          <a:p>
            <a:pPr marL="0" indent="0">
              <a:buNone/>
            </a:pPr>
            <a:r>
              <a:rPr lang="en-US" sz="2000" dirty="0"/>
              <a:t>A </a:t>
            </a:r>
            <a:r>
              <a:rPr lang="en-US" sz="2000" b="1" i="1" dirty="0"/>
              <a:t>union</a:t>
            </a:r>
            <a:r>
              <a:rPr lang="en-US" sz="2000" dirty="0"/>
              <a:t> is an object that contains, at different times, any one of several members of various types.</a:t>
            </a:r>
          </a:p>
          <a:p>
            <a:pPr marL="0" indent="0">
              <a:buNone/>
            </a:pPr>
            <a:endParaRPr lang="en-US" sz="2000" dirty="0"/>
          </a:p>
          <a:p>
            <a:pPr marL="0" indent="0">
              <a:buNone/>
            </a:pPr>
            <a:r>
              <a:rPr lang="en-US" sz="1800" dirty="0"/>
              <a:t>The following code is from:  #include "</a:t>
            </a:r>
            <a:r>
              <a:rPr lang="en-US" sz="1800" dirty="0" err="1"/>
              <a:t>semun.h</a:t>
            </a:r>
            <a:r>
              <a:rPr lang="en-US" sz="1800" dirty="0"/>
              <a:t>“</a:t>
            </a:r>
          </a:p>
          <a:p>
            <a:pPr marL="0" indent="0">
              <a:buNone/>
            </a:pPr>
            <a:r>
              <a:rPr lang="en-US" sz="2000" dirty="0"/>
              <a:t>	union </a:t>
            </a:r>
            <a:r>
              <a:rPr lang="en-US" sz="2000" dirty="0" err="1"/>
              <a:t>semun</a:t>
            </a:r>
            <a:r>
              <a:rPr lang="en-US" sz="2000" dirty="0"/>
              <a:t> {                   /* Used in calls to </a:t>
            </a:r>
            <a:r>
              <a:rPr lang="en-US" sz="2000" dirty="0" err="1"/>
              <a:t>semctl</a:t>
            </a:r>
            <a:r>
              <a:rPr lang="en-US" sz="2000" dirty="0"/>
              <a:t>() */</a:t>
            </a:r>
          </a:p>
          <a:p>
            <a:pPr marL="0" indent="0">
              <a:buNone/>
            </a:pPr>
            <a:r>
              <a:rPr lang="en-US" sz="2000" dirty="0"/>
              <a:t>	    </a:t>
            </a:r>
            <a:r>
              <a:rPr lang="en-US" sz="2000" dirty="0" err="1"/>
              <a:t>int</a:t>
            </a:r>
            <a:r>
              <a:rPr lang="en-US" sz="2000" dirty="0"/>
              <a:t>                 </a:t>
            </a:r>
            <a:r>
              <a:rPr lang="en-US" sz="2000" dirty="0" err="1"/>
              <a:t>val</a:t>
            </a:r>
            <a:r>
              <a:rPr lang="en-US" sz="2000" dirty="0"/>
              <a:t>;</a:t>
            </a:r>
          </a:p>
          <a:p>
            <a:pPr marL="0" indent="0">
              <a:buNone/>
            </a:pPr>
            <a:r>
              <a:rPr lang="en-US" sz="2000" dirty="0"/>
              <a:t>	    struct </a:t>
            </a:r>
            <a:r>
              <a:rPr lang="en-US" sz="2000" dirty="0" err="1"/>
              <a:t>semid_ds</a:t>
            </a:r>
            <a:r>
              <a:rPr lang="en-US" sz="2000" dirty="0"/>
              <a:t> *   </a:t>
            </a:r>
            <a:r>
              <a:rPr lang="en-US" sz="2000" dirty="0" err="1"/>
              <a:t>buf</a:t>
            </a:r>
            <a:r>
              <a:rPr lang="en-US" sz="2000" dirty="0"/>
              <a:t>;</a:t>
            </a:r>
          </a:p>
          <a:p>
            <a:pPr marL="0" indent="0">
              <a:buNone/>
            </a:pPr>
            <a:r>
              <a:rPr lang="en-US" sz="2000" dirty="0"/>
              <a:t>	    unsigned short *    array;</a:t>
            </a:r>
          </a:p>
          <a:p>
            <a:pPr marL="0" indent="0">
              <a:buNone/>
            </a:pPr>
            <a:r>
              <a:rPr lang="en-US" sz="2000" dirty="0"/>
              <a:t>	#if defined(__</a:t>
            </a:r>
            <a:r>
              <a:rPr lang="en-US" sz="2000" dirty="0" err="1"/>
              <a:t>linux</a:t>
            </a:r>
            <a:r>
              <a:rPr lang="en-US" sz="2000" dirty="0"/>
              <a:t>__)</a:t>
            </a:r>
          </a:p>
          <a:p>
            <a:pPr marL="0" indent="0">
              <a:buNone/>
            </a:pPr>
            <a:r>
              <a:rPr lang="en-US" sz="2000" dirty="0"/>
              <a:t>	    struct </a:t>
            </a:r>
            <a:r>
              <a:rPr lang="en-US" sz="2000" dirty="0" err="1"/>
              <a:t>seminfo</a:t>
            </a:r>
            <a:r>
              <a:rPr lang="en-US" sz="2000" dirty="0"/>
              <a:t> *    __</a:t>
            </a:r>
            <a:r>
              <a:rPr lang="en-US" sz="2000" dirty="0" err="1"/>
              <a:t>buf</a:t>
            </a:r>
            <a:r>
              <a:rPr lang="en-US" sz="2000" dirty="0"/>
              <a:t>;</a:t>
            </a:r>
          </a:p>
          <a:p>
            <a:pPr marL="0" indent="0">
              <a:buNone/>
            </a:pPr>
            <a:r>
              <a:rPr lang="en-US" sz="2000" dirty="0"/>
              <a:t>	#endif</a:t>
            </a:r>
          </a:p>
          <a:p>
            <a:pPr marL="0" indent="0">
              <a:buNone/>
            </a:pPr>
            <a:r>
              <a:rPr lang="en-US" sz="2000" dirty="0"/>
              <a:t>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21</a:t>
            </a:fld>
            <a:endParaRPr lang="en-US" altLang="en-US" dirty="0"/>
          </a:p>
        </p:txBody>
      </p:sp>
    </p:spTree>
    <p:extLst>
      <p:ext uri="{BB962C8B-B14F-4D97-AF65-F5344CB8AC3E}">
        <p14:creationId xmlns:p14="http://schemas.microsoft.com/office/powerpoint/2010/main" val="33309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65" y="38101"/>
            <a:ext cx="7886700" cy="952500"/>
          </a:xfrm>
        </p:spPr>
        <p:txBody>
          <a:bodyPr>
            <a:normAutofit/>
          </a:bodyPr>
          <a:lstStyle/>
          <a:p>
            <a:r>
              <a:rPr lang="en-US" sz="3200" dirty="0"/>
              <a:t>Side note on following code:        (2 of 2)</a:t>
            </a:r>
          </a:p>
        </p:txBody>
      </p:sp>
      <p:sp>
        <p:nvSpPr>
          <p:cNvPr id="3" name="Content Placeholder 2"/>
          <p:cNvSpPr>
            <a:spLocks noGrp="1"/>
          </p:cNvSpPr>
          <p:nvPr>
            <p:ph idx="1"/>
          </p:nvPr>
        </p:nvSpPr>
        <p:spPr>
          <a:xfrm>
            <a:off x="628650" y="1143000"/>
            <a:ext cx="7886700" cy="5578476"/>
          </a:xfrm>
        </p:spPr>
        <p:txBody>
          <a:bodyPr/>
          <a:lstStyle/>
          <a:p>
            <a:pPr marL="0" indent="0">
              <a:buNone/>
            </a:pPr>
            <a:r>
              <a:rPr lang="en-US" sz="2000" dirty="0"/>
              <a:t>I found more information with a Google search.</a:t>
            </a:r>
          </a:p>
          <a:p>
            <a:pPr marL="0" indent="0">
              <a:buNone/>
            </a:pPr>
            <a:r>
              <a:rPr lang="en-US" sz="2000" dirty="0"/>
              <a:t>	“In c, the difference between struct and union”</a:t>
            </a:r>
          </a:p>
          <a:p>
            <a:pPr marL="0" indent="0">
              <a:buNone/>
            </a:pPr>
            <a:endParaRPr lang="en-US" sz="2000" dirty="0"/>
          </a:p>
          <a:p>
            <a:pPr marL="0" indent="0">
              <a:buNone/>
            </a:pPr>
            <a:r>
              <a:rPr lang="en-US" sz="2000" dirty="0"/>
              <a:t>Here are links to two articles with more information.</a:t>
            </a:r>
          </a:p>
          <a:p>
            <a:pPr marL="0" indent="0">
              <a:buNone/>
            </a:pPr>
            <a:endParaRPr lang="en-US" sz="2000" dirty="0"/>
          </a:p>
          <a:p>
            <a:pPr marL="0" indent="0">
              <a:buNone/>
            </a:pPr>
            <a:r>
              <a:rPr lang="en-US" sz="2000" dirty="0">
                <a:hlinkClick r:id="rId2"/>
              </a:rPr>
              <a:t>http://cs-fundamentals.com/tech-interview/c/difference-between-structure-and-union-in-c-language.php</a:t>
            </a:r>
            <a:endParaRPr lang="en-US" sz="2000" dirty="0"/>
          </a:p>
          <a:p>
            <a:pPr marL="0" indent="0">
              <a:buNone/>
            </a:pPr>
            <a:endParaRPr lang="en-US" sz="1800" dirty="0"/>
          </a:p>
          <a:p>
            <a:pPr marL="0" indent="0">
              <a:buNone/>
            </a:pPr>
            <a:r>
              <a:rPr lang="en-US" sz="2000" dirty="0">
                <a:hlinkClick r:id="rId3"/>
              </a:rPr>
              <a:t>https://www.tutorialgateway.org/difference-between-structure-and-union-in-c/</a:t>
            </a:r>
            <a:endParaRPr lang="en-US" sz="2000" dirty="0"/>
          </a:p>
          <a:p>
            <a:pPr marL="0" indent="0">
              <a:buNone/>
            </a:pPr>
            <a:endParaRPr lang="en-US" sz="2000" dirty="0"/>
          </a:p>
          <a:p>
            <a:pPr marL="0" indent="0">
              <a:buNone/>
            </a:pPr>
            <a:r>
              <a:rPr lang="en-US" sz="2000" dirty="0"/>
              <a:t>Also there is information in The C Programming Language by Kernighan and Ritchie.  See </a:t>
            </a:r>
            <a:r>
              <a:rPr lang="en-US" sz="2000"/>
              <a:t>Section A8.3, pages </a:t>
            </a:r>
            <a:r>
              <a:rPr lang="en-US" sz="2000" dirty="0"/>
              <a:t>212-214</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22</a:t>
            </a:fld>
            <a:endParaRPr lang="en-US" altLang="en-US" dirty="0"/>
          </a:p>
        </p:txBody>
      </p:sp>
    </p:spTree>
    <p:extLst>
      <p:ext uri="{BB962C8B-B14F-4D97-AF65-F5344CB8AC3E}">
        <p14:creationId xmlns:p14="http://schemas.microsoft.com/office/powerpoint/2010/main" val="190120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fontScale="90000"/>
          </a:bodyPr>
          <a:lstStyle/>
          <a:p>
            <a:r>
              <a:rPr lang="en-US" altLang="en-US" sz="3200" dirty="0"/>
              <a:t>Example of shared memory – </a:t>
            </a:r>
            <a:r>
              <a:rPr lang="en-US" altLang="en-US" sz="3200" b="1" dirty="0"/>
              <a:t>Writer</a:t>
            </a:r>
            <a:r>
              <a:rPr lang="en-US" altLang="en-US" sz="3200" dirty="0"/>
              <a:t> </a:t>
            </a:r>
            <a:br>
              <a:rPr lang="en-US" altLang="en-US" sz="3200" dirty="0"/>
            </a:br>
            <a:r>
              <a:rPr lang="en-US" altLang="en-US" sz="3200" dirty="0"/>
              <a:t>Transfer blocks of data from </a:t>
            </a:r>
            <a:r>
              <a:rPr lang="en-US" altLang="en-US" sz="3200" i="1" dirty="0" err="1"/>
              <a:t>stdin</a:t>
            </a:r>
            <a:r>
              <a:rPr lang="en-US" altLang="en-US" sz="3200" dirty="0"/>
              <a:t> to a system V shared memory segment 		     </a:t>
            </a:r>
            <a:r>
              <a:rPr lang="en-US" altLang="en-US" sz="2400" dirty="0"/>
              <a:t>(LPI, P. 1003) (</a:t>
            </a:r>
            <a:r>
              <a:rPr lang="en-US" altLang="en-US" sz="2400" b="1" dirty="0"/>
              <a:t>1 OF 6</a:t>
            </a:r>
            <a:r>
              <a:rPr lang="en-US" altLang="en-US" sz="2400" dirty="0"/>
              <a:t>)</a:t>
            </a:r>
            <a:endParaRPr lang="en-US" sz="2400" dirty="0"/>
          </a:p>
        </p:txBody>
      </p:sp>
      <p:sp>
        <p:nvSpPr>
          <p:cNvPr id="3" name="Content Placeholder 2"/>
          <p:cNvSpPr>
            <a:spLocks noGrp="1"/>
          </p:cNvSpPr>
          <p:nvPr>
            <p:ph idx="1"/>
          </p:nvPr>
        </p:nvSpPr>
        <p:spPr>
          <a:xfrm>
            <a:off x="628650" y="1349009"/>
            <a:ext cx="7886700" cy="5257800"/>
          </a:xfrm>
        </p:spPr>
        <p:txBody>
          <a:bodyPr/>
          <a:lstStyle/>
          <a:p>
            <a:pPr marL="0" indent="0">
              <a:buNone/>
            </a:pPr>
            <a:r>
              <a:rPr lang="en-US" sz="1800" dirty="0"/>
              <a:t>/* TLPI page 1003, Listing 48-2 */</a:t>
            </a:r>
          </a:p>
          <a:p>
            <a:pPr marL="0" indent="0">
              <a:buNone/>
            </a:pPr>
            <a:r>
              <a:rPr lang="en-US" sz="1800" dirty="0"/>
              <a:t>#include "</a:t>
            </a:r>
            <a:r>
              <a:rPr lang="en-US" sz="1800" dirty="0" err="1"/>
              <a:t>semun.h</a:t>
            </a:r>
            <a:r>
              <a:rPr lang="en-US" sz="1800" dirty="0"/>
              <a:t>"</a:t>
            </a:r>
          </a:p>
          <a:p>
            <a:pPr marL="0" indent="0">
              <a:buNone/>
            </a:pPr>
            <a:r>
              <a:rPr lang="en-US" sz="1800" dirty="0"/>
              <a:t>#include "</a:t>
            </a:r>
            <a:r>
              <a:rPr lang="en-US" sz="1800" dirty="0" err="1"/>
              <a:t>svshm_xfr.h</a:t>
            </a:r>
            <a:r>
              <a:rPr lang="en-US" sz="1800" dirty="0"/>
              <a:t>"</a:t>
            </a:r>
          </a:p>
          <a:p>
            <a:pPr marL="0" indent="0">
              <a:buNone/>
            </a:pPr>
            <a:endParaRPr lang="en-US" sz="1800" dirty="0"/>
          </a:p>
          <a:p>
            <a:pPr marL="0" indent="0">
              <a:buNone/>
            </a:pPr>
            <a:r>
              <a:rPr lang="en-US" sz="1800" dirty="0" err="1"/>
              <a:t>int</a:t>
            </a:r>
            <a:r>
              <a:rPr lang="en-US" sz="1800" dirty="0"/>
              <a:t> main(</a:t>
            </a:r>
            <a:r>
              <a:rPr lang="en-US" sz="1800" dirty="0" err="1"/>
              <a:t>int</a:t>
            </a:r>
            <a:r>
              <a:rPr lang="en-US" sz="1800" dirty="0"/>
              <a:t> </a:t>
            </a:r>
            <a:r>
              <a:rPr lang="en-US" sz="1800" dirty="0" err="1"/>
              <a:t>agrc</a:t>
            </a:r>
            <a:r>
              <a:rPr lang="en-US" sz="1800" dirty="0"/>
              <a:t>, char *</a:t>
            </a:r>
            <a:r>
              <a:rPr lang="en-US" sz="1800" dirty="0" err="1"/>
              <a:t>argv</a:t>
            </a:r>
            <a:r>
              <a:rPr lang="en-US" sz="1800" dirty="0"/>
              <a:t>[ ]) {</a:t>
            </a:r>
          </a:p>
          <a:p>
            <a:pPr marL="0" indent="0">
              <a:buNone/>
            </a:pPr>
            <a:r>
              <a:rPr lang="en-US" sz="1800" dirty="0"/>
              <a:t>    </a:t>
            </a:r>
            <a:r>
              <a:rPr lang="en-US" sz="1800" dirty="0" err="1"/>
              <a:t>int</a:t>
            </a:r>
            <a:r>
              <a:rPr lang="en-US" sz="1800" dirty="0"/>
              <a:t> </a:t>
            </a:r>
            <a:r>
              <a:rPr lang="en-US" sz="1800" dirty="0" err="1"/>
              <a:t>semid</a:t>
            </a:r>
            <a:r>
              <a:rPr lang="en-US" sz="1800" dirty="0"/>
              <a:t>, </a:t>
            </a:r>
            <a:r>
              <a:rPr lang="en-US" sz="1800" dirty="0" err="1"/>
              <a:t>shmid</a:t>
            </a:r>
            <a:r>
              <a:rPr lang="en-US" sz="1800" dirty="0"/>
              <a:t>, bytes, </a:t>
            </a:r>
            <a:r>
              <a:rPr lang="en-US" sz="1800" dirty="0" err="1"/>
              <a:t>xfrs</a:t>
            </a:r>
            <a:r>
              <a:rPr lang="en-US" sz="1800" dirty="0"/>
              <a:t>;				</a:t>
            </a:r>
          </a:p>
          <a:p>
            <a:pPr marL="0" indent="0">
              <a:buNone/>
            </a:pPr>
            <a:r>
              <a:rPr lang="en-US" sz="1800" dirty="0"/>
              <a:t>    </a:t>
            </a:r>
            <a:r>
              <a:rPr lang="en-US" sz="1800" b="1" dirty="0" err="1"/>
              <a:t>struct</a:t>
            </a:r>
            <a:r>
              <a:rPr lang="en-US" sz="1800" b="1" dirty="0"/>
              <a:t> </a:t>
            </a:r>
            <a:r>
              <a:rPr lang="en-US" sz="1800" b="1" dirty="0" err="1"/>
              <a:t>shmseg</a:t>
            </a:r>
            <a:r>
              <a:rPr lang="en-US" sz="1800" b="1" dirty="0"/>
              <a:t> *</a:t>
            </a:r>
            <a:r>
              <a:rPr lang="en-US" sz="1800" b="1" dirty="0" err="1"/>
              <a:t>shmp</a:t>
            </a:r>
            <a:r>
              <a:rPr lang="en-US" sz="1800" dirty="0"/>
              <a:t>;</a:t>
            </a:r>
          </a:p>
          <a:p>
            <a:pPr marL="0" indent="0">
              <a:buNone/>
            </a:pPr>
            <a:r>
              <a:rPr lang="en-US" sz="1800" dirty="0"/>
              <a:t>    union </a:t>
            </a:r>
            <a:r>
              <a:rPr lang="en-US" sz="1800" dirty="0" err="1"/>
              <a:t>semun</a:t>
            </a:r>
            <a:r>
              <a:rPr lang="en-US" sz="1800" dirty="0"/>
              <a:t> dummy;</a:t>
            </a:r>
          </a:p>
          <a:p>
            <a:pPr marL="0" indent="0">
              <a:buNone/>
            </a:pPr>
            <a:endParaRPr lang="en-US" sz="1800" dirty="0"/>
          </a:p>
          <a:p>
            <a:pPr marL="0" indent="0">
              <a:buNone/>
            </a:pPr>
            <a:r>
              <a:rPr lang="en-US" sz="1800" dirty="0"/>
              <a:t> /* Create a set containing the two semaphores that are used by the writer and </a:t>
            </a:r>
          </a:p>
          <a:p>
            <a:pPr marL="0" indent="0">
              <a:buNone/>
            </a:pPr>
            <a:r>
              <a:rPr lang="en-US" sz="1800" dirty="0"/>
              <a:t>      reader program to ensure that they alternate in accessing the shared</a:t>
            </a:r>
          </a:p>
          <a:p>
            <a:pPr marL="0" indent="0">
              <a:buNone/>
            </a:pPr>
            <a:r>
              <a:rPr lang="en-US" sz="1800" dirty="0"/>
              <a:t>      memory segment. The semaphores are initialized so that the writer has</a:t>
            </a:r>
          </a:p>
          <a:p>
            <a:pPr marL="0" indent="0">
              <a:buNone/>
            </a:pPr>
            <a:r>
              <a:rPr lang="en-US" sz="1800" dirty="0"/>
              <a:t>      first access to the shared memory segment.  Since the writer creates the</a:t>
            </a:r>
          </a:p>
          <a:p>
            <a:pPr marL="0" indent="0">
              <a:buNone/>
            </a:pPr>
            <a:r>
              <a:rPr lang="en-US" sz="1800" dirty="0"/>
              <a:t>      semaphore set, it must be started before the reader.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23</a:t>
            </a:fld>
            <a:endParaRPr lang="en-US" altLang="en-US" dirty="0"/>
          </a:p>
        </p:txBody>
      </p:sp>
      <p:sp>
        <p:nvSpPr>
          <p:cNvPr id="5" name="TextBox 4"/>
          <p:cNvSpPr txBox="1"/>
          <p:nvPr/>
        </p:nvSpPr>
        <p:spPr>
          <a:xfrm>
            <a:off x="5086978" y="3436535"/>
            <a:ext cx="3725700" cy="400110"/>
          </a:xfrm>
          <a:prstGeom prst="rect">
            <a:avLst/>
          </a:prstGeom>
          <a:solidFill>
            <a:schemeClr val="accent6">
              <a:lumMod val="20000"/>
              <a:lumOff val="80000"/>
            </a:schemeClr>
          </a:solidFill>
          <a:ln>
            <a:solidFill>
              <a:schemeClr val="accent6">
                <a:lumMod val="75000"/>
              </a:schemeClr>
            </a:solidFill>
          </a:ln>
        </p:spPr>
        <p:txBody>
          <a:bodyPr wrap="none" rtlCol="0">
            <a:spAutoFit/>
          </a:bodyPr>
          <a:lstStyle/>
          <a:p>
            <a:r>
              <a:rPr lang="en-US" altLang="en-US" sz="2000" dirty="0"/>
              <a:t>Declare a shared memory segment</a:t>
            </a:r>
            <a:endParaRPr lang="en-US" dirty="0"/>
          </a:p>
        </p:txBody>
      </p:sp>
      <p:cxnSp>
        <p:nvCxnSpPr>
          <p:cNvPr id="7" name="Straight Arrow Connector 6"/>
          <p:cNvCxnSpPr/>
          <p:nvPr/>
        </p:nvCxnSpPr>
        <p:spPr>
          <a:xfrm flipH="1">
            <a:off x="3105778" y="3636590"/>
            <a:ext cx="1981200" cy="347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479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399"/>
            <a:ext cx="7886700" cy="822325"/>
          </a:xfrm>
        </p:spPr>
        <p:txBody>
          <a:bodyPr>
            <a:normAutofit fontScale="90000"/>
          </a:bodyPr>
          <a:lstStyle/>
          <a:p>
            <a:r>
              <a:rPr lang="en-US" altLang="en-US" sz="3200" dirty="0"/>
              <a:t>Example of shared memory – </a:t>
            </a:r>
            <a:r>
              <a:rPr lang="en-US" altLang="en-US" sz="3200" b="1" dirty="0"/>
              <a:t>Writer</a:t>
            </a:r>
            <a:r>
              <a:rPr lang="en-US" altLang="en-US" sz="3200" dirty="0"/>
              <a:t>   </a:t>
            </a:r>
            <a:r>
              <a:rPr lang="en-US" altLang="en-US" sz="2400" dirty="0"/>
              <a:t>(2 OF 6) </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628650" y="990600"/>
            <a:ext cx="7886700" cy="5730877"/>
          </a:xfrm>
        </p:spPr>
        <p:txBody>
          <a:bodyPr/>
          <a:lstStyle/>
          <a:p>
            <a:pPr marL="0" indent="0">
              <a:buNone/>
            </a:pPr>
            <a:r>
              <a:rPr lang="en-US" sz="1800" dirty="0"/>
              <a:t>    </a:t>
            </a:r>
            <a:r>
              <a:rPr lang="en-US" sz="1800" dirty="0" err="1"/>
              <a:t>semid</a:t>
            </a:r>
            <a:r>
              <a:rPr lang="en-US" sz="1800" dirty="0"/>
              <a:t> = </a:t>
            </a:r>
            <a:r>
              <a:rPr lang="en-US" sz="1800" b="1" dirty="0" err="1">
                <a:solidFill>
                  <a:srgbClr val="00B050"/>
                </a:solidFill>
              </a:rPr>
              <a:t>semget</a:t>
            </a:r>
            <a:r>
              <a:rPr lang="en-US" sz="1800" dirty="0"/>
              <a:t>(SEM-</a:t>
            </a:r>
            <a:r>
              <a:rPr lang="en-US" sz="1800" b="1" dirty="0"/>
              <a:t>KEY</a:t>
            </a:r>
            <a:r>
              <a:rPr lang="en-US" sz="1800" dirty="0"/>
              <a:t>, 2, IPC_CREAT | OBJ_PERMS);  </a:t>
            </a:r>
          </a:p>
          <a:p>
            <a:pPr marL="0" indent="0">
              <a:buNone/>
            </a:pPr>
            <a:r>
              <a:rPr lang="en-US" sz="1800" dirty="0"/>
              <a:t>    if (</a:t>
            </a:r>
            <a:r>
              <a:rPr lang="en-US" sz="1800" dirty="0" err="1"/>
              <a:t>semid</a:t>
            </a:r>
            <a:r>
              <a:rPr lang="en-US" sz="1800" dirty="0"/>
              <a:t> == -1)		</a:t>
            </a:r>
          </a:p>
          <a:p>
            <a:pPr marL="0" indent="0">
              <a:buNone/>
            </a:pPr>
            <a:r>
              <a:rPr lang="en-US" sz="1800" dirty="0"/>
              <a:t>	</a:t>
            </a:r>
            <a:r>
              <a:rPr lang="en-US" sz="1800" dirty="0" err="1">
                <a:solidFill>
                  <a:srgbClr val="00B050"/>
                </a:solidFill>
              </a:rPr>
              <a:t>errExit</a:t>
            </a:r>
            <a:r>
              <a:rPr lang="en-US" sz="1800" dirty="0"/>
              <a:t>("</a:t>
            </a:r>
            <a:r>
              <a:rPr lang="en-US" sz="1800" dirty="0" err="1"/>
              <a:t>semget</a:t>
            </a:r>
            <a:r>
              <a:rPr lang="en-US" sz="1800" dirty="0"/>
              <a:t>");    </a:t>
            </a:r>
          </a:p>
          <a:p>
            <a:pPr marL="0" indent="0">
              <a:buNone/>
            </a:pPr>
            <a:r>
              <a:rPr lang="en-US" sz="1800" dirty="0"/>
              <a:t>    if (</a:t>
            </a:r>
            <a:r>
              <a:rPr lang="en-US" sz="1800" dirty="0" err="1">
                <a:solidFill>
                  <a:srgbClr val="00B050"/>
                </a:solidFill>
              </a:rPr>
              <a:t>initSemAvailable</a:t>
            </a:r>
            <a:r>
              <a:rPr lang="en-US" sz="1800" dirty="0"/>
              <a:t>(</a:t>
            </a:r>
            <a:r>
              <a:rPr lang="en-US" sz="1800" dirty="0" err="1"/>
              <a:t>semid</a:t>
            </a:r>
            <a:r>
              <a:rPr lang="en-US" sz="1800" dirty="0"/>
              <a:t>, WRITE_SEM) ==  -1)</a:t>
            </a:r>
          </a:p>
          <a:p>
            <a:pPr marL="0" indent="0">
              <a:buNone/>
            </a:pPr>
            <a:r>
              <a:rPr lang="en-US" sz="1800" dirty="0"/>
              <a:t>	</a:t>
            </a:r>
            <a:r>
              <a:rPr lang="en-US" sz="1800" dirty="0" err="1">
                <a:solidFill>
                  <a:srgbClr val="00B050"/>
                </a:solidFill>
              </a:rPr>
              <a:t>errExit</a:t>
            </a:r>
            <a:r>
              <a:rPr lang="en-US" sz="1800" dirty="0"/>
              <a:t>("</a:t>
            </a:r>
            <a:r>
              <a:rPr lang="en-US" sz="1800" dirty="0" err="1"/>
              <a:t>initSemAvailable</a:t>
            </a:r>
            <a:r>
              <a:rPr lang="en-US" sz="1800" dirty="0"/>
              <a:t>");</a:t>
            </a:r>
          </a:p>
          <a:p>
            <a:pPr marL="0" indent="0">
              <a:buNone/>
            </a:pPr>
            <a:r>
              <a:rPr lang="en-US" sz="1800" dirty="0"/>
              <a:t>    if (</a:t>
            </a:r>
            <a:r>
              <a:rPr lang="en-US" sz="1800" dirty="0" err="1">
                <a:solidFill>
                  <a:srgbClr val="00B050"/>
                </a:solidFill>
              </a:rPr>
              <a:t>initSemInUse</a:t>
            </a:r>
            <a:r>
              <a:rPr lang="en-US" sz="1800" dirty="0"/>
              <a:t>(</a:t>
            </a:r>
            <a:r>
              <a:rPr lang="en-US" sz="1800" dirty="0" err="1"/>
              <a:t>semid</a:t>
            </a:r>
            <a:r>
              <a:rPr lang="en-US" sz="1800" dirty="0"/>
              <a:t>, READ_SEM) == -1)</a:t>
            </a:r>
          </a:p>
          <a:p>
            <a:pPr marL="0" indent="0">
              <a:buNone/>
            </a:pPr>
            <a:r>
              <a:rPr lang="en-US" sz="1800" dirty="0"/>
              <a:t>	</a:t>
            </a:r>
            <a:r>
              <a:rPr lang="en-US" sz="1800" dirty="0" err="1">
                <a:solidFill>
                  <a:srgbClr val="00B050"/>
                </a:solidFill>
              </a:rPr>
              <a:t>errExit</a:t>
            </a:r>
            <a:r>
              <a:rPr lang="en-US" sz="1800" dirty="0"/>
              <a:t>("</a:t>
            </a:r>
            <a:r>
              <a:rPr lang="en-US" sz="1800" dirty="0" err="1"/>
              <a:t>initSemInUse</a:t>
            </a:r>
            <a:r>
              <a:rPr lang="en-US" sz="1800" dirty="0"/>
              <a:t>");</a:t>
            </a:r>
          </a:p>
          <a:p>
            <a:pPr marL="0" indent="0">
              <a:buNone/>
            </a:pPr>
            <a:endParaRPr lang="en-US" sz="800" dirty="0"/>
          </a:p>
          <a:p>
            <a:pPr marL="0" indent="0">
              <a:buNone/>
            </a:pPr>
            <a:r>
              <a:rPr lang="en-US" sz="1800" dirty="0"/>
              <a:t>     /* Create the shared memory segment and attach it to the writer's virtual </a:t>
            </a:r>
          </a:p>
          <a:p>
            <a:pPr marL="0" indent="0">
              <a:buNone/>
            </a:pPr>
            <a:r>
              <a:rPr lang="en-US" sz="1800" dirty="0"/>
              <a:t>          address space at an address chosen by the system. */ </a:t>
            </a:r>
          </a:p>
          <a:p>
            <a:pPr marL="0" indent="0">
              <a:buNone/>
            </a:pPr>
            <a:r>
              <a:rPr lang="en-US" sz="1800" dirty="0"/>
              <a:t>    </a:t>
            </a:r>
            <a:r>
              <a:rPr lang="en-US" sz="1800" dirty="0" err="1"/>
              <a:t>shmid</a:t>
            </a:r>
            <a:r>
              <a:rPr lang="en-US" sz="1800" dirty="0"/>
              <a:t> = </a:t>
            </a:r>
            <a:r>
              <a:rPr lang="en-US" sz="1800" b="1" dirty="0" err="1"/>
              <a:t>shmget</a:t>
            </a:r>
            <a:r>
              <a:rPr lang="en-US" sz="1800" dirty="0"/>
              <a:t>(SHM_</a:t>
            </a:r>
            <a:r>
              <a:rPr lang="en-US" sz="1800" b="1" dirty="0"/>
              <a:t>KEY</a:t>
            </a:r>
            <a:r>
              <a:rPr lang="en-US" sz="1800" dirty="0"/>
              <a:t>, </a:t>
            </a:r>
            <a:r>
              <a:rPr lang="en-US" sz="1800" dirty="0" err="1"/>
              <a:t>sizeof</a:t>
            </a:r>
            <a:r>
              <a:rPr lang="en-US" sz="1800" dirty="0"/>
              <a:t>(strut </a:t>
            </a:r>
            <a:r>
              <a:rPr lang="en-US" sz="1800" dirty="0" err="1"/>
              <a:t>shmseg</a:t>
            </a:r>
            <a:r>
              <a:rPr lang="en-US" sz="1800" dirty="0"/>
              <a:t>), IPC_CREAT | OBJ_PERMS);</a:t>
            </a:r>
          </a:p>
          <a:p>
            <a:pPr marL="0" indent="0">
              <a:buNone/>
            </a:pPr>
            <a:r>
              <a:rPr lang="en-US" sz="1800" dirty="0"/>
              <a:t>    if (</a:t>
            </a:r>
            <a:r>
              <a:rPr lang="en-US" sz="1800" dirty="0" err="1"/>
              <a:t>shmid</a:t>
            </a:r>
            <a:r>
              <a:rPr lang="en-US" sz="1800" dirty="0"/>
              <a:t> == -1)		/* build the “pipe” before creating child process */</a:t>
            </a:r>
          </a:p>
          <a:p>
            <a:pPr marL="0" indent="0">
              <a:buNone/>
            </a:pPr>
            <a:r>
              <a:rPr lang="en-US" sz="1800" dirty="0"/>
              <a:t>	</a:t>
            </a:r>
            <a:r>
              <a:rPr lang="en-US" sz="1800" dirty="0" err="1">
                <a:solidFill>
                  <a:srgbClr val="00B050"/>
                </a:solidFill>
              </a:rPr>
              <a:t>errExit</a:t>
            </a:r>
            <a:r>
              <a:rPr lang="en-US" sz="1800" dirty="0"/>
              <a:t>("</a:t>
            </a:r>
            <a:r>
              <a:rPr lang="en-US" sz="1800" dirty="0" err="1"/>
              <a:t>shmget</a:t>
            </a:r>
            <a:r>
              <a:rPr lang="en-US" sz="1800" dirty="0"/>
              <a:t>");</a:t>
            </a:r>
          </a:p>
          <a:p>
            <a:pPr marL="0" indent="0">
              <a:buNone/>
            </a:pPr>
            <a:r>
              <a:rPr lang="en-US" sz="1800" dirty="0"/>
              <a:t>    </a:t>
            </a:r>
            <a:r>
              <a:rPr lang="en-US" sz="1800" dirty="0" err="1"/>
              <a:t>shmp</a:t>
            </a:r>
            <a:r>
              <a:rPr lang="en-US" sz="1800" dirty="0"/>
              <a:t> = </a:t>
            </a:r>
            <a:r>
              <a:rPr lang="en-US" sz="1800" b="1" dirty="0" err="1"/>
              <a:t>shmat</a:t>
            </a:r>
            <a:r>
              <a:rPr lang="en-US" sz="1800" dirty="0"/>
              <a:t>(</a:t>
            </a:r>
            <a:r>
              <a:rPr lang="en-US" sz="1800" dirty="0" err="1"/>
              <a:t>shmid</a:t>
            </a:r>
            <a:r>
              <a:rPr lang="en-US" sz="1800" dirty="0"/>
              <a:t>, NULL, 0);</a:t>
            </a:r>
          </a:p>
          <a:p>
            <a:pPr marL="0" indent="0">
              <a:buNone/>
            </a:pPr>
            <a:r>
              <a:rPr lang="en-US" sz="1800" dirty="0"/>
              <a:t>    if (</a:t>
            </a:r>
            <a:r>
              <a:rPr lang="en-US" sz="1800" dirty="0" err="1"/>
              <a:t>shmp</a:t>
            </a:r>
            <a:r>
              <a:rPr lang="en-US" sz="1800" dirty="0"/>
              <a:t> == (void *) -1)</a:t>
            </a:r>
          </a:p>
          <a:p>
            <a:pPr marL="0" indent="0">
              <a:buNone/>
            </a:pPr>
            <a:r>
              <a:rPr lang="en-US" sz="1800" dirty="0"/>
              <a:t>	</a:t>
            </a:r>
            <a:r>
              <a:rPr lang="en-US" sz="1800" dirty="0" err="1">
                <a:solidFill>
                  <a:srgbClr val="00B050"/>
                </a:solidFill>
              </a:rPr>
              <a:t>errExit</a:t>
            </a:r>
            <a:r>
              <a:rPr lang="en-US" sz="1800" dirty="0"/>
              <a:t>("</a:t>
            </a:r>
            <a:r>
              <a:rPr lang="en-US" sz="1800" dirty="0" err="1"/>
              <a:t>shmat</a:t>
            </a:r>
            <a:r>
              <a:rPr lang="en-US" sz="1800" dirty="0"/>
              <a:t>");</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24</a:t>
            </a:fld>
            <a:endParaRPr lang="en-US" altLang="en-US" dirty="0"/>
          </a:p>
        </p:txBody>
      </p:sp>
      <p:sp>
        <p:nvSpPr>
          <p:cNvPr id="5" name="TextBox 4"/>
          <p:cNvSpPr txBox="1"/>
          <p:nvPr/>
        </p:nvSpPr>
        <p:spPr>
          <a:xfrm>
            <a:off x="6705600" y="815067"/>
            <a:ext cx="2153154" cy="707886"/>
          </a:xfrm>
          <a:prstGeom prst="rect">
            <a:avLst/>
          </a:prstGeom>
          <a:solidFill>
            <a:schemeClr val="accent5">
              <a:lumMod val="20000"/>
              <a:lumOff val="80000"/>
            </a:schemeClr>
          </a:solidFill>
          <a:ln>
            <a:solidFill>
              <a:schemeClr val="accent5">
                <a:lumMod val="60000"/>
                <a:lumOff val="40000"/>
              </a:schemeClr>
            </a:solidFill>
          </a:ln>
        </p:spPr>
        <p:txBody>
          <a:bodyPr wrap="none" rtlCol="0">
            <a:spAutoFit/>
          </a:bodyPr>
          <a:lstStyle/>
          <a:p>
            <a:r>
              <a:rPr lang="en-US" altLang="en-US" sz="2000" dirty="0"/>
              <a:t>Create semaphore </a:t>
            </a:r>
          </a:p>
          <a:p>
            <a:r>
              <a:rPr lang="en-US" altLang="en-US" sz="2000" dirty="0"/>
              <a:t>array of 2 elements</a:t>
            </a:r>
          </a:p>
        </p:txBody>
      </p:sp>
      <p:cxnSp>
        <p:nvCxnSpPr>
          <p:cNvPr id="7" name="Straight Arrow Connector 6"/>
          <p:cNvCxnSpPr/>
          <p:nvPr/>
        </p:nvCxnSpPr>
        <p:spPr>
          <a:xfrm flipH="1">
            <a:off x="6172200" y="1174034"/>
            <a:ext cx="533400"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9046" y="1985566"/>
            <a:ext cx="2364750" cy="400110"/>
          </a:xfrm>
          <a:prstGeom prst="rect">
            <a:avLst/>
          </a:prstGeom>
          <a:solidFill>
            <a:schemeClr val="accent4">
              <a:lumMod val="20000"/>
              <a:lumOff val="80000"/>
            </a:schemeClr>
          </a:solidFill>
          <a:ln>
            <a:solidFill>
              <a:schemeClr val="accent4">
                <a:lumMod val="75000"/>
              </a:schemeClr>
            </a:solidFill>
          </a:ln>
        </p:spPr>
        <p:txBody>
          <a:bodyPr wrap="none" rtlCol="0">
            <a:spAutoFit/>
          </a:bodyPr>
          <a:lstStyle/>
          <a:p>
            <a:r>
              <a:rPr lang="en-US" altLang="en-US" sz="2000" dirty="0"/>
              <a:t>Initialize semaphores</a:t>
            </a:r>
          </a:p>
        </p:txBody>
      </p:sp>
      <p:sp>
        <p:nvSpPr>
          <p:cNvPr id="13" name="Left Brace 12"/>
          <p:cNvSpPr/>
          <p:nvPr/>
        </p:nvSpPr>
        <p:spPr>
          <a:xfrm>
            <a:off x="639536" y="1066800"/>
            <a:ext cx="285750" cy="905811"/>
          </a:xfrm>
          <a:prstGeom prst="leftBrac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a:off x="639536" y="2063064"/>
            <a:ext cx="285750" cy="1365936"/>
          </a:xfrm>
          <a:prstGeom prst="lef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5061629" y="5486400"/>
            <a:ext cx="1242646"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04275" y="5181600"/>
            <a:ext cx="2211075" cy="707886"/>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altLang="en-US" sz="2000" dirty="0"/>
              <a:t>Create and attach shared memory</a:t>
            </a:r>
          </a:p>
        </p:txBody>
      </p:sp>
      <p:sp>
        <p:nvSpPr>
          <p:cNvPr id="20" name="Left Brace 19"/>
          <p:cNvSpPr/>
          <p:nvPr/>
        </p:nvSpPr>
        <p:spPr>
          <a:xfrm>
            <a:off x="574850" y="4343399"/>
            <a:ext cx="263350" cy="2048781"/>
          </a:xfrm>
          <a:prstGeom prst="lef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p:cNvCxnSpPr/>
          <p:nvPr/>
        </p:nvCxnSpPr>
        <p:spPr>
          <a:xfrm flipH="1">
            <a:off x="5410200" y="2209800"/>
            <a:ext cx="1318846"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93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1"/>
            <a:ext cx="7886700" cy="822324"/>
          </a:xfrm>
        </p:spPr>
        <p:txBody>
          <a:bodyPr>
            <a:normAutofit fontScale="90000"/>
          </a:bodyPr>
          <a:lstStyle/>
          <a:p>
            <a:r>
              <a:rPr lang="en-US" altLang="en-US" sz="3200" dirty="0"/>
              <a:t>Example of shared memory – </a:t>
            </a:r>
            <a:r>
              <a:rPr lang="en-US" altLang="en-US" sz="3200" b="1" dirty="0"/>
              <a:t>Writer</a:t>
            </a:r>
            <a:r>
              <a:rPr lang="en-US" altLang="en-US" sz="3200" dirty="0"/>
              <a:t>   </a:t>
            </a:r>
            <a:r>
              <a:rPr lang="en-US" altLang="en-US" sz="2400" dirty="0"/>
              <a:t>(3 OF 6)</a:t>
            </a:r>
            <a:r>
              <a:rPr lang="en-US" altLang="en-US" sz="3200" dirty="0"/>
              <a:t>							</a:t>
            </a:r>
            <a:endParaRPr lang="en-US" sz="2400" dirty="0"/>
          </a:p>
        </p:txBody>
      </p:sp>
      <p:sp>
        <p:nvSpPr>
          <p:cNvPr id="3" name="Content Placeholder 2"/>
          <p:cNvSpPr>
            <a:spLocks noGrp="1"/>
          </p:cNvSpPr>
          <p:nvPr>
            <p:ph idx="1"/>
          </p:nvPr>
        </p:nvSpPr>
        <p:spPr>
          <a:xfrm>
            <a:off x="628650" y="1219200"/>
            <a:ext cx="7886700" cy="5257800"/>
          </a:xfrm>
        </p:spPr>
        <p:txBody>
          <a:bodyPr/>
          <a:lstStyle/>
          <a:p>
            <a:pPr marL="0" indent="0">
              <a:buNone/>
            </a:pPr>
            <a:r>
              <a:rPr lang="en-US" sz="2000" dirty="0"/>
              <a:t>     /* Transfer blocks of data from </a:t>
            </a:r>
            <a:r>
              <a:rPr lang="en-US" sz="2000" i="1" dirty="0" err="1"/>
              <a:t>stdin</a:t>
            </a:r>
            <a:r>
              <a:rPr lang="en-US" sz="2000" dirty="0"/>
              <a:t> to shared memory */</a:t>
            </a:r>
          </a:p>
          <a:p>
            <a:pPr marL="0" indent="0">
              <a:buNone/>
            </a:pPr>
            <a:endParaRPr lang="en-US" sz="2000" dirty="0"/>
          </a:p>
          <a:p>
            <a:pPr marL="0" indent="0">
              <a:buNone/>
            </a:pPr>
            <a:r>
              <a:rPr lang="en-US" sz="2000" dirty="0"/>
              <a:t>    /* Enter a loop that transfers data from standard input to the shared </a:t>
            </a:r>
            <a:br>
              <a:rPr lang="en-US" sz="2000" dirty="0"/>
            </a:br>
            <a:r>
              <a:rPr lang="en-US" sz="2000" dirty="0"/>
              <a:t>         memory segment. */</a:t>
            </a:r>
          </a:p>
          <a:p>
            <a:pPr marL="0" indent="0">
              <a:buNone/>
            </a:pPr>
            <a:r>
              <a:rPr lang="en-US" sz="2000" dirty="0"/>
              <a:t>    /* The following steps are performed in each </a:t>
            </a:r>
            <a:r>
              <a:rPr lang="en-US" sz="2000" b="1" dirty="0"/>
              <a:t>loop</a:t>
            </a:r>
            <a:r>
              <a:rPr lang="en-US" sz="2000" dirty="0"/>
              <a:t> iteration:</a:t>
            </a:r>
          </a:p>
          <a:p>
            <a:pPr marL="0" indent="0">
              <a:buNone/>
            </a:pPr>
            <a:r>
              <a:rPr lang="en-US" sz="2000" dirty="0"/>
              <a:t>     	Reserve (decrement) the writer semaphore.</a:t>
            </a:r>
          </a:p>
          <a:p>
            <a:pPr marL="0" indent="0">
              <a:buNone/>
            </a:pPr>
            <a:r>
              <a:rPr lang="en-US" sz="2000" dirty="0"/>
              <a:t>	Read data from standard input into the shared memory segment.</a:t>
            </a:r>
          </a:p>
          <a:p>
            <a:pPr marL="0" indent="0">
              <a:buNone/>
            </a:pPr>
            <a:r>
              <a:rPr lang="en-US" sz="2000" dirty="0"/>
              <a:t>	Release (increment) the reader semaphore.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25</a:t>
            </a:fld>
            <a:endParaRPr lang="en-US" altLang="en-US" dirty="0"/>
          </a:p>
        </p:txBody>
      </p:sp>
    </p:spTree>
    <p:extLst>
      <p:ext uri="{BB962C8B-B14F-4D97-AF65-F5344CB8AC3E}">
        <p14:creationId xmlns:p14="http://schemas.microsoft.com/office/powerpoint/2010/main" val="187252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1"/>
            <a:ext cx="7886700" cy="746124"/>
          </a:xfrm>
        </p:spPr>
        <p:txBody>
          <a:bodyPr>
            <a:normAutofit fontScale="90000"/>
          </a:bodyPr>
          <a:lstStyle/>
          <a:p>
            <a:r>
              <a:rPr lang="en-US" altLang="en-US" sz="3200" dirty="0"/>
              <a:t>Example of shared memory – </a:t>
            </a:r>
            <a:r>
              <a:rPr lang="en-US" altLang="en-US" sz="3200" b="1" dirty="0"/>
              <a:t>Writer</a:t>
            </a:r>
            <a:r>
              <a:rPr lang="en-US" altLang="en-US" sz="3200" dirty="0"/>
              <a:t>  </a:t>
            </a:r>
            <a:r>
              <a:rPr lang="en-US" altLang="en-US" sz="2400" dirty="0"/>
              <a:t>(4 OF 6)</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628650" y="974724"/>
            <a:ext cx="8210550" cy="5578475"/>
          </a:xfrm>
        </p:spPr>
        <p:txBody>
          <a:bodyPr/>
          <a:lstStyle/>
          <a:p>
            <a:pPr marL="0" indent="0">
              <a:buNone/>
            </a:pPr>
            <a:r>
              <a:rPr lang="en-US" sz="2000" dirty="0"/>
              <a:t>      for (</a:t>
            </a:r>
            <a:r>
              <a:rPr lang="en-US" sz="2000" dirty="0" err="1"/>
              <a:t>xfrs</a:t>
            </a:r>
            <a:r>
              <a:rPr lang="en-US" sz="2000" dirty="0"/>
              <a:t> = 0, bytes = 0; ; </a:t>
            </a:r>
            <a:r>
              <a:rPr lang="en-US" sz="2000" dirty="0" err="1"/>
              <a:t>xfrs</a:t>
            </a:r>
            <a:r>
              <a:rPr lang="en-US" sz="2000" dirty="0"/>
              <a:t>++, bytes += </a:t>
            </a:r>
            <a:r>
              <a:rPr lang="en-US" sz="2000" dirty="0" err="1"/>
              <a:t>shmp</a:t>
            </a:r>
            <a:r>
              <a:rPr lang="en-US" sz="2000" dirty="0"/>
              <a:t>-&gt;</a:t>
            </a:r>
            <a:r>
              <a:rPr lang="en-US" sz="2000" dirty="0" err="1"/>
              <a:t>cnt</a:t>
            </a:r>
            <a:r>
              <a:rPr lang="en-US" sz="2000" dirty="0"/>
              <a:t>) {</a:t>
            </a:r>
          </a:p>
          <a:p>
            <a:pPr marL="0" indent="0">
              <a:buNone/>
            </a:pPr>
            <a:r>
              <a:rPr lang="en-US" sz="2000" dirty="0"/>
              <a:t>    	if (</a:t>
            </a:r>
            <a:r>
              <a:rPr lang="en-US" sz="2000" dirty="0" err="1">
                <a:solidFill>
                  <a:srgbClr val="00B050"/>
                </a:solidFill>
              </a:rPr>
              <a:t>reserveSem</a:t>
            </a:r>
            <a:r>
              <a:rPr lang="en-US" sz="2000" dirty="0"/>
              <a:t>(</a:t>
            </a:r>
            <a:r>
              <a:rPr lang="en-US" sz="2000" dirty="0" err="1"/>
              <a:t>semid</a:t>
            </a:r>
            <a:r>
              <a:rPr lang="en-US" sz="2000" dirty="0"/>
              <a:t>, WRITE_SEM) == -1)			    	 		    </a:t>
            </a:r>
            <a:r>
              <a:rPr lang="en-US" sz="2000" dirty="0" err="1"/>
              <a:t>errExit</a:t>
            </a:r>
            <a:r>
              <a:rPr lang="en-US" sz="2000" dirty="0"/>
              <a:t>("</a:t>
            </a:r>
            <a:r>
              <a:rPr lang="en-US" sz="2000" dirty="0" err="1"/>
              <a:t>reserveSem</a:t>
            </a:r>
            <a:r>
              <a:rPr lang="en-US" sz="2000" dirty="0"/>
              <a:t>");	</a:t>
            </a:r>
          </a:p>
          <a:p>
            <a:pPr marL="0" indent="0">
              <a:buNone/>
            </a:pPr>
            <a:endParaRPr lang="en-US" sz="2000" dirty="0"/>
          </a:p>
          <a:p>
            <a:pPr marL="0" indent="0">
              <a:buNone/>
            </a:pPr>
            <a:r>
              <a:rPr lang="en-US" sz="2000" dirty="0"/>
              <a:t>	</a:t>
            </a:r>
            <a:r>
              <a:rPr lang="en-US" sz="2000" dirty="0" err="1"/>
              <a:t>shmp</a:t>
            </a:r>
            <a:r>
              <a:rPr lang="en-US" sz="2000" dirty="0"/>
              <a:t>-&gt;</a:t>
            </a:r>
            <a:r>
              <a:rPr lang="en-US" sz="2000" dirty="0" err="1"/>
              <a:t>cnt</a:t>
            </a:r>
            <a:r>
              <a:rPr lang="en-US" sz="2000" dirty="0"/>
              <a:t> = </a:t>
            </a:r>
            <a:r>
              <a:rPr lang="en-US" sz="2000" b="1" dirty="0"/>
              <a:t>read</a:t>
            </a:r>
            <a:r>
              <a:rPr lang="en-US" sz="2000" dirty="0"/>
              <a:t>(STDIN_FILENO, </a:t>
            </a:r>
            <a:r>
              <a:rPr lang="en-US" sz="2000" dirty="0" err="1"/>
              <a:t>shmp</a:t>
            </a:r>
            <a:r>
              <a:rPr lang="en-US" sz="2000" dirty="0"/>
              <a:t>-&gt;</a:t>
            </a:r>
            <a:r>
              <a:rPr lang="en-US" sz="2000" dirty="0" err="1"/>
              <a:t>buf</a:t>
            </a:r>
            <a:r>
              <a:rPr lang="en-US" sz="2000" dirty="0"/>
              <a:t>, BUF_SIZE);</a:t>
            </a:r>
          </a:p>
          <a:p>
            <a:pPr marL="0" indent="0">
              <a:buNone/>
            </a:pPr>
            <a:r>
              <a:rPr lang="en-US" sz="2000" dirty="0"/>
              <a:t>    	if (</a:t>
            </a:r>
            <a:r>
              <a:rPr lang="en-US" sz="2000" dirty="0" err="1"/>
              <a:t>shmp</a:t>
            </a:r>
            <a:r>
              <a:rPr lang="en-US" sz="2000" dirty="0"/>
              <a:t>-&gt;</a:t>
            </a:r>
            <a:r>
              <a:rPr lang="en-US" sz="2000" dirty="0" err="1"/>
              <a:t>cnt</a:t>
            </a:r>
            <a:r>
              <a:rPr lang="en-US" sz="2000" dirty="0"/>
              <a:t>) == -1)		</a:t>
            </a:r>
          </a:p>
          <a:p>
            <a:pPr marL="0" indent="0">
              <a:buNone/>
            </a:pPr>
            <a:r>
              <a:rPr lang="en-US" sz="2000" dirty="0"/>
              <a:t>	    </a:t>
            </a:r>
            <a:r>
              <a:rPr lang="en-US" sz="2000" dirty="0" err="1"/>
              <a:t>errExit</a:t>
            </a:r>
            <a:r>
              <a:rPr lang="en-US" sz="2000" dirty="0"/>
              <a:t>("read");	</a:t>
            </a:r>
          </a:p>
          <a:p>
            <a:pPr marL="0" indent="0">
              <a:buNone/>
            </a:pPr>
            <a:endParaRPr lang="en-US" sz="2000" dirty="0"/>
          </a:p>
          <a:p>
            <a:pPr marL="0" indent="0">
              <a:buNone/>
            </a:pPr>
            <a:r>
              <a:rPr lang="en-US" sz="2000" dirty="0"/>
              <a:t>    	if (</a:t>
            </a:r>
            <a:r>
              <a:rPr lang="en-US" sz="2000" dirty="0" err="1">
                <a:solidFill>
                  <a:srgbClr val="00B050"/>
                </a:solidFill>
              </a:rPr>
              <a:t>releaseSem</a:t>
            </a:r>
            <a:r>
              <a:rPr lang="en-US" sz="2000" dirty="0"/>
              <a:t>(</a:t>
            </a:r>
            <a:r>
              <a:rPr lang="en-US" sz="2000" dirty="0" err="1"/>
              <a:t>semid</a:t>
            </a:r>
            <a:r>
              <a:rPr lang="en-US" sz="2000" dirty="0"/>
              <a:t>, READ_SEM) == -1)</a:t>
            </a:r>
          </a:p>
          <a:p>
            <a:pPr marL="0" indent="0">
              <a:buNone/>
            </a:pPr>
            <a:r>
              <a:rPr lang="en-US" sz="2000" dirty="0"/>
              <a:t>                 </a:t>
            </a:r>
            <a:r>
              <a:rPr lang="en-US" sz="2000" dirty="0" err="1"/>
              <a:t>errExit</a:t>
            </a:r>
            <a:r>
              <a:rPr lang="en-US" sz="2000" dirty="0"/>
              <a:t>   ("</a:t>
            </a:r>
            <a:r>
              <a:rPr lang="en-US" sz="2000" dirty="0" err="1"/>
              <a:t>reserveSem</a:t>
            </a:r>
            <a:r>
              <a:rPr lang="en-US" sz="2000" dirty="0"/>
              <a:t>");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r>
              <a:rPr lang="en-US" sz="2000" dirty="0"/>
              <a:t>Note:  The </a:t>
            </a:r>
            <a:r>
              <a:rPr lang="en-US" sz="2000" i="1" dirty="0"/>
              <a:t>for</a:t>
            </a:r>
            <a:r>
              <a:rPr lang="en-US" sz="2000" dirty="0"/>
              <a:t> loop has no terminating value.</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26</a:t>
            </a:fld>
            <a:endParaRPr lang="en-US" altLang="en-US" dirty="0"/>
          </a:p>
        </p:txBody>
      </p:sp>
      <p:sp>
        <p:nvSpPr>
          <p:cNvPr id="5" name="TextBox 4"/>
          <p:cNvSpPr txBox="1"/>
          <p:nvPr/>
        </p:nvSpPr>
        <p:spPr>
          <a:xfrm>
            <a:off x="6105630" y="1650387"/>
            <a:ext cx="2743200" cy="400110"/>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altLang="en-US" sz="2000" dirty="0"/>
              <a:t>Wait for Writer turn</a:t>
            </a:r>
            <a:endParaRPr lang="en-US" sz="2000" dirty="0"/>
          </a:p>
        </p:txBody>
      </p:sp>
      <p:sp>
        <p:nvSpPr>
          <p:cNvPr id="6" name="Left Brace 5"/>
          <p:cNvSpPr/>
          <p:nvPr/>
        </p:nvSpPr>
        <p:spPr>
          <a:xfrm>
            <a:off x="996820" y="1371600"/>
            <a:ext cx="351064" cy="601011"/>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p:cNvCxnSpPr>
            <a:cxnSpLocks/>
          </p:cNvCxnSpPr>
          <p:nvPr/>
        </p:nvCxnSpPr>
        <p:spPr>
          <a:xfrm flipH="1" flipV="1">
            <a:off x="4886430" y="1680382"/>
            <a:ext cx="1209570" cy="17006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75784" y="3026021"/>
            <a:ext cx="2743200" cy="400110"/>
          </a:xfrm>
          <a:prstGeom prst="rect">
            <a:avLst/>
          </a:prstGeom>
          <a:solidFill>
            <a:schemeClr val="accent4">
              <a:lumMod val="40000"/>
              <a:lumOff val="60000"/>
            </a:schemeClr>
          </a:solidFill>
          <a:ln>
            <a:solidFill>
              <a:schemeClr val="accent4">
                <a:lumMod val="60000"/>
                <a:lumOff val="40000"/>
              </a:schemeClr>
            </a:solidFill>
          </a:ln>
        </p:spPr>
        <p:txBody>
          <a:bodyPr wrap="square" rtlCol="0">
            <a:spAutoFit/>
          </a:bodyPr>
          <a:lstStyle/>
          <a:p>
            <a:r>
              <a:rPr lang="en-US" altLang="en-US" sz="2000" dirty="0"/>
              <a:t>Give for Reader turn</a:t>
            </a:r>
            <a:endParaRPr lang="en-US" sz="2000" dirty="0"/>
          </a:p>
        </p:txBody>
      </p:sp>
      <p:cxnSp>
        <p:nvCxnSpPr>
          <p:cNvPr id="13" name="Straight Arrow Connector 12"/>
          <p:cNvCxnSpPr>
            <a:cxnSpLocks/>
            <a:stCxn id="12" idx="1"/>
          </p:cNvCxnSpPr>
          <p:nvPr/>
        </p:nvCxnSpPr>
        <p:spPr>
          <a:xfrm flipH="1">
            <a:off x="3581400" y="3226076"/>
            <a:ext cx="2494384" cy="615943"/>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1066800" y="3842019"/>
            <a:ext cx="351064" cy="746124"/>
          </a:xfrm>
          <a:prstGeom prst="lef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7394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11"/>
            <a:ext cx="7886700" cy="748636"/>
          </a:xfrm>
        </p:spPr>
        <p:txBody>
          <a:bodyPr anchor="t">
            <a:normAutofit fontScale="90000"/>
          </a:bodyPr>
          <a:lstStyle/>
          <a:p>
            <a:r>
              <a:rPr lang="en-US" altLang="en-US" sz="3200" dirty="0"/>
              <a:t>Example of shared memory – </a:t>
            </a:r>
            <a:r>
              <a:rPr lang="en-US" altLang="en-US" sz="3200" b="1" dirty="0"/>
              <a:t>Writer</a:t>
            </a:r>
            <a:r>
              <a:rPr lang="en-US" altLang="en-US" sz="3200" dirty="0"/>
              <a:t>  </a:t>
            </a:r>
            <a:r>
              <a:rPr lang="en-US" altLang="en-US" sz="2400" dirty="0"/>
              <a:t>(5 OF 6)</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623626" y="812309"/>
            <a:ext cx="8444174" cy="5909167"/>
          </a:xfrm>
        </p:spPr>
        <p:txBody>
          <a:bodyPr/>
          <a:lstStyle/>
          <a:p>
            <a:pPr marL="0" indent="0">
              <a:buNone/>
            </a:pPr>
            <a:endParaRPr lang="en-US" sz="2000" dirty="0"/>
          </a:p>
          <a:p>
            <a:pPr marL="0" indent="0">
              <a:buNone/>
            </a:pPr>
            <a:r>
              <a:rPr lang="en-US" sz="2000" dirty="0"/>
              <a:t>	/* Have we reached EOF? We test this after giving the reader</a:t>
            </a:r>
          </a:p>
          <a:p>
            <a:pPr marL="0" indent="0">
              <a:buNone/>
            </a:pPr>
            <a:r>
              <a:rPr lang="en-US" sz="2000" dirty="0"/>
              <a:t>                  a turn so that it can see the 0 value in </a:t>
            </a:r>
            <a:r>
              <a:rPr lang="en-US" sz="2000" dirty="0" err="1"/>
              <a:t>shmp</a:t>
            </a:r>
            <a:r>
              <a:rPr lang="en-US" sz="2000" dirty="0"/>
              <a:t>-&gt;</a:t>
            </a:r>
            <a:r>
              <a:rPr lang="en-US" sz="2000" dirty="0" err="1"/>
              <a:t>cnt</a:t>
            </a:r>
            <a:r>
              <a:rPr lang="en-US" sz="2000" dirty="0"/>
              <a:t>.  */</a:t>
            </a:r>
          </a:p>
          <a:p>
            <a:pPr marL="0" indent="0">
              <a:buNone/>
            </a:pPr>
            <a:r>
              <a:rPr lang="en-US" sz="2000" dirty="0"/>
              <a:t>	/* The loop terminates when no further data is available from standard </a:t>
            </a:r>
            <a:br>
              <a:rPr lang="en-US" sz="2000" dirty="0"/>
            </a:br>
            <a:r>
              <a:rPr lang="en-US" sz="2000" dirty="0"/>
              <a:t>                  input.	   </a:t>
            </a:r>
            <a:br>
              <a:rPr lang="en-US" sz="2000" dirty="0"/>
            </a:br>
            <a:r>
              <a:rPr lang="en-US" sz="2000" dirty="0"/>
              <a:t>                  On the last pass through the loop, the writer indicates to the </a:t>
            </a:r>
            <a:br>
              <a:rPr lang="en-US" sz="2000" dirty="0"/>
            </a:br>
            <a:r>
              <a:rPr lang="en-US" sz="2000" dirty="0"/>
              <a:t>                  reader that there is no more data by passing a block of data of </a:t>
            </a:r>
            <a:br>
              <a:rPr lang="en-US" sz="2000" dirty="0"/>
            </a:br>
            <a:r>
              <a:rPr lang="en-US" sz="2000" dirty="0"/>
              <a:t>                  length 0 (</a:t>
            </a:r>
            <a:r>
              <a:rPr lang="en-US" sz="2000" dirty="0" err="1"/>
              <a:t>shmp</a:t>
            </a:r>
            <a:r>
              <a:rPr lang="en-US" sz="2000" dirty="0"/>
              <a:t>-&gt;</a:t>
            </a:r>
            <a:r>
              <a:rPr lang="en-US" sz="2000" dirty="0" err="1"/>
              <a:t>cnt</a:t>
            </a:r>
            <a:r>
              <a:rPr lang="en-US" sz="2000" dirty="0"/>
              <a:t> is 0).  */</a:t>
            </a:r>
          </a:p>
          <a:p>
            <a:pPr marL="0" indent="0">
              <a:buNone/>
            </a:pPr>
            <a:endParaRPr lang="en-US" sz="2000" dirty="0"/>
          </a:p>
          <a:p>
            <a:pPr marL="0" indent="0">
              <a:buNone/>
            </a:pPr>
            <a:r>
              <a:rPr lang="en-US" sz="2000" dirty="0"/>
              <a:t>	if (</a:t>
            </a:r>
            <a:r>
              <a:rPr lang="en-US" sz="2000" dirty="0" err="1"/>
              <a:t>shmp</a:t>
            </a:r>
            <a:r>
              <a:rPr lang="en-US" sz="2000" dirty="0"/>
              <a:t>-&gt;</a:t>
            </a:r>
            <a:r>
              <a:rPr lang="en-US" sz="2000" dirty="0" err="1"/>
              <a:t>cnt</a:t>
            </a:r>
            <a:r>
              <a:rPr lang="en-US" sz="2000" dirty="0"/>
              <a:t>  ==  0)</a:t>
            </a:r>
          </a:p>
          <a:p>
            <a:pPr marL="0" indent="0">
              <a:buNone/>
            </a:pPr>
            <a:r>
              <a:rPr lang="en-US" sz="2000" dirty="0"/>
              <a:t>	    break;</a:t>
            </a:r>
          </a:p>
          <a:p>
            <a:pPr marL="0" indent="0">
              <a:buNone/>
            </a:pPr>
            <a:r>
              <a:rPr lang="en-US" sz="2000" dirty="0"/>
              <a:t>  </a:t>
            </a:r>
          </a:p>
          <a:p>
            <a:pPr marL="0" indent="0">
              <a:buNone/>
            </a:pPr>
            <a:r>
              <a:rPr lang="en-US" sz="2000" dirty="0"/>
              <a:t>  }  	 /* end of for loop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27</a:t>
            </a:fld>
            <a:endParaRPr lang="en-US" altLang="en-US" dirty="0"/>
          </a:p>
        </p:txBody>
      </p:sp>
      <p:sp>
        <p:nvSpPr>
          <p:cNvPr id="5" name="TextBox 4"/>
          <p:cNvSpPr txBox="1"/>
          <p:nvPr/>
        </p:nvSpPr>
        <p:spPr>
          <a:xfrm>
            <a:off x="4984492" y="3886200"/>
            <a:ext cx="3321308" cy="707886"/>
          </a:xfrm>
          <a:prstGeom prst="rect">
            <a:avLst/>
          </a:prstGeom>
          <a:solidFill>
            <a:schemeClr val="accent1">
              <a:lumMod val="40000"/>
              <a:lumOff val="60000"/>
            </a:schemeClr>
          </a:solidFill>
          <a:ln>
            <a:solidFill>
              <a:schemeClr val="accent4">
                <a:lumMod val="60000"/>
                <a:lumOff val="40000"/>
              </a:schemeClr>
            </a:solidFill>
          </a:ln>
        </p:spPr>
        <p:txBody>
          <a:bodyPr wrap="square" rtlCol="0">
            <a:spAutoFit/>
          </a:bodyPr>
          <a:lstStyle/>
          <a:p>
            <a:r>
              <a:rPr lang="en-US" altLang="en-US" sz="2000" dirty="0"/>
              <a:t>When we reach 0, </a:t>
            </a:r>
            <a:br>
              <a:rPr lang="en-US" altLang="en-US" sz="2000" dirty="0"/>
            </a:br>
            <a:r>
              <a:rPr lang="en-US" altLang="en-US" sz="2000" dirty="0"/>
              <a:t>break out of the infinite loop</a:t>
            </a:r>
            <a:endParaRPr lang="en-US" sz="2000" dirty="0"/>
          </a:p>
        </p:txBody>
      </p:sp>
      <p:sp>
        <p:nvSpPr>
          <p:cNvPr id="6" name="Left Brace 5"/>
          <p:cNvSpPr/>
          <p:nvPr/>
        </p:nvSpPr>
        <p:spPr>
          <a:xfrm>
            <a:off x="990600" y="3780888"/>
            <a:ext cx="351064" cy="714912"/>
          </a:xfrm>
          <a:prstGeom prst="leftBrac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flipH="1">
            <a:off x="3581400" y="4114800"/>
            <a:ext cx="1390651"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37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11"/>
            <a:ext cx="7886700" cy="748636"/>
          </a:xfrm>
        </p:spPr>
        <p:txBody>
          <a:bodyPr anchor="t">
            <a:normAutofit fontScale="90000"/>
          </a:bodyPr>
          <a:lstStyle/>
          <a:p>
            <a:r>
              <a:rPr lang="en-US" altLang="en-US" sz="3200" dirty="0"/>
              <a:t>Example of shared memory – </a:t>
            </a:r>
            <a:r>
              <a:rPr lang="en-US" altLang="en-US" sz="3200" b="1" dirty="0"/>
              <a:t>Writer</a:t>
            </a:r>
            <a:r>
              <a:rPr lang="en-US" altLang="en-US" sz="3200" dirty="0"/>
              <a:t>  </a:t>
            </a:r>
            <a:r>
              <a:rPr lang="en-US" altLang="en-US" sz="2400" dirty="0"/>
              <a:t>(6 OF 6)</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628650" y="632325"/>
            <a:ext cx="8444174" cy="6089151"/>
          </a:xfrm>
        </p:spPr>
        <p:txBody>
          <a:bodyPr/>
          <a:lstStyle/>
          <a:p>
            <a:pPr marL="0" indent="0">
              <a:buNone/>
            </a:pPr>
            <a:r>
              <a:rPr lang="en-US" sz="1800" dirty="0"/>
              <a:t>    /* Wait until reader has let us have one more turn.  We then know</a:t>
            </a:r>
          </a:p>
          <a:p>
            <a:pPr marL="0" indent="0">
              <a:buNone/>
            </a:pPr>
            <a:r>
              <a:rPr lang="en-US" sz="1800" dirty="0"/>
              <a:t>         reader has finished, and so we can delete the IPC objects. */</a:t>
            </a:r>
          </a:p>
          <a:p>
            <a:pPr marL="0" indent="0">
              <a:buNone/>
            </a:pPr>
            <a:r>
              <a:rPr lang="en-US" sz="1800" dirty="0"/>
              <a:t>    /* Upon exiting the loop, the writer once more reserves its semaphore, so that it</a:t>
            </a:r>
          </a:p>
          <a:p>
            <a:pPr marL="0" indent="0">
              <a:buNone/>
            </a:pPr>
            <a:r>
              <a:rPr lang="en-US" sz="1800" dirty="0"/>
              <a:t>         knows that the reader has completed the final access to the shared memory. */</a:t>
            </a:r>
          </a:p>
          <a:p>
            <a:pPr marL="0" indent="0">
              <a:buNone/>
            </a:pPr>
            <a:r>
              <a:rPr lang="en-US" sz="1800" dirty="0"/>
              <a:t>    if (</a:t>
            </a:r>
            <a:r>
              <a:rPr lang="en-US" sz="1800" dirty="0" err="1"/>
              <a:t>reserveSem</a:t>
            </a:r>
            <a:r>
              <a:rPr lang="en-US" sz="1800" dirty="0"/>
              <a:t>(</a:t>
            </a:r>
            <a:r>
              <a:rPr lang="en-US" sz="1800" dirty="0" err="1"/>
              <a:t>semid</a:t>
            </a:r>
            <a:r>
              <a:rPr lang="en-US" sz="1800" dirty="0"/>
              <a:t>, WRITE_SEM) == -1)</a:t>
            </a:r>
          </a:p>
          <a:p>
            <a:pPr marL="0" indent="0">
              <a:buNone/>
            </a:pPr>
            <a:r>
              <a:rPr lang="en-US" sz="1800" dirty="0"/>
              <a:t>	</a:t>
            </a:r>
            <a:r>
              <a:rPr lang="en-US" sz="1800" dirty="0" err="1">
                <a:solidFill>
                  <a:srgbClr val="00B050"/>
                </a:solidFill>
              </a:rPr>
              <a:t>errExit</a:t>
            </a:r>
            <a:r>
              <a:rPr lang="en-US" sz="1800" dirty="0"/>
              <a:t>("</a:t>
            </a:r>
            <a:r>
              <a:rPr lang="en-US" sz="1800" dirty="0" err="1"/>
              <a:t>reserveSem</a:t>
            </a:r>
            <a:r>
              <a:rPr lang="en-US" sz="1800" dirty="0"/>
              <a:t>");</a:t>
            </a:r>
          </a:p>
          <a:p>
            <a:pPr marL="0" indent="0">
              <a:buNone/>
            </a:pPr>
            <a:endParaRPr lang="en-US" sz="1050" dirty="0"/>
          </a:p>
          <a:p>
            <a:pPr marL="0" indent="0">
              <a:buNone/>
            </a:pPr>
            <a:r>
              <a:rPr lang="en-US" sz="1800" dirty="0"/>
              <a:t>    /* The writer then removes the shared memory segment and semaphore set. */ 	</a:t>
            </a:r>
          </a:p>
          <a:p>
            <a:pPr marL="0" indent="0">
              <a:buNone/>
            </a:pPr>
            <a:r>
              <a:rPr lang="en-US" sz="1800" dirty="0"/>
              <a:t>   if (</a:t>
            </a:r>
            <a:r>
              <a:rPr lang="en-US" sz="1800" dirty="0" err="1">
                <a:solidFill>
                  <a:srgbClr val="00B050"/>
                </a:solidFill>
              </a:rPr>
              <a:t>semctl</a:t>
            </a:r>
            <a:r>
              <a:rPr lang="en-US" sz="1800" dirty="0"/>
              <a:t>(</a:t>
            </a:r>
            <a:r>
              <a:rPr lang="en-US" sz="1800" dirty="0" err="1"/>
              <a:t>semid</a:t>
            </a:r>
            <a:r>
              <a:rPr lang="en-US" sz="1800" dirty="0"/>
              <a:t>, 0, IPC_RMID, dummy) == -1)		</a:t>
            </a:r>
          </a:p>
          <a:p>
            <a:pPr marL="0" indent="0">
              <a:buNone/>
            </a:pPr>
            <a:r>
              <a:rPr lang="en-US" sz="1800" dirty="0"/>
              <a:t>	</a:t>
            </a:r>
            <a:r>
              <a:rPr lang="en-US" sz="1800" dirty="0" err="1">
                <a:solidFill>
                  <a:srgbClr val="00B050"/>
                </a:solidFill>
              </a:rPr>
              <a:t>errExit</a:t>
            </a:r>
            <a:r>
              <a:rPr lang="en-US" sz="1800" dirty="0"/>
              <a:t>("</a:t>
            </a:r>
            <a:r>
              <a:rPr lang="en-US" sz="1800" dirty="0" err="1"/>
              <a:t>semctl</a:t>
            </a:r>
            <a:r>
              <a:rPr lang="en-US" sz="1800" dirty="0"/>
              <a:t>");</a:t>
            </a:r>
          </a:p>
          <a:p>
            <a:pPr marL="0" indent="0">
              <a:buNone/>
            </a:pPr>
            <a:r>
              <a:rPr lang="en-US" sz="1800" dirty="0"/>
              <a:t>    if (</a:t>
            </a:r>
            <a:r>
              <a:rPr lang="en-US" sz="1800" dirty="0" err="1">
                <a:solidFill>
                  <a:srgbClr val="00B050"/>
                </a:solidFill>
              </a:rPr>
              <a:t>shmdt</a:t>
            </a:r>
            <a:r>
              <a:rPr lang="en-US" sz="1800" dirty="0"/>
              <a:t>(</a:t>
            </a:r>
            <a:r>
              <a:rPr lang="en-US" sz="1800" dirty="0" err="1"/>
              <a:t>shmp</a:t>
            </a:r>
            <a:r>
              <a:rPr lang="en-US" sz="1800" dirty="0"/>
              <a:t>) == -1)</a:t>
            </a:r>
          </a:p>
          <a:p>
            <a:pPr marL="0" indent="0">
              <a:buNone/>
            </a:pPr>
            <a:r>
              <a:rPr lang="en-US" sz="1800" dirty="0"/>
              <a:t>	</a:t>
            </a:r>
            <a:r>
              <a:rPr lang="en-US" sz="1800" dirty="0" err="1">
                <a:solidFill>
                  <a:srgbClr val="00B050"/>
                </a:solidFill>
              </a:rPr>
              <a:t>errExit</a:t>
            </a:r>
            <a:r>
              <a:rPr lang="en-US" sz="1800" dirty="0"/>
              <a:t>("</a:t>
            </a:r>
            <a:r>
              <a:rPr lang="en-US" sz="1800" dirty="0" err="1"/>
              <a:t>shmdt</a:t>
            </a:r>
            <a:r>
              <a:rPr lang="en-US" sz="1800" dirty="0"/>
              <a:t>");	    </a:t>
            </a:r>
          </a:p>
          <a:p>
            <a:pPr marL="0" indent="0">
              <a:buNone/>
            </a:pPr>
            <a:r>
              <a:rPr lang="en-US" sz="1800" dirty="0"/>
              <a:t>    if (</a:t>
            </a:r>
            <a:r>
              <a:rPr lang="en-US" sz="1800" dirty="0" err="1">
                <a:solidFill>
                  <a:srgbClr val="00B050"/>
                </a:solidFill>
              </a:rPr>
              <a:t>shmctl</a:t>
            </a:r>
            <a:r>
              <a:rPr lang="en-US" sz="1800" dirty="0"/>
              <a:t>(</a:t>
            </a:r>
            <a:r>
              <a:rPr lang="en-US" sz="1800" dirty="0" err="1"/>
              <a:t>shmid</a:t>
            </a:r>
            <a:r>
              <a:rPr lang="en-US" sz="1800" dirty="0"/>
              <a:t>, IPC_RMID, 0) == -1)</a:t>
            </a:r>
          </a:p>
          <a:p>
            <a:pPr marL="0" indent="0">
              <a:buNone/>
            </a:pPr>
            <a:r>
              <a:rPr lang="en-US" sz="1800" dirty="0"/>
              <a:t>	</a:t>
            </a:r>
            <a:r>
              <a:rPr lang="en-US" sz="1800" dirty="0" err="1">
                <a:solidFill>
                  <a:srgbClr val="00B050"/>
                </a:solidFill>
              </a:rPr>
              <a:t>errExit</a:t>
            </a:r>
            <a:r>
              <a:rPr lang="en-US" sz="1800" dirty="0"/>
              <a:t>("</a:t>
            </a:r>
            <a:r>
              <a:rPr lang="en-US" sz="1800" dirty="0" err="1"/>
              <a:t>shmctl</a:t>
            </a:r>
            <a:r>
              <a:rPr lang="en-US" sz="1800" dirty="0"/>
              <a:t>");	</a:t>
            </a:r>
          </a:p>
          <a:p>
            <a:pPr marL="0" indent="0">
              <a:buNone/>
            </a:pPr>
            <a:r>
              <a:rPr lang="en-US" sz="300" dirty="0"/>
              <a:t>  </a:t>
            </a:r>
          </a:p>
          <a:p>
            <a:pPr marL="0" indent="0">
              <a:buNone/>
            </a:pPr>
            <a:r>
              <a:rPr lang="en-US" sz="1800" dirty="0"/>
              <a:t>    </a:t>
            </a:r>
            <a:r>
              <a:rPr lang="en-US" sz="1800" dirty="0" err="1"/>
              <a:t>fprintf</a:t>
            </a:r>
            <a:r>
              <a:rPr lang="en-US" sz="1800" dirty="0"/>
              <a:t>(</a:t>
            </a:r>
            <a:r>
              <a:rPr lang="en-US" sz="1800" dirty="0" err="1"/>
              <a:t>stderr</a:t>
            </a:r>
            <a:r>
              <a:rPr lang="en-US" sz="1800" dirty="0"/>
              <a:t>, "Send %d bytes (%d </a:t>
            </a:r>
            <a:r>
              <a:rPr lang="en-US" sz="1800" dirty="0" err="1"/>
              <a:t>xfrs</a:t>
            </a:r>
            <a:r>
              <a:rPr lang="en-US" sz="1800" dirty="0"/>
              <a:t>)\n", bytes, </a:t>
            </a:r>
            <a:r>
              <a:rPr lang="en-US" sz="1800" dirty="0" err="1"/>
              <a:t>xfers</a:t>
            </a:r>
            <a:r>
              <a:rPr lang="en-US" sz="1800" dirty="0"/>
              <a:t>);</a:t>
            </a:r>
          </a:p>
          <a:p>
            <a:pPr marL="0" indent="0">
              <a:buNone/>
            </a:pPr>
            <a:r>
              <a:rPr lang="en-US" sz="1800" dirty="0"/>
              <a:t>    exit(EXIT_SUCCESS);</a:t>
            </a:r>
          </a:p>
          <a:p>
            <a:pPr marL="0" indent="0">
              <a:buNone/>
            </a:pPr>
            <a:r>
              <a:rPr lang="en-US" sz="1800" dirty="0"/>
              <a:t>}</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28</a:t>
            </a:fld>
            <a:endParaRPr lang="en-US" altLang="en-US" dirty="0"/>
          </a:p>
        </p:txBody>
      </p:sp>
    </p:spTree>
    <p:extLst>
      <p:ext uri="{BB962C8B-B14F-4D97-AF65-F5344CB8AC3E}">
        <p14:creationId xmlns:p14="http://schemas.microsoft.com/office/powerpoint/2010/main" val="219569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413" y="617538"/>
            <a:ext cx="7539037" cy="624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a:xfrm>
            <a:off x="660400" y="-304800"/>
            <a:ext cx="8229600" cy="1143000"/>
          </a:xfrm>
        </p:spPr>
        <p:txBody>
          <a:bodyPr/>
          <a:lstStyle/>
          <a:p>
            <a:pPr>
              <a:defRPr/>
            </a:pPr>
            <a:r>
              <a:rPr lang="en-US" altLang="en-US" sz="2800" dirty="0"/>
              <a:t>Example of shared memory – Reader (p 1005 LPI Book)</a:t>
            </a:r>
          </a:p>
        </p:txBody>
      </p:sp>
      <p:sp>
        <p:nvSpPr>
          <p:cNvPr id="78852" name="TextBox 9"/>
          <p:cNvSpPr txBox="1">
            <a:spLocks noChangeArrowheads="1"/>
          </p:cNvSpPr>
          <p:nvPr/>
        </p:nvSpPr>
        <p:spPr bwMode="auto">
          <a:xfrm>
            <a:off x="4791075" y="1452563"/>
            <a:ext cx="2354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Get semaphore id</a:t>
            </a:r>
          </a:p>
        </p:txBody>
      </p:sp>
      <p:sp>
        <p:nvSpPr>
          <p:cNvPr id="78853" name="TextBox 17"/>
          <p:cNvSpPr txBox="1">
            <a:spLocks noChangeArrowheads="1"/>
          </p:cNvSpPr>
          <p:nvPr/>
        </p:nvSpPr>
        <p:spPr bwMode="auto">
          <a:xfrm>
            <a:off x="7332663" y="3049588"/>
            <a:ext cx="16271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Wait for </a:t>
            </a:r>
          </a:p>
          <a:p>
            <a:r>
              <a:rPr lang="en-US" altLang="en-US" dirty="0"/>
              <a:t>Reader turn</a:t>
            </a:r>
          </a:p>
        </p:txBody>
      </p:sp>
      <p:sp>
        <p:nvSpPr>
          <p:cNvPr id="78854" name="TextBox 19"/>
          <p:cNvSpPr txBox="1">
            <a:spLocks noChangeArrowheads="1"/>
          </p:cNvSpPr>
          <p:nvPr/>
        </p:nvSpPr>
        <p:spPr bwMode="auto">
          <a:xfrm>
            <a:off x="7581900" y="4194175"/>
            <a:ext cx="1720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Give Writer </a:t>
            </a:r>
          </a:p>
          <a:p>
            <a:r>
              <a:rPr lang="en-US" altLang="en-US" dirty="0"/>
              <a:t>a turn</a:t>
            </a:r>
          </a:p>
        </p:txBody>
      </p:sp>
      <p:cxnSp>
        <p:nvCxnSpPr>
          <p:cNvPr id="21" name="Straight Arrow Connector 20"/>
          <p:cNvCxnSpPr/>
          <p:nvPr/>
        </p:nvCxnSpPr>
        <p:spPr>
          <a:xfrm flipH="1">
            <a:off x="3200400" y="503872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089400" y="1684338"/>
            <a:ext cx="6858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172200" y="2617788"/>
            <a:ext cx="685800" cy="12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858" name="TextBox 12"/>
          <p:cNvSpPr txBox="1">
            <a:spLocks noChangeArrowheads="1"/>
          </p:cNvSpPr>
          <p:nvPr/>
        </p:nvSpPr>
        <p:spPr bwMode="auto">
          <a:xfrm>
            <a:off x="7015163" y="2219325"/>
            <a:ext cx="1962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Attach shared </a:t>
            </a:r>
          </a:p>
          <a:p>
            <a:r>
              <a:rPr lang="en-US" altLang="en-US" dirty="0"/>
              <a:t>memory</a:t>
            </a:r>
          </a:p>
        </p:txBody>
      </p:sp>
      <p:cxnSp>
        <p:nvCxnSpPr>
          <p:cNvPr id="15" name="Straight Arrow Connector 14"/>
          <p:cNvCxnSpPr/>
          <p:nvPr/>
        </p:nvCxnSpPr>
        <p:spPr>
          <a:xfrm flipH="1">
            <a:off x="6781800" y="3552825"/>
            <a:ext cx="466725" cy="13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015163" y="4419600"/>
            <a:ext cx="547687" cy="60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8000" y="0"/>
            <a:ext cx="8078788" cy="1143000"/>
          </a:xfrm>
        </p:spPr>
        <p:txBody>
          <a:bodyPr/>
          <a:lstStyle/>
          <a:p>
            <a:pPr>
              <a:defRPr/>
            </a:pPr>
            <a:r>
              <a:rPr lang="en-US" altLang="en-US" sz="3600" b="1" dirty="0"/>
              <a:t>Stack</a:t>
            </a:r>
          </a:p>
        </p:txBody>
      </p:sp>
      <p:sp>
        <p:nvSpPr>
          <p:cNvPr id="59395" name="Rectangle 3"/>
          <p:cNvSpPr>
            <a:spLocks noGrp="1" noChangeArrowheads="1"/>
          </p:cNvSpPr>
          <p:nvPr>
            <p:ph idx="1"/>
          </p:nvPr>
        </p:nvSpPr>
        <p:spPr>
          <a:xfrm>
            <a:off x="508000" y="1143000"/>
            <a:ext cx="8064500" cy="5181600"/>
          </a:xfrm>
        </p:spPr>
        <p:txBody>
          <a:bodyPr/>
          <a:lstStyle/>
          <a:p>
            <a:pPr>
              <a:buFont typeface="Arial" panose="020B0604020202020204" pitchFamily="34" charset="0"/>
              <a:buChar char="•"/>
            </a:pPr>
            <a:r>
              <a:rPr lang="en-US" altLang="en-US" sz="2800" dirty="0">
                <a:cs typeface="Times New Roman" panose="02020603050405020304" pitchFamily="18" charset="0"/>
              </a:rPr>
              <a:t> </a:t>
            </a:r>
            <a:r>
              <a:rPr lang="en-US" altLang="en-US" sz="2800" b="1" dirty="0">
                <a:cs typeface="Times New Roman" panose="02020603050405020304" pitchFamily="18" charset="0"/>
              </a:rPr>
              <a:t>Local variables </a:t>
            </a:r>
            <a:r>
              <a:rPr lang="en-US" altLang="en-US" sz="2800" dirty="0">
                <a:cs typeface="Times New Roman" panose="02020603050405020304" pitchFamily="18" charset="0"/>
              </a:rPr>
              <a:t>(variables declared inside a function) are put on the stack - unless they are declared as 'static' or 'register‘</a:t>
            </a:r>
          </a:p>
          <a:p>
            <a:pPr>
              <a:buFont typeface="Arial" panose="020B0604020202020204" pitchFamily="34" charset="0"/>
              <a:buChar char="•"/>
            </a:pPr>
            <a:endParaRPr lang="en-US" altLang="en-US" sz="1800" dirty="0">
              <a:cs typeface="Times New Roman" panose="02020603050405020304" pitchFamily="18" charset="0"/>
            </a:endParaRPr>
          </a:p>
          <a:p>
            <a:pPr>
              <a:buFont typeface="Arial" panose="020B0604020202020204" pitchFamily="34" charset="0"/>
              <a:buChar char="•"/>
            </a:pPr>
            <a:r>
              <a:rPr lang="en-US" altLang="en-US" sz="2800" dirty="0">
                <a:cs typeface="Times New Roman" panose="02020603050405020304" pitchFamily="18" charset="0"/>
              </a:rPr>
              <a:t> Function parameters are allocated on the stack</a:t>
            </a:r>
          </a:p>
          <a:p>
            <a:pPr>
              <a:buFont typeface="Arial" panose="020B0604020202020204" pitchFamily="34" charset="0"/>
              <a:buChar char="•"/>
            </a:pPr>
            <a:endParaRPr lang="en-US" altLang="en-US" sz="1800" dirty="0">
              <a:cs typeface="Times New Roman" panose="02020603050405020304" pitchFamily="18" charset="0"/>
            </a:endParaRPr>
          </a:p>
          <a:p>
            <a:pPr>
              <a:buFont typeface="Arial" panose="020B0604020202020204" pitchFamily="34" charset="0"/>
              <a:buChar char="•"/>
            </a:pPr>
            <a:r>
              <a:rPr lang="en-US" altLang="en-US" sz="2800" dirty="0">
                <a:cs typeface="Times New Roman" panose="02020603050405020304" pitchFamily="18" charset="0"/>
              </a:rPr>
              <a:t> Local variables that are stored in the stack are </a:t>
            </a:r>
            <a:r>
              <a:rPr lang="en-US" altLang="en-US" sz="2800" b="1" dirty="0">
                <a:cs typeface="Times New Roman" panose="02020603050405020304" pitchFamily="18" charset="0"/>
              </a:rPr>
              <a:t>not</a:t>
            </a:r>
            <a:r>
              <a:rPr lang="en-US" altLang="en-US" sz="2800" dirty="0">
                <a:cs typeface="Times New Roman" panose="02020603050405020304" pitchFamily="18" charset="0"/>
              </a:rPr>
              <a:t> automatically initialized by the system</a:t>
            </a:r>
          </a:p>
          <a:p>
            <a:pPr>
              <a:buFont typeface="Arial" panose="020B0604020202020204" pitchFamily="34" charset="0"/>
              <a:buChar char="•"/>
            </a:pPr>
            <a:endParaRPr lang="en-US" altLang="en-US" sz="1800" dirty="0">
              <a:cs typeface="Times New Roman" panose="02020603050405020304" pitchFamily="18" charset="0"/>
            </a:endParaRPr>
          </a:p>
          <a:p>
            <a:pPr>
              <a:buFont typeface="Arial" panose="020B0604020202020204" pitchFamily="34" charset="0"/>
              <a:buChar char="•"/>
            </a:pPr>
            <a:r>
              <a:rPr lang="en-US" altLang="en-US" sz="2800" dirty="0">
                <a:cs typeface="Times New Roman" panose="02020603050405020304" pitchFamily="18" charset="0"/>
              </a:rPr>
              <a:t> Variables on the stack disappear when the function exits</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505" y="125036"/>
            <a:ext cx="7886700" cy="1544359"/>
          </a:xfrm>
        </p:spPr>
        <p:txBody>
          <a:bodyPr>
            <a:normAutofit fontScale="90000"/>
          </a:bodyPr>
          <a:lstStyle/>
          <a:p>
            <a:r>
              <a:rPr lang="en-US" altLang="en-US" sz="3100" dirty="0"/>
              <a:t>Example of shared memory – </a:t>
            </a:r>
            <a:r>
              <a:rPr lang="en-US" altLang="en-US" sz="3100" b="1" dirty="0"/>
              <a:t>Reader </a:t>
            </a:r>
            <a:br>
              <a:rPr lang="en-US" altLang="en-US" sz="3100" dirty="0"/>
            </a:br>
            <a:r>
              <a:rPr lang="en-US" altLang="en-US" sz="3100" dirty="0"/>
              <a:t>Transfer blocks of data from a system V shared memory segment to </a:t>
            </a:r>
            <a:r>
              <a:rPr lang="en-US" altLang="en-US" sz="3100" i="1" dirty="0" err="1"/>
              <a:t>stdout</a:t>
            </a:r>
            <a:r>
              <a:rPr lang="en-US" altLang="en-US" sz="3200" dirty="0"/>
              <a:t>		     </a:t>
            </a:r>
            <a:r>
              <a:rPr lang="en-US" altLang="en-US" sz="2400" dirty="0"/>
              <a:t>(LPI, P. 1005) (</a:t>
            </a:r>
            <a:r>
              <a:rPr lang="en-US" altLang="en-US" sz="2400" b="1" dirty="0"/>
              <a:t>1 OF 4</a:t>
            </a:r>
            <a:r>
              <a:rPr lang="en-US" altLang="en-US" sz="2400" dirty="0"/>
              <a:t>)</a:t>
            </a:r>
            <a:br>
              <a:rPr lang="en-US" sz="900" dirty="0"/>
            </a:br>
            <a:endParaRPr lang="en-US" sz="2400" dirty="0"/>
          </a:p>
        </p:txBody>
      </p:sp>
      <p:sp>
        <p:nvSpPr>
          <p:cNvPr id="3" name="Content Placeholder 2"/>
          <p:cNvSpPr>
            <a:spLocks noGrp="1"/>
          </p:cNvSpPr>
          <p:nvPr>
            <p:ph idx="1"/>
          </p:nvPr>
        </p:nvSpPr>
        <p:spPr>
          <a:xfrm>
            <a:off x="614795" y="1535023"/>
            <a:ext cx="8453005" cy="5208378"/>
          </a:xfrm>
        </p:spPr>
        <p:txBody>
          <a:bodyPr/>
          <a:lstStyle/>
          <a:p>
            <a:pPr marL="0" indent="0">
              <a:buNone/>
            </a:pPr>
            <a:r>
              <a:rPr lang="en-US" sz="2000" dirty="0"/>
              <a:t>/* LPI page 1005, Listing 48-3 */</a:t>
            </a:r>
          </a:p>
          <a:p>
            <a:pPr marL="0" indent="0">
              <a:buNone/>
            </a:pPr>
            <a:r>
              <a:rPr lang="en-US" sz="2000" dirty="0"/>
              <a:t>#include "</a:t>
            </a:r>
            <a:r>
              <a:rPr lang="en-US" sz="2000" dirty="0" err="1"/>
              <a:t>svshm_xfr.h</a:t>
            </a:r>
            <a:r>
              <a:rPr lang="en-US" sz="2000" dirty="0"/>
              <a:t>"</a:t>
            </a:r>
          </a:p>
          <a:p>
            <a:pPr marL="0" indent="0">
              <a:buNone/>
            </a:pPr>
            <a:r>
              <a:rPr lang="en-US" sz="2000" dirty="0" err="1"/>
              <a:t>int</a:t>
            </a:r>
            <a:r>
              <a:rPr lang="en-US" sz="2000" dirty="0"/>
              <a:t> main(</a:t>
            </a:r>
            <a:r>
              <a:rPr lang="en-US" sz="2000" dirty="0" err="1"/>
              <a:t>int</a:t>
            </a:r>
            <a:r>
              <a:rPr lang="en-US" sz="2000" dirty="0"/>
              <a:t> </a:t>
            </a:r>
            <a:r>
              <a:rPr lang="en-US" sz="2000" dirty="0" err="1"/>
              <a:t>agrc</a:t>
            </a:r>
            <a:r>
              <a:rPr lang="en-US" sz="2000" dirty="0"/>
              <a:t>, char *</a:t>
            </a:r>
            <a:r>
              <a:rPr lang="en-US" sz="2000" dirty="0" err="1"/>
              <a:t>argv</a:t>
            </a:r>
            <a:r>
              <a:rPr lang="en-US" sz="2000" dirty="0"/>
              <a:t>[ ]) {</a:t>
            </a:r>
          </a:p>
          <a:p>
            <a:pPr marL="0" indent="0">
              <a:buNone/>
            </a:pPr>
            <a:r>
              <a:rPr lang="en-US" sz="2000" dirty="0"/>
              <a:t>    </a:t>
            </a:r>
            <a:r>
              <a:rPr lang="en-US" sz="2000" dirty="0" err="1"/>
              <a:t>int</a:t>
            </a:r>
            <a:r>
              <a:rPr lang="en-US" sz="2000" dirty="0"/>
              <a:t> </a:t>
            </a:r>
            <a:r>
              <a:rPr lang="en-US" sz="2000" dirty="0" err="1"/>
              <a:t>semid</a:t>
            </a:r>
            <a:r>
              <a:rPr lang="en-US" sz="2000" dirty="0"/>
              <a:t>, </a:t>
            </a:r>
            <a:r>
              <a:rPr lang="en-US" sz="2000" dirty="0" err="1"/>
              <a:t>shmid</a:t>
            </a:r>
            <a:r>
              <a:rPr lang="en-US" sz="2000" dirty="0"/>
              <a:t>, bytes, </a:t>
            </a:r>
            <a:r>
              <a:rPr lang="en-US" sz="2000" dirty="0" err="1"/>
              <a:t>xfrs</a:t>
            </a:r>
            <a:r>
              <a:rPr lang="en-US" sz="2000" dirty="0"/>
              <a:t>;				</a:t>
            </a:r>
          </a:p>
          <a:p>
            <a:pPr marL="0" indent="0">
              <a:buNone/>
            </a:pPr>
            <a:r>
              <a:rPr lang="en-US" sz="2000" dirty="0"/>
              <a:t>    </a:t>
            </a:r>
            <a:r>
              <a:rPr lang="en-US" sz="2000" b="1" dirty="0" err="1"/>
              <a:t>struct</a:t>
            </a:r>
            <a:r>
              <a:rPr lang="en-US" sz="2000" b="1" dirty="0"/>
              <a:t> </a:t>
            </a:r>
            <a:r>
              <a:rPr lang="en-US" sz="2000" b="1" dirty="0" err="1"/>
              <a:t>shmseg</a:t>
            </a:r>
            <a:r>
              <a:rPr lang="en-US" sz="2000" b="1" dirty="0"/>
              <a:t> *</a:t>
            </a:r>
            <a:r>
              <a:rPr lang="en-US" sz="2000" b="1" dirty="0" err="1"/>
              <a:t>shmp</a:t>
            </a:r>
            <a:r>
              <a:rPr lang="en-US" sz="2000" dirty="0"/>
              <a:t>;</a:t>
            </a:r>
          </a:p>
          <a:p>
            <a:pPr marL="0" indent="0">
              <a:buNone/>
            </a:pPr>
            <a:endParaRPr lang="en-US" sz="2000" dirty="0"/>
          </a:p>
          <a:p>
            <a:pPr marL="0" indent="0">
              <a:buNone/>
            </a:pPr>
            <a:r>
              <a:rPr lang="en-US" sz="2000" dirty="0"/>
              <a:t>    /* Get IDs for semaphore set and shared memory created by writer */</a:t>
            </a:r>
          </a:p>
          <a:p>
            <a:pPr marL="0" indent="0">
              <a:buNone/>
            </a:pPr>
            <a:r>
              <a:rPr lang="en-US" sz="2000" dirty="0"/>
              <a:t>    /* Obtain the IDs of the semaphore set and shared memory segment</a:t>
            </a:r>
          </a:p>
          <a:p>
            <a:pPr marL="0" indent="0">
              <a:buNone/>
            </a:pPr>
            <a:r>
              <a:rPr lang="en-US" sz="2000" dirty="0"/>
              <a:t>         that were created by the writer program. */</a:t>
            </a:r>
          </a:p>
          <a:p>
            <a:pPr marL="0" indent="0">
              <a:buNone/>
            </a:pPr>
            <a:endParaRPr lang="en-US" sz="2000" dirty="0"/>
          </a:p>
          <a:p>
            <a:pPr marL="0" indent="0">
              <a:buNone/>
            </a:pPr>
            <a:r>
              <a:rPr lang="en-US" sz="2000" dirty="0"/>
              <a:t>    </a:t>
            </a:r>
            <a:r>
              <a:rPr lang="en-US" sz="2000" dirty="0" err="1"/>
              <a:t>semid</a:t>
            </a:r>
            <a:r>
              <a:rPr lang="en-US" sz="2000" dirty="0"/>
              <a:t> = </a:t>
            </a:r>
            <a:r>
              <a:rPr lang="en-US" sz="2000" b="1" dirty="0" err="1">
                <a:solidFill>
                  <a:srgbClr val="00B050"/>
                </a:solidFill>
              </a:rPr>
              <a:t>semget</a:t>
            </a:r>
            <a:r>
              <a:rPr lang="en-US" sz="2000" dirty="0"/>
              <a:t>(SEM-KEY, 0, 0);</a:t>
            </a:r>
          </a:p>
          <a:p>
            <a:pPr marL="0" indent="0">
              <a:buNone/>
            </a:pPr>
            <a:r>
              <a:rPr lang="en-US" sz="2000" dirty="0"/>
              <a:t>    if (</a:t>
            </a:r>
            <a:r>
              <a:rPr lang="en-US" sz="2000" dirty="0" err="1"/>
              <a:t>semid</a:t>
            </a:r>
            <a:r>
              <a:rPr lang="en-US" sz="2000" dirty="0"/>
              <a:t> == -1)		</a:t>
            </a:r>
          </a:p>
          <a:p>
            <a:pPr marL="0" indent="0">
              <a:buNone/>
            </a:pPr>
            <a:r>
              <a:rPr lang="en-US" sz="2000" dirty="0"/>
              <a:t>	</a:t>
            </a:r>
            <a:r>
              <a:rPr lang="en-US" sz="2000" dirty="0" err="1">
                <a:solidFill>
                  <a:srgbClr val="00B050"/>
                </a:solidFill>
              </a:rPr>
              <a:t>errExit</a:t>
            </a:r>
            <a:r>
              <a:rPr lang="en-US" sz="2000" dirty="0"/>
              <a:t>("</a:t>
            </a:r>
            <a:r>
              <a:rPr lang="en-US" sz="2000" dirty="0" err="1"/>
              <a:t>semget</a:t>
            </a:r>
            <a:r>
              <a:rPr lang="en-US" sz="2000" dirty="0"/>
              <a:t>");                                         // csc60/</a:t>
            </a:r>
            <a:r>
              <a:rPr lang="en-US" sz="2000" dirty="0" err="1"/>
              <a:t>ClassExamples</a:t>
            </a:r>
            <a:r>
              <a:rPr lang="en-US" sz="2000" dirty="0"/>
              <a:t>/</a:t>
            </a:r>
            <a:r>
              <a:rPr lang="en-US" sz="2000" dirty="0" err="1"/>
              <a:t>svshm</a:t>
            </a:r>
            <a:r>
              <a:rPr lang="en-US" sz="2000" dirty="0"/>
              <a:t>…</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30</a:t>
            </a:fld>
            <a:endParaRPr lang="en-US" altLang="en-US" dirty="0"/>
          </a:p>
        </p:txBody>
      </p:sp>
      <p:sp>
        <p:nvSpPr>
          <p:cNvPr id="8" name="TextBox 7"/>
          <p:cNvSpPr txBox="1"/>
          <p:nvPr/>
        </p:nvSpPr>
        <p:spPr>
          <a:xfrm>
            <a:off x="6096000" y="5318510"/>
            <a:ext cx="1991251" cy="400110"/>
          </a:xfrm>
          <a:prstGeom prst="rect">
            <a:avLst/>
          </a:prstGeom>
          <a:solidFill>
            <a:schemeClr val="accent6">
              <a:lumMod val="20000"/>
              <a:lumOff val="80000"/>
            </a:schemeClr>
          </a:solidFill>
          <a:ln>
            <a:solidFill>
              <a:schemeClr val="accent6">
                <a:lumMod val="75000"/>
              </a:schemeClr>
            </a:solidFill>
          </a:ln>
        </p:spPr>
        <p:txBody>
          <a:bodyPr wrap="none" rtlCol="0">
            <a:spAutoFit/>
          </a:bodyPr>
          <a:lstStyle/>
          <a:p>
            <a:r>
              <a:rPr lang="en-US" altLang="en-US" sz="2000" dirty="0"/>
              <a:t>Get semaphore id</a:t>
            </a:r>
          </a:p>
        </p:txBody>
      </p:sp>
      <p:cxnSp>
        <p:nvCxnSpPr>
          <p:cNvPr id="9" name="Straight Arrow Connector 8"/>
          <p:cNvCxnSpPr/>
          <p:nvPr/>
        </p:nvCxnSpPr>
        <p:spPr>
          <a:xfrm flipH="1">
            <a:off x="4267200" y="5319502"/>
            <a:ext cx="1828800" cy="347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a:off x="642505" y="5137151"/>
            <a:ext cx="285750" cy="1219200"/>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8066687-BCB5-4782-BFEB-908553784832}"/>
              </a:ext>
            </a:extLst>
          </p:cNvPr>
          <p:cNvSpPr txBox="1"/>
          <p:nvPr/>
        </p:nvSpPr>
        <p:spPr>
          <a:xfrm>
            <a:off x="4879910" y="2808775"/>
            <a:ext cx="3725700" cy="400110"/>
          </a:xfrm>
          <a:prstGeom prst="rect">
            <a:avLst/>
          </a:prstGeom>
          <a:solidFill>
            <a:schemeClr val="accent6">
              <a:lumMod val="20000"/>
              <a:lumOff val="80000"/>
            </a:schemeClr>
          </a:solidFill>
          <a:ln>
            <a:solidFill>
              <a:schemeClr val="accent6">
                <a:lumMod val="75000"/>
              </a:schemeClr>
            </a:solidFill>
          </a:ln>
        </p:spPr>
        <p:txBody>
          <a:bodyPr wrap="none" rtlCol="0">
            <a:spAutoFit/>
          </a:bodyPr>
          <a:lstStyle/>
          <a:p>
            <a:r>
              <a:rPr lang="en-US" altLang="en-US" sz="2000" dirty="0"/>
              <a:t>Declare a shared memory segment</a:t>
            </a:r>
            <a:endParaRPr lang="en-US" dirty="0"/>
          </a:p>
        </p:txBody>
      </p:sp>
      <p:cxnSp>
        <p:nvCxnSpPr>
          <p:cNvPr id="12" name="Straight Arrow Connector 11">
            <a:extLst>
              <a:ext uri="{FF2B5EF4-FFF2-40B4-BE49-F238E27FC236}">
                <a16:creationId xmlns:a16="http://schemas.microsoft.com/office/drawing/2014/main" id="{610DAF34-7EDC-4544-B095-F186697EEC18}"/>
              </a:ext>
            </a:extLst>
          </p:cNvPr>
          <p:cNvCxnSpPr>
            <a:cxnSpLocks/>
          </p:cNvCxnSpPr>
          <p:nvPr/>
        </p:nvCxnSpPr>
        <p:spPr>
          <a:xfrm flipH="1">
            <a:off x="3352800" y="3008830"/>
            <a:ext cx="1524000" cy="3439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642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11"/>
            <a:ext cx="7886700" cy="748636"/>
          </a:xfrm>
        </p:spPr>
        <p:txBody>
          <a:bodyPr anchor="t">
            <a:normAutofit fontScale="90000"/>
          </a:bodyPr>
          <a:lstStyle/>
          <a:p>
            <a:r>
              <a:rPr lang="en-US" altLang="en-US" sz="3200" dirty="0"/>
              <a:t>Example of shared memory – </a:t>
            </a:r>
            <a:r>
              <a:rPr lang="en-US" altLang="en-US" sz="3200" b="1" dirty="0"/>
              <a:t>Reader</a:t>
            </a:r>
            <a:r>
              <a:rPr lang="en-US" altLang="en-US" sz="3200" dirty="0"/>
              <a:t>  </a:t>
            </a:r>
            <a:r>
              <a:rPr lang="en-US" altLang="en-US" sz="2400" dirty="0"/>
              <a:t>(2 OF 4)</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601854" y="1166446"/>
            <a:ext cx="8444174" cy="6089151"/>
          </a:xfrm>
        </p:spPr>
        <p:txBody>
          <a:bodyPr/>
          <a:lstStyle/>
          <a:p>
            <a:pPr marL="0" indent="0">
              <a:buNone/>
            </a:pPr>
            <a:r>
              <a:rPr lang="en-US" sz="2000" dirty="0"/>
              <a:t>     </a:t>
            </a:r>
            <a:r>
              <a:rPr lang="en-US" sz="2000" dirty="0" err="1"/>
              <a:t>shmid</a:t>
            </a:r>
            <a:r>
              <a:rPr lang="en-US" sz="2000" dirty="0"/>
              <a:t> = </a:t>
            </a:r>
            <a:r>
              <a:rPr lang="en-US" sz="2000" b="1" dirty="0" err="1"/>
              <a:t>shmget</a:t>
            </a:r>
            <a:r>
              <a:rPr lang="en-US" sz="2000" dirty="0"/>
              <a:t>(SHM_KEY, 0, 0);</a:t>
            </a:r>
          </a:p>
          <a:p>
            <a:pPr marL="0" indent="0">
              <a:buNone/>
            </a:pPr>
            <a:r>
              <a:rPr lang="en-US" sz="2000" dirty="0"/>
              <a:t>     if (</a:t>
            </a:r>
            <a:r>
              <a:rPr lang="en-US" sz="2000" dirty="0" err="1"/>
              <a:t>shmid</a:t>
            </a:r>
            <a:r>
              <a:rPr lang="en-US" sz="2000" dirty="0"/>
              <a:t> == -1)		</a:t>
            </a:r>
          </a:p>
          <a:p>
            <a:pPr marL="0" indent="0">
              <a:buNone/>
            </a:pPr>
            <a:r>
              <a:rPr lang="en-US" sz="2000" dirty="0"/>
              <a:t>	</a:t>
            </a:r>
            <a:r>
              <a:rPr lang="en-US" sz="2000" dirty="0" err="1"/>
              <a:t>errExit</a:t>
            </a:r>
            <a:r>
              <a:rPr lang="en-US" sz="2000" dirty="0"/>
              <a:t>("</a:t>
            </a:r>
            <a:r>
              <a:rPr lang="en-US" sz="2000" dirty="0" err="1"/>
              <a:t>shmget</a:t>
            </a:r>
            <a:r>
              <a:rPr lang="en-US" sz="2000" dirty="0"/>
              <a:t>");</a:t>
            </a:r>
          </a:p>
          <a:p>
            <a:pPr marL="0" indent="0">
              <a:buNone/>
            </a:pPr>
            <a:endParaRPr lang="en-US" sz="2000" dirty="0"/>
          </a:p>
          <a:p>
            <a:pPr marL="0" indent="0">
              <a:buNone/>
            </a:pPr>
            <a:r>
              <a:rPr lang="en-US" sz="2000" dirty="0"/>
              <a:t>    /* Attach the shared memory segment for read-only access. */</a:t>
            </a:r>
          </a:p>
          <a:p>
            <a:pPr marL="0" indent="0">
              <a:buNone/>
            </a:pPr>
            <a:r>
              <a:rPr lang="en-US" sz="2000" dirty="0"/>
              <a:t>    </a:t>
            </a:r>
            <a:r>
              <a:rPr lang="en-US" sz="2000" dirty="0" err="1"/>
              <a:t>shmp</a:t>
            </a:r>
            <a:r>
              <a:rPr lang="en-US" sz="2000" dirty="0"/>
              <a:t> = </a:t>
            </a:r>
            <a:r>
              <a:rPr lang="en-US" sz="2000" b="1" dirty="0" err="1"/>
              <a:t>shmat</a:t>
            </a:r>
            <a:r>
              <a:rPr lang="en-US" sz="2000" dirty="0"/>
              <a:t>(</a:t>
            </a:r>
            <a:r>
              <a:rPr lang="en-US" sz="2000" dirty="0" err="1"/>
              <a:t>shmid</a:t>
            </a:r>
            <a:r>
              <a:rPr lang="en-US" sz="2000" dirty="0"/>
              <a:t>, NULL, SHM_RDONLY);</a:t>
            </a:r>
          </a:p>
          <a:p>
            <a:pPr marL="0" indent="0">
              <a:buNone/>
            </a:pPr>
            <a:r>
              <a:rPr lang="en-US" sz="2000" dirty="0"/>
              <a:t>    if (</a:t>
            </a:r>
            <a:r>
              <a:rPr lang="en-US" sz="2000" dirty="0" err="1"/>
              <a:t>shmp</a:t>
            </a:r>
            <a:r>
              <a:rPr lang="en-US" sz="2000" dirty="0"/>
              <a:t> == (void *) -1)</a:t>
            </a:r>
          </a:p>
          <a:p>
            <a:pPr marL="0" indent="0">
              <a:buNone/>
            </a:pPr>
            <a:r>
              <a:rPr lang="en-US" sz="2000" dirty="0"/>
              <a:t>	</a:t>
            </a:r>
            <a:r>
              <a:rPr lang="en-US" sz="2000" dirty="0" err="1"/>
              <a:t>errExit</a:t>
            </a:r>
            <a:r>
              <a:rPr lang="en-US" sz="2000" dirty="0"/>
              <a:t>("</a:t>
            </a:r>
            <a:r>
              <a:rPr lang="en-US" sz="2000" dirty="0" err="1"/>
              <a:t>shmat</a:t>
            </a:r>
            <a:r>
              <a:rPr lang="en-US" sz="2000" dirty="0"/>
              <a:t>");    </a:t>
            </a:r>
          </a:p>
          <a:p>
            <a:pPr marL="0" indent="0">
              <a:buNone/>
            </a:pPr>
            <a:endParaRPr lang="en-US" sz="2000" dirty="0"/>
          </a:p>
          <a:p>
            <a:pPr marL="0" indent="0">
              <a:buNone/>
            </a:pPr>
            <a:r>
              <a:rPr lang="en-US" sz="2000" dirty="0"/>
              <a:t>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31</a:t>
            </a:fld>
            <a:endParaRPr lang="en-US" altLang="en-US" dirty="0"/>
          </a:p>
        </p:txBody>
      </p:sp>
      <p:sp>
        <p:nvSpPr>
          <p:cNvPr id="5" name="TextBox 4"/>
          <p:cNvSpPr txBox="1"/>
          <p:nvPr/>
        </p:nvSpPr>
        <p:spPr>
          <a:xfrm>
            <a:off x="6447253" y="1735501"/>
            <a:ext cx="2614874" cy="400110"/>
          </a:xfrm>
          <a:prstGeom prst="rect">
            <a:avLst/>
          </a:prstGeom>
          <a:solidFill>
            <a:schemeClr val="accent5">
              <a:lumMod val="40000"/>
              <a:lumOff val="60000"/>
            </a:schemeClr>
          </a:solidFill>
          <a:ln>
            <a:solidFill>
              <a:schemeClr val="accent5">
                <a:lumMod val="60000"/>
                <a:lumOff val="40000"/>
              </a:schemeClr>
            </a:solidFill>
          </a:ln>
        </p:spPr>
        <p:txBody>
          <a:bodyPr wrap="square" rtlCol="0">
            <a:spAutoFit/>
          </a:bodyPr>
          <a:lstStyle/>
          <a:p>
            <a:r>
              <a:rPr lang="en-US" altLang="en-US" sz="2000" dirty="0"/>
              <a:t>Attach shared memory</a:t>
            </a:r>
          </a:p>
        </p:txBody>
      </p:sp>
      <p:cxnSp>
        <p:nvCxnSpPr>
          <p:cNvPr id="6" name="Straight Arrow Connector 5"/>
          <p:cNvCxnSpPr/>
          <p:nvPr/>
        </p:nvCxnSpPr>
        <p:spPr>
          <a:xfrm flipH="1" flipV="1">
            <a:off x="4434348" y="1386348"/>
            <a:ext cx="2023602" cy="37508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485774" y="1219200"/>
            <a:ext cx="428625" cy="2895600"/>
          </a:xfrm>
          <a:prstGeom prst="leftBrac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flipH="1">
            <a:off x="2971800" y="2135611"/>
            <a:ext cx="3475453" cy="912389"/>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335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11"/>
            <a:ext cx="7886700" cy="748636"/>
          </a:xfrm>
        </p:spPr>
        <p:txBody>
          <a:bodyPr anchor="t">
            <a:normAutofit fontScale="90000"/>
          </a:bodyPr>
          <a:lstStyle/>
          <a:p>
            <a:r>
              <a:rPr lang="en-US" altLang="en-US" sz="3200" dirty="0"/>
              <a:t>Example of shared memory – </a:t>
            </a:r>
            <a:r>
              <a:rPr lang="en-US" altLang="en-US" sz="3200" b="1" dirty="0"/>
              <a:t>Reader</a:t>
            </a:r>
            <a:r>
              <a:rPr lang="en-US" altLang="en-US" sz="3200" dirty="0"/>
              <a:t>  </a:t>
            </a:r>
            <a:r>
              <a:rPr lang="en-US" altLang="en-US" sz="2400" dirty="0"/>
              <a:t>(3 OF 4)</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495091" y="981243"/>
            <a:ext cx="8444174" cy="4877685"/>
          </a:xfrm>
        </p:spPr>
        <p:txBody>
          <a:bodyPr/>
          <a:lstStyle/>
          <a:p>
            <a:pPr marL="0" indent="0">
              <a:buNone/>
            </a:pPr>
            <a:r>
              <a:rPr lang="en-US" sz="2000" dirty="0"/>
              <a:t>     /* Transfer blocks of data from shared memory to </a:t>
            </a:r>
            <a:r>
              <a:rPr lang="en-US" sz="2000" dirty="0" err="1"/>
              <a:t>stdout</a:t>
            </a:r>
            <a:r>
              <a:rPr lang="en-US" sz="2000" dirty="0"/>
              <a:t> */</a:t>
            </a:r>
          </a:p>
          <a:p>
            <a:pPr marL="0" indent="0">
              <a:buNone/>
            </a:pPr>
            <a:r>
              <a:rPr lang="en-US" sz="2000" dirty="0"/>
              <a:t>    for (</a:t>
            </a:r>
            <a:r>
              <a:rPr lang="en-US" sz="2000" dirty="0" err="1"/>
              <a:t>xfers</a:t>
            </a:r>
            <a:r>
              <a:rPr lang="en-US" sz="2000" dirty="0"/>
              <a:t> = 0, bytes = 0; </a:t>
            </a:r>
            <a:r>
              <a:rPr lang="en-US" sz="2000" dirty="0" err="1"/>
              <a:t>xfers</a:t>
            </a:r>
            <a:r>
              <a:rPr lang="en-US" sz="2000" dirty="0"/>
              <a:t>++) {</a:t>
            </a:r>
          </a:p>
          <a:p>
            <a:pPr marL="0" indent="0">
              <a:buNone/>
            </a:pPr>
            <a:r>
              <a:rPr lang="en-US" sz="2000" dirty="0"/>
              <a:t>	if(</a:t>
            </a:r>
            <a:r>
              <a:rPr lang="en-US" sz="2000" dirty="0" err="1"/>
              <a:t>reserveSem</a:t>
            </a:r>
            <a:r>
              <a:rPr lang="en-US" sz="2000" dirty="0"/>
              <a:t>(</a:t>
            </a:r>
            <a:r>
              <a:rPr lang="en-US" sz="2000" dirty="0" err="1"/>
              <a:t>semid</a:t>
            </a:r>
            <a:r>
              <a:rPr lang="en-US" sz="2000" dirty="0"/>
              <a:t> (READ_SEM) == -1) 	// Wait for our turn </a:t>
            </a:r>
          </a:p>
          <a:p>
            <a:pPr marL="0" indent="0">
              <a:buNone/>
            </a:pPr>
            <a:r>
              <a:rPr lang="en-US" sz="2000" dirty="0"/>
              <a:t>	    </a:t>
            </a:r>
            <a:r>
              <a:rPr lang="en-US" sz="2000" dirty="0" err="1"/>
              <a:t>errExit</a:t>
            </a:r>
            <a:r>
              <a:rPr lang="en-US" sz="2000" dirty="0"/>
              <a:t>("</a:t>
            </a:r>
            <a:r>
              <a:rPr lang="en-US" sz="2000" dirty="0" err="1"/>
              <a:t>reserveSen</a:t>
            </a:r>
            <a:r>
              <a:rPr lang="en-US" sz="2000" dirty="0"/>
              <a:t>");</a:t>
            </a:r>
          </a:p>
          <a:p>
            <a:pPr marL="0" indent="0">
              <a:buNone/>
            </a:pPr>
            <a:r>
              <a:rPr lang="en-US" sz="2000" dirty="0"/>
              <a:t>	if (</a:t>
            </a:r>
            <a:r>
              <a:rPr lang="en-US" sz="2000" dirty="0" err="1"/>
              <a:t>shmp</a:t>
            </a:r>
            <a:r>
              <a:rPr lang="en-US" sz="2000" dirty="0"/>
              <a:t>-&gt;</a:t>
            </a:r>
            <a:r>
              <a:rPr lang="en-US" sz="2000" dirty="0" err="1"/>
              <a:t>cnt</a:t>
            </a:r>
            <a:r>
              <a:rPr lang="en-US" sz="2000" dirty="0"/>
              <a:t> == 0)				// Writer encountered EOF</a:t>
            </a:r>
          </a:p>
          <a:p>
            <a:pPr marL="0" indent="0">
              <a:buNone/>
            </a:pPr>
            <a:r>
              <a:rPr lang="en-US" sz="2000" dirty="0"/>
              <a:t>	    break;                                                        // </a:t>
            </a:r>
            <a:r>
              <a:rPr lang="en-US" sz="2000" dirty="0" err="1"/>
              <a:t>shmp</a:t>
            </a:r>
            <a:r>
              <a:rPr lang="en-US" sz="2000" dirty="0"/>
              <a:t>-&gt; </a:t>
            </a:r>
            <a:r>
              <a:rPr lang="en-US" sz="2000" dirty="0" err="1"/>
              <a:t>cnt</a:t>
            </a:r>
            <a:r>
              <a:rPr lang="en-US" sz="2000" dirty="0"/>
              <a:t> is the Read</a:t>
            </a:r>
          </a:p>
          <a:p>
            <a:pPr marL="0" indent="0">
              <a:buNone/>
            </a:pPr>
            <a:r>
              <a:rPr lang="en-US" sz="2000" dirty="0"/>
              <a:t>	bytes += </a:t>
            </a:r>
            <a:r>
              <a:rPr lang="en-US" sz="2000" dirty="0" err="1"/>
              <a:t>shmp</a:t>
            </a:r>
            <a:r>
              <a:rPr lang="en-US" sz="2000" dirty="0"/>
              <a:t>-&gt;</a:t>
            </a:r>
            <a:r>
              <a:rPr lang="en-US" sz="2000" dirty="0" err="1"/>
              <a:t>cnt</a:t>
            </a:r>
            <a:r>
              <a:rPr lang="en-US" sz="2000" dirty="0"/>
              <a:t>;                                   //      </a:t>
            </a:r>
            <a:r>
              <a:rPr lang="en-US" sz="2000"/>
              <a:t>from memory.</a:t>
            </a:r>
            <a:endParaRPr lang="en-US" sz="2000" dirty="0"/>
          </a:p>
          <a:p>
            <a:pPr marL="0" indent="0">
              <a:buNone/>
            </a:pPr>
            <a:endParaRPr lang="en-US" sz="2000" dirty="0"/>
          </a:p>
          <a:p>
            <a:pPr marL="0" indent="0">
              <a:buNone/>
            </a:pPr>
            <a:r>
              <a:rPr lang="en-US" sz="2000" dirty="0"/>
              <a:t>	if (write(STDOUT_FILENO, </a:t>
            </a:r>
            <a:r>
              <a:rPr lang="en-US" sz="2000" dirty="0" err="1"/>
              <a:t>shmp</a:t>
            </a:r>
            <a:r>
              <a:rPr lang="en-US" sz="2000" dirty="0"/>
              <a:t>-&gt;</a:t>
            </a:r>
            <a:r>
              <a:rPr lang="en-US" sz="2000" dirty="0" err="1"/>
              <a:t>buf</a:t>
            </a:r>
            <a:r>
              <a:rPr lang="en-US" sz="2000" dirty="0"/>
              <a:t>, </a:t>
            </a:r>
            <a:r>
              <a:rPr lang="en-US" sz="2000" dirty="0" err="1"/>
              <a:t>shmp</a:t>
            </a:r>
            <a:r>
              <a:rPr lang="en-US" sz="2000" dirty="0"/>
              <a:t>-&gt;</a:t>
            </a:r>
            <a:r>
              <a:rPr lang="en-US" sz="2000" dirty="0" err="1"/>
              <a:t>cnt</a:t>
            </a:r>
            <a:r>
              <a:rPr lang="en-US" sz="2000" dirty="0"/>
              <a:t>, != </a:t>
            </a:r>
            <a:r>
              <a:rPr lang="en-US" sz="2000" dirty="0" err="1"/>
              <a:t>shmp</a:t>
            </a:r>
            <a:r>
              <a:rPr lang="en-US" sz="2000" dirty="0"/>
              <a:t>-&gt;</a:t>
            </a:r>
            <a:r>
              <a:rPr lang="en-US" sz="2000" dirty="0" err="1"/>
              <a:t>cnt</a:t>
            </a:r>
            <a:r>
              <a:rPr lang="en-US" sz="2000" dirty="0"/>
              <a:t>)</a:t>
            </a:r>
          </a:p>
          <a:p>
            <a:pPr marL="0" indent="0">
              <a:buNone/>
            </a:pPr>
            <a:r>
              <a:rPr lang="en-US" sz="2000" dirty="0"/>
              <a:t>	    fatal("partial/failed write");</a:t>
            </a:r>
          </a:p>
          <a:p>
            <a:pPr marL="0" indent="0">
              <a:buNone/>
            </a:pPr>
            <a:r>
              <a:rPr lang="en-US" sz="2000" dirty="0"/>
              <a:t>	if(</a:t>
            </a:r>
            <a:r>
              <a:rPr lang="en-US" sz="2000" dirty="0" err="1"/>
              <a:t>releaseSem</a:t>
            </a:r>
            <a:r>
              <a:rPr lang="en-US" sz="2000" dirty="0"/>
              <a:t>(</a:t>
            </a:r>
            <a:r>
              <a:rPr lang="en-US" sz="2000" dirty="0" err="1"/>
              <a:t>semid</a:t>
            </a:r>
            <a:r>
              <a:rPr lang="en-US" sz="2000" dirty="0"/>
              <a:t>, WRITE_SEM) == -1)	</a:t>
            </a:r>
          </a:p>
          <a:p>
            <a:pPr marL="0" indent="0">
              <a:buNone/>
            </a:pPr>
            <a:r>
              <a:rPr lang="en-US" sz="2000" dirty="0"/>
              <a:t>	    </a:t>
            </a:r>
            <a:r>
              <a:rPr lang="en-US" sz="2000" dirty="0" err="1"/>
              <a:t>errExit</a:t>
            </a:r>
            <a:r>
              <a:rPr lang="en-US" sz="2000" dirty="0"/>
              <a:t>("</a:t>
            </a:r>
            <a:r>
              <a:rPr lang="en-US" sz="2000" dirty="0" err="1"/>
              <a:t>releaseSem</a:t>
            </a:r>
            <a:r>
              <a:rPr lang="en-US" sz="2000" dirty="0"/>
              <a:t>");</a:t>
            </a:r>
          </a:p>
          <a:p>
            <a:pPr marL="0" indent="0">
              <a:buNone/>
            </a:pPr>
            <a:r>
              <a:rPr lang="en-US" sz="2000" dirty="0"/>
              <a:t>   </a:t>
            </a:r>
          </a:p>
          <a:p>
            <a:pPr marL="0" indent="0">
              <a:buNone/>
            </a:pPr>
            <a:r>
              <a:rPr lang="en-US" sz="2000" dirty="0"/>
              <a:t>    }   /* end of for loop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32</a:t>
            </a:fld>
            <a:endParaRPr lang="en-US" altLang="en-US" dirty="0"/>
          </a:p>
        </p:txBody>
      </p:sp>
      <p:sp>
        <p:nvSpPr>
          <p:cNvPr id="5" name="Left Brace 4"/>
          <p:cNvSpPr/>
          <p:nvPr/>
        </p:nvSpPr>
        <p:spPr>
          <a:xfrm>
            <a:off x="923925" y="1811087"/>
            <a:ext cx="304800" cy="555200"/>
          </a:xfrm>
          <a:prstGeom prst="lef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flipH="1">
            <a:off x="4724400" y="1524000"/>
            <a:ext cx="1716173" cy="287087"/>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57950" y="1315867"/>
            <a:ext cx="2467081" cy="400110"/>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r>
              <a:rPr lang="en-US" altLang="en-US" sz="2000" dirty="0"/>
              <a:t>Wait for Reader turn</a:t>
            </a:r>
          </a:p>
        </p:txBody>
      </p:sp>
      <p:sp>
        <p:nvSpPr>
          <p:cNvPr id="9" name="TextBox 8"/>
          <p:cNvSpPr txBox="1"/>
          <p:nvPr/>
        </p:nvSpPr>
        <p:spPr>
          <a:xfrm>
            <a:off x="6553200" y="5029200"/>
            <a:ext cx="2074778" cy="400110"/>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altLang="en-US" sz="2000" dirty="0"/>
              <a:t>Give Writer a turn</a:t>
            </a:r>
          </a:p>
        </p:txBody>
      </p:sp>
      <p:cxnSp>
        <p:nvCxnSpPr>
          <p:cNvPr id="10" name="Straight Arrow Connector 9"/>
          <p:cNvCxnSpPr>
            <a:stCxn id="9" idx="1"/>
          </p:cNvCxnSpPr>
          <p:nvPr/>
        </p:nvCxnSpPr>
        <p:spPr>
          <a:xfrm flipH="1" flipV="1">
            <a:off x="4800600" y="5052059"/>
            <a:ext cx="1752600" cy="17719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923925" y="4724400"/>
            <a:ext cx="285750" cy="829791"/>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868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11"/>
            <a:ext cx="7886700" cy="748636"/>
          </a:xfrm>
        </p:spPr>
        <p:txBody>
          <a:bodyPr anchor="t">
            <a:normAutofit fontScale="90000"/>
          </a:bodyPr>
          <a:lstStyle/>
          <a:p>
            <a:r>
              <a:rPr lang="en-US" altLang="en-US" sz="3200" dirty="0"/>
              <a:t>Example of shared memory – </a:t>
            </a:r>
            <a:r>
              <a:rPr lang="en-US" altLang="en-US" sz="3200" b="1" dirty="0"/>
              <a:t>Reader</a:t>
            </a:r>
            <a:r>
              <a:rPr lang="en-US" altLang="en-US" sz="3200" dirty="0"/>
              <a:t>  </a:t>
            </a:r>
            <a:r>
              <a:rPr lang="en-US" altLang="en-US" sz="2400" dirty="0"/>
              <a:t>(4 OF 4)</a:t>
            </a:r>
            <a:br>
              <a:rPr lang="en-US" altLang="en-US" sz="3200" dirty="0"/>
            </a:br>
            <a:r>
              <a:rPr lang="en-US" altLang="en-US" sz="3200" dirty="0"/>
              <a:t>						</a:t>
            </a:r>
            <a:endParaRPr lang="en-US" sz="2400" dirty="0"/>
          </a:p>
        </p:txBody>
      </p:sp>
      <p:sp>
        <p:nvSpPr>
          <p:cNvPr id="3" name="Content Placeholder 2"/>
          <p:cNvSpPr>
            <a:spLocks noGrp="1"/>
          </p:cNvSpPr>
          <p:nvPr>
            <p:ph idx="1"/>
          </p:nvPr>
        </p:nvSpPr>
        <p:spPr>
          <a:xfrm>
            <a:off x="628650" y="1066800"/>
            <a:ext cx="8444174" cy="6089151"/>
          </a:xfrm>
        </p:spPr>
        <p:txBody>
          <a:bodyPr/>
          <a:lstStyle/>
          <a:p>
            <a:pPr marL="0" indent="0">
              <a:buNone/>
            </a:pPr>
            <a:r>
              <a:rPr lang="en-US" sz="2000" dirty="0"/>
              <a:t>    /* After exiting the loop, detach the shared memory segment */</a:t>
            </a:r>
          </a:p>
          <a:p>
            <a:pPr marL="0" indent="0">
              <a:buNone/>
            </a:pPr>
            <a:r>
              <a:rPr lang="en-US" sz="2000" dirty="0"/>
              <a:t>     if (</a:t>
            </a:r>
            <a:r>
              <a:rPr lang="en-US" sz="2000" dirty="0" err="1"/>
              <a:t>shmdt</a:t>
            </a:r>
            <a:r>
              <a:rPr lang="en-US" sz="2000" dirty="0"/>
              <a:t>(</a:t>
            </a:r>
            <a:r>
              <a:rPr lang="en-US" sz="2000" dirty="0" err="1"/>
              <a:t>shmp</a:t>
            </a:r>
            <a:r>
              <a:rPr lang="en-US" sz="2000" dirty="0"/>
              <a:t>) == -1)</a:t>
            </a:r>
          </a:p>
          <a:p>
            <a:pPr marL="0" indent="0">
              <a:buNone/>
            </a:pPr>
            <a:r>
              <a:rPr lang="en-US" sz="2000" dirty="0"/>
              <a:t>	</a:t>
            </a:r>
            <a:r>
              <a:rPr lang="en-US" sz="2000" dirty="0" err="1"/>
              <a:t>errExit</a:t>
            </a:r>
            <a:r>
              <a:rPr lang="en-US" sz="2000" dirty="0"/>
              <a:t>("</a:t>
            </a:r>
            <a:r>
              <a:rPr lang="en-US" sz="2000" dirty="0" err="1"/>
              <a:t>shmdt</a:t>
            </a:r>
            <a:r>
              <a:rPr lang="en-US" sz="2000" dirty="0"/>
              <a:t>");</a:t>
            </a:r>
          </a:p>
          <a:p>
            <a:pPr marL="0" indent="0">
              <a:buNone/>
            </a:pPr>
            <a:endParaRPr lang="en-US" sz="2000" dirty="0"/>
          </a:p>
          <a:p>
            <a:pPr marL="0" indent="0">
              <a:buNone/>
            </a:pPr>
            <a:r>
              <a:rPr lang="en-US" sz="2000" dirty="0"/>
              <a:t>    /* Release the writer semaphore, so that the writer program can remove the</a:t>
            </a:r>
          </a:p>
          <a:p>
            <a:pPr marL="0" indent="0">
              <a:buNone/>
            </a:pPr>
            <a:r>
              <a:rPr lang="en-US" sz="2000" dirty="0"/>
              <a:t>         IPC objects */</a:t>
            </a:r>
          </a:p>
          <a:p>
            <a:pPr marL="0" indent="0">
              <a:buNone/>
            </a:pPr>
            <a:r>
              <a:rPr lang="en-US" sz="2000" dirty="0"/>
              <a:t>    /* Give writer one more turn, so it can clean up */</a:t>
            </a:r>
          </a:p>
          <a:p>
            <a:pPr marL="0" indent="0">
              <a:buNone/>
            </a:pPr>
            <a:r>
              <a:rPr lang="en-US" sz="2000" dirty="0"/>
              <a:t>    if (</a:t>
            </a:r>
            <a:r>
              <a:rPr lang="en-US" sz="2000" dirty="0" err="1"/>
              <a:t>reserveSem</a:t>
            </a:r>
            <a:r>
              <a:rPr lang="en-US" sz="2000" dirty="0"/>
              <a:t>(</a:t>
            </a:r>
            <a:r>
              <a:rPr lang="en-US" sz="2000" dirty="0" err="1"/>
              <a:t>semid</a:t>
            </a:r>
            <a:r>
              <a:rPr lang="en-US" sz="2000" dirty="0"/>
              <a:t>, WRITE_SEM) == -1)	 </a:t>
            </a:r>
          </a:p>
          <a:p>
            <a:pPr marL="0" indent="0">
              <a:buNone/>
            </a:pPr>
            <a:r>
              <a:rPr lang="en-US" sz="2000" dirty="0"/>
              <a:t>   	</a:t>
            </a:r>
            <a:r>
              <a:rPr lang="en-US" sz="2000" dirty="0" err="1"/>
              <a:t>errExit</a:t>
            </a:r>
            <a:r>
              <a:rPr lang="en-US" sz="2000" dirty="0"/>
              <a:t>("</a:t>
            </a:r>
            <a:r>
              <a:rPr lang="en-US" sz="2000" dirty="0" err="1"/>
              <a:t>reserveSem</a:t>
            </a:r>
            <a:r>
              <a:rPr lang="en-US" sz="2000" dirty="0"/>
              <a:t>");	</a:t>
            </a:r>
          </a:p>
          <a:p>
            <a:pPr marL="0" indent="0">
              <a:buNone/>
            </a:pPr>
            <a:r>
              <a:rPr lang="en-US" sz="2000" dirty="0"/>
              <a:t>   </a:t>
            </a:r>
          </a:p>
          <a:p>
            <a:pPr marL="0" indent="0">
              <a:buNone/>
            </a:pPr>
            <a:r>
              <a:rPr lang="en-US" sz="2000" dirty="0"/>
              <a:t>    </a:t>
            </a:r>
            <a:r>
              <a:rPr lang="en-US" sz="2000" dirty="0" err="1"/>
              <a:t>fprintf</a:t>
            </a:r>
            <a:r>
              <a:rPr lang="en-US" sz="2000" dirty="0"/>
              <a:t>(</a:t>
            </a:r>
            <a:r>
              <a:rPr lang="en-US" sz="2000" dirty="0" err="1"/>
              <a:t>stderr</a:t>
            </a:r>
            <a:r>
              <a:rPr lang="en-US" sz="2000" dirty="0"/>
              <a:t>, "Received %d bytes (%d </a:t>
            </a:r>
            <a:r>
              <a:rPr lang="en-US" sz="2000" dirty="0" err="1"/>
              <a:t>xfrs</a:t>
            </a:r>
            <a:r>
              <a:rPr lang="en-US" sz="2000" dirty="0"/>
              <a:t>)\n", bytes, </a:t>
            </a:r>
            <a:r>
              <a:rPr lang="en-US" sz="2000" dirty="0" err="1"/>
              <a:t>xfers</a:t>
            </a:r>
            <a:r>
              <a:rPr lang="en-US" sz="2000" dirty="0"/>
              <a:t>);</a:t>
            </a:r>
          </a:p>
          <a:p>
            <a:pPr marL="0" indent="0">
              <a:buNone/>
            </a:pPr>
            <a:r>
              <a:rPr lang="en-US" sz="2000" dirty="0"/>
              <a:t>    exit(EXIT_SUCCESS);</a:t>
            </a:r>
          </a:p>
          <a:p>
            <a:pPr marL="0" indent="0">
              <a:buNone/>
            </a:pPr>
            <a:r>
              <a:rPr lang="en-US" sz="2000" dirty="0"/>
              <a:t>}</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33</a:t>
            </a:fld>
            <a:endParaRPr lang="en-US" altLang="en-US" dirty="0"/>
          </a:p>
        </p:txBody>
      </p:sp>
    </p:spTree>
    <p:extLst>
      <p:ext uri="{BB962C8B-B14F-4D97-AF65-F5344CB8AC3E}">
        <p14:creationId xmlns:p14="http://schemas.microsoft.com/office/powerpoint/2010/main" val="3730525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idx="4294967295"/>
          </p:nvPr>
        </p:nvSpPr>
        <p:spPr>
          <a:xfrm>
            <a:off x="762000" y="76200"/>
            <a:ext cx="7902575" cy="1143000"/>
          </a:xfrm>
        </p:spPr>
        <p:txBody>
          <a:bodyPr/>
          <a:lstStyle/>
          <a:p>
            <a:pPr>
              <a:defRPr/>
            </a:pPr>
            <a:r>
              <a:rPr lang="en-US" altLang="en-US" sz="4000" dirty="0"/>
              <a:t>Shared memory demo</a:t>
            </a: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34</a:t>
            </a:fld>
            <a:endParaRPr lang="en-US" altLang="en-US" dirty="0"/>
          </a:p>
        </p:txBody>
      </p:sp>
      <p:sp>
        <p:nvSpPr>
          <p:cNvPr id="3" name="TextBox 2"/>
          <p:cNvSpPr txBox="1"/>
          <p:nvPr/>
        </p:nvSpPr>
        <p:spPr>
          <a:xfrm>
            <a:off x="759691" y="1219200"/>
            <a:ext cx="4119782" cy="4154984"/>
          </a:xfrm>
          <a:prstGeom prst="rect">
            <a:avLst/>
          </a:prstGeom>
          <a:noFill/>
          <a:ln w="28575">
            <a:solidFill>
              <a:schemeClr val="accent1"/>
            </a:solidFill>
          </a:ln>
        </p:spPr>
        <p:txBody>
          <a:bodyPr wrap="none" rtlCol="0">
            <a:spAutoFit/>
          </a:bodyPr>
          <a:lstStyle/>
          <a:p>
            <a:r>
              <a:rPr lang="en-US" b="1" dirty="0"/>
              <a:t>Notes</a:t>
            </a:r>
            <a:r>
              <a:rPr lang="en-US" dirty="0"/>
              <a:t>:</a:t>
            </a:r>
          </a:p>
          <a:p>
            <a:r>
              <a:rPr lang="en-US" dirty="0"/>
              <a:t>Bring up the Writer then do  </a:t>
            </a:r>
            <a:r>
              <a:rPr lang="en-US" b="1" dirty="0"/>
              <a:t>^z</a:t>
            </a:r>
            <a:r>
              <a:rPr lang="en-US" dirty="0"/>
              <a:t> </a:t>
            </a:r>
          </a:p>
          <a:p>
            <a:r>
              <a:rPr lang="en-US" dirty="0"/>
              <a:t>Bring up the Reader with </a:t>
            </a:r>
            <a:r>
              <a:rPr lang="en-US" b="1" dirty="0"/>
              <a:t>&amp;</a:t>
            </a:r>
          </a:p>
          <a:p>
            <a:r>
              <a:rPr lang="en-US" dirty="0"/>
              <a:t>Type </a:t>
            </a:r>
            <a:r>
              <a:rPr lang="en-US" b="1" dirty="0"/>
              <a:t>jobs</a:t>
            </a:r>
          </a:p>
          <a:p>
            <a:r>
              <a:rPr lang="en-US" b="1" dirty="0"/>
              <a:t>%1 </a:t>
            </a:r>
            <a:r>
              <a:rPr lang="en-US" dirty="0"/>
              <a:t>to bring Writer  (to </a:t>
            </a:r>
            <a:r>
              <a:rPr lang="en-US" b="1" dirty="0" err="1"/>
              <a:t>fg</a:t>
            </a:r>
            <a:r>
              <a:rPr lang="en-US" b="1" dirty="0"/>
              <a:t>)</a:t>
            </a:r>
          </a:p>
          <a:p>
            <a:endParaRPr lang="en-US" b="1" dirty="0"/>
          </a:p>
          <a:p>
            <a:r>
              <a:rPr lang="en-US" dirty="0"/>
              <a:t>Type words, then Enter.</a:t>
            </a:r>
          </a:p>
          <a:p>
            <a:r>
              <a:rPr lang="en-US" dirty="0"/>
              <a:t>Get Echo (from Reader)</a:t>
            </a:r>
          </a:p>
          <a:p>
            <a:endParaRPr lang="en-US" dirty="0"/>
          </a:p>
          <a:p>
            <a:r>
              <a:rPr lang="en-US" dirty="0"/>
              <a:t>Ctrl-d  (EOF) both go away.</a:t>
            </a:r>
          </a:p>
          <a:p>
            <a:endParaRPr lang="en-US" dirty="0"/>
          </a:p>
        </p:txBody>
      </p:sp>
      <p:sp>
        <p:nvSpPr>
          <p:cNvPr id="4" name="TextBox 3"/>
          <p:cNvSpPr txBox="1"/>
          <p:nvPr/>
        </p:nvSpPr>
        <p:spPr>
          <a:xfrm>
            <a:off x="5516881" y="1219200"/>
            <a:ext cx="3246119" cy="4524315"/>
          </a:xfrm>
          <a:prstGeom prst="rect">
            <a:avLst/>
          </a:prstGeom>
          <a:noFill/>
          <a:ln w="28575">
            <a:solidFill>
              <a:schemeClr val="accent6"/>
            </a:solidFill>
          </a:ln>
        </p:spPr>
        <p:txBody>
          <a:bodyPr wrap="square" rtlCol="0">
            <a:spAutoFit/>
          </a:bodyPr>
          <a:lstStyle/>
          <a:p>
            <a:r>
              <a:rPr lang="en-US" dirty="0">
                <a:latin typeface="+mn-lt"/>
              </a:rPr>
              <a:t>If looking for this code in the on-line distribution, it will be in:</a:t>
            </a:r>
          </a:p>
          <a:p>
            <a:r>
              <a:rPr lang="en-US" dirty="0">
                <a:latin typeface="+mn-lt"/>
              </a:rPr>
              <a:t> </a:t>
            </a:r>
            <a:r>
              <a:rPr lang="en-US" dirty="0" err="1">
                <a:latin typeface="+mn-lt"/>
              </a:rPr>
              <a:t>tlpi-dist</a:t>
            </a:r>
            <a:r>
              <a:rPr lang="en-US" dirty="0">
                <a:latin typeface="+mn-lt"/>
              </a:rPr>
              <a:t>/</a:t>
            </a:r>
            <a:r>
              <a:rPr lang="en-US" dirty="0" err="1">
                <a:latin typeface="+mn-lt"/>
              </a:rPr>
              <a:t>svshm</a:t>
            </a:r>
            <a:endParaRPr lang="en-US" dirty="0">
              <a:latin typeface="+mn-lt"/>
            </a:endParaRPr>
          </a:p>
          <a:p>
            <a:endParaRPr lang="en-US" dirty="0">
              <a:latin typeface="+mn-lt"/>
            </a:endParaRPr>
          </a:p>
          <a:p>
            <a:r>
              <a:rPr lang="en-US" dirty="0">
                <a:latin typeface="+mn-lt"/>
              </a:rPr>
              <a:t>Writer = </a:t>
            </a:r>
            <a:r>
              <a:rPr lang="en-US" dirty="0" err="1">
                <a:latin typeface="+mn-lt"/>
              </a:rPr>
              <a:t>svshm_xfr_writer</a:t>
            </a:r>
            <a:endParaRPr lang="en-US" dirty="0">
              <a:latin typeface="+mn-lt"/>
            </a:endParaRPr>
          </a:p>
          <a:p>
            <a:endParaRPr lang="en-US" dirty="0">
              <a:latin typeface="+mn-lt"/>
            </a:endParaRPr>
          </a:p>
          <a:p>
            <a:r>
              <a:rPr lang="en-US" dirty="0">
                <a:latin typeface="+mn-lt"/>
              </a:rPr>
              <a:t>Reader = </a:t>
            </a:r>
          </a:p>
          <a:p>
            <a:r>
              <a:rPr lang="en-US" dirty="0" err="1">
                <a:latin typeface="+mn-lt"/>
              </a:rPr>
              <a:t>svshm_xfr_reader</a:t>
            </a:r>
            <a:endParaRPr lang="en-US" dirty="0">
              <a:latin typeface="+mn-lt"/>
            </a:endParaRPr>
          </a:p>
          <a:p>
            <a:endParaRPr lang="en-US" dirty="0">
              <a:latin typeface="+mn-lt"/>
            </a:endParaRPr>
          </a:p>
          <a:p>
            <a:endParaRPr lang="en-US"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Queues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35</a:t>
            </a:fld>
            <a:endParaRPr lang="en-US" altLang="en-US"/>
          </a:p>
        </p:txBody>
      </p:sp>
    </p:spTree>
    <p:extLst>
      <p:ext uri="{BB962C8B-B14F-4D97-AF65-F5344CB8AC3E}">
        <p14:creationId xmlns:p14="http://schemas.microsoft.com/office/powerpoint/2010/main" val="1697470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Grp="1" noChangeArrowheads="1"/>
          </p:cNvSpPr>
          <p:nvPr>
            <p:ph type="title"/>
          </p:nvPr>
        </p:nvSpPr>
        <p:spPr>
          <a:xfrm>
            <a:off x="381000" y="0"/>
            <a:ext cx="8763000" cy="882649"/>
          </a:xfrm>
        </p:spPr>
        <p:txBody>
          <a:bodyPr rtlCol="0">
            <a:normAutofit/>
          </a:bodyPr>
          <a:lstStyle>
            <a:lvl1pPr algn="l" rtl="0" eaLnBrk="0" fontAlgn="base" hangingPunct="0">
              <a:lnSpc>
                <a:spcPct val="85000"/>
              </a:lnSpc>
              <a:spcBef>
                <a:spcPct val="0"/>
              </a:spcBef>
              <a:spcAft>
                <a:spcPct val="0"/>
              </a:spcAft>
              <a:defRPr sz="4000" kern="1200" spc="-90">
                <a:solidFill>
                  <a:schemeClr val="accent1"/>
                </a:solidFill>
                <a:latin typeface="+mj-lt"/>
                <a:ea typeface="+mj-ea"/>
                <a:cs typeface="+mj-cs"/>
              </a:defRPr>
            </a:lvl1pPr>
            <a:lvl2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2pPr>
            <a:lvl3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3pPr>
            <a:lvl4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4pPr>
            <a:lvl5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5pPr>
            <a:lvl6pPr marL="342900" algn="l" rtl="0" fontAlgn="base">
              <a:lnSpc>
                <a:spcPct val="85000"/>
              </a:lnSpc>
              <a:spcBef>
                <a:spcPct val="0"/>
              </a:spcBef>
              <a:spcAft>
                <a:spcPct val="0"/>
              </a:spcAft>
              <a:defRPr sz="4050">
                <a:solidFill>
                  <a:schemeClr val="accent1"/>
                </a:solidFill>
                <a:latin typeface="Calibri Light" panose="020F0302020204030204" pitchFamily="34" charset="0"/>
              </a:defRPr>
            </a:lvl6pPr>
            <a:lvl7pPr marL="685800" algn="l" rtl="0" fontAlgn="base">
              <a:lnSpc>
                <a:spcPct val="85000"/>
              </a:lnSpc>
              <a:spcBef>
                <a:spcPct val="0"/>
              </a:spcBef>
              <a:spcAft>
                <a:spcPct val="0"/>
              </a:spcAft>
              <a:defRPr sz="4050">
                <a:solidFill>
                  <a:schemeClr val="accent1"/>
                </a:solidFill>
                <a:latin typeface="Calibri Light" panose="020F0302020204030204" pitchFamily="34" charset="0"/>
              </a:defRPr>
            </a:lvl7pPr>
            <a:lvl8pPr marL="1028700" algn="l" rtl="0" fontAlgn="base">
              <a:lnSpc>
                <a:spcPct val="85000"/>
              </a:lnSpc>
              <a:spcBef>
                <a:spcPct val="0"/>
              </a:spcBef>
              <a:spcAft>
                <a:spcPct val="0"/>
              </a:spcAft>
              <a:defRPr sz="4050">
                <a:solidFill>
                  <a:schemeClr val="accent1"/>
                </a:solidFill>
                <a:latin typeface="Calibri Light" panose="020F0302020204030204" pitchFamily="34" charset="0"/>
              </a:defRPr>
            </a:lvl8pPr>
            <a:lvl9pPr marL="1371600" algn="l" rtl="0" fontAlgn="base">
              <a:lnSpc>
                <a:spcPct val="85000"/>
              </a:lnSpc>
              <a:spcBef>
                <a:spcPct val="0"/>
              </a:spcBef>
              <a:spcAft>
                <a:spcPct val="0"/>
              </a:spcAft>
              <a:defRPr sz="4050">
                <a:solidFill>
                  <a:schemeClr val="accent1"/>
                </a:solidFill>
                <a:latin typeface="Calibri Light" panose="020F0302020204030204" pitchFamily="34" charset="0"/>
              </a:defRPr>
            </a:lvl9pPr>
          </a:lstStyle>
          <a:p>
            <a:pPr>
              <a:defRPr/>
            </a:pPr>
            <a:r>
              <a:rPr lang="en-US" altLang="en-US" dirty="0">
                <a:solidFill>
                  <a:schemeClr val="tx1"/>
                </a:solidFill>
                <a:latin typeface="Calibri Light" panose="020F0302020204030204"/>
              </a:rPr>
              <a:t>Message Queue</a:t>
            </a:r>
          </a:p>
        </p:txBody>
      </p:sp>
      <p:sp>
        <p:nvSpPr>
          <p:cNvPr id="80898" name="Rectangle 3"/>
          <p:cNvSpPr>
            <a:spLocks noGrp="1" noChangeArrowheads="1"/>
          </p:cNvSpPr>
          <p:nvPr>
            <p:ph idx="1"/>
          </p:nvPr>
        </p:nvSpPr>
        <p:spPr>
          <a:xfrm>
            <a:off x="457200" y="914400"/>
            <a:ext cx="7620000" cy="5562600"/>
          </a:xfrm>
        </p:spPr>
        <p:txBody>
          <a:bodyPr/>
          <a:lstStyle/>
          <a:p>
            <a:endParaRPr lang="en-US" altLang="en-US" sz="2800" dirty="0"/>
          </a:p>
          <a:p>
            <a:r>
              <a:rPr lang="en-US" altLang="en-US" sz="2800" dirty="0"/>
              <a:t>A Message Queue is a linked list of message structures stored inside the kernel’s memory space and accessible by multiple processes </a:t>
            </a:r>
          </a:p>
          <a:p>
            <a:endParaRPr lang="en-US" altLang="en-US" sz="1100" dirty="0"/>
          </a:p>
          <a:p>
            <a:r>
              <a:rPr lang="en-US" altLang="en-US" sz="2800" dirty="0"/>
              <a:t>Synchronization is provided automatically by the kernel</a:t>
            </a:r>
          </a:p>
          <a:p>
            <a:endParaRPr lang="en-US" altLang="en-US" sz="1100" dirty="0"/>
          </a:p>
          <a:p>
            <a:r>
              <a:rPr lang="en-US" altLang="en-US" sz="2800" dirty="0"/>
              <a:t>New messages are added at the end of the queue</a:t>
            </a:r>
          </a:p>
          <a:p>
            <a:endParaRPr lang="en-US" altLang="en-US" sz="11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36</a:t>
            </a:fld>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Grp="1" noChangeArrowheads="1"/>
          </p:cNvSpPr>
          <p:nvPr>
            <p:ph type="title"/>
          </p:nvPr>
        </p:nvSpPr>
        <p:spPr>
          <a:xfrm>
            <a:off x="381000" y="363071"/>
            <a:ext cx="8763000" cy="882649"/>
          </a:xfrm>
        </p:spPr>
        <p:txBody>
          <a:bodyPr rtlCol="0">
            <a:normAutofit/>
          </a:bodyPr>
          <a:lstStyle>
            <a:lvl1pPr algn="l" rtl="0" eaLnBrk="0" fontAlgn="base" hangingPunct="0">
              <a:lnSpc>
                <a:spcPct val="85000"/>
              </a:lnSpc>
              <a:spcBef>
                <a:spcPct val="0"/>
              </a:spcBef>
              <a:spcAft>
                <a:spcPct val="0"/>
              </a:spcAft>
              <a:defRPr sz="4000" kern="1200" spc="-90">
                <a:solidFill>
                  <a:schemeClr val="accent1"/>
                </a:solidFill>
                <a:latin typeface="+mj-lt"/>
                <a:ea typeface="+mj-ea"/>
                <a:cs typeface="+mj-cs"/>
              </a:defRPr>
            </a:lvl1pPr>
            <a:lvl2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2pPr>
            <a:lvl3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3pPr>
            <a:lvl4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4pPr>
            <a:lvl5pPr algn="l" rtl="0" eaLnBrk="0" fontAlgn="base" hangingPunct="0">
              <a:lnSpc>
                <a:spcPct val="85000"/>
              </a:lnSpc>
              <a:spcBef>
                <a:spcPct val="0"/>
              </a:spcBef>
              <a:spcAft>
                <a:spcPct val="0"/>
              </a:spcAft>
              <a:defRPr sz="4000">
                <a:solidFill>
                  <a:schemeClr val="accent1"/>
                </a:solidFill>
                <a:latin typeface="Calibri Light" panose="020F0302020204030204" pitchFamily="34" charset="0"/>
              </a:defRPr>
            </a:lvl5pPr>
            <a:lvl6pPr marL="342900" algn="l" rtl="0" fontAlgn="base">
              <a:lnSpc>
                <a:spcPct val="85000"/>
              </a:lnSpc>
              <a:spcBef>
                <a:spcPct val="0"/>
              </a:spcBef>
              <a:spcAft>
                <a:spcPct val="0"/>
              </a:spcAft>
              <a:defRPr sz="4050">
                <a:solidFill>
                  <a:schemeClr val="accent1"/>
                </a:solidFill>
                <a:latin typeface="Calibri Light" panose="020F0302020204030204" pitchFamily="34" charset="0"/>
              </a:defRPr>
            </a:lvl6pPr>
            <a:lvl7pPr marL="685800" algn="l" rtl="0" fontAlgn="base">
              <a:lnSpc>
                <a:spcPct val="85000"/>
              </a:lnSpc>
              <a:spcBef>
                <a:spcPct val="0"/>
              </a:spcBef>
              <a:spcAft>
                <a:spcPct val="0"/>
              </a:spcAft>
              <a:defRPr sz="4050">
                <a:solidFill>
                  <a:schemeClr val="accent1"/>
                </a:solidFill>
                <a:latin typeface="Calibri Light" panose="020F0302020204030204" pitchFamily="34" charset="0"/>
              </a:defRPr>
            </a:lvl7pPr>
            <a:lvl8pPr marL="1028700" algn="l" rtl="0" fontAlgn="base">
              <a:lnSpc>
                <a:spcPct val="85000"/>
              </a:lnSpc>
              <a:spcBef>
                <a:spcPct val="0"/>
              </a:spcBef>
              <a:spcAft>
                <a:spcPct val="0"/>
              </a:spcAft>
              <a:defRPr sz="4050">
                <a:solidFill>
                  <a:schemeClr val="accent1"/>
                </a:solidFill>
                <a:latin typeface="Calibri Light" panose="020F0302020204030204" pitchFamily="34" charset="0"/>
              </a:defRPr>
            </a:lvl8pPr>
            <a:lvl9pPr marL="1371600" algn="l" rtl="0" fontAlgn="base">
              <a:lnSpc>
                <a:spcPct val="85000"/>
              </a:lnSpc>
              <a:spcBef>
                <a:spcPct val="0"/>
              </a:spcBef>
              <a:spcAft>
                <a:spcPct val="0"/>
              </a:spcAft>
              <a:defRPr sz="4050">
                <a:solidFill>
                  <a:schemeClr val="accent1"/>
                </a:solidFill>
                <a:latin typeface="Calibri Light" panose="020F0302020204030204" pitchFamily="34" charset="0"/>
              </a:defRPr>
            </a:lvl9pPr>
          </a:lstStyle>
          <a:p>
            <a:pPr>
              <a:defRPr/>
            </a:pPr>
            <a:r>
              <a:rPr lang="en-US" altLang="en-US" dirty="0">
                <a:solidFill>
                  <a:schemeClr val="tx1"/>
                </a:solidFill>
                <a:latin typeface="Calibri Light" panose="020F0302020204030204"/>
              </a:rPr>
              <a:t>Message Queue</a:t>
            </a:r>
          </a:p>
        </p:txBody>
      </p:sp>
      <p:sp>
        <p:nvSpPr>
          <p:cNvPr id="80898" name="Rectangle 3"/>
          <p:cNvSpPr>
            <a:spLocks noGrp="1" noChangeArrowheads="1"/>
          </p:cNvSpPr>
          <p:nvPr>
            <p:ph idx="1"/>
          </p:nvPr>
        </p:nvSpPr>
        <p:spPr>
          <a:xfrm>
            <a:off x="407894" y="1447800"/>
            <a:ext cx="8202706" cy="5562600"/>
          </a:xfrm>
        </p:spPr>
        <p:txBody>
          <a:bodyPr/>
          <a:lstStyle/>
          <a:p>
            <a:endParaRPr lang="en-US" altLang="en-US" sz="1100" dirty="0"/>
          </a:p>
          <a:p>
            <a:r>
              <a:rPr lang="en-US" altLang="en-US" sz="2800" dirty="0"/>
              <a:t>Each message structure has a long int </a:t>
            </a:r>
            <a:r>
              <a:rPr lang="en-US" altLang="en-US" sz="2800" i="1" dirty="0"/>
              <a:t>message type</a:t>
            </a:r>
          </a:p>
          <a:p>
            <a:endParaRPr lang="en-US" altLang="en-US" sz="1100" i="1" dirty="0"/>
          </a:p>
          <a:p>
            <a:r>
              <a:rPr lang="en-US" altLang="en-US" sz="2800" dirty="0"/>
              <a:t>Messages may be obtained from the queue either in a FIFO manner (default) or by requesting a specific </a:t>
            </a:r>
            <a:r>
              <a:rPr lang="en-US" altLang="en-US" sz="2800" i="1" dirty="0"/>
              <a:t>type</a:t>
            </a:r>
            <a:r>
              <a:rPr lang="en-US" altLang="en-US" sz="2800" dirty="0"/>
              <a:t> of message (based on </a:t>
            </a:r>
            <a:r>
              <a:rPr lang="en-US" altLang="en-US" sz="2800" i="1" dirty="0"/>
              <a:t>message type</a:t>
            </a:r>
            <a:r>
              <a:rPr lang="en-US" altLang="en-US" sz="2800" dirty="0"/>
              <a:t>)</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37</a:t>
            </a:fld>
            <a:endParaRPr lang="en-US" altLang="en-US" dirty="0"/>
          </a:p>
        </p:txBody>
      </p:sp>
    </p:spTree>
    <p:extLst>
      <p:ext uri="{BB962C8B-B14F-4D97-AF65-F5344CB8AC3E}">
        <p14:creationId xmlns:p14="http://schemas.microsoft.com/office/powerpoint/2010/main" val="2160452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pPr eaLnBrk="1" hangingPunct="1">
              <a:defRPr/>
            </a:pPr>
            <a:r>
              <a:rPr lang="en-US" altLang="en-US" b="1" dirty="0" err="1"/>
              <a:t>msgget</a:t>
            </a:r>
            <a:r>
              <a:rPr lang="en-US" altLang="en-US" b="1" dirty="0"/>
              <a:t>()     </a:t>
            </a:r>
          </a:p>
        </p:txBody>
      </p:sp>
      <p:sp>
        <p:nvSpPr>
          <p:cNvPr id="93187" name="Text Box 3"/>
          <p:cNvSpPr txBox="1">
            <a:spLocks noChangeArrowheads="1"/>
          </p:cNvSpPr>
          <p:nvPr/>
        </p:nvSpPr>
        <p:spPr bwMode="auto">
          <a:xfrm>
            <a:off x="628650" y="1547554"/>
            <a:ext cx="50064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latin typeface="+mn-lt"/>
                <a:ea typeface="+mn-ea"/>
              </a:rPr>
              <a:t>This function creates a message queue</a:t>
            </a:r>
          </a:p>
        </p:txBody>
      </p:sp>
      <p:sp>
        <p:nvSpPr>
          <p:cNvPr id="93188" name="Text Box 4"/>
          <p:cNvSpPr txBox="1">
            <a:spLocks noChangeArrowheads="1"/>
          </p:cNvSpPr>
          <p:nvPr/>
        </p:nvSpPr>
        <p:spPr bwMode="auto">
          <a:xfrm>
            <a:off x="2424113" y="2698750"/>
            <a:ext cx="572047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dirty="0">
                <a:latin typeface="Tahoma" panose="020B0604030504040204" pitchFamily="34" charset="0"/>
                <a:ea typeface="+mn-ea"/>
              </a:rPr>
              <a:t>#include &lt;sys/</a:t>
            </a:r>
            <a:r>
              <a:rPr lang="en-US" altLang="en-US" sz="2800" dirty="0" err="1">
                <a:latin typeface="Tahoma" panose="020B0604030504040204" pitchFamily="34" charset="0"/>
                <a:ea typeface="+mn-ea"/>
              </a:rPr>
              <a:t>msg.h</a:t>
            </a:r>
            <a:r>
              <a:rPr lang="en-US" altLang="en-US" sz="2800" dirty="0">
                <a:latin typeface="Tahoma" panose="020B0604030504040204" pitchFamily="34" charset="0"/>
                <a:ea typeface="+mn-ea"/>
              </a:rPr>
              <a:t>&gt;</a:t>
            </a:r>
          </a:p>
          <a:p>
            <a:pPr>
              <a:defRPr/>
            </a:pPr>
            <a:endParaRPr lang="en-US" altLang="en-US" sz="2800" dirty="0">
              <a:latin typeface="Tahoma" panose="020B0604030504040204" pitchFamily="34" charset="0"/>
              <a:ea typeface="+mn-ea"/>
            </a:endParaRPr>
          </a:p>
          <a:p>
            <a:pPr>
              <a:defRPr/>
            </a:pPr>
            <a:r>
              <a:rPr lang="en-US" altLang="en-US" sz="2800" dirty="0" err="1">
                <a:latin typeface="Tahoma" panose="020B0604030504040204" pitchFamily="34" charset="0"/>
                <a:ea typeface="+mn-ea"/>
              </a:rPr>
              <a:t>int</a:t>
            </a:r>
            <a:r>
              <a:rPr lang="en-US" altLang="en-US" sz="2800" dirty="0">
                <a:latin typeface="Tahoma" panose="020B0604030504040204" pitchFamily="34" charset="0"/>
                <a:ea typeface="+mn-ea"/>
              </a:rPr>
              <a:t> </a:t>
            </a:r>
            <a:r>
              <a:rPr lang="en-US" altLang="en-US" sz="2800" b="1" dirty="0" err="1">
                <a:latin typeface="Tahoma" panose="020B0604030504040204" pitchFamily="34" charset="0"/>
                <a:ea typeface="+mn-ea"/>
              </a:rPr>
              <a:t>msgget</a:t>
            </a:r>
            <a:r>
              <a:rPr lang="en-US" altLang="en-US" sz="2800" dirty="0">
                <a:latin typeface="Tahoma" panose="020B0604030504040204" pitchFamily="34" charset="0"/>
                <a:ea typeface="+mn-ea"/>
              </a:rPr>
              <a:t>(</a:t>
            </a:r>
            <a:r>
              <a:rPr lang="en-US" altLang="en-US" sz="2800" dirty="0" err="1">
                <a:latin typeface="Tahoma" panose="020B0604030504040204" pitchFamily="34" charset="0"/>
                <a:ea typeface="+mn-ea"/>
              </a:rPr>
              <a:t>key_t</a:t>
            </a:r>
            <a:r>
              <a:rPr lang="en-US" altLang="en-US" sz="2800" dirty="0">
                <a:latin typeface="Tahoma" panose="020B0604030504040204" pitchFamily="34" charset="0"/>
                <a:ea typeface="+mn-ea"/>
              </a:rPr>
              <a:t> key, </a:t>
            </a:r>
            <a:r>
              <a:rPr lang="en-US" altLang="en-US" sz="2800" dirty="0" err="1">
                <a:latin typeface="Tahoma" panose="020B0604030504040204" pitchFamily="34" charset="0"/>
                <a:ea typeface="+mn-ea"/>
              </a:rPr>
              <a:t>int</a:t>
            </a:r>
            <a:r>
              <a:rPr lang="en-US" altLang="en-US" sz="2800" dirty="0">
                <a:latin typeface="Tahoma" panose="020B0604030504040204" pitchFamily="34" charset="0"/>
                <a:ea typeface="+mn-ea"/>
              </a:rPr>
              <a:t> </a:t>
            </a:r>
            <a:r>
              <a:rPr lang="en-US" altLang="en-US" sz="2800" dirty="0" err="1">
                <a:latin typeface="Tahoma" panose="020B0604030504040204" pitchFamily="34" charset="0"/>
                <a:ea typeface="+mn-ea"/>
              </a:rPr>
              <a:t>msgflg</a:t>
            </a:r>
            <a:r>
              <a:rPr lang="en-US" altLang="en-US" sz="2800" dirty="0">
                <a:latin typeface="Tahoma" panose="020B0604030504040204" pitchFamily="34" charset="0"/>
                <a:ea typeface="+mn-ea"/>
              </a:rPr>
              <a:t>);</a:t>
            </a:r>
          </a:p>
        </p:txBody>
      </p:sp>
      <p:sp>
        <p:nvSpPr>
          <p:cNvPr id="93189" name="Text Box 5"/>
          <p:cNvSpPr txBox="1">
            <a:spLocks noChangeArrowheads="1"/>
          </p:cNvSpPr>
          <p:nvPr/>
        </p:nvSpPr>
        <p:spPr bwMode="auto">
          <a:xfrm>
            <a:off x="607953" y="4821735"/>
            <a:ext cx="2655599" cy="646331"/>
          </a:xfrm>
          <a:prstGeom prst="rect">
            <a:avLst/>
          </a:prstGeom>
          <a:solidFill>
            <a:schemeClr val="accent5">
              <a:lumMod val="20000"/>
              <a:lumOff val="80000"/>
            </a:schemeClr>
          </a:solidFill>
          <a:ln>
            <a:noFill/>
          </a:ln>
          <a:effectLst/>
        </p:spPr>
        <p:txBody>
          <a:bodyPr wrap="none">
            <a:spAutoFit/>
          </a:bodyPr>
          <a:lstStyle/>
          <a:p>
            <a:pPr>
              <a:defRPr/>
            </a:pPr>
            <a:r>
              <a:rPr lang="en-US" altLang="en-US" sz="1800" dirty="0">
                <a:latin typeface="+mn-lt"/>
                <a:ea typeface="+mn-ea"/>
              </a:rPr>
              <a:t>returns a queue identifier</a:t>
            </a:r>
          </a:p>
          <a:p>
            <a:pPr>
              <a:defRPr/>
            </a:pPr>
            <a:r>
              <a:rPr lang="en-US" altLang="en-US" sz="1800" dirty="0">
                <a:latin typeface="+mn-lt"/>
                <a:ea typeface="+mn-ea"/>
              </a:rPr>
              <a:t>if successful, otherwise, -1</a:t>
            </a:r>
          </a:p>
        </p:txBody>
      </p:sp>
      <p:sp>
        <p:nvSpPr>
          <p:cNvPr id="93190" name="Line 6"/>
          <p:cNvSpPr>
            <a:spLocks noChangeShapeType="1"/>
          </p:cNvSpPr>
          <p:nvPr/>
        </p:nvSpPr>
        <p:spPr bwMode="auto">
          <a:xfrm flipH="1">
            <a:off x="1752600" y="4077811"/>
            <a:ext cx="772632" cy="742994"/>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3191" name="Text Box 7"/>
          <p:cNvSpPr txBox="1">
            <a:spLocks noChangeArrowheads="1"/>
          </p:cNvSpPr>
          <p:nvPr/>
        </p:nvSpPr>
        <p:spPr bwMode="auto">
          <a:xfrm>
            <a:off x="3824417" y="4430118"/>
            <a:ext cx="1217513" cy="369332"/>
          </a:xfrm>
          <a:prstGeom prst="rect">
            <a:avLst/>
          </a:prstGeom>
          <a:solidFill>
            <a:schemeClr val="accent5">
              <a:lumMod val="20000"/>
              <a:lumOff val="80000"/>
            </a:schemeClr>
          </a:solidFill>
          <a:ln>
            <a:noFill/>
          </a:ln>
          <a:effectLst/>
        </p:spPr>
        <p:txBody>
          <a:bodyPr wrap="none">
            <a:spAutoFit/>
          </a:bodyPr>
          <a:lstStyle/>
          <a:p>
            <a:pPr>
              <a:defRPr/>
            </a:pPr>
            <a:r>
              <a:rPr lang="en-US" altLang="en-US" sz="1800" dirty="0">
                <a:latin typeface="+mn-lt"/>
                <a:ea typeface="+mn-ea"/>
              </a:rPr>
              <a:t>a key value</a:t>
            </a:r>
          </a:p>
        </p:txBody>
      </p:sp>
      <p:sp>
        <p:nvSpPr>
          <p:cNvPr id="93192" name="Line 8"/>
          <p:cNvSpPr>
            <a:spLocks noChangeShapeType="1"/>
          </p:cNvSpPr>
          <p:nvPr/>
        </p:nvSpPr>
        <p:spPr bwMode="auto">
          <a:xfrm flipH="1">
            <a:off x="4800599" y="4029886"/>
            <a:ext cx="574299" cy="40023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3193" name="Text Box 9"/>
          <p:cNvSpPr txBox="1">
            <a:spLocks noChangeArrowheads="1"/>
          </p:cNvSpPr>
          <p:nvPr/>
        </p:nvSpPr>
        <p:spPr bwMode="auto">
          <a:xfrm>
            <a:off x="6498451" y="4829380"/>
            <a:ext cx="2016899" cy="646331"/>
          </a:xfrm>
          <a:prstGeom prst="rect">
            <a:avLst/>
          </a:prstGeom>
          <a:solidFill>
            <a:schemeClr val="accent5">
              <a:lumMod val="20000"/>
              <a:lumOff val="80000"/>
            </a:schemeClr>
          </a:solidFill>
          <a:ln>
            <a:noFill/>
          </a:ln>
          <a:effectLst/>
        </p:spPr>
        <p:txBody>
          <a:bodyPr wrap="none">
            <a:spAutoFit/>
          </a:bodyPr>
          <a:lstStyle/>
          <a:p>
            <a:pPr>
              <a:defRPr/>
            </a:pPr>
            <a:r>
              <a:rPr lang="en-US" altLang="en-US" sz="1800" dirty="0">
                <a:latin typeface="+mn-lt"/>
                <a:ea typeface="+mn-ea"/>
              </a:rPr>
              <a:t>permission bits and</a:t>
            </a:r>
          </a:p>
          <a:p>
            <a:pPr>
              <a:defRPr/>
            </a:pPr>
            <a:r>
              <a:rPr lang="en-US" altLang="en-US" sz="1800" dirty="0">
                <a:latin typeface="+mn-lt"/>
                <a:ea typeface="+mn-ea"/>
              </a:rPr>
              <a:t>IPC_CREAT</a:t>
            </a:r>
          </a:p>
        </p:txBody>
      </p:sp>
      <p:sp>
        <p:nvSpPr>
          <p:cNvPr id="93194" name="Line 10"/>
          <p:cNvSpPr>
            <a:spLocks noChangeShapeType="1"/>
          </p:cNvSpPr>
          <p:nvPr/>
        </p:nvSpPr>
        <p:spPr bwMode="auto">
          <a:xfrm>
            <a:off x="7038459" y="4010337"/>
            <a:ext cx="379957" cy="81904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38</a:t>
            </a:fld>
            <a:endParaRPr lang="en-US" altLang="en-US"/>
          </a:p>
        </p:txBody>
      </p:sp>
      <p:sp>
        <p:nvSpPr>
          <p:cNvPr id="12" name="Star: 5 Points 11">
            <a:extLst>
              <a:ext uri="{FF2B5EF4-FFF2-40B4-BE49-F238E27FC236}">
                <a16:creationId xmlns:a16="http://schemas.microsoft.com/office/drawing/2014/main" id="{BD52F439-7B5B-47CB-9338-A8BF43764F3F}"/>
              </a:ext>
            </a:extLst>
          </p:cNvPr>
          <p:cNvSpPr/>
          <p:nvPr/>
        </p:nvSpPr>
        <p:spPr>
          <a:xfrm>
            <a:off x="2525232" y="806788"/>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631162" y="54069"/>
            <a:ext cx="7886700" cy="2288054"/>
          </a:xfrm>
        </p:spPr>
        <p:txBody>
          <a:bodyPr/>
          <a:lstStyle/>
          <a:p>
            <a:r>
              <a:rPr lang="en-US" altLang="en-US" b="1" dirty="0" err="1"/>
              <a:t>msgsnd</a:t>
            </a:r>
            <a:r>
              <a:rPr lang="en-US" altLang="en-US" b="1" dirty="0"/>
              <a:t>()   </a:t>
            </a:r>
            <a:br>
              <a:rPr lang="en-US" altLang="en-US" b="1" dirty="0"/>
            </a:br>
            <a:br>
              <a:rPr lang="en-US" altLang="en-US" sz="2400" b="1" dirty="0"/>
            </a:br>
            <a:r>
              <a:rPr lang="en-US" sz="2400" dirty="0"/>
              <a:t>The  </a:t>
            </a:r>
            <a:r>
              <a:rPr lang="en-US" sz="2400" dirty="0" err="1"/>
              <a:t>msgsnd</a:t>
            </a:r>
            <a:r>
              <a:rPr lang="en-US" sz="2400" dirty="0"/>
              <a:t>() system call is used to send messages to a message queue.</a:t>
            </a:r>
            <a:endParaRPr lang="en-US" altLang="en-US" dirty="0"/>
          </a:p>
        </p:txBody>
      </p:sp>
      <p:sp>
        <p:nvSpPr>
          <p:cNvPr id="95235" name="Text Box 3"/>
          <p:cNvSpPr txBox="1">
            <a:spLocks noChangeArrowheads="1"/>
          </p:cNvSpPr>
          <p:nvPr/>
        </p:nvSpPr>
        <p:spPr bwMode="auto">
          <a:xfrm>
            <a:off x="420774" y="2292965"/>
            <a:ext cx="831432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200" b="1" dirty="0">
                <a:latin typeface="+mn-lt"/>
                <a:ea typeface="+mn-ea"/>
              </a:rPr>
              <a:t>#include &lt;sys/</a:t>
            </a:r>
            <a:r>
              <a:rPr lang="en-US" altLang="en-US" sz="2200" b="1" dirty="0" err="1">
                <a:latin typeface="+mn-lt"/>
                <a:ea typeface="+mn-ea"/>
              </a:rPr>
              <a:t>msg.h</a:t>
            </a:r>
            <a:r>
              <a:rPr lang="en-US" altLang="en-US" sz="2200" b="1" dirty="0">
                <a:latin typeface="+mn-lt"/>
                <a:ea typeface="+mn-ea"/>
              </a:rPr>
              <a:t>&gt;</a:t>
            </a:r>
          </a:p>
          <a:p>
            <a:pPr>
              <a:defRPr/>
            </a:pPr>
            <a:endParaRPr lang="en-US" altLang="en-US" sz="2200" b="1" dirty="0">
              <a:latin typeface="+mn-lt"/>
              <a:ea typeface="+mn-ea"/>
            </a:endParaRPr>
          </a:p>
          <a:p>
            <a:pPr>
              <a:defRPr/>
            </a:pPr>
            <a:r>
              <a:rPr lang="en-US" altLang="en-US" sz="2200" b="1" dirty="0" err="1">
                <a:latin typeface="+mn-lt"/>
                <a:ea typeface="+mn-ea"/>
              </a:rPr>
              <a:t>int</a:t>
            </a:r>
            <a:r>
              <a:rPr lang="en-US" altLang="en-US" sz="2200" b="1" dirty="0">
                <a:latin typeface="+mn-lt"/>
                <a:ea typeface="+mn-ea"/>
              </a:rPr>
              <a:t> </a:t>
            </a:r>
            <a:r>
              <a:rPr lang="en-US" altLang="en-US" sz="2200" b="1" dirty="0" err="1">
                <a:latin typeface="+mn-lt"/>
                <a:ea typeface="+mn-ea"/>
              </a:rPr>
              <a:t>msgsnd</a:t>
            </a:r>
            <a:r>
              <a:rPr lang="en-US" altLang="en-US" sz="2200" b="1" dirty="0">
                <a:latin typeface="+mn-lt"/>
                <a:ea typeface="+mn-ea"/>
              </a:rPr>
              <a:t>(</a:t>
            </a:r>
            <a:r>
              <a:rPr lang="en-US" altLang="en-US" sz="2200" b="1" dirty="0" err="1">
                <a:latin typeface="+mn-lt"/>
                <a:ea typeface="+mn-ea"/>
              </a:rPr>
              <a:t>int</a:t>
            </a:r>
            <a:r>
              <a:rPr lang="en-US" altLang="en-US" sz="2200" b="1" dirty="0">
                <a:latin typeface="+mn-lt"/>
                <a:ea typeface="+mn-ea"/>
              </a:rPr>
              <a:t> </a:t>
            </a:r>
            <a:r>
              <a:rPr lang="en-US" altLang="en-US" sz="2200" b="1" dirty="0" err="1">
                <a:latin typeface="+mn-lt"/>
                <a:ea typeface="+mn-ea"/>
              </a:rPr>
              <a:t>msgid</a:t>
            </a:r>
            <a:r>
              <a:rPr lang="en-US" altLang="en-US" sz="2200" b="1" dirty="0">
                <a:latin typeface="+mn-lt"/>
                <a:ea typeface="+mn-ea"/>
              </a:rPr>
              <a:t>, </a:t>
            </a:r>
            <a:r>
              <a:rPr lang="en-US" altLang="en-US" sz="2200" b="1" dirty="0" err="1">
                <a:latin typeface="+mn-lt"/>
                <a:ea typeface="+mn-ea"/>
              </a:rPr>
              <a:t>const</a:t>
            </a:r>
            <a:r>
              <a:rPr lang="en-US" altLang="en-US" sz="2200" b="1" dirty="0">
                <a:latin typeface="+mn-lt"/>
                <a:ea typeface="+mn-ea"/>
              </a:rPr>
              <a:t> void *</a:t>
            </a:r>
            <a:r>
              <a:rPr lang="en-US" altLang="en-US" sz="2200" b="1" dirty="0" err="1">
                <a:latin typeface="+mn-lt"/>
                <a:ea typeface="+mn-ea"/>
              </a:rPr>
              <a:t>msg_ptr</a:t>
            </a:r>
            <a:r>
              <a:rPr lang="en-US" altLang="en-US" sz="2200" b="1" dirty="0">
                <a:latin typeface="+mn-lt"/>
                <a:ea typeface="+mn-ea"/>
              </a:rPr>
              <a:t>, </a:t>
            </a:r>
            <a:r>
              <a:rPr lang="en-US" altLang="en-US" sz="2200" b="1" dirty="0" err="1">
                <a:latin typeface="+mn-lt"/>
                <a:ea typeface="+mn-ea"/>
              </a:rPr>
              <a:t>size_t</a:t>
            </a:r>
            <a:r>
              <a:rPr lang="en-US" altLang="en-US" sz="2200" b="1" dirty="0">
                <a:latin typeface="+mn-lt"/>
                <a:ea typeface="+mn-ea"/>
              </a:rPr>
              <a:t> </a:t>
            </a:r>
            <a:r>
              <a:rPr lang="en-US" altLang="en-US" sz="2200" b="1" dirty="0" err="1">
                <a:latin typeface="+mn-lt"/>
                <a:ea typeface="+mn-ea"/>
              </a:rPr>
              <a:t>msgsize</a:t>
            </a:r>
            <a:r>
              <a:rPr lang="en-US" altLang="en-US" sz="2200" b="1" dirty="0">
                <a:latin typeface="+mn-lt"/>
                <a:ea typeface="+mn-ea"/>
              </a:rPr>
              <a:t>, </a:t>
            </a:r>
            <a:r>
              <a:rPr lang="en-US" altLang="en-US" sz="2200" b="1" dirty="0" err="1">
                <a:latin typeface="+mn-lt"/>
                <a:ea typeface="+mn-ea"/>
              </a:rPr>
              <a:t>int</a:t>
            </a:r>
            <a:r>
              <a:rPr lang="en-US" altLang="en-US" sz="2200" b="1" dirty="0">
                <a:latin typeface="+mn-lt"/>
                <a:ea typeface="+mn-ea"/>
              </a:rPr>
              <a:t> </a:t>
            </a:r>
            <a:r>
              <a:rPr lang="en-US" altLang="en-US" sz="2200" b="1" dirty="0" err="1">
                <a:latin typeface="+mn-lt"/>
                <a:ea typeface="+mn-ea"/>
              </a:rPr>
              <a:t>msgflg</a:t>
            </a:r>
            <a:r>
              <a:rPr lang="en-US" altLang="en-US" sz="2200" b="1" dirty="0">
                <a:latin typeface="+mn-lt"/>
                <a:ea typeface="+mn-ea"/>
              </a:rPr>
              <a:t>);</a:t>
            </a:r>
          </a:p>
        </p:txBody>
      </p:sp>
      <p:sp>
        <p:nvSpPr>
          <p:cNvPr id="95236" name="Text Box 4"/>
          <p:cNvSpPr txBox="1">
            <a:spLocks noChangeArrowheads="1"/>
          </p:cNvSpPr>
          <p:nvPr/>
        </p:nvSpPr>
        <p:spPr bwMode="auto">
          <a:xfrm>
            <a:off x="464453" y="4247853"/>
            <a:ext cx="2254784" cy="646331"/>
          </a:xfrm>
          <a:prstGeom prst="rect">
            <a:avLst/>
          </a:prstGeom>
          <a:solidFill>
            <a:schemeClr val="accent4">
              <a:lumMod val="40000"/>
              <a:lumOff val="60000"/>
            </a:schemeClr>
          </a:solidFill>
          <a:ln>
            <a:noFill/>
          </a:ln>
          <a:effectLst/>
        </p:spPr>
        <p:txBody>
          <a:bodyPr wrap="none">
            <a:spAutoFit/>
          </a:bodyPr>
          <a:lstStyle/>
          <a:p>
            <a:pPr>
              <a:defRPr/>
            </a:pPr>
            <a:r>
              <a:rPr lang="en-US" altLang="en-US" sz="1800" dirty="0">
                <a:latin typeface="+mn-lt"/>
                <a:ea typeface="+mn-ea"/>
              </a:rPr>
              <a:t>Returns 0 if successful</a:t>
            </a:r>
          </a:p>
          <a:p>
            <a:pPr>
              <a:defRPr/>
            </a:pPr>
            <a:r>
              <a:rPr lang="en-US" altLang="en-US" sz="1800" dirty="0">
                <a:latin typeface="+mn-lt"/>
                <a:ea typeface="+mn-ea"/>
              </a:rPr>
              <a:t>otherwise -1</a:t>
            </a:r>
          </a:p>
        </p:txBody>
      </p:sp>
      <p:sp>
        <p:nvSpPr>
          <p:cNvPr id="95237" name="Line 5"/>
          <p:cNvSpPr>
            <a:spLocks noChangeShapeType="1"/>
          </p:cNvSpPr>
          <p:nvPr/>
        </p:nvSpPr>
        <p:spPr bwMode="auto">
          <a:xfrm flipH="1">
            <a:off x="631162" y="3400961"/>
            <a:ext cx="0" cy="846892"/>
          </a:xfrm>
          <a:prstGeom prst="line">
            <a:avLst/>
          </a:prstGeom>
          <a:noFill/>
          <a:ln w="3175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5238" name="Text Box 6"/>
          <p:cNvSpPr txBox="1">
            <a:spLocks noChangeArrowheads="1"/>
          </p:cNvSpPr>
          <p:nvPr/>
        </p:nvSpPr>
        <p:spPr bwMode="auto">
          <a:xfrm>
            <a:off x="2124075" y="3531443"/>
            <a:ext cx="2426818" cy="646331"/>
          </a:xfrm>
          <a:prstGeom prst="rect">
            <a:avLst/>
          </a:prstGeom>
          <a:solidFill>
            <a:schemeClr val="accent2">
              <a:lumMod val="20000"/>
              <a:lumOff val="80000"/>
            </a:schemeClr>
          </a:solidFill>
          <a:ln>
            <a:noFill/>
          </a:ln>
          <a:effectLst/>
        </p:spPr>
        <p:txBody>
          <a:bodyPr wrap="none">
            <a:spAutoFit/>
          </a:bodyPr>
          <a:lstStyle/>
          <a:p>
            <a:pPr>
              <a:defRPr/>
            </a:pPr>
            <a:r>
              <a:rPr lang="en-US" altLang="en-US" sz="1800" dirty="0">
                <a:latin typeface="+mn-lt"/>
                <a:ea typeface="+mn-ea"/>
              </a:rPr>
              <a:t>The message queue</a:t>
            </a:r>
          </a:p>
          <a:p>
            <a:pPr>
              <a:defRPr/>
            </a:pPr>
            <a:r>
              <a:rPr lang="en-US" altLang="en-US" sz="1800" dirty="0">
                <a:latin typeface="+mn-lt"/>
                <a:ea typeface="+mn-ea"/>
              </a:rPr>
              <a:t>identifier from </a:t>
            </a:r>
            <a:r>
              <a:rPr lang="en-US" altLang="en-US" sz="1800" dirty="0" err="1">
                <a:latin typeface="+mn-lt"/>
                <a:ea typeface="+mn-ea"/>
              </a:rPr>
              <a:t>msgget</a:t>
            </a:r>
            <a:r>
              <a:rPr lang="en-US" altLang="en-US" sz="1800" dirty="0">
                <a:latin typeface="+mn-lt"/>
                <a:ea typeface="+mn-ea"/>
              </a:rPr>
              <a:t>()</a:t>
            </a:r>
          </a:p>
        </p:txBody>
      </p:sp>
      <p:sp>
        <p:nvSpPr>
          <p:cNvPr id="95239" name="Line 7"/>
          <p:cNvSpPr>
            <a:spLocks noChangeShapeType="1"/>
          </p:cNvSpPr>
          <p:nvPr/>
        </p:nvSpPr>
        <p:spPr bwMode="auto">
          <a:xfrm flipH="1">
            <a:off x="2438400" y="3314700"/>
            <a:ext cx="76200" cy="216743"/>
          </a:xfrm>
          <a:prstGeom prst="line">
            <a:avLst/>
          </a:prstGeom>
          <a:noFill/>
          <a:ln w="31750">
            <a:solidFill>
              <a:schemeClr val="accent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5240" name="Text Box 8"/>
          <p:cNvSpPr txBox="1">
            <a:spLocks noChangeArrowheads="1"/>
          </p:cNvSpPr>
          <p:nvPr/>
        </p:nvSpPr>
        <p:spPr bwMode="auto">
          <a:xfrm>
            <a:off x="2362200" y="5236612"/>
            <a:ext cx="2512996" cy="1477328"/>
          </a:xfrm>
          <a:prstGeom prst="rect">
            <a:avLst/>
          </a:prstGeom>
          <a:solidFill>
            <a:schemeClr val="accent5">
              <a:lumMod val="20000"/>
              <a:lumOff val="80000"/>
            </a:schemeClr>
          </a:solidFill>
          <a:ln>
            <a:noFill/>
          </a:ln>
          <a:effectLst/>
        </p:spPr>
        <p:txBody>
          <a:bodyPr wrap="none">
            <a:spAutoFit/>
          </a:bodyPr>
          <a:lstStyle/>
          <a:p>
            <a:pPr>
              <a:defRPr/>
            </a:pPr>
            <a:r>
              <a:rPr lang="en-US" altLang="en-US" sz="1800" dirty="0" err="1">
                <a:latin typeface="+mn-lt"/>
                <a:ea typeface="+mn-ea"/>
              </a:rPr>
              <a:t>struct</a:t>
            </a:r>
            <a:r>
              <a:rPr lang="en-US" altLang="en-US" sz="1800" dirty="0">
                <a:latin typeface="+mn-lt"/>
                <a:ea typeface="+mn-ea"/>
              </a:rPr>
              <a:t> </a:t>
            </a:r>
            <a:r>
              <a:rPr lang="en-US" altLang="en-US" sz="1800" dirty="0" err="1">
                <a:latin typeface="+mn-lt"/>
                <a:ea typeface="+mn-ea"/>
              </a:rPr>
              <a:t>my_message</a:t>
            </a:r>
            <a:endParaRPr lang="en-US" altLang="en-US" sz="1800" dirty="0">
              <a:latin typeface="+mn-lt"/>
              <a:ea typeface="+mn-ea"/>
            </a:endParaRPr>
          </a:p>
          <a:p>
            <a:pPr>
              <a:defRPr/>
            </a:pPr>
            <a:r>
              <a:rPr lang="en-US" altLang="en-US" sz="1800" dirty="0">
                <a:latin typeface="+mn-lt"/>
                <a:ea typeface="+mn-ea"/>
              </a:rPr>
              <a:t>{</a:t>
            </a:r>
          </a:p>
          <a:p>
            <a:pPr>
              <a:defRPr/>
            </a:pPr>
            <a:r>
              <a:rPr lang="en-US" altLang="en-US" sz="1800" dirty="0">
                <a:latin typeface="+mn-lt"/>
                <a:ea typeface="+mn-ea"/>
              </a:rPr>
              <a:t>   long </a:t>
            </a:r>
            <a:r>
              <a:rPr lang="en-US" altLang="en-US" sz="1800" dirty="0" err="1">
                <a:latin typeface="+mn-lt"/>
                <a:ea typeface="+mn-ea"/>
              </a:rPr>
              <a:t>int</a:t>
            </a:r>
            <a:r>
              <a:rPr lang="en-US" altLang="en-US" sz="1800" dirty="0">
                <a:latin typeface="+mn-lt"/>
                <a:ea typeface="+mn-ea"/>
              </a:rPr>
              <a:t> </a:t>
            </a:r>
            <a:r>
              <a:rPr lang="en-US" altLang="en-US" sz="1800" dirty="0" err="1">
                <a:latin typeface="+mn-lt"/>
                <a:ea typeface="+mn-ea"/>
              </a:rPr>
              <a:t>message_type</a:t>
            </a:r>
            <a:r>
              <a:rPr lang="en-US" altLang="en-US" sz="1800" dirty="0">
                <a:latin typeface="+mn-lt"/>
                <a:ea typeface="+mn-ea"/>
              </a:rPr>
              <a:t>;</a:t>
            </a:r>
          </a:p>
          <a:p>
            <a:pPr>
              <a:defRPr/>
            </a:pPr>
            <a:r>
              <a:rPr lang="en-US" altLang="en-US" sz="1800" dirty="0">
                <a:latin typeface="+mn-lt"/>
                <a:ea typeface="+mn-ea"/>
              </a:rPr>
              <a:t>   // the data to transfer </a:t>
            </a:r>
          </a:p>
          <a:p>
            <a:pPr>
              <a:defRPr/>
            </a:pPr>
            <a:r>
              <a:rPr lang="en-US" altLang="en-US" sz="1800" dirty="0">
                <a:latin typeface="+mn-lt"/>
                <a:ea typeface="+mn-ea"/>
              </a:rPr>
              <a:t>}</a:t>
            </a:r>
          </a:p>
        </p:txBody>
      </p:sp>
      <p:sp>
        <p:nvSpPr>
          <p:cNvPr id="95241" name="Line 9"/>
          <p:cNvSpPr>
            <a:spLocks noChangeShapeType="1"/>
          </p:cNvSpPr>
          <p:nvPr/>
        </p:nvSpPr>
        <p:spPr bwMode="auto">
          <a:xfrm flipH="1">
            <a:off x="4257423" y="3314700"/>
            <a:ext cx="598269" cy="1921912"/>
          </a:xfrm>
          <a:prstGeom prst="line">
            <a:avLst/>
          </a:prstGeom>
          <a:noFill/>
          <a:ln w="317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5242" name="Text Box 10"/>
          <p:cNvSpPr txBox="1">
            <a:spLocks noChangeArrowheads="1"/>
          </p:cNvSpPr>
          <p:nvPr/>
        </p:nvSpPr>
        <p:spPr bwMode="auto">
          <a:xfrm>
            <a:off x="5029200" y="3786188"/>
            <a:ext cx="1819024" cy="923330"/>
          </a:xfrm>
          <a:prstGeom prst="rect">
            <a:avLst/>
          </a:prstGeom>
          <a:solidFill>
            <a:schemeClr val="accent4">
              <a:lumMod val="40000"/>
              <a:lumOff val="60000"/>
            </a:schemeClr>
          </a:solidFill>
          <a:ln>
            <a:noFill/>
          </a:ln>
          <a:effectLst/>
        </p:spPr>
        <p:txBody>
          <a:bodyPr wrap="none">
            <a:spAutoFit/>
          </a:bodyPr>
          <a:lstStyle/>
          <a:p>
            <a:pPr>
              <a:defRPr/>
            </a:pPr>
            <a:r>
              <a:rPr lang="en-US" altLang="en-US" sz="1800" dirty="0">
                <a:latin typeface="+mn-lt"/>
                <a:ea typeface="+mn-ea"/>
              </a:rPr>
              <a:t>the message size.</a:t>
            </a:r>
          </a:p>
          <a:p>
            <a:pPr>
              <a:defRPr/>
            </a:pPr>
            <a:r>
              <a:rPr lang="en-US" altLang="en-US" sz="1800" dirty="0">
                <a:latin typeface="+mn-lt"/>
                <a:ea typeface="+mn-ea"/>
              </a:rPr>
              <a:t>Does </a:t>
            </a:r>
            <a:r>
              <a:rPr lang="en-US" altLang="en-US" sz="1800" u="sng" dirty="0">
                <a:latin typeface="+mn-lt"/>
                <a:ea typeface="+mn-ea"/>
              </a:rPr>
              <a:t>not</a:t>
            </a:r>
            <a:r>
              <a:rPr lang="en-US" altLang="en-US" sz="1800" dirty="0">
                <a:latin typeface="+mn-lt"/>
                <a:ea typeface="+mn-ea"/>
              </a:rPr>
              <a:t> include</a:t>
            </a:r>
          </a:p>
          <a:p>
            <a:pPr>
              <a:defRPr/>
            </a:pPr>
            <a:r>
              <a:rPr lang="en-US" altLang="en-US" sz="1800" dirty="0">
                <a:latin typeface="+mn-lt"/>
                <a:ea typeface="+mn-ea"/>
              </a:rPr>
              <a:t>the type.</a:t>
            </a:r>
          </a:p>
        </p:txBody>
      </p:sp>
      <p:sp>
        <p:nvSpPr>
          <p:cNvPr id="95243" name="Line 11"/>
          <p:cNvSpPr>
            <a:spLocks noChangeShapeType="1"/>
          </p:cNvSpPr>
          <p:nvPr/>
        </p:nvSpPr>
        <p:spPr bwMode="auto">
          <a:xfrm flipH="1">
            <a:off x="6281930" y="3314700"/>
            <a:ext cx="111948" cy="471488"/>
          </a:xfrm>
          <a:prstGeom prst="line">
            <a:avLst/>
          </a:prstGeom>
          <a:noFill/>
          <a:ln w="3175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5244" name="Text Box 12"/>
          <p:cNvSpPr txBox="1">
            <a:spLocks noChangeArrowheads="1"/>
          </p:cNvSpPr>
          <p:nvPr/>
        </p:nvSpPr>
        <p:spPr bwMode="auto">
          <a:xfrm>
            <a:off x="5138965" y="5127067"/>
            <a:ext cx="4005035" cy="1200329"/>
          </a:xfrm>
          <a:prstGeom prst="rect">
            <a:avLst/>
          </a:prstGeom>
          <a:solidFill>
            <a:schemeClr val="accent2">
              <a:lumMod val="20000"/>
              <a:lumOff val="80000"/>
            </a:schemeClr>
          </a:solidFill>
          <a:ln>
            <a:noFill/>
          </a:ln>
          <a:effectLst/>
        </p:spPr>
        <p:txBody>
          <a:bodyPr wrap="square">
            <a:spAutoFit/>
          </a:bodyPr>
          <a:lstStyle/>
          <a:p>
            <a:pPr>
              <a:defRPr/>
            </a:pPr>
            <a:r>
              <a:rPr lang="en-US" altLang="en-US" sz="1800" dirty="0">
                <a:latin typeface="+mn-lt"/>
                <a:ea typeface="+mn-ea"/>
              </a:rPr>
              <a:t>IPC_NOWAIT   returns without sending the message if the queue is full when set. Otherwise the process waits for space to become available in the queue.</a:t>
            </a:r>
          </a:p>
        </p:txBody>
      </p:sp>
      <p:sp>
        <p:nvSpPr>
          <p:cNvPr id="95245" name="Line 13"/>
          <p:cNvSpPr>
            <a:spLocks noChangeShapeType="1"/>
          </p:cNvSpPr>
          <p:nvPr/>
        </p:nvSpPr>
        <p:spPr bwMode="auto">
          <a:xfrm flipH="1">
            <a:off x="7467599" y="3400961"/>
            <a:ext cx="523598" cy="1697151"/>
          </a:xfrm>
          <a:prstGeom prst="line">
            <a:avLst/>
          </a:prstGeom>
          <a:noFill/>
          <a:ln w="31750">
            <a:solidFill>
              <a:schemeClr val="accent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39</a:t>
            </a:fld>
            <a:endParaRPr lang="en-US" altLang="en-US"/>
          </a:p>
        </p:txBody>
      </p:sp>
      <p:sp>
        <p:nvSpPr>
          <p:cNvPr id="15" name="Star: 5 Points 14">
            <a:extLst>
              <a:ext uri="{FF2B5EF4-FFF2-40B4-BE49-F238E27FC236}">
                <a16:creationId xmlns:a16="http://schemas.microsoft.com/office/drawing/2014/main" id="{BD52F439-7B5B-47CB-9338-A8BF43764F3F}"/>
              </a:ext>
            </a:extLst>
          </p:cNvPr>
          <p:cNvSpPr/>
          <p:nvPr/>
        </p:nvSpPr>
        <p:spPr>
          <a:xfrm>
            <a:off x="2590800" y="457314"/>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8000" y="0"/>
            <a:ext cx="8078788" cy="1066800"/>
          </a:xfrm>
        </p:spPr>
        <p:txBody>
          <a:bodyPr/>
          <a:lstStyle/>
          <a:p>
            <a:pPr>
              <a:defRPr/>
            </a:pPr>
            <a:r>
              <a:rPr lang="en-US" altLang="en-US" sz="3600" b="1" dirty="0"/>
              <a:t>Heap</a:t>
            </a:r>
          </a:p>
        </p:txBody>
      </p:sp>
      <p:sp>
        <p:nvSpPr>
          <p:cNvPr id="19459" name="Rectangle 3"/>
          <p:cNvSpPr>
            <a:spLocks noGrp="1" noChangeArrowheads="1"/>
          </p:cNvSpPr>
          <p:nvPr>
            <p:ph idx="1"/>
          </p:nvPr>
        </p:nvSpPr>
        <p:spPr>
          <a:xfrm>
            <a:off x="522288" y="1066800"/>
            <a:ext cx="8064500" cy="4876800"/>
          </a:xfrm>
        </p:spPr>
        <p:txBody>
          <a:bodyPr/>
          <a:lstStyle/>
          <a:p>
            <a:pPr>
              <a:defRPr/>
            </a:pPr>
            <a:r>
              <a:rPr lang="en-US" altLang="en-US" sz="2400" b="1" dirty="0">
                <a:cs typeface="Times New Roman" panose="02020603050405020304" pitchFamily="18" charset="0"/>
              </a:rPr>
              <a:t>Global, static, register </a:t>
            </a:r>
            <a:r>
              <a:rPr lang="en-US" altLang="en-US" sz="2400" dirty="0">
                <a:cs typeface="Times New Roman" panose="02020603050405020304" pitchFamily="18" charset="0"/>
              </a:rPr>
              <a:t>variables are stored on the heap before program execution begins</a:t>
            </a:r>
          </a:p>
          <a:p>
            <a:pPr>
              <a:defRPr/>
            </a:pPr>
            <a:endParaRPr lang="en-US" altLang="en-US" sz="1800" dirty="0">
              <a:cs typeface="Times New Roman" panose="02020603050405020304" pitchFamily="18" charset="0"/>
            </a:endParaRPr>
          </a:p>
          <a:p>
            <a:pPr>
              <a:defRPr/>
            </a:pPr>
            <a:r>
              <a:rPr lang="en-US" altLang="en-US" sz="2400" dirty="0">
                <a:cs typeface="Times New Roman" panose="02020603050405020304" pitchFamily="18" charset="0"/>
              </a:rPr>
              <a:t>They exist the entire life of the program (even if scope prevents access to them - they still exist)</a:t>
            </a:r>
          </a:p>
          <a:p>
            <a:pPr>
              <a:defRPr/>
            </a:pPr>
            <a:endParaRPr lang="en-US" altLang="en-US" sz="1800" dirty="0">
              <a:cs typeface="Times New Roman" panose="02020603050405020304" pitchFamily="18" charset="0"/>
            </a:endParaRPr>
          </a:p>
          <a:p>
            <a:pPr>
              <a:defRPr/>
            </a:pPr>
            <a:r>
              <a:rPr lang="en-US" altLang="en-US" sz="2400" dirty="0">
                <a:cs typeface="Times New Roman" panose="02020603050405020304" pitchFamily="18" charset="0"/>
              </a:rPr>
              <a:t>They are initialized to zero</a:t>
            </a:r>
          </a:p>
          <a:p>
            <a:pPr marL="192088" lvl="1" indent="0">
              <a:buNone/>
              <a:defRPr/>
            </a:pPr>
            <a:r>
              <a:rPr lang="en-US" altLang="en-US" sz="2400" dirty="0">
                <a:cs typeface="Times New Roman" panose="02020603050405020304" pitchFamily="18" charset="0"/>
              </a:rPr>
              <a:t> Global variables are on the heap</a:t>
            </a:r>
          </a:p>
          <a:p>
            <a:pPr marL="192088" lvl="1" indent="0">
              <a:buNone/>
              <a:defRPr/>
            </a:pPr>
            <a:r>
              <a:rPr lang="en-US" altLang="en-US" sz="2400" dirty="0">
                <a:cs typeface="Times New Roman" panose="02020603050405020304" pitchFamily="18" charset="0"/>
              </a:rPr>
              <a:t> Static local variables are on the heap (this is how they keep their value between function calls)</a:t>
            </a:r>
          </a:p>
          <a:p>
            <a:pPr marL="534988" lvl="1" indent="-342900">
              <a:defRPr/>
            </a:pPr>
            <a:endParaRPr lang="en-US" altLang="en-US" sz="1800" dirty="0">
              <a:cs typeface="Times New Roman" panose="02020603050405020304" pitchFamily="18" charset="0"/>
            </a:endParaRPr>
          </a:p>
          <a:p>
            <a:pPr>
              <a:defRPr/>
            </a:pPr>
            <a:r>
              <a:rPr lang="en-US" altLang="en-US" sz="2400" dirty="0">
                <a:cs typeface="Times New Roman" panose="02020603050405020304" pitchFamily="18" charset="0"/>
              </a:rPr>
              <a:t>Memory allocated by new, </a:t>
            </a:r>
            <a:r>
              <a:rPr lang="en-US" altLang="en-US" sz="2400" dirty="0" err="1">
                <a:cs typeface="Times New Roman" panose="02020603050405020304" pitchFamily="18" charset="0"/>
              </a:rPr>
              <a:t>malloc</a:t>
            </a:r>
            <a:r>
              <a:rPr lang="en-US" altLang="en-US" sz="2400" dirty="0">
                <a:cs typeface="Times New Roman" panose="02020603050405020304" pitchFamily="18" charset="0"/>
              </a:rPr>
              <a:t>, </a:t>
            </a:r>
            <a:r>
              <a:rPr lang="en-US" altLang="en-US" sz="2400" dirty="0" err="1">
                <a:cs typeface="Times New Roman" panose="02020603050405020304" pitchFamily="18" charset="0"/>
              </a:rPr>
              <a:t>calloc</a:t>
            </a:r>
            <a:r>
              <a:rPr lang="en-US" altLang="en-US" sz="2400" dirty="0">
                <a:cs typeface="Times New Roman" panose="02020603050405020304" pitchFamily="18" charset="0"/>
              </a:rPr>
              <a:t>, etc., are on the heap</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4</a:t>
            </a:fld>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621794" y="113367"/>
            <a:ext cx="7886700" cy="877233"/>
          </a:xfrm>
        </p:spPr>
        <p:txBody>
          <a:bodyPr/>
          <a:lstStyle/>
          <a:p>
            <a:pPr eaLnBrk="1" hangingPunct="1">
              <a:defRPr/>
            </a:pPr>
            <a:r>
              <a:rPr lang="en-US" altLang="en-US" b="1" dirty="0" err="1"/>
              <a:t>msgrcv</a:t>
            </a:r>
            <a:r>
              <a:rPr lang="en-US" altLang="en-US" b="1" dirty="0"/>
              <a:t>()   </a:t>
            </a:r>
          </a:p>
        </p:txBody>
      </p:sp>
      <p:sp>
        <p:nvSpPr>
          <p:cNvPr id="96259" name="Text Box 3"/>
          <p:cNvSpPr txBox="1">
            <a:spLocks noChangeArrowheads="1"/>
          </p:cNvSpPr>
          <p:nvPr/>
        </p:nvSpPr>
        <p:spPr bwMode="auto">
          <a:xfrm>
            <a:off x="621794" y="896962"/>
            <a:ext cx="8141206"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dirty="0">
                <a:latin typeface="+mn-lt"/>
                <a:ea typeface="+mn-ea"/>
              </a:rPr>
              <a:t>The  </a:t>
            </a:r>
            <a:r>
              <a:rPr lang="en-US" altLang="en-US" dirty="0" err="1">
                <a:latin typeface="+mn-lt"/>
                <a:ea typeface="+mn-ea"/>
              </a:rPr>
              <a:t>msgrcv</a:t>
            </a:r>
            <a:r>
              <a:rPr lang="en-US" altLang="en-US" dirty="0">
                <a:latin typeface="+mn-lt"/>
                <a:ea typeface="+mn-ea"/>
              </a:rPr>
              <a:t>() system call is used receive messages from a message queue.</a:t>
            </a:r>
          </a:p>
          <a:p>
            <a:pPr>
              <a:defRPr/>
            </a:pPr>
            <a:endParaRPr lang="en-US" altLang="en-US" dirty="0">
              <a:latin typeface="+mn-lt"/>
              <a:ea typeface="+mn-ea"/>
            </a:endParaRPr>
          </a:p>
          <a:p>
            <a:pPr>
              <a:defRPr/>
            </a:pPr>
            <a:r>
              <a:rPr lang="en-US" altLang="en-US" sz="2800" b="1" dirty="0">
                <a:latin typeface="+mn-lt"/>
                <a:ea typeface="+mn-ea"/>
              </a:rPr>
              <a:t>#include &lt;sys/</a:t>
            </a:r>
            <a:r>
              <a:rPr lang="en-US" altLang="en-US" sz="2800" b="1" dirty="0" err="1">
                <a:latin typeface="+mn-lt"/>
                <a:ea typeface="+mn-ea"/>
              </a:rPr>
              <a:t>msg.h</a:t>
            </a:r>
            <a:r>
              <a:rPr lang="en-US" altLang="en-US" sz="2800" b="1" dirty="0">
                <a:latin typeface="+mn-lt"/>
                <a:ea typeface="+mn-ea"/>
              </a:rPr>
              <a:t>&gt;</a:t>
            </a:r>
          </a:p>
          <a:p>
            <a:pPr>
              <a:defRPr/>
            </a:pPr>
            <a:endParaRPr lang="en-US" altLang="en-US" sz="1600" b="1" dirty="0">
              <a:latin typeface="+mn-lt"/>
              <a:ea typeface="+mn-ea"/>
            </a:endParaRPr>
          </a:p>
          <a:p>
            <a:pPr>
              <a:defRPr/>
            </a:pPr>
            <a:r>
              <a:rPr lang="en-US" altLang="en-US" sz="2800" b="1" dirty="0" err="1">
                <a:latin typeface="+mn-lt"/>
                <a:ea typeface="+mn-ea"/>
              </a:rPr>
              <a:t>int</a:t>
            </a:r>
            <a:r>
              <a:rPr lang="en-US" altLang="en-US" sz="2800" b="1" dirty="0">
                <a:latin typeface="+mn-lt"/>
                <a:ea typeface="+mn-ea"/>
              </a:rPr>
              <a:t> </a:t>
            </a:r>
            <a:r>
              <a:rPr lang="en-US" altLang="en-US" sz="2800" b="1" dirty="0" err="1">
                <a:latin typeface="+mn-lt"/>
                <a:ea typeface="+mn-ea"/>
              </a:rPr>
              <a:t>msgrcv</a:t>
            </a:r>
            <a:r>
              <a:rPr lang="en-US" altLang="en-US" sz="2800" b="1" dirty="0">
                <a:latin typeface="+mn-lt"/>
                <a:ea typeface="+mn-ea"/>
              </a:rPr>
              <a:t>(</a:t>
            </a:r>
            <a:r>
              <a:rPr lang="en-US" altLang="en-US" sz="2800" b="1" dirty="0" err="1">
                <a:latin typeface="+mn-lt"/>
                <a:ea typeface="+mn-ea"/>
              </a:rPr>
              <a:t>int</a:t>
            </a:r>
            <a:r>
              <a:rPr lang="en-US" altLang="en-US" sz="2800" b="1" dirty="0">
                <a:latin typeface="+mn-lt"/>
                <a:ea typeface="+mn-ea"/>
              </a:rPr>
              <a:t> </a:t>
            </a:r>
            <a:r>
              <a:rPr lang="en-US" altLang="en-US" sz="2800" b="1" dirty="0" err="1">
                <a:latin typeface="+mn-lt"/>
                <a:ea typeface="+mn-ea"/>
              </a:rPr>
              <a:t>msgid</a:t>
            </a:r>
            <a:r>
              <a:rPr lang="en-US" altLang="en-US" sz="2800" b="1" dirty="0">
                <a:latin typeface="+mn-lt"/>
                <a:ea typeface="+mn-ea"/>
              </a:rPr>
              <a:t>, void *</a:t>
            </a:r>
            <a:r>
              <a:rPr lang="en-US" altLang="en-US" sz="2800" b="1" dirty="0" err="1">
                <a:latin typeface="+mn-lt"/>
                <a:ea typeface="+mn-ea"/>
              </a:rPr>
              <a:t>msg_ptr</a:t>
            </a:r>
            <a:r>
              <a:rPr lang="en-US" altLang="en-US" sz="2800" b="1" dirty="0">
                <a:latin typeface="+mn-lt"/>
                <a:ea typeface="+mn-ea"/>
              </a:rPr>
              <a:t>, </a:t>
            </a:r>
            <a:r>
              <a:rPr lang="en-US" altLang="en-US" sz="2800" b="1" dirty="0" err="1">
                <a:latin typeface="+mn-lt"/>
                <a:ea typeface="+mn-ea"/>
              </a:rPr>
              <a:t>size_t</a:t>
            </a:r>
            <a:r>
              <a:rPr lang="en-US" altLang="en-US" sz="2800" b="1" dirty="0">
                <a:latin typeface="+mn-lt"/>
                <a:ea typeface="+mn-ea"/>
              </a:rPr>
              <a:t> </a:t>
            </a:r>
            <a:r>
              <a:rPr lang="en-US" altLang="en-US" sz="2800" b="1" dirty="0" err="1">
                <a:latin typeface="+mn-lt"/>
                <a:ea typeface="+mn-ea"/>
              </a:rPr>
              <a:t>msg_sz</a:t>
            </a:r>
            <a:r>
              <a:rPr lang="en-US" altLang="en-US" sz="2800" b="1" dirty="0">
                <a:latin typeface="+mn-lt"/>
                <a:ea typeface="+mn-ea"/>
              </a:rPr>
              <a:t>,</a:t>
            </a:r>
          </a:p>
          <a:p>
            <a:pPr>
              <a:defRPr/>
            </a:pPr>
            <a:r>
              <a:rPr lang="en-US" altLang="en-US" sz="2800" b="1" dirty="0">
                <a:latin typeface="+mn-lt"/>
                <a:ea typeface="+mn-ea"/>
              </a:rPr>
              <a:t>                    long </a:t>
            </a:r>
            <a:r>
              <a:rPr lang="en-US" altLang="en-US" sz="2800" b="1" dirty="0" err="1">
                <a:latin typeface="+mn-lt"/>
                <a:ea typeface="+mn-ea"/>
              </a:rPr>
              <a:t>int</a:t>
            </a:r>
            <a:r>
              <a:rPr lang="en-US" altLang="en-US" sz="2800" b="1" dirty="0">
                <a:latin typeface="+mn-lt"/>
                <a:ea typeface="+mn-ea"/>
              </a:rPr>
              <a:t> </a:t>
            </a:r>
            <a:r>
              <a:rPr lang="en-US" altLang="en-US" sz="2800" b="1" dirty="0" err="1">
                <a:latin typeface="+mn-lt"/>
                <a:ea typeface="+mn-ea"/>
              </a:rPr>
              <a:t>msgtype</a:t>
            </a:r>
            <a:r>
              <a:rPr lang="en-US" altLang="en-US" sz="2800" b="1" dirty="0">
                <a:latin typeface="+mn-lt"/>
                <a:ea typeface="+mn-ea"/>
              </a:rPr>
              <a:t>, </a:t>
            </a:r>
            <a:r>
              <a:rPr lang="en-US" altLang="en-US" sz="2800" b="1" dirty="0" err="1">
                <a:latin typeface="+mn-lt"/>
                <a:ea typeface="+mn-ea"/>
              </a:rPr>
              <a:t>int</a:t>
            </a:r>
            <a:r>
              <a:rPr lang="en-US" altLang="en-US" sz="2800" b="1" dirty="0">
                <a:latin typeface="+mn-lt"/>
                <a:ea typeface="+mn-ea"/>
              </a:rPr>
              <a:t> </a:t>
            </a:r>
            <a:r>
              <a:rPr lang="en-US" altLang="en-US" sz="2800" b="1" dirty="0" err="1">
                <a:latin typeface="+mn-lt"/>
                <a:ea typeface="+mn-ea"/>
              </a:rPr>
              <a:t>msgflg</a:t>
            </a:r>
            <a:r>
              <a:rPr lang="en-US" altLang="en-US" sz="2800" b="1" dirty="0">
                <a:latin typeface="+mn-lt"/>
                <a:ea typeface="+mn-ea"/>
              </a:rPr>
              <a:t>);</a:t>
            </a:r>
          </a:p>
        </p:txBody>
      </p:sp>
      <p:sp>
        <p:nvSpPr>
          <p:cNvPr id="96260" name="Text Box 4"/>
          <p:cNvSpPr txBox="1">
            <a:spLocks noChangeArrowheads="1"/>
          </p:cNvSpPr>
          <p:nvPr/>
        </p:nvSpPr>
        <p:spPr bwMode="auto">
          <a:xfrm>
            <a:off x="426702" y="4304948"/>
            <a:ext cx="1476173" cy="646331"/>
          </a:xfrm>
          <a:prstGeom prst="rect">
            <a:avLst/>
          </a:prstGeom>
          <a:solidFill>
            <a:schemeClr val="accent6">
              <a:lumMod val="20000"/>
              <a:lumOff val="80000"/>
            </a:schemeClr>
          </a:solidFill>
          <a:ln>
            <a:noFill/>
          </a:ln>
          <a:effectLst/>
        </p:spPr>
        <p:txBody>
          <a:bodyPr wrap="none">
            <a:spAutoFit/>
          </a:bodyPr>
          <a:lstStyle/>
          <a:p>
            <a:pPr>
              <a:defRPr/>
            </a:pPr>
            <a:r>
              <a:rPr lang="en-US" altLang="en-US" sz="1800" dirty="0">
                <a:latin typeface="+mn-lt"/>
                <a:ea typeface="+mn-ea"/>
              </a:rPr>
              <a:t>0 if successful</a:t>
            </a:r>
          </a:p>
          <a:p>
            <a:pPr>
              <a:defRPr/>
            </a:pPr>
            <a:r>
              <a:rPr lang="en-US" altLang="en-US" sz="1800" dirty="0">
                <a:latin typeface="+mn-lt"/>
                <a:ea typeface="+mn-ea"/>
              </a:rPr>
              <a:t>otherwise -1</a:t>
            </a:r>
          </a:p>
        </p:txBody>
      </p:sp>
      <p:sp>
        <p:nvSpPr>
          <p:cNvPr id="96261" name="Line 5"/>
          <p:cNvSpPr>
            <a:spLocks noChangeShapeType="1"/>
          </p:cNvSpPr>
          <p:nvPr/>
        </p:nvSpPr>
        <p:spPr bwMode="auto">
          <a:xfrm flipH="1">
            <a:off x="804867" y="3145630"/>
            <a:ext cx="143592" cy="1159318"/>
          </a:xfrm>
          <a:prstGeom prst="line">
            <a:avLst/>
          </a:prstGeom>
          <a:noFill/>
          <a:ln w="254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6262" name="Text Box 6"/>
          <p:cNvSpPr txBox="1">
            <a:spLocks noChangeArrowheads="1"/>
          </p:cNvSpPr>
          <p:nvPr/>
        </p:nvSpPr>
        <p:spPr bwMode="auto">
          <a:xfrm>
            <a:off x="770895" y="5480302"/>
            <a:ext cx="1399422" cy="646331"/>
          </a:xfrm>
          <a:prstGeom prst="rect">
            <a:avLst/>
          </a:prstGeom>
          <a:solidFill>
            <a:schemeClr val="accent4">
              <a:lumMod val="40000"/>
              <a:lumOff val="60000"/>
            </a:schemeClr>
          </a:solidFill>
          <a:ln>
            <a:noFill/>
          </a:ln>
          <a:effectLst/>
        </p:spPr>
        <p:txBody>
          <a:bodyPr wrap="none">
            <a:spAutoFit/>
          </a:bodyPr>
          <a:lstStyle/>
          <a:p>
            <a:pPr>
              <a:defRPr/>
            </a:pPr>
            <a:r>
              <a:rPr lang="en-US" altLang="en-US" sz="1800" dirty="0">
                <a:latin typeface="+mn-lt"/>
                <a:ea typeface="+mn-ea"/>
              </a:rPr>
              <a:t>The message</a:t>
            </a:r>
          </a:p>
          <a:p>
            <a:pPr>
              <a:defRPr/>
            </a:pPr>
            <a:r>
              <a:rPr lang="en-US" altLang="en-US" sz="1800" dirty="0">
                <a:latin typeface="+mn-lt"/>
                <a:ea typeface="+mn-ea"/>
              </a:rPr>
              <a:t>queue id</a:t>
            </a:r>
          </a:p>
        </p:txBody>
      </p:sp>
      <p:sp>
        <p:nvSpPr>
          <p:cNvPr id="96263" name="Line 7"/>
          <p:cNvSpPr>
            <a:spLocks noChangeShapeType="1"/>
          </p:cNvSpPr>
          <p:nvPr/>
        </p:nvSpPr>
        <p:spPr bwMode="auto">
          <a:xfrm flipH="1">
            <a:off x="1655573" y="3145630"/>
            <a:ext cx="1179997" cy="2493170"/>
          </a:xfrm>
          <a:prstGeom prst="line">
            <a:avLst/>
          </a:prstGeom>
          <a:noFill/>
          <a:ln w="25400">
            <a:solidFill>
              <a:schemeClr val="accent4">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6264" name="Text Box 8"/>
          <p:cNvSpPr txBox="1">
            <a:spLocks noChangeArrowheads="1"/>
          </p:cNvSpPr>
          <p:nvPr/>
        </p:nvSpPr>
        <p:spPr bwMode="auto">
          <a:xfrm>
            <a:off x="4611891" y="1362670"/>
            <a:ext cx="2382575" cy="923330"/>
          </a:xfrm>
          <a:prstGeom prst="rect">
            <a:avLst/>
          </a:prstGeom>
          <a:solidFill>
            <a:schemeClr val="accent3">
              <a:lumMod val="40000"/>
              <a:lumOff val="60000"/>
            </a:schemeClr>
          </a:solidFill>
          <a:ln>
            <a:noFill/>
          </a:ln>
          <a:effectLst/>
        </p:spPr>
        <p:txBody>
          <a:bodyPr wrap="none">
            <a:spAutoFit/>
          </a:bodyPr>
          <a:lstStyle/>
          <a:p>
            <a:pPr>
              <a:defRPr/>
            </a:pPr>
            <a:r>
              <a:rPr lang="en-US" altLang="en-US" sz="1800" dirty="0">
                <a:latin typeface="+mn-lt"/>
                <a:ea typeface="+mn-ea"/>
              </a:rPr>
              <a:t>The message is copied </a:t>
            </a:r>
          </a:p>
          <a:p>
            <a:pPr>
              <a:defRPr/>
            </a:pPr>
            <a:r>
              <a:rPr lang="en-US" altLang="en-US" sz="1800" dirty="0">
                <a:latin typeface="+mn-lt"/>
                <a:ea typeface="+mn-ea"/>
              </a:rPr>
              <a:t>here. Includes the long </a:t>
            </a:r>
          </a:p>
          <a:p>
            <a:pPr>
              <a:defRPr/>
            </a:pPr>
            <a:r>
              <a:rPr lang="en-US" altLang="en-US" sz="1800" dirty="0">
                <a:latin typeface="+mn-lt"/>
                <a:ea typeface="+mn-ea"/>
              </a:rPr>
              <a:t>int.</a:t>
            </a:r>
          </a:p>
        </p:txBody>
      </p:sp>
      <p:sp>
        <p:nvSpPr>
          <p:cNvPr id="96265" name="Line 9"/>
          <p:cNvSpPr>
            <a:spLocks noChangeShapeType="1"/>
          </p:cNvSpPr>
          <p:nvPr/>
        </p:nvSpPr>
        <p:spPr bwMode="auto">
          <a:xfrm flipV="1">
            <a:off x="5613528" y="2243552"/>
            <a:ext cx="330072" cy="584369"/>
          </a:xfrm>
          <a:prstGeom prst="line">
            <a:avLst/>
          </a:prstGeom>
          <a:noFill/>
          <a:ln w="25400">
            <a:solidFill>
              <a:schemeClr val="accent3">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6266" name="Text Box 10"/>
          <p:cNvSpPr txBox="1">
            <a:spLocks noChangeArrowheads="1"/>
          </p:cNvSpPr>
          <p:nvPr/>
        </p:nvSpPr>
        <p:spPr bwMode="auto">
          <a:xfrm>
            <a:off x="7563297" y="1874220"/>
            <a:ext cx="1394228" cy="369332"/>
          </a:xfrm>
          <a:prstGeom prst="rect">
            <a:avLst/>
          </a:prstGeom>
          <a:solidFill>
            <a:schemeClr val="accent4">
              <a:lumMod val="40000"/>
              <a:lumOff val="60000"/>
            </a:schemeClr>
          </a:solidFill>
          <a:ln>
            <a:noFill/>
          </a:ln>
          <a:effectLst/>
        </p:spPr>
        <p:txBody>
          <a:bodyPr wrap="none">
            <a:spAutoFit/>
          </a:bodyPr>
          <a:lstStyle/>
          <a:p>
            <a:pPr>
              <a:defRPr/>
            </a:pPr>
            <a:r>
              <a:rPr lang="en-US" altLang="en-US" sz="1800" dirty="0">
                <a:latin typeface="+mn-lt"/>
                <a:ea typeface="+mn-ea"/>
              </a:rPr>
              <a:t>Message size</a:t>
            </a:r>
          </a:p>
        </p:txBody>
      </p:sp>
      <p:sp>
        <p:nvSpPr>
          <p:cNvPr id="96267" name="Line 11"/>
          <p:cNvSpPr>
            <a:spLocks noChangeShapeType="1"/>
          </p:cNvSpPr>
          <p:nvPr/>
        </p:nvSpPr>
        <p:spPr bwMode="auto">
          <a:xfrm flipV="1">
            <a:off x="6457950" y="2243553"/>
            <a:ext cx="1105347" cy="575098"/>
          </a:xfrm>
          <a:prstGeom prst="line">
            <a:avLst/>
          </a:prstGeom>
          <a:noFill/>
          <a:ln w="254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6268" name="Text Box 12"/>
          <p:cNvSpPr txBox="1">
            <a:spLocks noChangeArrowheads="1"/>
          </p:cNvSpPr>
          <p:nvPr/>
        </p:nvSpPr>
        <p:spPr bwMode="auto">
          <a:xfrm>
            <a:off x="2476295" y="4243586"/>
            <a:ext cx="2640595" cy="1200329"/>
          </a:xfrm>
          <a:prstGeom prst="rect">
            <a:avLst/>
          </a:prstGeom>
          <a:solidFill>
            <a:schemeClr val="accent2">
              <a:lumMod val="40000"/>
              <a:lumOff val="60000"/>
            </a:schemeClr>
          </a:solidFill>
          <a:ln>
            <a:noFill/>
          </a:ln>
          <a:effectLst/>
        </p:spPr>
        <p:txBody>
          <a:bodyPr wrap="none">
            <a:spAutoFit/>
          </a:bodyPr>
          <a:lstStyle/>
          <a:p>
            <a:pPr>
              <a:defRPr/>
            </a:pPr>
            <a:r>
              <a:rPr lang="en-US" altLang="en-US" sz="1800" dirty="0">
                <a:latin typeface="+mn-lt"/>
                <a:ea typeface="+mn-ea"/>
              </a:rPr>
              <a:t>if 0, the next message is </a:t>
            </a:r>
          </a:p>
          <a:p>
            <a:pPr>
              <a:defRPr/>
            </a:pPr>
            <a:r>
              <a:rPr lang="en-US" altLang="en-US" sz="1800" dirty="0">
                <a:latin typeface="+mn-lt"/>
                <a:ea typeface="+mn-ea"/>
              </a:rPr>
              <a:t>retrieved. If non-zero, the </a:t>
            </a:r>
          </a:p>
          <a:p>
            <a:pPr>
              <a:defRPr/>
            </a:pPr>
            <a:r>
              <a:rPr lang="en-US" altLang="en-US" sz="1800" dirty="0">
                <a:latin typeface="+mn-lt"/>
                <a:ea typeface="+mn-ea"/>
              </a:rPr>
              <a:t>next message with this </a:t>
            </a:r>
          </a:p>
          <a:p>
            <a:pPr>
              <a:defRPr/>
            </a:pPr>
            <a:r>
              <a:rPr lang="en-US" altLang="en-US" sz="1800" dirty="0">
                <a:latin typeface="+mn-lt"/>
                <a:ea typeface="+mn-ea"/>
              </a:rPr>
              <a:t>message type is retrieved</a:t>
            </a:r>
          </a:p>
        </p:txBody>
      </p:sp>
      <p:sp>
        <p:nvSpPr>
          <p:cNvPr id="96269" name="Line 13"/>
          <p:cNvSpPr>
            <a:spLocks noChangeShapeType="1"/>
          </p:cNvSpPr>
          <p:nvPr/>
        </p:nvSpPr>
        <p:spPr bwMode="auto">
          <a:xfrm flipH="1">
            <a:off x="3846719" y="3628516"/>
            <a:ext cx="345655" cy="593914"/>
          </a:xfrm>
          <a:prstGeom prst="line">
            <a:avLst/>
          </a:prstGeom>
          <a:noFill/>
          <a:ln w="254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6270" name="Text Box 14"/>
          <p:cNvSpPr txBox="1">
            <a:spLocks noChangeArrowheads="1"/>
          </p:cNvSpPr>
          <p:nvPr/>
        </p:nvSpPr>
        <p:spPr bwMode="auto">
          <a:xfrm>
            <a:off x="5332764" y="5518017"/>
            <a:ext cx="3642664" cy="1200329"/>
          </a:xfrm>
          <a:prstGeom prst="rect">
            <a:avLst/>
          </a:prstGeom>
          <a:solidFill>
            <a:schemeClr val="accent6">
              <a:lumMod val="40000"/>
              <a:lumOff val="60000"/>
            </a:schemeClr>
          </a:solidFill>
          <a:ln>
            <a:noFill/>
          </a:ln>
          <a:effectLst/>
        </p:spPr>
        <p:txBody>
          <a:bodyPr wrap="none">
            <a:spAutoFit/>
          </a:bodyPr>
          <a:lstStyle/>
          <a:p>
            <a:pPr>
              <a:defRPr/>
            </a:pPr>
            <a:r>
              <a:rPr lang="en-US" altLang="en-US" sz="1800" dirty="0">
                <a:latin typeface="+mn-lt"/>
                <a:ea typeface="+mn-ea"/>
              </a:rPr>
              <a:t>IPC_NOWAIT   if set, the call will</a:t>
            </a:r>
          </a:p>
          <a:p>
            <a:pPr>
              <a:defRPr/>
            </a:pPr>
            <a:r>
              <a:rPr lang="en-US" altLang="en-US" sz="1800" dirty="0">
                <a:latin typeface="+mn-lt"/>
                <a:ea typeface="+mn-ea"/>
              </a:rPr>
              <a:t>return immediately. Otherwise, it</a:t>
            </a:r>
          </a:p>
          <a:p>
            <a:pPr>
              <a:defRPr/>
            </a:pPr>
            <a:r>
              <a:rPr lang="en-US" altLang="en-US" sz="1800" dirty="0">
                <a:latin typeface="+mn-lt"/>
                <a:ea typeface="+mn-ea"/>
              </a:rPr>
              <a:t>waits until a message of the </a:t>
            </a:r>
          </a:p>
          <a:p>
            <a:pPr>
              <a:defRPr/>
            </a:pPr>
            <a:r>
              <a:rPr lang="en-US" altLang="en-US" sz="1800" dirty="0">
                <a:latin typeface="+mn-lt"/>
                <a:ea typeface="+mn-ea"/>
              </a:rPr>
              <a:t>specified type is available to be read.</a:t>
            </a:r>
          </a:p>
        </p:txBody>
      </p:sp>
      <p:sp>
        <p:nvSpPr>
          <p:cNvPr id="96271" name="Line 15"/>
          <p:cNvSpPr>
            <a:spLocks noChangeShapeType="1"/>
          </p:cNvSpPr>
          <p:nvPr/>
        </p:nvSpPr>
        <p:spPr bwMode="auto">
          <a:xfrm>
            <a:off x="5763600" y="3595499"/>
            <a:ext cx="484799" cy="1919388"/>
          </a:xfrm>
          <a:prstGeom prst="line">
            <a:avLst/>
          </a:prstGeom>
          <a:noFill/>
          <a:ln w="254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40</a:t>
            </a:fld>
            <a:endParaRPr lang="en-US" altLang="en-US"/>
          </a:p>
        </p:txBody>
      </p:sp>
      <p:sp>
        <p:nvSpPr>
          <p:cNvPr id="18" name="Star: 5 Points 17">
            <a:extLst>
              <a:ext uri="{FF2B5EF4-FFF2-40B4-BE49-F238E27FC236}">
                <a16:creationId xmlns:a16="http://schemas.microsoft.com/office/drawing/2014/main" id="{BD52F439-7B5B-47CB-9338-A8BF43764F3F}"/>
              </a:ext>
            </a:extLst>
          </p:cNvPr>
          <p:cNvSpPr/>
          <p:nvPr/>
        </p:nvSpPr>
        <p:spPr>
          <a:xfrm>
            <a:off x="2338029" y="368233"/>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pPr eaLnBrk="1" hangingPunct="1">
              <a:defRPr/>
            </a:pPr>
            <a:r>
              <a:rPr lang="en-US" altLang="en-US" b="1" dirty="0" err="1"/>
              <a:t>msgctl</a:t>
            </a:r>
            <a:r>
              <a:rPr lang="en-US" altLang="en-US" b="1" dirty="0"/>
              <a:t>()    </a:t>
            </a:r>
          </a:p>
        </p:txBody>
      </p:sp>
      <p:sp>
        <p:nvSpPr>
          <p:cNvPr id="97283" name="Text Box 3"/>
          <p:cNvSpPr txBox="1">
            <a:spLocks noChangeArrowheads="1"/>
          </p:cNvSpPr>
          <p:nvPr/>
        </p:nvSpPr>
        <p:spPr bwMode="auto">
          <a:xfrm>
            <a:off x="628650" y="1676400"/>
            <a:ext cx="8515350" cy="2400657"/>
          </a:xfrm>
          <a:prstGeom prst="rect">
            <a:avLst/>
          </a:prstGeom>
          <a:noFill/>
          <a:ln>
            <a:noFill/>
          </a:ln>
          <a:effectLst/>
        </p:spPr>
        <p:txBody>
          <a:bodyPr wrap="square">
            <a:spAutoFit/>
          </a:bodyPr>
          <a:lstStyle/>
          <a:p>
            <a:pPr>
              <a:defRPr/>
            </a:pPr>
            <a:r>
              <a:rPr lang="en-US" altLang="en-US" dirty="0">
                <a:latin typeface="+mn-lt"/>
                <a:ea typeface="+mn-ea"/>
              </a:rPr>
              <a:t>Performs the control operation specified by </a:t>
            </a:r>
            <a:r>
              <a:rPr lang="en-US" altLang="en-US" dirty="0" err="1">
                <a:latin typeface="+mn-lt"/>
                <a:ea typeface="+mn-ea"/>
              </a:rPr>
              <a:t>cmd</a:t>
            </a:r>
            <a:r>
              <a:rPr lang="en-US" altLang="en-US" dirty="0">
                <a:latin typeface="+mn-lt"/>
                <a:ea typeface="+mn-ea"/>
              </a:rPr>
              <a:t> on the message</a:t>
            </a:r>
          </a:p>
          <a:p>
            <a:pPr>
              <a:defRPr/>
            </a:pPr>
            <a:r>
              <a:rPr lang="en-US" altLang="en-US" dirty="0">
                <a:latin typeface="+mn-lt"/>
                <a:ea typeface="+mn-ea"/>
              </a:rPr>
              <a:t>queue with identifier </a:t>
            </a:r>
            <a:r>
              <a:rPr lang="en-US" altLang="en-US" dirty="0" err="1">
                <a:latin typeface="+mn-lt"/>
                <a:ea typeface="+mn-ea"/>
              </a:rPr>
              <a:t>msgid</a:t>
            </a:r>
            <a:endParaRPr lang="en-US" altLang="en-US" dirty="0">
              <a:latin typeface="+mn-lt"/>
              <a:ea typeface="+mn-ea"/>
            </a:endParaRPr>
          </a:p>
          <a:p>
            <a:pPr>
              <a:defRPr/>
            </a:pPr>
            <a:endParaRPr lang="en-US" altLang="en-US" dirty="0">
              <a:latin typeface="+mn-lt"/>
              <a:ea typeface="+mn-ea"/>
            </a:endParaRPr>
          </a:p>
          <a:p>
            <a:pPr>
              <a:defRPr/>
            </a:pPr>
            <a:r>
              <a:rPr lang="en-US" altLang="en-US" sz="2600" b="1" dirty="0">
                <a:latin typeface="+mn-lt"/>
                <a:ea typeface="+mn-ea"/>
              </a:rPr>
              <a:t>#include &lt;sys/</a:t>
            </a:r>
            <a:r>
              <a:rPr lang="en-US" altLang="en-US" sz="2600" b="1" dirty="0" err="1">
                <a:latin typeface="+mn-lt"/>
                <a:ea typeface="+mn-ea"/>
              </a:rPr>
              <a:t>msg.h</a:t>
            </a:r>
            <a:r>
              <a:rPr lang="en-US" altLang="en-US" sz="2600" b="1" dirty="0">
                <a:latin typeface="+mn-lt"/>
                <a:ea typeface="+mn-ea"/>
              </a:rPr>
              <a:t>&gt;</a:t>
            </a:r>
          </a:p>
          <a:p>
            <a:pPr>
              <a:defRPr/>
            </a:pPr>
            <a:endParaRPr lang="en-US" altLang="en-US" sz="2600" b="1" dirty="0">
              <a:latin typeface="+mn-lt"/>
              <a:ea typeface="+mn-ea"/>
            </a:endParaRPr>
          </a:p>
          <a:p>
            <a:pPr>
              <a:defRPr/>
            </a:pPr>
            <a:r>
              <a:rPr lang="en-US" altLang="en-US" sz="2600" b="1" dirty="0" err="1">
                <a:latin typeface="+mn-lt"/>
                <a:ea typeface="+mn-ea"/>
              </a:rPr>
              <a:t>int</a:t>
            </a:r>
            <a:r>
              <a:rPr lang="en-US" altLang="en-US" sz="2600" b="1" dirty="0">
                <a:latin typeface="+mn-lt"/>
                <a:ea typeface="+mn-ea"/>
              </a:rPr>
              <a:t> </a:t>
            </a:r>
            <a:r>
              <a:rPr lang="en-US" altLang="en-US" sz="2600" b="1" dirty="0" err="1">
                <a:latin typeface="+mn-lt"/>
                <a:ea typeface="+mn-ea"/>
              </a:rPr>
              <a:t>msgctl</a:t>
            </a:r>
            <a:r>
              <a:rPr lang="en-US" altLang="en-US" sz="2600" b="1" dirty="0">
                <a:latin typeface="+mn-lt"/>
                <a:ea typeface="+mn-ea"/>
              </a:rPr>
              <a:t>(</a:t>
            </a:r>
            <a:r>
              <a:rPr lang="en-US" altLang="en-US" sz="2600" b="1" dirty="0" err="1">
                <a:latin typeface="+mn-lt"/>
                <a:ea typeface="+mn-ea"/>
              </a:rPr>
              <a:t>int</a:t>
            </a:r>
            <a:r>
              <a:rPr lang="en-US" altLang="en-US" sz="2600" b="1" dirty="0">
                <a:latin typeface="+mn-lt"/>
                <a:ea typeface="+mn-ea"/>
              </a:rPr>
              <a:t> </a:t>
            </a:r>
            <a:r>
              <a:rPr lang="en-US" altLang="en-US" sz="2600" b="1" dirty="0" err="1">
                <a:latin typeface="+mn-lt"/>
                <a:ea typeface="+mn-ea"/>
              </a:rPr>
              <a:t>msgid</a:t>
            </a:r>
            <a:r>
              <a:rPr lang="en-US" altLang="en-US" sz="2600" b="1" dirty="0">
                <a:latin typeface="+mn-lt"/>
                <a:ea typeface="+mn-ea"/>
              </a:rPr>
              <a:t>, </a:t>
            </a:r>
            <a:r>
              <a:rPr lang="en-US" altLang="en-US" sz="2600" b="1" dirty="0" err="1">
                <a:latin typeface="+mn-lt"/>
                <a:ea typeface="+mn-ea"/>
              </a:rPr>
              <a:t>int</a:t>
            </a:r>
            <a:r>
              <a:rPr lang="en-US" altLang="en-US" sz="2600" b="1" dirty="0">
                <a:latin typeface="+mn-lt"/>
                <a:ea typeface="+mn-ea"/>
              </a:rPr>
              <a:t> command, </a:t>
            </a:r>
            <a:r>
              <a:rPr lang="en-US" altLang="en-US" sz="2600" b="1" dirty="0" err="1">
                <a:latin typeface="+mn-lt"/>
                <a:ea typeface="+mn-ea"/>
              </a:rPr>
              <a:t>struct</a:t>
            </a:r>
            <a:r>
              <a:rPr lang="en-US" altLang="en-US" sz="2600" b="1" dirty="0">
                <a:latin typeface="+mn-lt"/>
                <a:ea typeface="+mn-ea"/>
              </a:rPr>
              <a:t> </a:t>
            </a:r>
            <a:r>
              <a:rPr lang="en-US" altLang="en-US" sz="2600" b="1" dirty="0" err="1">
                <a:latin typeface="+mn-lt"/>
                <a:ea typeface="+mn-ea"/>
              </a:rPr>
              <a:t>msgid_ds</a:t>
            </a:r>
            <a:r>
              <a:rPr lang="en-US" altLang="en-US" sz="2600" b="1" dirty="0">
                <a:latin typeface="+mn-lt"/>
                <a:ea typeface="+mn-ea"/>
              </a:rPr>
              <a:t> *</a:t>
            </a:r>
            <a:r>
              <a:rPr lang="en-US" altLang="en-US" sz="2600" b="1" dirty="0" err="1">
                <a:latin typeface="+mn-lt"/>
                <a:ea typeface="+mn-ea"/>
              </a:rPr>
              <a:t>buf</a:t>
            </a:r>
            <a:r>
              <a:rPr lang="en-US" altLang="en-US" sz="2600" b="1" dirty="0">
                <a:latin typeface="+mn-lt"/>
                <a:ea typeface="+mn-ea"/>
              </a:rPr>
              <a:t>);</a:t>
            </a:r>
          </a:p>
        </p:txBody>
      </p:sp>
      <p:sp>
        <p:nvSpPr>
          <p:cNvPr id="97284" name="Text Box 4"/>
          <p:cNvSpPr txBox="1">
            <a:spLocks noChangeArrowheads="1"/>
          </p:cNvSpPr>
          <p:nvPr/>
        </p:nvSpPr>
        <p:spPr bwMode="auto">
          <a:xfrm>
            <a:off x="578316" y="5571530"/>
            <a:ext cx="1476173" cy="646331"/>
          </a:xfrm>
          <a:prstGeom prst="rect">
            <a:avLst/>
          </a:prstGeom>
          <a:solidFill>
            <a:schemeClr val="accent1">
              <a:lumMod val="40000"/>
              <a:lumOff val="60000"/>
            </a:schemeClr>
          </a:solidFill>
          <a:ln>
            <a:noFill/>
          </a:ln>
          <a:effectLst/>
        </p:spPr>
        <p:txBody>
          <a:bodyPr wrap="none">
            <a:spAutoFit/>
          </a:bodyPr>
          <a:lstStyle/>
          <a:p>
            <a:pPr>
              <a:defRPr/>
            </a:pPr>
            <a:r>
              <a:rPr lang="en-US" altLang="en-US" sz="1800" dirty="0">
                <a:latin typeface="+mn-lt"/>
                <a:ea typeface="+mn-ea"/>
              </a:rPr>
              <a:t>0 if successful</a:t>
            </a:r>
          </a:p>
          <a:p>
            <a:pPr>
              <a:defRPr/>
            </a:pPr>
            <a:r>
              <a:rPr lang="en-US" altLang="en-US" sz="1800" dirty="0">
                <a:latin typeface="+mn-lt"/>
                <a:ea typeface="+mn-ea"/>
              </a:rPr>
              <a:t>otherwise -1</a:t>
            </a:r>
          </a:p>
        </p:txBody>
      </p:sp>
      <p:sp>
        <p:nvSpPr>
          <p:cNvPr id="97285" name="Line 5"/>
          <p:cNvSpPr>
            <a:spLocks noChangeShapeType="1"/>
          </p:cNvSpPr>
          <p:nvPr/>
        </p:nvSpPr>
        <p:spPr bwMode="auto">
          <a:xfrm>
            <a:off x="932120" y="3900069"/>
            <a:ext cx="48496" cy="1662721"/>
          </a:xfrm>
          <a:prstGeom prst="line">
            <a:avLst/>
          </a:prstGeom>
          <a:noFill/>
          <a:ln w="317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7286" name="Text Box 6"/>
          <p:cNvSpPr txBox="1">
            <a:spLocks noChangeArrowheads="1"/>
          </p:cNvSpPr>
          <p:nvPr/>
        </p:nvSpPr>
        <p:spPr bwMode="auto">
          <a:xfrm>
            <a:off x="2072074" y="4926667"/>
            <a:ext cx="1873911" cy="369332"/>
          </a:xfrm>
          <a:prstGeom prst="rect">
            <a:avLst/>
          </a:prstGeom>
          <a:solidFill>
            <a:schemeClr val="accent1">
              <a:lumMod val="40000"/>
              <a:lumOff val="60000"/>
            </a:schemeClr>
          </a:solidFill>
          <a:ln>
            <a:noFill/>
          </a:ln>
          <a:effectLst/>
        </p:spPr>
        <p:txBody>
          <a:bodyPr wrap="none">
            <a:spAutoFit/>
          </a:bodyPr>
          <a:lstStyle/>
          <a:p>
            <a:pPr>
              <a:defRPr/>
            </a:pPr>
            <a:r>
              <a:rPr lang="en-US" altLang="en-US" sz="1800" dirty="0">
                <a:latin typeface="+mn-lt"/>
                <a:ea typeface="+mn-ea"/>
              </a:rPr>
              <a:t>message queue id</a:t>
            </a:r>
          </a:p>
        </p:txBody>
      </p:sp>
      <p:sp>
        <p:nvSpPr>
          <p:cNvPr id="97287" name="Line 7"/>
          <p:cNvSpPr>
            <a:spLocks noChangeShapeType="1"/>
          </p:cNvSpPr>
          <p:nvPr/>
        </p:nvSpPr>
        <p:spPr bwMode="auto">
          <a:xfrm>
            <a:off x="2895600" y="3900070"/>
            <a:ext cx="76200" cy="102659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97288" name="Text Box 8"/>
          <p:cNvSpPr txBox="1">
            <a:spLocks noChangeArrowheads="1"/>
          </p:cNvSpPr>
          <p:nvPr/>
        </p:nvSpPr>
        <p:spPr bwMode="auto">
          <a:xfrm>
            <a:off x="3916677" y="5571530"/>
            <a:ext cx="5163850" cy="923330"/>
          </a:xfrm>
          <a:prstGeom prst="rect">
            <a:avLst/>
          </a:prstGeom>
          <a:solidFill>
            <a:schemeClr val="accent1">
              <a:lumMod val="40000"/>
              <a:lumOff val="60000"/>
            </a:schemeClr>
          </a:solidFill>
          <a:ln>
            <a:noFill/>
          </a:ln>
          <a:effectLst/>
        </p:spPr>
        <p:txBody>
          <a:bodyPr wrap="none">
            <a:spAutoFit/>
          </a:bodyPr>
          <a:lstStyle/>
          <a:p>
            <a:pPr>
              <a:defRPr/>
            </a:pPr>
            <a:r>
              <a:rPr lang="en-US" altLang="en-US" sz="1800" dirty="0">
                <a:latin typeface="+mn-lt"/>
                <a:ea typeface="+mn-ea"/>
              </a:rPr>
              <a:t>IPC_STAT  loads data in </a:t>
            </a:r>
            <a:r>
              <a:rPr lang="en-US" altLang="en-US" sz="1800" dirty="0" err="1">
                <a:latin typeface="+mn-lt"/>
                <a:ea typeface="+mn-ea"/>
              </a:rPr>
              <a:t>msgid_ds</a:t>
            </a:r>
            <a:r>
              <a:rPr lang="en-US" altLang="en-US" sz="1800" dirty="0">
                <a:latin typeface="+mn-lt"/>
                <a:ea typeface="+mn-ea"/>
              </a:rPr>
              <a:t> structure</a:t>
            </a:r>
          </a:p>
          <a:p>
            <a:pPr>
              <a:defRPr/>
            </a:pPr>
            <a:r>
              <a:rPr lang="en-US" altLang="en-US" sz="1800" dirty="0">
                <a:latin typeface="+mn-lt"/>
                <a:ea typeface="+mn-ea"/>
              </a:rPr>
              <a:t>IPC_SET    gets the data from the </a:t>
            </a:r>
            <a:r>
              <a:rPr lang="en-US" altLang="en-US" sz="1800" dirty="0" err="1">
                <a:latin typeface="+mn-lt"/>
                <a:ea typeface="+mn-ea"/>
              </a:rPr>
              <a:t>msgid_ds</a:t>
            </a:r>
            <a:r>
              <a:rPr lang="en-US" altLang="en-US" sz="1800" dirty="0">
                <a:latin typeface="+mn-lt"/>
                <a:ea typeface="+mn-ea"/>
              </a:rPr>
              <a:t> structure</a:t>
            </a:r>
          </a:p>
          <a:p>
            <a:pPr>
              <a:defRPr/>
            </a:pPr>
            <a:r>
              <a:rPr lang="en-US" altLang="en-US" sz="1800" dirty="0">
                <a:latin typeface="+mn-lt"/>
                <a:ea typeface="+mn-ea"/>
              </a:rPr>
              <a:t>IPC_RMID deletes the message queue</a:t>
            </a:r>
          </a:p>
        </p:txBody>
      </p:sp>
      <p:sp>
        <p:nvSpPr>
          <p:cNvPr id="97289" name="Line 9"/>
          <p:cNvSpPr>
            <a:spLocks noChangeShapeType="1"/>
          </p:cNvSpPr>
          <p:nvPr/>
        </p:nvSpPr>
        <p:spPr bwMode="auto">
          <a:xfrm flipH="1">
            <a:off x="4935280" y="3900070"/>
            <a:ext cx="1465520" cy="1687370"/>
          </a:xfrm>
          <a:prstGeom prst="line">
            <a:avLst/>
          </a:prstGeom>
          <a:noFill/>
          <a:ln w="317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solidFill>
                <a:srgbClr val="FFFFFF"/>
              </a:solidFill>
              <a:latin typeface="Tahoma" panose="020B0604030504040204" pitchFamily="34" charset="0"/>
              <a:ea typeface="+mn-ea"/>
            </a:endParaRP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41</a:t>
            </a:fld>
            <a:endParaRPr lang="en-US" altLang="en-US"/>
          </a:p>
        </p:txBody>
      </p:sp>
      <p:sp>
        <p:nvSpPr>
          <p:cNvPr id="11" name="Star: 5 Points 10">
            <a:extLst>
              <a:ext uri="{FF2B5EF4-FFF2-40B4-BE49-F238E27FC236}">
                <a16:creationId xmlns:a16="http://schemas.microsoft.com/office/drawing/2014/main" id="{BD52F439-7B5B-47CB-9338-A8BF43764F3F}"/>
              </a:ext>
            </a:extLst>
          </p:cNvPr>
          <p:cNvSpPr/>
          <p:nvPr/>
        </p:nvSpPr>
        <p:spPr>
          <a:xfrm>
            <a:off x="2438400" y="82679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CFAC-7B4C-4D97-B4AC-7E2C8285E1EF}"/>
              </a:ext>
            </a:extLst>
          </p:cNvPr>
          <p:cNvSpPr>
            <a:spLocks noGrp="1"/>
          </p:cNvSpPr>
          <p:nvPr>
            <p:ph type="title"/>
          </p:nvPr>
        </p:nvSpPr>
        <p:spPr>
          <a:xfrm>
            <a:off x="618259" y="0"/>
            <a:ext cx="7886700" cy="1325563"/>
          </a:xfrm>
        </p:spPr>
        <p:txBody>
          <a:bodyPr/>
          <a:lstStyle/>
          <a:p>
            <a:r>
              <a:rPr lang="en-US" dirty="0"/>
              <a:t>From the Author of our Book:</a:t>
            </a:r>
          </a:p>
        </p:txBody>
      </p:sp>
      <p:sp>
        <p:nvSpPr>
          <p:cNvPr id="3" name="Content Placeholder 2">
            <a:extLst>
              <a:ext uri="{FF2B5EF4-FFF2-40B4-BE49-F238E27FC236}">
                <a16:creationId xmlns:a16="http://schemas.microsoft.com/office/drawing/2014/main" id="{8E1E0BB7-CDE4-4770-945B-2D0BFE575B85}"/>
              </a:ext>
            </a:extLst>
          </p:cNvPr>
          <p:cNvSpPr>
            <a:spLocks noGrp="1"/>
          </p:cNvSpPr>
          <p:nvPr>
            <p:ph idx="1"/>
          </p:nvPr>
        </p:nvSpPr>
        <p:spPr>
          <a:xfrm>
            <a:off x="639041" y="1143000"/>
            <a:ext cx="7886700" cy="5578476"/>
          </a:xfrm>
        </p:spPr>
        <p:txBody>
          <a:bodyPr/>
          <a:lstStyle/>
          <a:p>
            <a:pPr marL="0" indent="0">
              <a:buNone/>
            </a:pPr>
            <a:r>
              <a:rPr lang="en-US" sz="2800" dirty="0"/>
              <a:t>At the end of this chapter (Section 46.9), we summarize a number of limitations of System V message queues.  </a:t>
            </a:r>
            <a:r>
              <a:rPr lang="en-US" sz="2800" b="1" dirty="0"/>
              <a:t>This limitations lead us to the conclusion that, where possible, new applications should avoid the use of System V message queues in favor of other IPC mechanisms </a:t>
            </a:r>
            <a:r>
              <a:rPr lang="en-US" sz="2800" dirty="0"/>
              <a:t>such as FIFOs, POSIX message queues, and sockets. However, when message queues were initially devised, these alternative mechanisms were unavailable or were not widespread across UNIX implementations. Consequently, there are various existing applications that employ message queues, and this fact forms one of the primary motivations for describing them.</a:t>
            </a:r>
          </a:p>
        </p:txBody>
      </p:sp>
      <p:sp>
        <p:nvSpPr>
          <p:cNvPr id="4" name="Slide Number Placeholder 3">
            <a:extLst>
              <a:ext uri="{FF2B5EF4-FFF2-40B4-BE49-F238E27FC236}">
                <a16:creationId xmlns:a16="http://schemas.microsoft.com/office/drawing/2014/main" id="{63FE3637-2B22-4DD0-945F-856B73B5E6AE}"/>
              </a:ext>
            </a:extLst>
          </p:cNvPr>
          <p:cNvSpPr>
            <a:spLocks noGrp="1"/>
          </p:cNvSpPr>
          <p:nvPr>
            <p:ph type="sldNum" sz="quarter" idx="12"/>
          </p:nvPr>
        </p:nvSpPr>
        <p:spPr/>
        <p:txBody>
          <a:bodyPr/>
          <a:lstStyle/>
          <a:p>
            <a:pPr>
              <a:defRPr/>
            </a:pPr>
            <a:fld id="{147B7589-DB2F-4407-9F21-8206E52DC899}" type="slidenum">
              <a:rPr lang="en-US" altLang="en-US" smtClean="0"/>
              <a:pPr>
                <a:defRPr/>
              </a:pPr>
              <a:t>42</a:t>
            </a:fld>
            <a:endParaRPr lang="en-US" altLang="en-US" dirty="0"/>
          </a:p>
        </p:txBody>
      </p:sp>
    </p:spTree>
    <p:extLst>
      <p:ext uri="{BB962C8B-B14F-4D97-AF65-F5344CB8AC3E}">
        <p14:creationId xmlns:p14="http://schemas.microsoft.com/office/powerpoint/2010/main" val="289001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2DF5-DC24-4219-A3A4-6DD06E319D56}"/>
              </a:ext>
            </a:extLst>
          </p:cNvPr>
          <p:cNvSpPr>
            <a:spLocks noGrp="1"/>
          </p:cNvSpPr>
          <p:nvPr>
            <p:ph type="title"/>
          </p:nvPr>
        </p:nvSpPr>
        <p:spPr/>
        <p:txBody>
          <a:bodyPr/>
          <a:lstStyle/>
          <a:p>
            <a:r>
              <a:rPr lang="en-US" dirty="0"/>
              <a:t>FIFO’s  (Alias – </a:t>
            </a:r>
            <a:r>
              <a:rPr lang="en-US" i="1" dirty="0"/>
              <a:t>named pipes</a:t>
            </a:r>
            <a:r>
              <a:rPr lang="en-US" dirty="0"/>
              <a:t>)</a:t>
            </a:r>
          </a:p>
        </p:txBody>
      </p:sp>
      <p:sp>
        <p:nvSpPr>
          <p:cNvPr id="3" name="Content Placeholder 2">
            <a:extLst>
              <a:ext uri="{FF2B5EF4-FFF2-40B4-BE49-F238E27FC236}">
                <a16:creationId xmlns:a16="http://schemas.microsoft.com/office/drawing/2014/main" id="{CCDAC929-5ABD-44ED-B8B7-B3480E4A553D}"/>
              </a:ext>
            </a:extLst>
          </p:cNvPr>
          <p:cNvSpPr>
            <a:spLocks noGrp="1"/>
          </p:cNvSpPr>
          <p:nvPr>
            <p:ph idx="1"/>
          </p:nvPr>
        </p:nvSpPr>
        <p:spPr>
          <a:xfrm>
            <a:off x="628650" y="1825625"/>
            <a:ext cx="8286750" cy="4351338"/>
          </a:xfrm>
        </p:spPr>
        <p:txBody>
          <a:bodyPr/>
          <a:lstStyle/>
          <a:p>
            <a:r>
              <a:rPr lang="en-US" dirty="0"/>
              <a:t>Similar to a pipe.</a:t>
            </a:r>
          </a:p>
          <a:p>
            <a:r>
              <a:rPr lang="en-US" dirty="0"/>
              <a:t>Differences</a:t>
            </a:r>
          </a:p>
          <a:p>
            <a:pPr lvl="1"/>
            <a:r>
              <a:rPr lang="en-US" dirty="0"/>
              <a:t>Has a name</a:t>
            </a:r>
          </a:p>
          <a:p>
            <a:pPr lvl="1"/>
            <a:r>
              <a:rPr lang="en-US" dirty="0"/>
              <a:t>Opened like a regular file</a:t>
            </a:r>
          </a:p>
          <a:p>
            <a:pPr lvl="1"/>
            <a:r>
              <a:rPr lang="en-US" dirty="0"/>
              <a:t>Useful for unrelated processes. Ex. Client &amp; Server</a:t>
            </a:r>
          </a:p>
          <a:p>
            <a:r>
              <a:rPr lang="en-US" dirty="0"/>
              <a:t>Likenesses</a:t>
            </a:r>
          </a:p>
          <a:p>
            <a:pPr lvl="1"/>
            <a:r>
              <a:rPr lang="en-US" dirty="0"/>
              <a:t>Use open(), read(), write(), close()</a:t>
            </a:r>
          </a:p>
          <a:p>
            <a:pPr lvl="1"/>
            <a:r>
              <a:rPr lang="en-US" dirty="0"/>
              <a:t>Has a Read end and a Write end like a pipe</a:t>
            </a:r>
          </a:p>
          <a:p>
            <a:r>
              <a:rPr lang="en-US" dirty="0"/>
              <a:t>Info in TLPI pages 906-919</a:t>
            </a:r>
          </a:p>
        </p:txBody>
      </p:sp>
      <p:sp>
        <p:nvSpPr>
          <p:cNvPr id="4" name="Slide Number Placeholder 3">
            <a:extLst>
              <a:ext uri="{FF2B5EF4-FFF2-40B4-BE49-F238E27FC236}">
                <a16:creationId xmlns:a16="http://schemas.microsoft.com/office/drawing/2014/main" id="{E095D5C7-E8C9-454D-8A8B-0EA46C03B66E}"/>
              </a:ext>
            </a:extLst>
          </p:cNvPr>
          <p:cNvSpPr>
            <a:spLocks noGrp="1"/>
          </p:cNvSpPr>
          <p:nvPr>
            <p:ph type="sldNum" sz="quarter" idx="12"/>
          </p:nvPr>
        </p:nvSpPr>
        <p:spPr/>
        <p:txBody>
          <a:bodyPr/>
          <a:lstStyle/>
          <a:p>
            <a:pPr>
              <a:defRPr/>
            </a:pPr>
            <a:fld id="{147B7589-DB2F-4407-9F21-8206E52DC899}" type="slidenum">
              <a:rPr lang="en-US" altLang="en-US" smtClean="0"/>
              <a:pPr>
                <a:defRPr/>
              </a:pPr>
              <a:t>43</a:t>
            </a:fld>
            <a:endParaRPr lang="en-US" altLang="en-US" dirty="0"/>
          </a:p>
        </p:txBody>
      </p:sp>
    </p:spTree>
    <p:extLst>
      <p:ext uri="{BB962C8B-B14F-4D97-AF65-F5344CB8AC3E}">
        <p14:creationId xmlns:p14="http://schemas.microsoft.com/office/powerpoint/2010/main" val="3295762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2DF5-DC24-4219-A3A4-6DD06E319D56}"/>
              </a:ext>
            </a:extLst>
          </p:cNvPr>
          <p:cNvSpPr>
            <a:spLocks noGrp="1"/>
          </p:cNvSpPr>
          <p:nvPr>
            <p:ph type="title"/>
          </p:nvPr>
        </p:nvSpPr>
        <p:spPr/>
        <p:txBody>
          <a:bodyPr/>
          <a:lstStyle/>
          <a:p>
            <a:r>
              <a:rPr lang="en-US" sz="4000" dirty="0"/>
              <a:t>POSIX message queues</a:t>
            </a:r>
            <a:endParaRPr lang="en-US" dirty="0"/>
          </a:p>
        </p:txBody>
      </p:sp>
      <p:sp>
        <p:nvSpPr>
          <p:cNvPr id="3" name="Content Placeholder 2">
            <a:extLst>
              <a:ext uri="{FF2B5EF4-FFF2-40B4-BE49-F238E27FC236}">
                <a16:creationId xmlns:a16="http://schemas.microsoft.com/office/drawing/2014/main" id="{CCDAC929-5ABD-44ED-B8B7-B3480E4A553D}"/>
              </a:ext>
            </a:extLst>
          </p:cNvPr>
          <p:cNvSpPr>
            <a:spLocks noGrp="1"/>
          </p:cNvSpPr>
          <p:nvPr>
            <p:ph idx="1"/>
          </p:nvPr>
        </p:nvSpPr>
        <p:spPr>
          <a:xfrm>
            <a:off x="628650" y="1825625"/>
            <a:ext cx="8286750" cy="4351338"/>
          </a:xfrm>
        </p:spPr>
        <p:txBody>
          <a:bodyPr/>
          <a:lstStyle/>
          <a:p>
            <a:r>
              <a:rPr lang="en-US" dirty="0"/>
              <a:t>Likenesses to System 5 Message Queues </a:t>
            </a:r>
          </a:p>
          <a:p>
            <a:pPr lvl="1"/>
            <a:r>
              <a:rPr lang="en-US" dirty="0"/>
              <a:t>Data exchanged in units of whole messages</a:t>
            </a:r>
          </a:p>
          <a:p>
            <a:r>
              <a:rPr lang="en-US" dirty="0"/>
              <a:t>Differences</a:t>
            </a:r>
          </a:p>
          <a:p>
            <a:pPr lvl="1"/>
            <a:r>
              <a:rPr lang="en-US" dirty="0"/>
              <a:t>They are counted.  If closed, not deleted till released by all users.</a:t>
            </a:r>
          </a:p>
          <a:p>
            <a:pPr lvl="1"/>
            <a:r>
              <a:rPr lang="en-US" dirty="0"/>
              <a:t>Have priority, and are queued</a:t>
            </a:r>
          </a:p>
          <a:p>
            <a:pPr lvl="1"/>
            <a:r>
              <a:rPr lang="en-US" dirty="0"/>
              <a:t>Process can be asynchronously notified when msg is available</a:t>
            </a:r>
          </a:p>
          <a:p>
            <a:r>
              <a:rPr lang="en-US" dirty="0"/>
              <a:t>Info in TLPI, Chapter 52, pages 1063-1087</a:t>
            </a:r>
          </a:p>
        </p:txBody>
      </p:sp>
      <p:sp>
        <p:nvSpPr>
          <p:cNvPr id="4" name="Slide Number Placeholder 3">
            <a:extLst>
              <a:ext uri="{FF2B5EF4-FFF2-40B4-BE49-F238E27FC236}">
                <a16:creationId xmlns:a16="http://schemas.microsoft.com/office/drawing/2014/main" id="{E095D5C7-E8C9-454D-8A8B-0EA46C03B66E}"/>
              </a:ext>
            </a:extLst>
          </p:cNvPr>
          <p:cNvSpPr>
            <a:spLocks noGrp="1"/>
          </p:cNvSpPr>
          <p:nvPr>
            <p:ph type="sldNum" sz="quarter" idx="12"/>
          </p:nvPr>
        </p:nvSpPr>
        <p:spPr/>
        <p:txBody>
          <a:bodyPr/>
          <a:lstStyle/>
          <a:p>
            <a:pPr>
              <a:defRPr/>
            </a:pPr>
            <a:fld id="{147B7589-DB2F-4407-9F21-8206E52DC899}" type="slidenum">
              <a:rPr lang="en-US" altLang="en-US" smtClean="0"/>
              <a:pPr>
                <a:defRPr/>
              </a:pPr>
              <a:t>44</a:t>
            </a:fld>
            <a:endParaRPr lang="en-US" altLang="en-US" dirty="0"/>
          </a:p>
        </p:txBody>
      </p:sp>
    </p:spTree>
    <p:extLst>
      <p:ext uri="{BB962C8B-B14F-4D97-AF65-F5344CB8AC3E}">
        <p14:creationId xmlns:p14="http://schemas.microsoft.com/office/powerpoint/2010/main" val="1088593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143000" y="914400"/>
            <a:ext cx="648767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a:solidFill>
                  <a:prstClr val="black"/>
                </a:solidFill>
                <a:latin typeface="Arial" panose="020B0604020202020204" pitchFamily="34" charset="0"/>
              </a:rPr>
              <a:t>13-UNIX </a:t>
            </a:r>
            <a:endParaRPr lang="en-US" altLang="en-US" sz="4400" dirty="0">
              <a:solidFill>
                <a:prstClr val="black"/>
              </a:solidFill>
              <a:latin typeface="Arial" panose="020B0604020202020204" pitchFamily="34" charset="0"/>
            </a:endParaRP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4400" dirty="0">
                <a:solidFill>
                  <a:prstClr val="black"/>
                </a:solidFill>
                <a:latin typeface="Arial" panose="020B0604020202020204" pitchFamily="34" charset="0"/>
              </a:rPr>
              <a:t>Shared Memory</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3200" dirty="0">
                <a:solidFill>
                  <a:prstClr val="black"/>
                </a:solidFill>
                <a:latin typeface="Arial" panose="020B0604020202020204" pitchFamily="34" charset="0"/>
              </a:rPr>
              <a:t>Shared Memory, Message Queues</a:t>
            </a:r>
          </a:p>
          <a:p>
            <a:pPr algn="ctr" eaLnBrk="1" hangingPunct="1"/>
            <a:endParaRPr lang="en-US" altLang="en-US" sz="3200" dirty="0">
              <a:solidFill>
                <a:prstClr val="black"/>
              </a:solidFill>
              <a:latin typeface="Arial" panose="020B0604020202020204" pitchFamily="34" charset="0"/>
            </a:endParaRPr>
          </a:p>
          <a:p>
            <a:pPr algn="ctr" eaLnBrk="1" hangingPunct="1"/>
            <a:endParaRPr lang="en-US" altLang="en-US" sz="3200" dirty="0">
              <a:solidFill>
                <a:prstClr val="black"/>
              </a:solidFill>
              <a:latin typeface="Arial" panose="020B0604020202020204" pitchFamily="34" charset="0"/>
            </a:endParaRPr>
          </a:p>
          <a:p>
            <a:pPr algn="ctr" eaLnBrk="1" hangingPunct="1"/>
            <a:r>
              <a:rPr lang="en-US" altLang="en-US" sz="3600" dirty="0">
                <a:solidFill>
                  <a:prstClr val="black"/>
                </a:solidFill>
                <a:latin typeface="Arial" panose="020B0604020202020204" pitchFamily="34" charset="0"/>
              </a:rPr>
              <a:t>The End</a:t>
            </a:r>
          </a:p>
        </p:txBody>
      </p:sp>
      <p:sp>
        <p:nvSpPr>
          <p:cNvPr id="5" name="TextBox 4"/>
          <p:cNvSpPr txBox="1"/>
          <p:nvPr/>
        </p:nvSpPr>
        <p:spPr>
          <a:xfrm>
            <a:off x="3844231" y="4648200"/>
            <a:ext cx="184731" cy="584775"/>
          </a:xfrm>
          <a:prstGeom prst="rect">
            <a:avLst/>
          </a:prstGeom>
          <a:noFill/>
        </p:spPr>
        <p:txBody>
          <a:bodyPr wrap="none" rtlCol="0">
            <a:spAutoFit/>
          </a:bodyPr>
          <a:lstStyle/>
          <a:p>
            <a:endParaRPr lang="en-US" sz="3200" dirty="0">
              <a:solidFill>
                <a:prstClr val="black"/>
              </a:solidFill>
              <a:latin typeface="Calibri" panose="020F0502020204030204"/>
            </a:endParaRP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45</a:t>
            </a:fld>
            <a:endParaRPr lang="en-US" altLang="en-US" dirty="0"/>
          </a:p>
        </p:txBody>
      </p:sp>
    </p:spTree>
    <p:extLst>
      <p:ext uri="{BB962C8B-B14F-4D97-AF65-F5344CB8AC3E}">
        <p14:creationId xmlns:p14="http://schemas.microsoft.com/office/powerpoint/2010/main" val="376915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8000" y="0"/>
            <a:ext cx="8078788" cy="1295400"/>
          </a:xfrm>
        </p:spPr>
        <p:txBody>
          <a:bodyPr/>
          <a:lstStyle/>
          <a:p>
            <a:pPr algn="ctr">
              <a:defRPr/>
            </a:pPr>
            <a:r>
              <a:rPr lang="en-US" altLang="en-US" sz="3600" dirty="0"/>
              <a:t>A typical Memory Layout on Linux X86/32</a:t>
            </a:r>
            <a:endParaRPr lang="en-US" altLang="en-US" sz="3600" b="1" dirty="0"/>
          </a:p>
        </p:txBody>
      </p:sp>
      <p:pic>
        <p:nvPicPr>
          <p:cNvPr id="63491" name="Picture 2" descr="program_in_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5791200" cy="550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58668" y="20782"/>
            <a:ext cx="8078788" cy="1122218"/>
          </a:xfrm>
        </p:spPr>
        <p:txBody>
          <a:bodyPr/>
          <a:lstStyle/>
          <a:p>
            <a:pPr>
              <a:defRPr/>
            </a:pPr>
            <a:r>
              <a:rPr lang="en-US" altLang="en-US" dirty="0"/>
              <a:t>Shared Memory</a:t>
            </a:r>
          </a:p>
        </p:txBody>
      </p:sp>
      <p:sp>
        <p:nvSpPr>
          <p:cNvPr id="65539" name="Rectangle 3"/>
          <p:cNvSpPr>
            <a:spLocks noGrp="1" noChangeArrowheads="1"/>
          </p:cNvSpPr>
          <p:nvPr>
            <p:ph idx="1"/>
          </p:nvPr>
        </p:nvSpPr>
        <p:spPr>
          <a:xfrm>
            <a:off x="670213" y="1143000"/>
            <a:ext cx="7886700" cy="4351338"/>
          </a:xfrm>
        </p:spPr>
        <p:txBody>
          <a:bodyPr/>
          <a:lstStyle/>
          <a:p>
            <a:r>
              <a:rPr lang="en-US" altLang="en-US" sz="2800" dirty="0"/>
              <a:t>Normally, the Unix kernel prohibits one process from accessing (reading, writing) memory belonging to another process.</a:t>
            </a:r>
          </a:p>
          <a:p>
            <a:endParaRPr lang="en-US" altLang="en-US" sz="2800" dirty="0"/>
          </a:p>
          <a:p>
            <a:r>
              <a:rPr lang="en-US" altLang="en-US" sz="2800" dirty="0"/>
              <a:t>Sometimes, however, this restriction is inconvenient.</a:t>
            </a:r>
          </a:p>
          <a:p>
            <a:endParaRPr lang="en-US" altLang="en-US" sz="2800" dirty="0"/>
          </a:p>
          <a:p>
            <a:r>
              <a:rPr lang="en-US" altLang="en-US" sz="2800" dirty="0"/>
              <a:t>At such times, System V IPC Shared Memory can be created to specifically allow one process to read and/or write to memory created by another process</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152400"/>
            <a:ext cx="7772400" cy="1143000"/>
          </a:xfrm>
        </p:spPr>
        <p:txBody>
          <a:bodyPr/>
          <a:lstStyle/>
          <a:p>
            <a:pPr>
              <a:defRPr/>
            </a:pPr>
            <a:r>
              <a:rPr lang="en-US" altLang="en-US"/>
              <a:t>Shared Memory</a:t>
            </a:r>
          </a:p>
        </p:txBody>
      </p:sp>
      <p:sp>
        <p:nvSpPr>
          <p:cNvPr id="66563" name="Rectangle 3"/>
          <p:cNvSpPr>
            <a:spLocks noGrp="1" noChangeArrowheads="1"/>
          </p:cNvSpPr>
          <p:nvPr>
            <p:ph idx="1"/>
          </p:nvPr>
        </p:nvSpPr>
        <p:spPr>
          <a:xfrm>
            <a:off x="457200" y="762000"/>
            <a:ext cx="8686800" cy="762000"/>
          </a:xfrm>
        </p:spPr>
        <p:txBody>
          <a:bodyPr/>
          <a:lstStyle/>
          <a:p>
            <a:pPr algn="ctr">
              <a:lnSpc>
                <a:spcPct val="90000"/>
              </a:lnSpc>
              <a:buFontTx/>
              <a:buNone/>
            </a:pPr>
            <a:r>
              <a:rPr lang="en-US" altLang="en-US" sz="2400" dirty="0"/>
              <a:t>Common chunk of read/write memory </a:t>
            </a:r>
          </a:p>
          <a:p>
            <a:pPr algn="ctr">
              <a:lnSpc>
                <a:spcPct val="90000"/>
              </a:lnSpc>
              <a:buFontTx/>
              <a:buNone/>
            </a:pPr>
            <a:r>
              <a:rPr lang="en-US" altLang="en-US" sz="2400" dirty="0"/>
              <a:t>among processes</a:t>
            </a:r>
          </a:p>
        </p:txBody>
      </p:sp>
      <p:sp>
        <p:nvSpPr>
          <p:cNvPr id="66564" name="Rectangle 4"/>
          <p:cNvSpPr>
            <a:spLocks noChangeArrowheads="1"/>
          </p:cNvSpPr>
          <p:nvPr/>
        </p:nvSpPr>
        <p:spPr bwMode="auto">
          <a:xfrm>
            <a:off x="1066800" y="2362200"/>
            <a:ext cx="609600" cy="1524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endParaRPr lang="en-US" altLang="en-US"/>
          </a:p>
        </p:txBody>
      </p:sp>
      <p:sp>
        <p:nvSpPr>
          <p:cNvPr id="66565" name="Rectangle 9"/>
          <p:cNvSpPr>
            <a:spLocks noChangeArrowheads="1"/>
          </p:cNvSpPr>
          <p:nvPr/>
        </p:nvSpPr>
        <p:spPr bwMode="auto">
          <a:xfrm>
            <a:off x="7162800" y="2286000"/>
            <a:ext cx="609600" cy="1524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6566" name="Text Box 15"/>
          <p:cNvSpPr txBox="1">
            <a:spLocks noChangeArrowheads="1"/>
          </p:cNvSpPr>
          <p:nvPr/>
        </p:nvSpPr>
        <p:spPr bwMode="auto">
          <a:xfrm>
            <a:off x="838200" y="38862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a:t>Proc. 1</a:t>
            </a:r>
          </a:p>
        </p:txBody>
      </p:sp>
      <p:sp>
        <p:nvSpPr>
          <p:cNvPr id="66567" name="Text Box 16"/>
          <p:cNvSpPr txBox="1">
            <a:spLocks noChangeArrowheads="1"/>
          </p:cNvSpPr>
          <p:nvPr/>
        </p:nvSpPr>
        <p:spPr bwMode="auto">
          <a:xfrm>
            <a:off x="6934200" y="3810000"/>
            <a:ext cx="949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dirty="0"/>
              <a:t>Proc. 5</a:t>
            </a:r>
          </a:p>
        </p:txBody>
      </p:sp>
      <p:grpSp>
        <p:nvGrpSpPr>
          <p:cNvPr id="66568" name="Group 40"/>
          <p:cNvGrpSpPr>
            <a:grpSpLocks/>
          </p:cNvGrpSpPr>
          <p:nvPr/>
        </p:nvGrpSpPr>
        <p:grpSpPr bwMode="auto">
          <a:xfrm>
            <a:off x="5562600" y="3352800"/>
            <a:ext cx="2209800" cy="533400"/>
            <a:chOff x="3504" y="2112"/>
            <a:chExt cx="1392" cy="336"/>
          </a:xfrm>
        </p:grpSpPr>
        <p:sp>
          <p:nvSpPr>
            <p:cNvPr id="66593" name="Rectangle 21"/>
            <p:cNvSpPr>
              <a:spLocks noChangeArrowheads="1"/>
            </p:cNvSpPr>
            <p:nvPr/>
          </p:nvSpPr>
          <p:spPr bwMode="auto">
            <a:xfrm>
              <a:off x="4512" y="2112"/>
              <a:ext cx="384"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r>
                <a:rPr lang="en-US" altLang="en-US" sz="2000" b="1" dirty="0" err="1">
                  <a:solidFill>
                    <a:srgbClr val="FF0000"/>
                  </a:solidFill>
                </a:rPr>
                <a:t>ptr</a:t>
              </a:r>
              <a:endParaRPr lang="en-US" altLang="en-US" sz="2000" b="1" dirty="0">
                <a:solidFill>
                  <a:srgbClr val="FF0000"/>
                </a:solidFill>
              </a:endParaRPr>
            </a:p>
          </p:txBody>
        </p:sp>
        <p:sp>
          <p:nvSpPr>
            <p:cNvPr id="66594" name="Line 22"/>
            <p:cNvSpPr>
              <a:spLocks noChangeShapeType="1"/>
            </p:cNvSpPr>
            <p:nvPr/>
          </p:nvSpPr>
          <p:spPr bwMode="auto">
            <a:xfrm flipH="1">
              <a:off x="3504" y="2160"/>
              <a:ext cx="100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5" name="Rectangle 23"/>
            <p:cNvSpPr>
              <a:spLocks noChangeArrowheads="1"/>
            </p:cNvSpPr>
            <p:nvPr/>
          </p:nvSpPr>
          <p:spPr bwMode="auto">
            <a:xfrm>
              <a:off x="3696" y="216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t>Attach</a:t>
              </a:r>
            </a:p>
          </p:txBody>
        </p:sp>
      </p:grpSp>
      <p:grpSp>
        <p:nvGrpSpPr>
          <p:cNvPr id="66569" name="Group 41"/>
          <p:cNvGrpSpPr>
            <a:grpSpLocks/>
          </p:cNvGrpSpPr>
          <p:nvPr/>
        </p:nvGrpSpPr>
        <p:grpSpPr bwMode="auto">
          <a:xfrm>
            <a:off x="2590800" y="3657600"/>
            <a:ext cx="4289425" cy="2838450"/>
            <a:chOff x="1632" y="2304"/>
            <a:chExt cx="2702" cy="1788"/>
          </a:xfrm>
        </p:grpSpPr>
        <p:sp>
          <p:nvSpPr>
            <p:cNvPr id="66581" name="Rectangle 6"/>
            <p:cNvSpPr>
              <a:spLocks noChangeArrowheads="1"/>
            </p:cNvSpPr>
            <p:nvPr/>
          </p:nvSpPr>
          <p:spPr bwMode="auto">
            <a:xfrm>
              <a:off x="1776" y="2880"/>
              <a:ext cx="384" cy="96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6582" name="Rectangle 7"/>
            <p:cNvSpPr>
              <a:spLocks noChangeArrowheads="1"/>
            </p:cNvSpPr>
            <p:nvPr/>
          </p:nvSpPr>
          <p:spPr bwMode="auto">
            <a:xfrm>
              <a:off x="2688" y="2880"/>
              <a:ext cx="384" cy="96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6583" name="Rectangle 8"/>
            <p:cNvSpPr>
              <a:spLocks noChangeArrowheads="1"/>
            </p:cNvSpPr>
            <p:nvPr/>
          </p:nvSpPr>
          <p:spPr bwMode="auto">
            <a:xfrm>
              <a:off x="3840" y="2880"/>
              <a:ext cx="384" cy="96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6584" name="Text Box 17"/>
            <p:cNvSpPr txBox="1">
              <a:spLocks noChangeArrowheads="1"/>
            </p:cNvSpPr>
            <p:nvPr/>
          </p:nvSpPr>
          <p:spPr bwMode="auto">
            <a:xfrm>
              <a:off x="1632" y="3840"/>
              <a:ext cx="5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dirty="0"/>
                <a:t>Proc. 2</a:t>
              </a:r>
            </a:p>
          </p:txBody>
        </p:sp>
        <p:sp>
          <p:nvSpPr>
            <p:cNvPr id="66585" name="Text Box 18"/>
            <p:cNvSpPr txBox="1">
              <a:spLocks noChangeArrowheads="1"/>
            </p:cNvSpPr>
            <p:nvPr/>
          </p:nvSpPr>
          <p:spPr bwMode="auto">
            <a:xfrm>
              <a:off x="2544" y="3830"/>
              <a:ext cx="5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dirty="0"/>
                <a:t>Proc. 3</a:t>
              </a:r>
            </a:p>
          </p:txBody>
        </p:sp>
        <p:sp>
          <p:nvSpPr>
            <p:cNvPr id="66586" name="Text Box 19"/>
            <p:cNvSpPr txBox="1">
              <a:spLocks noChangeArrowheads="1"/>
            </p:cNvSpPr>
            <p:nvPr/>
          </p:nvSpPr>
          <p:spPr bwMode="auto">
            <a:xfrm>
              <a:off x="3736" y="3830"/>
              <a:ext cx="5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dirty="0"/>
                <a:t>Proc. 4</a:t>
              </a:r>
            </a:p>
          </p:txBody>
        </p:sp>
        <p:sp>
          <p:nvSpPr>
            <p:cNvPr id="66587" name="Line 24"/>
            <p:cNvSpPr>
              <a:spLocks noChangeShapeType="1"/>
            </p:cNvSpPr>
            <p:nvPr/>
          </p:nvSpPr>
          <p:spPr bwMode="auto">
            <a:xfrm flipV="1">
              <a:off x="2160" y="2304"/>
              <a:ext cx="240" cy="96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5"/>
            <p:cNvSpPr>
              <a:spLocks noChangeShapeType="1"/>
            </p:cNvSpPr>
            <p:nvPr/>
          </p:nvSpPr>
          <p:spPr bwMode="auto">
            <a:xfrm flipH="1" flipV="1">
              <a:off x="2880" y="2304"/>
              <a:ext cx="0" cy="96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Line 26"/>
            <p:cNvSpPr>
              <a:spLocks noChangeShapeType="1"/>
            </p:cNvSpPr>
            <p:nvPr/>
          </p:nvSpPr>
          <p:spPr bwMode="auto">
            <a:xfrm flipH="1" flipV="1">
              <a:off x="3360" y="2304"/>
              <a:ext cx="480" cy="91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0" name="Rectangle 27"/>
            <p:cNvSpPr>
              <a:spLocks noChangeArrowheads="1"/>
            </p:cNvSpPr>
            <p:nvPr/>
          </p:nvSpPr>
          <p:spPr bwMode="auto">
            <a:xfrm>
              <a:off x="1776" y="3216"/>
              <a:ext cx="384"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r>
                <a:rPr lang="en-US" altLang="en-US" sz="2000" b="1">
                  <a:solidFill>
                    <a:srgbClr val="FF0000"/>
                  </a:solidFill>
                </a:rPr>
                <a:t>ptr</a:t>
              </a:r>
            </a:p>
          </p:txBody>
        </p:sp>
        <p:sp>
          <p:nvSpPr>
            <p:cNvPr id="66591" name="Rectangle 28"/>
            <p:cNvSpPr>
              <a:spLocks noChangeArrowheads="1"/>
            </p:cNvSpPr>
            <p:nvPr/>
          </p:nvSpPr>
          <p:spPr bwMode="auto">
            <a:xfrm>
              <a:off x="2688" y="3264"/>
              <a:ext cx="384"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r>
                <a:rPr lang="en-US" altLang="en-US" sz="2000" b="1">
                  <a:solidFill>
                    <a:srgbClr val="FF0000"/>
                  </a:solidFill>
                </a:rPr>
                <a:t>ptr</a:t>
              </a:r>
            </a:p>
          </p:txBody>
        </p:sp>
        <p:sp>
          <p:nvSpPr>
            <p:cNvPr id="66592" name="Rectangle 29"/>
            <p:cNvSpPr>
              <a:spLocks noChangeArrowheads="1"/>
            </p:cNvSpPr>
            <p:nvPr/>
          </p:nvSpPr>
          <p:spPr bwMode="auto">
            <a:xfrm>
              <a:off x="3840" y="3216"/>
              <a:ext cx="384"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r>
                <a:rPr lang="en-US" altLang="en-US" sz="2000" b="1">
                  <a:solidFill>
                    <a:srgbClr val="FF0000"/>
                  </a:solidFill>
                </a:rPr>
                <a:t>ptr</a:t>
              </a:r>
            </a:p>
          </p:txBody>
        </p:sp>
      </p:grpSp>
      <p:grpSp>
        <p:nvGrpSpPr>
          <p:cNvPr id="66570" name="Group 39"/>
          <p:cNvGrpSpPr>
            <a:grpSpLocks/>
          </p:cNvGrpSpPr>
          <p:nvPr/>
        </p:nvGrpSpPr>
        <p:grpSpPr bwMode="auto">
          <a:xfrm>
            <a:off x="1066800" y="3276600"/>
            <a:ext cx="2362200" cy="609600"/>
            <a:chOff x="672" y="2064"/>
            <a:chExt cx="1488" cy="384"/>
          </a:xfrm>
        </p:grpSpPr>
        <p:sp>
          <p:nvSpPr>
            <p:cNvPr id="66578" name="Rectangle 13"/>
            <p:cNvSpPr>
              <a:spLocks noChangeArrowheads="1"/>
            </p:cNvSpPr>
            <p:nvPr/>
          </p:nvSpPr>
          <p:spPr bwMode="auto">
            <a:xfrm>
              <a:off x="672" y="2064"/>
              <a:ext cx="384"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r>
                <a:rPr lang="en-US" altLang="en-US" sz="2000" b="1">
                  <a:solidFill>
                    <a:srgbClr val="FF0000"/>
                  </a:solidFill>
                </a:rPr>
                <a:t>ptr</a:t>
              </a:r>
            </a:p>
          </p:txBody>
        </p:sp>
        <p:sp>
          <p:nvSpPr>
            <p:cNvPr id="66579" name="Rectangle 30"/>
            <p:cNvSpPr>
              <a:spLocks noChangeArrowheads="1"/>
            </p:cNvSpPr>
            <p:nvPr/>
          </p:nvSpPr>
          <p:spPr bwMode="auto">
            <a:xfrm>
              <a:off x="1152" y="216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t>Attach</a:t>
              </a:r>
            </a:p>
          </p:txBody>
        </p:sp>
        <p:sp>
          <p:nvSpPr>
            <p:cNvPr id="66580" name="Line 10"/>
            <p:cNvSpPr>
              <a:spLocks noChangeShapeType="1"/>
            </p:cNvSpPr>
            <p:nvPr/>
          </p:nvSpPr>
          <p:spPr bwMode="auto">
            <a:xfrm>
              <a:off x="1056" y="2151"/>
              <a:ext cx="1104"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571" name="Group 38"/>
          <p:cNvGrpSpPr>
            <a:grpSpLocks/>
          </p:cNvGrpSpPr>
          <p:nvPr/>
        </p:nvGrpSpPr>
        <p:grpSpPr bwMode="auto">
          <a:xfrm>
            <a:off x="1889125" y="1600200"/>
            <a:ext cx="3673475" cy="2319338"/>
            <a:chOff x="1190" y="1008"/>
            <a:chExt cx="2314" cy="1461"/>
          </a:xfrm>
        </p:grpSpPr>
        <p:sp>
          <p:nvSpPr>
            <p:cNvPr id="66572" name="Text Box 11"/>
            <p:cNvSpPr txBox="1">
              <a:spLocks noChangeArrowheads="1"/>
            </p:cNvSpPr>
            <p:nvPr/>
          </p:nvSpPr>
          <p:spPr bwMode="auto">
            <a:xfrm>
              <a:off x="1190" y="1796"/>
              <a:ext cx="7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b="1"/>
                <a:t>Create</a:t>
              </a:r>
            </a:p>
          </p:txBody>
        </p:sp>
        <p:grpSp>
          <p:nvGrpSpPr>
            <p:cNvPr id="66573" name="Group 34"/>
            <p:cNvGrpSpPr>
              <a:grpSpLocks/>
            </p:cNvGrpSpPr>
            <p:nvPr/>
          </p:nvGrpSpPr>
          <p:grpSpPr bwMode="auto">
            <a:xfrm>
              <a:off x="1680" y="1008"/>
              <a:ext cx="1824" cy="1461"/>
              <a:chOff x="1680" y="1008"/>
              <a:chExt cx="1824" cy="1461"/>
            </a:xfrm>
          </p:grpSpPr>
          <p:sp>
            <p:nvSpPr>
              <p:cNvPr id="66574" name="Rectangle 5"/>
              <p:cNvSpPr>
                <a:spLocks noChangeArrowheads="1"/>
              </p:cNvSpPr>
              <p:nvPr/>
            </p:nvSpPr>
            <p:spPr bwMode="auto">
              <a:xfrm>
                <a:off x="2160" y="1152"/>
                <a:ext cx="1344" cy="1152"/>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sz="2000" b="1" dirty="0"/>
                  <a:t>Shared Memory</a:t>
                </a:r>
              </a:p>
              <a:p>
                <a:pPr algn="ctr"/>
                <a:r>
                  <a:rPr lang="en-US" altLang="en-US" sz="2000" b="1" dirty="0">
                    <a:solidFill>
                      <a:schemeClr val="hlink"/>
                    </a:solidFill>
                  </a:rPr>
                  <a:t>(unique key)</a:t>
                </a:r>
              </a:p>
              <a:p>
                <a:pPr algn="ctr"/>
                <a:endParaRPr lang="en-US" altLang="en-US" sz="2000" b="1" dirty="0"/>
              </a:p>
            </p:txBody>
          </p:sp>
          <p:sp>
            <p:nvSpPr>
              <p:cNvPr id="66575" name="Line 31"/>
              <p:cNvSpPr>
                <a:spLocks noChangeShapeType="1"/>
              </p:cNvSpPr>
              <p:nvPr/>
            </p:nvSpPr>
            <p:spPr bwMode="auto">
              <a:xfrm>
                <a:off x="2160" y="2064"/>
                <a:ext cx="1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Text Box 32"/>
              <p:cNvSpPr txBox="1">
                <a:spLocks noChangeArrowheads="1"/>
              </p:cNvSpPr>
              <p:nvPr/>
            </p:nvSpPr>
            <p:spPr bwMode="auto">
              <a:xfrm>
                <a:off x="1968" y="2219"/>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a:t>0</a:t>
                </a:r>
              </a:p>
            </p:txBody>
          </p:sp>
          <p:sp>
            <p:nvSpPr>
              <p:cNvPr id="66577" name="Text Box 33"/>
              <p:cNvSpPr txBox="1">
                <a:spLocks noChangeArrowheads="1"/>
              </p:cNvSpPr>
              <p:nvPr/>
            </p:nvSpPr>
            <p:spPr bwMode="auto">
              <a:xfrm>
                <a:off x="1680" y="1008"/>
                <a:ext cx="4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b="1"/>
                  <a:t>MAX</a:t>
                </a:r>
              </a:p>
            </p:txBody>
          </p:sp>
        </p:grpSp>
      </p:gr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8013" y="95250"/>
            <a:ext cx="8078787" cy="1123950"/>
          </a:xfrm>
        </p:spPr>
        <p:txBody>
          <a:bodyPr/>
          <a:lstStyle/>
          <a:p>
            <a:pPr>
              <a:defRPr/>
            </a:pPr>
            <a:r>
              <a:rPr lang="en-US" altLang="en-US" b="1" dirty="0"/>
              <a:t>Advantages</a:t>
            </a:r>
            <a:r>
              <a:rPr lang="en-US" altLang="en-US" dirty="0"/>
              <a:t> of Shared Memory</a:t>
            </a:r>
          </a:p>
        </p:txBody>
      </p:sp>
      <p:sp>
        <p:nvSpPr>
          <p:cNvPr id="67587" name="Rectangle 3"/>
          <p:cNvSpPr>
            <a:spLocks noGrp="1" noChangeArrowheads="1"/>
          </p:cNvSpPr>
          <p:nvPr>
            <p:ph idx="1"/>
          </p:nvPr>
        </p:nvSpPr>
        <p:spPr>
          <a:xfrm>
            <a:off x="623086" y="1219200"/>
            <a:ext cx="7620000" cy="5486400"/>
          </a:xfrm>
        </p:spPr>
        <p:txBody>
          <a:bodyPr/>
          <a:lstStyle/>
          <a:p>
            <a:pPr>
              <a:lnSpc>
                <a:spcPct val="80000"/>
              </a:lnSpc>
            </a:pPr>
            <a:r>
              <a:rPr lang="en-US" altLang="en-US" sz="2800" b="1" dirty="0"/>
              <a:t>Random Access</a:t>
            </a:r>
          </a:p>
          <a:p>
            <a:pPr lvl="1">
              <a:lnSpc>
                <a:spcPct val="80000"/>
              </a:lnSpc>
            </a:pPr>
            <a:endParaRPr lang="en-US" altLang="en-US" sz="1200" dirty="0"/>
          </a:p>
          <a:p>
            <a:pPr lvl="1">
              <a:lnSpc>
                <a:spcPct val="80000"/>
              </a:lnSpc>
            </a:pPr>
            <a:r>
              <a:rPr lang="en-US" altLang="en-US" dirty="0"/>
              <a:t>you can update a small piece in the middle of a data structure, rather than the entire structure.</a:t>
            </a:r>
          </a:p>
          <a:p>
            <a:pPr lvl="1">
              <a:lnSpc>
                <a:spcPct val="80000"/>
              </a:lnSpc>
            </a:pPr>
            <a:r>
              <a:rPr lang="en-US" altLang="en-US" dirty="0"/>
              <a:t>Very fast: accessed just like regular memory</a:t>
            </a:r>
          </a:p>
          <a:p>
            <a:pPr lvl="1">
              <a:lnSpc>
                <a:spcPct val="80000"/>
              </a:lnSpc>
            </a:pPr>
            <a:endParaRPr lang="en-US" altLang="en-US" sz="1800" dirty="0"/>
          </a:p>
          <a:p>
            <a:pPr>
              <a:lnSpc>
                <a:spcPct val="80000"/>
              </a:lnSpc>
            </a:pPr>
            <a:r>
              <a:rPr lang="en-US" altLang="en-US" sz="2800" b="1" dirty="0"/>
              <a:t>Efficiency</a:t>
            </a:r>
          </a:p>
          <a:p>
            <a:pPr lvl="1">
              <a:lnSpc>
                <a:spcPct val="80000"/>
              </a:lnSpc>
            </a:pPr>
            <a:endParaRPr lang="en-US" altLang="en-US" sz="1200" dirty="0"/>
          </a:p>
          <a:p>
            <a:pPr lvl="1">
              <a:lnSpc>
                <a:spcPct val="80000"/>
              </a:lnSpc>
            </a:pPr>
            <a:r>
              <a:rPr lang="en-US" altLang="en-US" dirty="0"/>
              <a:t>unlike message queues and pipes, which copy data from the process </a:t>
            </a:r>
            <a:r>
              <a:rPr lang="en-US" altLang="en-US" i="1" dirty="0"/>
              <a:t>into</a:t>
            </a:r>
            <a:r>
              <a:rPr lang="en-US" altLang="en-US" dirty="0"/>
              <a:t> memory within the kernel, shared memory is directly accessed.</a:t>
            </a:r>
          </a:p>
          <a:p>
            <a:pPr lvl="1">
              <a:lnSpc>
                <a:spcPct val="80000"/>
              </a:lnSpc>
            </a:pPr>
            <a:endParaRPr lang="en-US" altLang="en-US" sz="1800" dirty="0"/>
          </a:p>
          <a:p>
            <a:pPr lvl="1">
              <a:lnSpc>
                <a:spcPct val="80000"/>
              </a:lnSpc>
            </a:pPr>
            <a:r>
              <a:rPr lang="en-US" altLang="en-US" dirty="0"/>
              <a:t>Shared memory </a:t>
            </a:r>
            <a:r>
              <a:rPr lang="en-US" altLang="en-US" u="sng" dirty="0"/>
              <a:t>resides in the user process memory</a:t>
            </a:r>
            <a:r>
              <a:rPr lang="en-US" altLang="en-US" dirty="0"/>
              <a:t>, and is then shared among other processes</a:t>
            </a:r>
          </a:p>
          <a:p>
            <a:pPr lvl="1">
              <a:lnSpc>
                <a:spcPct val="80000"/>
              </a:lnSpc>
            </a:pPr>
            <a:endParaRPr lang="en-US" altLang="en-US"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14400" y="0"/>
            <a:ext cx="8078788" cy="1219200"/>
          </a:xfrm>
        </p:spPr>
        <p:txBody>
          <a:bodyPr/>
          <a:lstStyle/>
          <a:p>
            <a:pPr>
              <a:defRPr/>
            </a:pPr>
            <a:r>
              <a:rPr lang="en-US" altLang="en-US" b="1" dirty="0"/>
              <a:t>Disadvantages</a:t>
            </a:r>
            <a:r>
              <a:rPr lang="en-US" altLang="en-US" dirty="0"/>
              <a:t> of Shared Memory</a:t>
            </a:r>
          </a:p>
        </p:txBody>
      </p:sp>
      <p:sp>
        <p:nvSpPr>
          <p:cNvPr id="68611" name="Rectangle 3"/>
          <p:cNvSpPr>
            <a:spLocks noGrp="1" noChangeArrowheads="1"/>
          </p:cNvSpPr>
          <p:nvPr>
            <p:ph idx="1"/>
          </p:nvPr>
        </p:nvSpPr>
        <p:spPr>
          <a:xfrm>
            <a:off x="914400" y="1219200"/>
            <a:ext cx="7620000" cy="4876800"/>
          </a:xfrm>
        </p:spPr>
        <p:txBody>
          <a:bodyPr/>
          <a:lstStyle/>
          <a:p>
            <a:pPr>
              <a:lnSpc>
                <a:spcPct val="80000"/>
              </a:lnSpc>
            </a:pPr>
            <a:r>
              <a:rPr lang="en-US" altLang="en-US" sz="2800" dirty="0"/>
              <a:t>No automatic synchronization as in pipes or message queues (you have to provide any synchronization).  Synchronize with </a:t>
            </a:r>
            <a:r>
              <a:rPr lang="en-US" altLang="en-US" sz="2800" i="1" dirty="0"/>
              <a:t>semaphores</a:t>
            </a:r>
            <a:r>
              <a:rPr lang="en-US" altLang="en-US" sz="2800" dirty="0"/>
              <a:t> or signals.</a:t>
            </a:r>
          </a:p>
          <a:p>
            <a:pPr>
              <a:lnSpc>
                <a:spcPct val="80000"/>
              </a:lnSpc>
            </a:pPr>
            <a:endParaRPr lang="en-US" altLang="en-US" sz="2800" dirty="0"/>
          </a:p>
          <a:p>
            <a:pPr>
              <a:lnSpc>
                <a:spcPct val="80000"/>
              </a:lnSpc>
            </a:pPr>
            <a:r>
              <a:rPr lang="en-US" altLang="en-US" sz="2800" dirty="0"/>
              <a:t>You must remember that pointers are only valid within a given process.  Thus, pointer offsets cannot be assumed to be valid across inter-process boundaries.  This complicates the sharing of linked lists or binary trees.</a:t>
            </a:r>
          </a:p>
          <a:p>
            <a:pPr>
              <a:lnSpc>
                <a:spcPct val="80000"/>
              </a:lnSpc>
            </a:pPr>
            <a:endParaRPr lang="en-US" altLang="en-US" sz="2800" dirty="0"/>
          </a:p>
          <a:p>
            <a:pPr>
              <a:lnSpc>
                <a:spcPct val="80000"/>
              </a:lnSpc>
            </a:pPr>
            <a:r>
              <a:rPr lang="en-US" altLang="en-US" sz="2800" dirty="0"/>
              <a:t>Processes must be on same machine.</a:t>
            </a:r>
          </a:p>
          <a:p>
            <a:pPr>
              <a:lnSpc>
                <a:spcPct val="80000"/>
              </a:lnSpc>
            </a:pP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9</a:t>
            </a:fld>
            <a:endParaRPr lang="en-US" alt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90263</TotalTime>
  <Words>3996</Words>
  <Application>Microsoft Office PowerPoint</Application>
  <PresentationFormat>On-screen Show (4:3)</PresentationFormat>
  <Paragraphs>562</Paragraphs>
  <Slides>45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Tahoma</vt:lpstr>
      <vt:lpstr>Times</vt:lpstr>
      <vt:lpstr>Times New Roman</vt:lpstr>
      <vt:lpstr>Trebuchet MS</vt:lpstr>
      <vt:lpstr>Wingdings</vt:lpstr>
      <vt:lpstr>1_Office Theme</vt:lpstr>
      <vt:lpstr>PowerPoint Presentation</vt:lpstr>
      <vt:lpstr>Memory Organization  for an Executed Program</vt:lpstr>
      <vt:lpstr>Stack</vt:lpstr>
      <vt:lpstr>Heap</vt:lpstr>
      <vt:lpstr>A typical Memory Layout on Linux X86/32</vt:lpstr>
      <vt:lpstr>Shared Memory</vt:lpstr>
      <vt:lpstr>Shared Memory</vt:lpstr>
      <vt:lpstr>Advantages of Shared Memory</vt:lpstr>
      <vt:lpstr>Disadvantages of Shared Memory</vt:lpstr>
      <vt:lpstr>PowerPoint Presentation</vt:lpstr>
      <vt:lpstr>PowerPoint Presentation</vt:lpstr>
      <vt:lpstr>shmget()    </vt:lpstr>
      <vt:lpstr>shmat( )    </vt:lpstr>
      <vt:lpstr>shmdt()   </vt:lpstr>
      <vt:lpstr>shmctl()    </vt:lpstr>
      <vt:lpstr>Implementing a binary semaphore protocol            </vt:lpstr>
      <vt:lpstr>Implementing a binary semaphore protocol            (1 of 2)</vt:lpstr>
      <vt:lpstr>Implementing a binary semaphore protocol                     (2 of 2)</vt:lpstr>
      <vt:lpstr>Example of shared memory</vt:lpstr>
      <vt:lpstr>Example of shared memory – Writer  (P 1003 in LPI book)</vt:lpstr>
      <vt:lpstr>Side note on following code:          (1 of 2)</vt:lpstr>
      <vt:lpstr>Side note on following code:        (2 of 2)</vt:lpstr>
      <vt:lpstr>Example of shared memory – Writer  Transfer blocks of data from stdin to a system V shared memory segment        (LPI, P. 1003) (1 OF 6)</vt:lpstr>
      <vt:lpstr>Example of shared memory – Writer   (2 OF 6)         </vt:lpstr>
      <vt:lpstr>Example of shared memory – Writer   (3 OF 6)       </vt:lpstr>
      <vt:lpstr>Example of shared memory – Writer  (4 OF 6)       </vt:lpstr>
      <vt:lpstr>Example of shared memory – Writer  (5 OF 6)       </vt:lpstr>
      <vt:lpstr>Example of shared memory – Writer  (6 OF 6)       </vt:lpstr>
      <vt:lpstr>Example of shared memory – Reader (p 1005 LPI Book)</vt:lpstr>
      <vt:lpstr>Example of shared memory – Reader  Transfer blocks of data from a system V shared memory segment to stdout       (LPI, P. 1005) (1 OF 4) </vt:lpstr>
      <vt:lpstr>Example of shared memory – Reader  (2 OF 4)       </vt:lpstr>
      <vt:lpstr>Example of shared memory – Reader  (3 OF 4)       </vt:lpstr>
      <vt:lpstr>Example of shared memory – Reader  (4 OF 4)       </vt:lpstr>
      <vt:lpstr>Shared memory demo</vt:lpstr>
      <vt:lpstr>Message Queues</vt:lpstr>
      <vt:lpstr>Message Queue</vt:lpstr>
      <vt:lpstr>Message Queue</vt:lpstr>
      <vt:lpstr>msgget()     </vt:lpstr>
      <vt:lpstr>msgsnd()     The  msgsnd() system call is used to send messages to a message queue.</vt:lpstr>
      <vt:lpstr>msgrcv()   </vt:lpstr>
      <vt:lpstr>msgctl()    </vt:lpstr>
      <vt:lpstr>From the Author of our Book:</vt:lpstr>
      <vt:lpstr>FIFO’s  (Alias – named pipes)</vt:lpstr>
      <vt:lpstr>POSIX message queues</vt:lpstr>
      <vt:lpstr>PowerPoint Presentation</vt:lpstr>
    </vt:vector>
  </TitlesOfParts>
  <Company>CETS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IO &amp; Unix Process</dc:title>
  <dc:creator>doan nguyen</dc:creator>
  <cp:lastModifiedBy>Biel, Ruthann</cp:lastModifiedBy>
  <cp:revision>980</cp:revision>
  <cp:lastPrinted>2019-04-29T18:48:57Z</cp:lastPrinted>
  <dcterms:created xsi:type="dcterms:W3CDTF">2002-03-04T21:55:41Z</dcterms:created>
  <dcterms:modified xsi:type="dcterms:W3CDTF">2021-11-29T17:27:53Z</dcterms:modified>
</cp:coreProperties>
</file>