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9" r:id="rId1"/>
  </p:sldMasterIdLst>
  <p:notesMasterIdLst>
    <p:notesMasterId r:id="rId49"/>
  </p:notesMasterIdLst>
  <p:handoutMasterIdLst>
    <p:handoutMasterId r:id="rId50"/>
  </p:handoutMasterIdLst>
  <p:sldIdLst>
    <p:sldId id="333" r:id="rId2"/>
    <p:sldId id="354" r:id="rId3"/>
    <p:sldId id="346" r:id="rId4"/>
    <p:sldId id="339" r:id="rId5"/>
    <p:sldId id="340" r:id="rId6"/>
    <p:sldId id="259" r:id="rId7"/>
    <p:sldId id="338" r:id="rId8"/>
    <p:sldId id="353" r:id="rId9"/>
    <p:sldId id="341" r:id="rId10"/>
    <p:sldId id="262" r:id="rId11"/>
    <p:sldId id="306" r:id="rId12"/>
    <p:sldId id="263" r:id="rId13"/>
    <p:sldId id="264" r:id="rId14"/>
    <p:sldId id="265" r:id="rId15"/>
    <p:sldId id="266" r:id="rId16"/>
    <p:sldId id="267" r:id="rId17"/>
    <p:sldId id="343" r:id="rId18"/>
    <p:sldId id="269" r:id="rId19"/>
    <p:sldId id="344" r:id="rId20"/>
    <p:sldId id="345" r:id="rId21"/>
    <p:sldId id="359" r:id="rId22"/>
    <p:sldId id="271" r:id="rId23"/>
    <p:sldId id="272" r:id="rId24"/>
    <p:sldId id="347" r:id="rId25"/>
    <p:sldId id="355" r:id="rId26"/>
    <p:sldId id="273" r:id="rId27"/>
    <p:sldId id="274" r:id="rId28"/>
    <p:sldId id="275" r:id="rId29"/>
    <p:sldId id="348" r:id="rId30"/>
    <p:sldId id="349" r:id="rId31"/>
    <p:sldId id="350" r:id="rId32"/>
    <p:sldId id="356" r:id="rId33"/>
    <p:sldId id="351" r:id="rId34"/>
    <p:sldId id="357" r:id="rId35"/>
    <p:sldId id="358" r:id="rId36"/>
    <p:sldId id="323" r:id="rId37"/>
    <p:sldId id="285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28" r:id="rId47"/>
    <p:sldId id="35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7792" autoAdjust="0"/>
  </p:normalViewPr>
  <p:slideViewPr>
    <p:cSldViewPr>
      <p:cViewPr varScale="1">
        <p:scale>
          <a:sx n="75" d="100"/>
          <a:sy n="75" d="100"/>
        </p:scale>
        <p:origin x="146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C4FEF2CD-8C2D-4B07-954F-21A206354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09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DB5F9C3-A8B4-4C12-B95E-0093FBE83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69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BE9C98F-01D5-4F9D-9591-2ED9324AFC32}" type="slidenum">
              <a:rPr lang="en-US" altLang="en-US" sz="1200" smtClean="0">
                <a:latin typeface="Trebuchet MS" panose="020B0603020202020204" pitchFamily="34" charset="0"/>
              </a:rPr>
              <a:pPr/>
              <a:t>14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152EE263-CF3D-41FA-A35D-61DEF87ADB02}" type="slidenum">
              <a:rPr lang="en-US" altLang="en-US" sz="1200" smtClean="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76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93E4C8A-9DBE-4E7F-A577-61CDCF8E1794}" type="slidenum">
              <a:rPr lang="en-US" altLang="en-US" sz="1200" smtClean="0">
                <a:latin typeface="Trebuchet MS" panose="020B0603020202020204" pitchFamily="34" charset="0"/>
              </a:rPr>
              <a:pPr/>
              <a:t>16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8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offset can be negative. also, you can seek past the end. if you then write, file will be extended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B11ACB13-9493-4C35-94EE-4C70C7649FE4}" type="slidenum">
              <a:rPr lang="en-US" altLang="en-US" sz="1200" smtClean="0">
                <a:latin typeface="Trebuchet MS" panose="020B0603020202020204" pitchFamily="34" charset="0"/>
              </a:rPr>
              <a:pPr/>
              <a:t>18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</a:t>
            </a:r>
            <a:r>
              <a:rPr lang="en-US" baseline="0" dirty="0"/>
              <a:t> on page 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4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B16F3B8-3744-4651-93F2-B593F55E3221}" type="slidenum">
              <a:rPr lang="en-US" altLang="en-US" sz="1200" smtClean="0">
                <a:latin typeface="Trebuchet MS" panose="020B0603020202020204" pitchFamily="34" charset="0"/>
              </a:rPr>
              <a:pPr/>
              <a:t>26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3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42A0814-5961-4712-9D0D-5F455539A148}" type="slidenum">
              <a:rPr lang="en-US" altLang="en-US" sz="1200" smtClean="0">
                <a:latin typeface="Trebuchet MS" panose="020B0603020202020204" pitchFamily="34" charset="0"/>
              </a:rPr>
              <a:pPr/>
              <a:t>27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9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668535A-443F-4A2E-956E-9BED8996FDE9}" type="slidenum">
              <a:rPr lang="en-US" altLang="en-US" sz="1200" smtClean="0">
                <a:latin typeface="Trebuchet MS" panose="020B0603020202020204" pitchFamily="34" charset="0"/>
              </a:rPr>
              <a:pPr/>
              <a:t>28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7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0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88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CA811CE-01C3-400C-B48D-84B4FAD4691D}" type="slidenum">
              <a:rPr lang="en-US" altLang="en-US" sz="1200" smtClean="0">
                <a:latin typeface="Trebuchet MS" panose="020B0603020202020204" pitchFamily="34" charset="0"/>
              </a:rPr>
              <a:pPr/>
              <a:t>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65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77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csc60/Cl</a:t>
            </a:r>
          </a:p>
          <a:p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mycopy</a:t>
            </a:r>
            <a:r>
              <a:rPr lang="en-US" dirty="0"/>
              <a:t> test.dat my.dat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97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csc60/Cl</a:t>
            </a:r>
          </a:p>
          <a:p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mycopy</a:t>
            </a:r>
            <a:r>
              <a:rPr lang="en-US" dirty="0"/>
              <a:t> test.dat my.dat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50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D6D6E46-1BB9-4C6A-A606-BB150448E0B6}" type="slidenum">
              <a:rPr lang="en-US" altLang="en-US" sz="1200" smtClean="0">
                <a:latin typeface="Trebuchet MS" panose="020B0603020202020204" pitchFamily="34" charset="0"/>
              </a:rPr>
              <a:pPr/>
              <a:t>39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89C084C6-87BF-4D0C-BF6B-6B9DBDDAC533}" type="slidenum">
              <a:rPr lang="en-US" altLang="en-US" sz="1200" smtClean="0">
                <a:latin typeface="Trebuchet MS" panose="020B0603020202020204" pitchFamily="34" charset="0"/>
              </a:rPr>
              <a:pPr/>
              <a:t>40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2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27F42BF-A352-418D-8B29-7F765649EBFF}" type="slidenum">
              <a:rPr lang="en-US" altLang="en-US" sz="1200" smtClean="0">
                <a:latin typeface="Trebuchet MS" panose="020B0603020202020204" pitchFamily="34" charset="0"/>
              </a:rPr>
              <a:pPr/>
              <a:t>41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09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434C5CE-5E4A-4776-8C81-DEB74B3A0D61}" type="slidenum">
              <a:rPr lang="en-US" altLang="en-US" sz="1200" smtClean="0">
                <a:latin typeface="Trebuchet MS" panose="020B0603020202020204" pitchFamily="34" charset="0"/>
              </a:rPr>
              <a:pPr/>
              <a:t>42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6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B416D21-05AF-4599-83F7-68E16043CFE7}" type="slidenum">
              <a:rPr lang="en-US" altLang="en-US" sz="1200" smtClean="0">
                <a:latin typeface="Trebuchet MS" panose="020B0603020202020204" pitchFamily="34" charset="0"/>
              </a:rPr>
              <a:pPr/>
              <a:t>43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6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2452A783-58EA-4136-9CF2-13A6D819C937}" type="slidenum">
              <a:rPr lang="en-US" altLang="en-US" sz="1200" smtClean="0">
                <a:latin typeface="Trebuchet MS" panose="020B0603020202020204" pitchFamily="34" charset="0"/>
              </a:rPr>
              <a:pPr/>
              <a:t>45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0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1140D8-0FB9-40FA-B5E4-152D62FFCDA5}" type="slidenum">
              <a:rPr lang="en-US" altLang="en-US" sz="1200" smtClean="0">
                <a:latin typeface="Trebuchet MS" panose="020B0603020202020204" pitchFamily="34" charset="0"/>
              </a:rPr>
              <a:pPr/>
              <a:t>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33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(PA): fd1 &amp; fd20 share same file description (entry 23).  This is due to dup/dup2 or </a:t>
            </a:r>
            <a:r>
              <a:rPr lang="en-US" altLang="en-US" dirty="0" err="1">
                <a:latin typeface="Times New Roman" panose="02020603050405020304" pitchFamily="18" charset="0"/>
              </a:rPr>
              <a:t>fcntl</a:t>
            </a:r>
            <a:r>
              <a:rPr lang="en-US" altLang="en-US" dirty="0">
                <a:latin typeface="Times New Roman" panose="02020603050405020304" pitchFamily="18" charset="0"/>
              </a:rPr>
              <a:t> calls.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 &amp; Process B:  fd2 (PA) and fd3 (PB) share the same file description (entry 73). This is due to a fork. 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&amp; Process B: fd0 (PA) and fd3 share the same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 (1976). This is due that the two processes independently call open with the same filename.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474EDC2-ADEA-45DD-A4F5-F74AE7E510EE}" type="slidenum">
              <a:rPr lang="en-US" altLang="en-US" sz="1200" smtClean="0">
                <a:solidFill>
                  <a:srgbClr val="000000"/>
                </a:solidFill>
                <a:latin typeface="Trebuchet MS" panose="020B0603020202020204" pitchFamily="34" charset="0"/>
              </a:rPr>
              <a:pPr/>
              <a:t>46</a:t>
            </a:fld>
            <a:endParaRPr lang="en-US" altLang="en-US" sz="12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856E39C-0698-47BD-BEF0-A91B226603C1}" type="slidenum">
              <a:rPr lang="en-US" altLang="en-US" sz="1200" smtClean="0">
                <a:latin typeface="Trebuchet MS" panose="020B0603020202020204" pitchFamily="34" charset="0"/>
              </a:rPr>
              <a:pPr/>
              <a:t>10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2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946150"/>
            <a:ext cx="4324350" cy="3243263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03738"/>
            <a:ext cx="5562600" cy="359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1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96815C9-5692-47B5-887A-A03AD612F4D3}" type="slidenum">
              <a:rPr lang="en-US" altLang="en-US" sz="1200" smtClean="0">
                <a:latin typeface="Trebuchet MS" panose="020B0603020202020204" pitchFamily="34" charset="0"/>
              </a:rPr>
              <a:pPr/>
              <a:t>12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EE223E-6DE9-4128-82AD-8AC57FC12EDE}" type="slidenum">
              <a:rPr lang="en-US" altLang="en-US" sz="1200" smtClean="0">
                <a:latin typeface="Trebuchet MS" panose="020B0603020202020204" pitchFamily="34" charset="0"/>
              </a:rPr>
              <a:pPr/>
              <a:t>13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0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01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7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11509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5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0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8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1" r:id="rId12"/>
    <p:sldLayoutId id="2147485102" r:id="rId13"/>
    <p:sldLayoutId id="2147485103" r:id="rId14"/>
    <p:sldLayoutId id="2147485104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7-LINUX 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8787" cy="12192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open</a:t>
            </a:r>
            <a:r>
              <a:rPr lang="en-US" altLang="en-US" sz="3600" dirty="0"/>
              <a:t> call  (3 of 5)   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56920" y="1447800"/>
            <a:ext cx="8064500" cy="4038600"/>
          </a:xfrm>
        </p:spPr>
        <p:txBody>
          <a:bodyPr/>
          <a:lstStyle/>
          <a:p>
            <a:r>
              <a:rPr lang="en-US" altLang="en-US" sz="2400" dirty="0"/>
              <a:t>Flags indicating access type:</a:t>
            </a:r>
          </a:p>
          <a:p>
            <a:pPr lvl="1"/>
            <a:r>
              <a:rPr lang="en-US" altLang="en-US" sz="2400" dirty="0"/>
              <a:t>O_RDONLY : read only</a:t>
            </a:r>
          </a:p>
          <a:p>
            <a:pPr lvl="1"/>
            <a:r>
              <a:rPr lang="en-US" altLang="en-US" sz="2400" dirty="0"/>
              <a:t>O_WRONLY : write only</a:t>
            </a:r>
          </a:p>
          <a:p>
            <a:pPr lvl="1"/>
            <a:r>
              <a:rPr lang="en-US" altLang="en-US" sz="2400" dirty="0"/>
              <a:t>O_RDWR: read/write</a:t>
            </a:r>
          </a:p>
          <a:p>
            <a:pPr lvl="1"/>
            <a:r>
              <a:rPr lang="en-US" altLang="en-US" sz="2400" dirty="0"/>
              <a:t>O_CREAT: create the file if doesn’t exist</a:t>
            </a:r>
          </a:p>
          <a:p>
            <a:pPr lvl="1"/>
            <a:r>
              <a:rPr lang="en-US" altLang="en-US" sz="2400" dirty="0"/>
              <a:t>O_APPEND: write at end</a:t>
            </a:r>
          </a:p>
          <a:p>
            <a:pPr lvl="1"/>
            <a:r>
              <a:rPr lang="en-US" altLang="en-US" sz="2400" dirty="0"/>
              <a:t>O_TRUNC:  Truncate exist file to zero length</a:t>
            </a:r>
          </a:p>
          <a:p>
            <a:pPr lvl="1"/>
            <a:r>
              <a:rPr lang="en-US" altLang="en-US" sz="2400" dirty="0"/>
              <a:t>etc.</a:t>
            </a:r>
          </a:p>
          <a:p>
            <a:r>
              <a:rPr lang="en-US" altLang="en-US" sz="2400" dirty="0"/>
              <a:t>Can also bitwise – inclusive – or  them</a:t>
            </a:r>
          </a:p>
          <a:p>
            <a:pPr lvl="1"/>
            <a:r>
              <a:rPr lang="en-US" altLang="en-US" sz="2400" dirty="0"/>
              <a:t>i.e.   O_WRONLY   |   O_APPEND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See: Table 4-3 (in LPI, page 74)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78F3ECA-CD26-434E-984A-CBF67A1C5FB7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71513" y="569913"/>
            <a:ext cx="832485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4" tIns="40819" rIns="91434" bIns="45717" anchor="ctr"/>
          <a:lstStyle/>
          <a:p>
            <a:pPr eaLnBrk="1" hangingPunct="1">
              <a:buSzPct val="100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r>
              <a:rPr lang="en-US" sz="3628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+mn-ea"/>
              </a:rPr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438" y="152401"/>
            <a:ext cx="8507412" cy="11430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altLang="en-US" sz="3600" b="1" dirty="0"/>
              <a:t>open </a:t>
            </a:r>
            <a:r>
              <a:rPr lang="en-US" altLang="en-US" sz="3600" dirty="0"/>
              <a:t>call  (4 of 5)   </a:t>
            </a:r>
            <a:endParaRPr lang="en-US" sz="3991" dirty="0"/>
          </a:p>
        </p:txBody>
      </p:sp>
      <p:sp>
        <p:nvSpPr>
          <p:cNvPr id="16388" name="Content Placeholder 3"/>
          <p:cNvSpPr>
            <a:spLocks noGrp="1"/>
          </p:cNvSpPr>
          <p:nvPr>
            <p:ph idx="1"/>
          </p:nvPr>
        </p:nvSpPr>
        <p:spPr>
          <a:xfrm>
            <a:off x="579438" y="1432084"/>
            <a:ext cx="7816850" cy="52371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mode values (file permissions)</a:t>
            </a:r>
            <a:endParaRPr lang="en-US" altLang="en-US" sz="2800" b="1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S_IRUSR: </a:t>
            </a:r>
            <a:r>
              <a:rPr lang="en-US" sz="2800" dirty="0"/>
              <a:t>read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S_IWUSR: </a:t>
            </a:r>
            <a:r>
              <a:rPr lang="en-US" sz="2800" dirty="0"/>
              <a:t>write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S_IROTH: </a:t>
            </a:r>
            <a:r>
              <a:rPr lang="en-US" sz="2800" dirty="0"/>
              <a:t>read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S_IWOTH: </a:t>
            </a:r>
            <a:r>
              <a:rPr lang="en-US" sz="2800" dirty="0"/>
              <a:t>write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Note: for more information, please do a </a:t>
            </a:r>
          </a:p>
          <a:p>
            <a:pPr marL="0" indent="0">
              <a:buNone/>
              <a:defRPr/>
            </a:pPr>
            <a:r>
              <a:rPr lang="en-US" altLang="en-US" sz="2800" b="1" dirty="0"/>
              <a:t>            man 2 open </a:t>
            </a:r>
            <a:r>
              <a:rPr lang="en-US" altLang="en-US" sz="2800" dirty="0"/>
              <a:t>to get all modes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B1918B8-D463-453F-BEA7-2EDC1D78A14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</a:t>
            </a:r>
            <a:r>
              <a:rPr lang="en-US" altLang="en-US" dirty="0"/>
              <a:t> call  (5 of 5) 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6868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Open returns a small integer called a </a:t>
            </a:r>
            <a:r>
              <a:rPr lang="en-US" altLang="en-US" sz="2800" b="1" i="1" dirty="0">
                <a:solidFill>
                  <a:srgbClr val="008000"/>
                </a:solidFill>
              </a:rPr>
              <a:t>file descriptor (</a:t>
            </a:r>
            <a:r>
              <a:rPr lang="en-US" altLang="en-US" sz="2800" b="1" i="1" dirty="0" err="1">
                <a:solidFill>
                  <a:srgbClr val="008000"/>
                </a:solidFill>
              </a:rPr>
              <a:t>fd</a:t>
            </a:r>
            <a:r>
              <a:rPr lang="en-US" altLang="en-US" sz="2800" b="1" i="1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Application passes this value back to the kernel in subsequent requests to work with a file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Each process created starts with three open files: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0: standard input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stdin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1: standard output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stdout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2: standard error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stderr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/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unistd.h</a:t>
            </a:r>
            <a:r>
              <a:rPr lang="en-US" altLang="en-US" sz="2400" dirty="0"/>
              <a:t>&gt; contains constants</a:t>
            </a:r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br>
              <a:rPr lang="en-US" altLang="en-US" sz="1100" dirty="0"/>
            </a:br>
            <a:r>
              <a:rPr lang="en-US" altLang="en-US" sz="2400" dirty="0"/>
              <a:t>STDIN_FILENO, STDOUT_FILENO, STDERR_FILENO for them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5687FBC-1F95-4661-93E4-416261B285A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"/>
            <a:ext cx="8078787" cy="9144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close </a:t>
            </a:r>
            <a:r>
              <a:rPr lang="en-US" altLang="en-US" dirty="0"/>
              <a:t>call   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78800" cy="1931987"/>
          </a:xfrm>
        </p:spPr>
        <p:txBody>
          <a:bodyPr/>
          <a:lstStyle/>
          <a:p>
            <a:r>
              <a:rPr lang="en-US" altLang="en-US" sz="2800" dirty="0"/>
              <a:t>Call:   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close(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r>
              <a:rPr lang="en-US" altLang="en-US" sz="2800" dirty="0"/>
              <a:t>Closing a file tells the kernel it may free resources associated with managing the file</a:t>
            </a:r>
          </a:p>
          <a:p>
            <a:r>
              <a:rPr lang="en-US" altLang="en-US" sz="2800" dirty="0"/>
              <a:t>close returns 0 if OK, -1 if error</a:t>
            </a:r>
          </a:p>
          <a:p>
            <a:r>
              <a:rPr lang="en-US" altLang="en-US" sz="2800" dirty="0"/>
              <a:t>The Call: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95245"/>
            <a:ext cx="13548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579873"/>
            <a:ext cx="7772400" cy="156966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(int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		         Returns 0 on success,                                                                   					           -1 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426077"/>
            <a:ext cx="3021532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(close(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(“close”);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C0B4D84-A85D-4FB5-85A1-57E0373BD793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1113"/>
            <a:ext cx="8078787" cy="97948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 call  (1 of 2) 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11493" y="1143000"/>
            <a:ext cx="8178800" cy="5213351"/>
          </a:xfrm>
        </p:spPr>
        <p:txBody>
          <a:bodyPr/>
          <a:lstStyle/>
          <a:p>
            <a:r>
              <a:rPr lang="en-US" altLang="en-US" sz="2400" dirty="0"/>
              <a:t>Call: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996633"/>
                </a:solidFill>
              </a:rPr>
              <a:t> 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Each open file has a notion of a current position in the stream of bytes </a:t>
            </a:r>
          </a:p>
          <a:p>
            <a:r>
              <a:rPr lang="en-US" altLang="en-US" sz="2400" dirty="0"/>
              <a:t>read() copies at most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count</a:t>
            </a:r>
            <a:r>
              <a:rPr lang="en-US" altLang="en-US" sz="2400" dirty="0"/>
              <a:t> bytes from the current file position to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buffer</a:t>
            </a:r>
            <a:r>
              <a:rPr lang="en-US" altLang="en-US" sz="2400" dirty="0"/>
              <a:t> and updates the file position</a:t>
            </a:r>
          </a:p>
          <a:p>
            <a:r>
              <a:rPr lang="en-US" altLang="en-US" sz="2400" dirty="0"/>
              <a:t>read() returns the number of bytes read</a:t>
            </a:r>
          </a:p>
          <a:p>
            <a:pPr lvl="1"/>
            <a:r>
              <a:rPr lang="en-US" altLang="en-US" sz="2400" dirty="0"/>
              <a:t>returns  &lt;0 </a:t>
            </a:r>
            <a:r>
              <a:rPr lang="en-US" altLang="en-US" sz="2400" dirty="0">
                <a:sym typeface="Wingdings" panose="05000000000000000000" pitchFamily="2" charset="2"/>
              </a:rPr>
              <a:t> if error </a:t>
            </a: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returns    0  if end-of-file (EOF) occurs 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read may return fewer bytes than requested (short reads)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128078"/>
            <a:ext cx="7162800" cy="16312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*buffer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Returns number of bytes read, 0 on EOF, or -1 on error. 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986D70C-0803-42DE-83D7-A0C36AF280B2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call - example  (2 of 2)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173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#define MAX_READ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buffer[MAX_READ];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(STDIN_FILENO, buffer, MAX_READ)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(“read”);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printf(“The input data was: %s\n”, buffer);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F29520-5064-4195-A39D-16E26F386258}"/>
              </a:ext>
            </a:extLst>
          </p:cNvPr>
          <p:cNvSpPr/>
          <p:nvPr/>
        </p:nvSpPr>
        <p:spPr>
          <a:xfrm>
            <a:off x="6858000" y="136524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9693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</a:t>
            </a:r>
            <a:r>
              <a:rPr lang="en-US" altLang="en-US" dirty="0"/>
              <a:t>  call  (1 of 2)   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6406" y="1295400"/>
            <a:ext cx="8178800" cy="6553200"/>
          </a:xfrm>
        </p:spPr>
        <p:txBody>
          <a:bodyPr/>
          <a:lstStyle/>
          <a:p>
            <a:r>
              <a:rPr lang="en-US" altLang="en-US" dirty="0"/>
              <a:t>Call: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altLang="en-US" dirty="0"/>
            </a:br>
            <a:endParaRPr lang="en-US" altLang="en-US" sz="2000" dirty="0"/>
          </a:p>
          <a:p>
            <a:r>
              <a:rPr lang="en-US" altLang="en-US" sz="2800" dirty="0"/>
              <a:t>write() copies at most </a:t>
            </a:r>
            <a:r>
              <a:rPr lang="en-US" altLang="en-US" sz="2800" b="1" dirty="0">
                <a:solidFill>
                  <a:srgbClr val="996633"/>
                </a:solidFill>
              </a:rPr>
              <a:t>count</a:t>
            </a:r>
            <a:r>
              <a:rPr lang="en-US" altLang="en-US" sz="2800" dirty="0"/>
              <a:t> bytes from </a:t>
            </a:r>
            <a:r>
              <a:rPr lang="en-US" altLang="en-US" sz="2800" b="1" dirty="0">
                <a:solidFill>
                  <a:srgbClr val="996633"/>
                </a:solidFill>
              </a:rPr>
              <a:t>buffer</a:t>
            </a:r>
            <a:r>
              <a:rPr lang="en-US" altLang="en-US" sz="2800" dirty="0"/>
              <a:t> to the file position and updates position</a:t>
            </a:r>
          </a:p>
          <a:p>
            <a:r>
              <a:rPr lang="en-US" altLang="en-US" sz="2800" dirty="0"/>
              <a:t>Returns the number of bytes written</a:t>
            </a:r>
          </a:p>
          <a:p>
            <a:pPr lvl="1"/>
            <a:r>
              <a:rPr lang="en-US" altLang="en-US" sz="2800" dirty="0"/>
              <a:t>returns &lt;0 if  error </a:t>
            </a:r>
          </a:p>
          <a:p>
            <a:r>
              <a:rPr lang="en-US" altLang="en-US" sz="2800" dirty="0"/>
              <a:t>It is possible that fewer bytes were written than requested (short writes) this is not an error, but certainly a challenge to deal with</a:t>
            </a:r>
          </a:p>
          <a:p>
            <a:endParaRPr lang="en-US" altLang="en-US" dirty="0"/>
          </a:p>
          <a:p>
            <a:r>
              <a:rPr lang="en-US" altLang="en-US" dirty="0"/>
              <a:t>Note: </a:t>
            </a:r>
            <a:r>
              <a:rPr lang="en-US" altLang="en-US" dirty="0" err="1"/>
              <a:t>ssize_t</a:t>
            </a:r>
            <a:r>
              <a:rPr lang="en-US" altLang="en-US" dirty="0"/>
              <a:t> denotes size of an object (could be negative) – signed integer</a:t>
            </a:r>
          </a:p>
          <a:p>
            <a:pPr lvl="3"/>
            <a:r>
              <a:rPr lang="en-US" altLang="en-US" dirty="0" err="1"/>
              <a:t>size_t</a:t>
            </a:r>
            <a:r>
              <a:rPr lang="en-US" altLang="en-US" dirty="0"/>
              <a:t> denotes size of an object (positive)</a:t>
            </a:r>
          </a:p>
          <a:p>
            <a:pPr lvl="3"/>
            <a:r>
              <a:rPr lang="en-US" altLang="en-US" dirty="0"/>
              <a:t>See table 3-1 (System Data Type)</a:t>
            </a:r>
          </a:p>
          <a:p>
            <a:pPr lvl="3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295400"/>
            <a:ext cx="6773264" cy="17851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void *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Returns number of bytes written, or -1 on error.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AF60323-D6EE-4731-BD70-B85401360ED9}"/>
              </a:ext>
            </a:extLst>
          </p:cNvPr>
          <p:cNvSpPr/>
          <p:nvPr/>
        </p:nvSpPr>
        <p:spPr>
          <a:xfrm>
            <a:off x="5181600" y="15240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 </a:t>
            </a:r>
            <a:r>
              <a:rPr lang="en-US" altLang="en-US" dirty="0"/>
              <a:t>Example   (2 of 2)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676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/* Transfer data until we encounter end of input or an error */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while ((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inputFd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BUF_SIZE)) &gt; 0) { 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if (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write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outputFd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 !=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      </a:t>
            </a:r>
            <a:r>
              <a:rPr lang="en-US" sz="2800" dirty="0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fatal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(“couldn’t write whole buffer”);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}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if 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== -1)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</a:t>
            </a:r>
            <a:r>
              <a:rPr lang="en-US" sz="2800" dirty="0" err="1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errExit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(“read”);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39BA124-649E-4730-9393-97EBD3A032F3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6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04862"/>
          </a:xfrm>
        </p:spPr>
        <p:txBody>
          <a:bodyPr/>
          <a:lstStyle/>
          <a:p>
            <a:pPr>
              <a:defRPr/>
            </a:pPr>
            <a:r>
              <a:rPr lang="en-US" altLang="en-US" b="1" dirty="0" err="1"/>
              <a:t>lseek</a:t>
            </a:r>
            <a:r>
              <a:rPr lang="en-US" altLang="en-US" dirty="0"/>
              <a:t> call   (1 of 2)   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914400"/>
            <a:ext cx="8178800" cy="5943600"/>
          </a:xfrm>
        </p:spPr>
        <p:txBody>
          <a:bodyPr/>
          <a:lstStyle/>
          <a:p>
            <a:r>
              <a:rPr lang="en-US" altLang="en-US" sz="2800" dirty="0"/>
              <a:t>Call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900" dirty="0"/>
          </a:p>
          <a:p>
            <a:r>
              <a:rPr lang="en-US" altLang="en-US" sz="2400" dirty="0"/>
              <a:t>Causes the logical position in the file to change</a:t>
            </a:r>
          </a:p>
          <a:p>
            <a:pPr lvl="1"/>
            <a:r>
              <a:rPr lang="en-US" altLang="en-US" sz="2200" dirty="0"/>
              <a:t>i.e. where the next read or write will commence from</a:t>
            </a:r>
          </a:p>
          <a:p>
            <a:pPr lvl="1"/>
            <a:r>
              <a:rPr lang="en-US" altLang="en-US" sz="2200" dirty="0"/>
              <a:t>Also referred to as Changing the File Offset</a:t>
            </a:r>
          </a:p>
          <a:p>
            <a:r>
              <a:rPr lang="en-US" altLang="en-US" sz="2400" i="1" dirty="0"/>
              <a:t>whence </a:t>
            </a:r>
            <a:r>
              <a:rPr lang="en-US" altLang="en-US" sz="2400" dirty="0"/>
              <a:t>determines how position will change: </a:t>
            </a:r>
          </a:p>
          <a:p>
            <a:pPr lvl="1"/>
            <a:r>
              <a:rPr lang="en-US" altLang="en-US" sz="2200" dirty="0"/>
              <a:t>SEEK_SET :  pointer  is  set  to  offset </a:t>
            </a:r>
            <a:r>
              <a:rPr lang="en-US" altLang="en-US" sz="2200" u="sng" dirty="0"/>
              <a:t>bytes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SEEK_CUR:  pointer  is  set  to  its current location plus offset.</a:t>
            </a:r>
          </a:p>
          <a:p>
            <a:pPr lvl="1"/>
            <a:r>
              <a:rPr lang="en-US" altLang="en-US" sz="2200" dirty="0"/>
              <a:t>SEEK_END:  pointer is set to  the  size of the file plus offset.</a:t>
            </a:r>
          </a:p>
          <a:p>
            <a:pPr lvl="1"/>
            <a:endParaRPr lang="en-US" altLang="en-US" sz="1800" dirty="0"/>
          </a:p>
          <a:p>
            <a:r>
              <a:rPr lang="en-US" altLang="en-US" sz="2800" dirty="0"/>
              <a:t>Note: file offset or size – signed integer</a:t>
            </a:r>
          </a:p>
          <a:p>
            <a:pPr lvl="3"/>
            <a:r>
              <a:rPr lang="en-US" altLang="en-US" sz="1800" dirty="0"/>
              <a:t>See table 3-1 (System Data Type)(page 64-65)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863600"/>
            <a:ext cx="6393673" cy="172354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#include &lt;</a:t>
            </a:r>
            <a:r>
              <a:rPr lang="en-US" dirty="0" err="1">
                <a:latin typeface="+mn-lt"/>
              </a:rPr>
              <a:t>unistd.h</a:t>
            </a:r>
            <a:r>
              <a:rPr lang="en-US" dirty="0">
                <a:latin typeface="+mn-lt"/>
              </a:rPr>
              <a:t>&gt;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lseek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offset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whence</a:t>
            </a:r>
            <a:r>
              <a:rPr lang="en-US" dirty="0">
                <a:latin typeface="+mn-lt"/>
              </a:rPr>
              <a:t>);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Returns new file offset if successful, or -1 on error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72525F5-05A1-4E8A-9630-8BFAC4EE6EEA}"/>
              </a:ext>
            </a:extLst>
          </p:cNvPr>
          <p:cNvSpPr/>
          <p:nvPr/>
        </p:nvSpPr>
        <p:spPr>
          <a:xfrm>
            <a:off x="5181600" y="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799"/>
          </a:xfrm>
        </p:spPr>
        <p:txBody>
          <a:bodyPr/>
          <a:lstStyle/>
          <a:p>
            <a:r>
              <a:rPr lang="en-US" b="1" dirty="0" err="1"/>
              <a:t>lseek</a:t>
            </a:r>
            <a:r>
              <a:rPr lang="en-US" dirty="0"/>
              <a:t> call – examples (2 of 2)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SEEK_SET); /* Start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SEEK_END); /* Next byte after the end of the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-1, SEEK_END); /* Last byte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-10, SEEK_CUR); /* Ten bytes prior to current location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10000, SEEK_END); /* 10001 bytes past last byte of file */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4" y="3276600"/>
            <a:ext cx="852285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FD906B19-B211-4E15-A332-78732DAA0DC8}"/>
              </a:ext>
            </a:extLst>
          </p:cNvPr>
          <p:cNvSpPr/>
          <p:nvPr/>
        </p:nvSpPr>
        <p:spPr>
          <a:xfrm>
            <a:off x="7029450" y="100964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3965-ADBE-4491-8670-C6671AEC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Green Star?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5386-2B5D-4AA6-902D-E535754A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to remind of that we are talking about a </a:t>
            </a:r>
            <a:r>
              <a:rPr lang="en-US" i="1" dirty="0"/>
              <a:t>system </a:t>
            </a:r>
            <a:r>
              <a:rPr lang="en-US" dirty="0"/>
              <a:t>call, not a C language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has been added to all the remaining slides in appropriate places.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342F-D891-41CC-B715-0DA02588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1C02-443D-410F-9EA2-97682A87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49328"/>
            <a:ext cx="951058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</a:t>
            </a:r>
            <a:r>
              <a:rPr lang="en-US" b="1" i="1" dirty="0" err="1"/>
              <a:t>lseek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cannot be applied to:</a:t>
            </a:r>
          </a:p>
          <a:p>
            <a:pPr lvl="1"/>
            <a:r>
              <a:rPr lang="en-US" dirty="0"/>
              <a:t>pipe - inter-process communication</a:t>
            </a:r>
          </a:p>
          <a:p>
            <a:pPr lvl="1"/>
            <a:r>
              <a:rPr lang="en-US" dirty="0"/>
              <a:t>FIFO -  a list or queue</a:t>
            </a:r>
          </a:p>
          <a:p>
            <a:pPr lvl="1"/>
            <a:r>
              <a:rPr lang="en-US" dirty="0"/>
              <a:t>socket - inter-process communication</a:t>
            </a:r>
          </a:p>
          <a:p>
            <a:pPr lvl="1"/>
            <a:r>
              <a:rPr lang="en-US" dirty="0"/>
              <a:t>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37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35E-5BC9-4B0D-91DD-4A13C9D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code </a:t>
            </a:r>
            <a:br>
              <a:rPr lang="en-US" dirty="0"/>
            </a:br>
            <a:r>
              <a:rPr lang="en-US" dirty="0"/>
              <a:t>using the COPY (cp)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325-1B55-4D41-A707-14DD9FC58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2398-4C77-408F-93E5-A309833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9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Unix I/O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828800"/>
            <a:ext cx="8064500" cy="3767138"/>
          </a:xfrm>
        </p:spPr>
        <p:txBody>
          <a:bodyPr/>
          <a:lstStyle/>
          <a:p>
            <a:r>
              <a:rPr lang="en-US" altLang="en-US" dirty="0"/>
              <a:t>Simple program that copies contents of file named by argument 1 to file named by argument 2 (i.e. the </a:t>
            </a:r>
            <a:r>
              <a:rPr lang="en-US" altLang="en-US" dirty="0" err="1"/>
              <a:t>cp</a:t>
            </a:r>
            <a:r>
              <a:rPr lang="en-US" altLang="en-US" dirty="0"/>
              <a:t> command)</a:t>
            </a:r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6633"/>
                </a:solidFill>
              </a:rPr>
              <a:t>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mycopy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  fname1 fname2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Pseudo Code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32460" y="1447800"/>
            <a:ext cx="8064500" cy="3767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1 for input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2 for output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If there is error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        exit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copy data until we reach end of input or an error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From the textbook: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340803"/>
            <a:ext cx="80645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following three slides show code from the textbook that implements a “copy” command.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code uses functions that are </a:t>
            </a:r>
            <a:r>
              <a:rPr lang="en-US" altLang="en-US" sz="2800" b="1" dirty="0"/>
              <a:t>exclusive </a:t>
            </a:r>
            <a:r>
              <a:rPr lang="en-US" altLang="en-US" sz="2800" dirty="0"/>
              <a:t>to the textbook and its environment.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These functions are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available on the </a:t>
            </a:r>
            <a:r>
              <a:rPr lang="en-US" altLang="en-US" sz="2800" i="1" dirty="0"/>
              <a:t>Coding </a:t>
            </a:r>
            <a:r>
              <a:rPr lang="en-US" altLang="en-US" sz="2800" dirty="0"/>
              <a:t>computers.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Code that will work on </a:t>
            </a:r>
            <a:r>
              <a:rPr lang="en-US" altLang="en-US" sz="2800" i="1" dirty="0"/>
              <a:t>Coding </a:t>
            </a:r>
            <a:r>
              <a:rPr lang="en-US" altLang="en-US" sz="2800" dirty="0"/>
              <a:t>computers will follow.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8180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D64-CEA3-4AD0-8DC2-87616E06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62102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argv</a:t>
            </a:r>
            <a:r>
              <a:rPr lang="en-US" sz="4400" dirty="0"/>
              <a:t> and </a:t>
            </a:r>
            <a:r>
              <a:rPr lang="en-US" sz="4400" dirty="0" err="1"/>
              <a:t>argc</a:t>
            </a:r>
            <a:r>
              <a:rPr lang="en-US" sz="4400" dirty="0"/>
              <a:t>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:                         Command&gt;  cp  f1  f2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A82568-4A53-4E9D-A7EB-D488D286A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85684"/>
              </p:ext>
            </p:extLst>
          </p:nvPr>
        </p:nvGraphicFramePr>
        <p:xfrm>
          <a:off x="838200" y="2242724"/>
          <a:ext cx="1752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3212115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27718759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08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5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4005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9CE1D-B8F5-47F6-9CE5-29FA8B6E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40D2C-D1D2-439B-A64F-2707767094AC}"/>
              </a:ext>
            </a:extLst>
          </p:cNvPr>
          <p:cNvSpPr txBox="1"/>
          <p:nvPr/>
        </p:nvSpPr>
        <p:spPr>
          <a:xfrm flipH="1">
            <a:off x="762000" y="3614324"/>
            <a:ext cx="723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 </a:t>
            </a:r>
          </a:p>
          <a:p>
            <a:r>
              <a:rPr lang="en-US" sz="3200" dirty="0" err="1">
                <a:latin typeface="+mn-lt"/>
              </a:rPr>
              <a:t>argc</a:t>
            </a:r>
            <a:r>
              <a:rPr lang="en-US" sz="3200" dirty="0">
                <a:latin typeface="+mn-lt"/>
              </a:rPr>
              <a:t> = 3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Separators: space, tab, </a:t>
            </a:r>
            <a:r>
              <a:rPr lang="en-US" sz="3200" dirty="0" err="1">
                <a:latin typeface="+mn-lt"/>
              </a:rPr>
              <a:t>NewLine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52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7788" cy="1036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Example: Unix </a:t>
            </a:r>
            <a:r>
              <a:rPr lang="en-US" altLang="en-US" b="1" dirty="0"/>
              <a:t>Copy</a:t>
            </a:r>
            <a:r>
              <a:rPr lang="en-US" altLang="en-US" dirty="0"/>
              <a:t> Command (1 of 3)</a:t>
            </a:r>
            <a:br>
              <a:rPr lang="en-US" altLang="en-US" dirty="0"/>
            </a:br>
            <a:r>
              <a:rPr lang="en-US" altLang="en-US" dirty="0"/>
              <a:t>From Textbook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1"/>
            <a:ext cx="8114506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&lt;sys/</a:t>
            </a:r>
            <a:r>
              <a:rPr lang="en-US" altLang="en-US" sz="2000" dirty="0" err="1"/>
              <a:t>stat.h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fcntl.h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"</a:t>
            </a:r>
            <a:r>
              <a:rPr lang="en-US" altLang="en-US" sz="2000" b="1" dirty="0" err="1">
                <a:highlight>
                  <a:srgbClr val="FFFF00"/>
                </a:highlight>
              </a:rPr>
              <a:t>tlpi_hdr.h</a:t>
            </a:r>
            <a:r>
              <a:rPr lang="en-US" altLang="en-US" sz="20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ifndef</a:t>
            </a:r>
            <a:r>
              <a:rPr lang="en-US" altLang="en-US" sz="2000" dirty="0"/>
              <a:t> BUF_SIZE        /* Allow "cc -D" to override definition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#define BUF_SIZE 1024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endif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b="1" dirty="0"/>
              <a:t>main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char *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outputFd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openFlags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mode_t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filePerms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ssize_t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numRead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char </a:t>
            </a:r>
            <a:r>
              <a:rPr lang="en-US" altLang="en-US" sz="2000" dirty="0" err="1"/>
              <a:t>buf</a:t>
            </a:r>
            <a:r>
              <a:rPr lang="en-US" altLang="en-US" sz="2000" dirty="0"/>
              <a:t>[BUF_SIZE];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if (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 != 3 || </a:t>
            </a:r>
            <a:r>
              <a:rPr lang="en-US" altLang="en-US" sz="2000" dirty="0" err="1"/>
              <a:t>strcmp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[1], "--help")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b="1" dirty="0" err="1">
                <a:highlight>
                  <a:srgbClr val="FFFF00"/>
                </a:highlight>
              </a:rPr>
              <a:t>usageErr</a:t>
            </a:r>
            <a:r>
              <a:rPr lang="en-US" altLang="en-US" sz="2000" dirty="0"/>
              <a:t>("%s old-file new-file\n",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02588" cy="11509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(2 of 3) Textbook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516063"/>
            <a:ext cx="8178800" cy="48402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Open input and output files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[1], O_RDONLY);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900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 = O_CREAT | O_WRONLY | O_TRUNC;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 = S_IRUSR | S_IWUSR | S_IRGRP | S_IWGRP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    S_IROTH | S_IWOTH;      /* </a:t>
            </a:r>
            <a:r>
              <a:rPr lang="en-US" altLang="en-US" sz="2400" dirty="0" err="1"/>
              <a:t>rw-rw-rw</a:t>
            </a:r>
            <a:r>
              <a:rPr lang="en-US" altLang="en-US" sz="2400" dirty="0"/>
              <a:t>-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[2],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4E9B05-0E59-4E55-BB04-8271D67CDAB6}"/>
              </a:ext>
            </a:extLst>
          </p:cNvPr>
          <p:cNvSpPr/>
          <p:nvPr/>
        </p:nvSpPr>
        <p:spPr>
          <a:xfrm>
            <a:off x="6096000" y="1828800"/>
            <a:ext cx="533400" cy="46513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9D0F075-C680-484F-BF95-935BD1D30D9E}"/>
              </a:ext>
            </a:extLst>
          </p:cNvPr>
          <p:cNvSpPr/>
          <p:nvPr/>
        </p:nvSpPr>
        <p:spPr>
          <a:xfrm>
            <a:off x="6953250" y="4419600"/>
            <a:ext cx="533400" cy="465141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152401"/>
            <a:ext cx="807878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(3 of 3) Textbook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838200"/>
            <a:ext cx="8507412" cy="6705600"/>
          </a:xfrm>
          <a:ln w="9525"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Transfer data until we encounter end of input or an error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while ((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 </a:t>
            </a:r>
            <a:r>
              <a:rPr lang="en-US" altLang="en-US" sz="28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BUF_SIZE)) &gt; 0)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if (</a:t>
            </a:r>
            <a:r>
              <a:rPr lang="en-US" altLang="en-US" sz="28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 !=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</a:t>
            </a:r>
            <a:r>
              <a:rPr lang="en-US" altLang="en-US" sz="2400" b="1" dirty="0">
                <a:highlight>
                  <a:srgbClr val="FFFF00"/>
                </a:highlight>
              </a:rPr>
              <a:t>fatal</a:t>
            </a:r>
            <a:r>
              <a:rPr lang="en-US" altLang="en-US" sz="2400" dirty="0"/>
              <a:t>("couldn't write whole buffer");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("read");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800" b="1" dirty="0"/>
              <a:t>close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) == -1)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input");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b="1" dirty="0"/>
              <a:t>c</a:t>
            </a:r>
            <a:r>
              <a:rPr lang="en-US" altLang="en-US" sz="2800" b="1" dirty="0"/>
              <a:t>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) == -1)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output");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exit(EXIT_SUCCESS);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948899"/>
            <a:ext cx="36728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displays error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 including '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diagnostic, and terminates the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by calling _exit().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35B0628-70A5-4189-A909-05E1445FDD4E}"/>
              </a:ext>
            </a:extLst>
          </p:cNvPr>
          <p:cNvSpPr/>
          <p:nvPr/>
        </p:nvSpPr>
        <p:spPr>
          <a:xfrm>
            <a:off x="8009256" y="1314629"/>
            <a:ext cx="685800" cy="758851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4225687" y="368661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0CC9A89-5C0D-46B0-B223-5803473CFE2B}"/>
              </a:ext>
            </a:extLst>
          </p:cNvPr>
          <p:cNvSpPr/>
          <p:nvPr/>
        </p:nvSpPr>
        <p:spPr>
          <a:xfrm>
            <a:off x="4356894" y="4556159"/>
            <a:ext cx="533400" cy="36749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(1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8272780" cy="56626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fcntl.h</a:t>
            </a:r>
            <a:r>
              <a:rPr lang="en-US" sz="2400" dirty="0"/>
              <a:t>&gt;	  //needed for open</a:t>
            </a:r>
          </a:p>
          <a:p>
            <a:pPr marL="0" indent="0"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stat.h</a:t>
            </a:r>
            <a:r>
              <a:rPr lang="en-US" sz="2400" dirty="0"/>
              <a:t>&gt;    //needed for open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unistd.h</a:t>
            </a:r>
            <a:r>
              <a:rPr lang="en-US" sz="2400" dirty="0">
                <a:highlight>
                  <a:srgbClr val="00FFFF"/>
                </a:highlight>
              </a:rPr>
              <a:t>&gt;	  //needed for close, read, write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stdio.h</a:t>
            </a:r>
            <a:r>
              <a:rPr lang="en-US" sz="2400" dirty="0">
                <a:highlight>
                  <a:srgbClr val="00FFFF"/>
                </a:highlight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#include &lt;</a:t>
            </a:r>
            <a:r>
              <a:rPr lang="en-US" sz="2400" dirty="0" err="1">
                <a:highlight>
                  <a:srgbClr val="00FFFF"/>
                </a:highlight>
              </a:rPr>
              <a:t>stdlib.h</a:t>
            </a:r>
            <a:r>
              <a:rPr lang="en-US" sz="2400" dirty="0">
                <a:highlight>
                  <a:srgbClr val="00FFFF"/>
                </a:highlight>
              </a:rPr>
              <a:t>&gt;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err="1"/>
              <a:t>ifndef</a:t>
            </a:r>
            <a:r>
              <a:rPr lang="en-US" sz="2400" dirty="0"/>
              <a:t> BUF_SIZE        /* Allow "cc -D" to override definition */</a:t>
            </a:r>
          </a:p>
          <a:p>
            <a:pPr marL="0" indent="0">
              <a:buNone/>
            </a:pPr>
            <a:r>
              <a:rPr lang="en-US" sz="2400" dirty="0"/>
              <a:t>#define BUF_SIZE 1024</a:t>
            </a:r>
          </a:p>
          <a:p>
            <a:pPr marL="0" indent="0">
              <a:buNone/>
            </a:pPr>
            <a:r>
              <a:rPr lang="en-US" sz="2400" dirty="0"/>
              <a:t>#endif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7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8787" cy="10509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Unix I/O API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28724"/>
            <a:ext cx="7886700" cy="5019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 of the most common Unix I/O API functions (system calls) used by applications are:</a:t>
            </a: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open()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close()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read()</a:t>
            </a:r>
          </a:p>
          <a:p>
            <a:pPr lvl="3"/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write()</a:t>
            </a:r>
          </a:p>
          <a:p>
            <a:pPr lvl="3"/>
            <a:r>
              <a:rPr lang="en-US" altLang="en-US" sz="2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sz="2800" b="1" dirty="0">
                <a:solidFill>
                  <a:srgbClr val="996633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/>
              <a:t>API = Application Program Interface</a:t>
            </a:r>
          </a:p>
          <a:p>
            <a:r>
              <a:rPr lang="en-US" altLang="zh-TW" sz="2400" dirty="0"/>
              <a:t>More on page 70 of LPI</a:t>
            </a:r>
          </a:p>
          <a:p>
            <a:endParaRPr lang="en-US" altLang="en-US" sz="24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25CC19B-CB10-4E49-84CC-39E0DB56092E}"/>
              </a:ext>
            </a:extLst>
          </p:cNvPr>
          <p:cNvSpPr/>
          <p:nvPr/>
        </p:nvSpPr>
        <p:spPr>
          <a:xfrm>
            <a:off x="5029200" y="2819400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4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782955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(2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7886700" cy="4732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openFlags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mode_t</a:t>
            </a:r>
            <a:r>
              <a:rPr lang="en-US" sz="2400" dirty="0"/>
              <a:t> </a:t>
            </a:r>
            <a:r>
              <a:rPr lang="en-US" sz="2400" dirty="0" err="1"/>
              <a:t>filePerms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ssize_t</a:t>
            </a:r>
            <a:r>
              <a:rPr lang="en-US" sz="2400" dirty="0"/>
              <a:t> </a:t>
            </a:r>
            <a:r>
              <a:rPr lang="en-US" sz="2400" dirty="0" err="1"/>
              <a:t>numRead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char </a:t>
            </a:r>
            <a:r>
              <a:rPr lang="en-US" sz="2400" dirty="0" err="1"/>
              <a:t>buf</a:t>
            </a:r>
            <a:r>
              <a:rPr lang="en-US" sz="2400" dirty="0"/>
              <a:t>[BUF_SIZE];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if (</a:t>
            </a:r>
            <a:r>
              <a:rPr lang="en-US" sz="2400" dirty="0" err="1"/>
              <a:t>argc</a:t>
            </a:r>
            <a:r>
              <a:rPr lang="en-US" sz="2400" dirty="0"/>
              <a:t> != 3 || </a:t>
            </a:r>
            <a:r>
              <a:rPr lang="en-US" sz="2400" dirty="0" err="1"/>
              <a:t>strcmp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"--help") == 0)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fprintf</a:t>
            </a:r>
            <a:r>
              <a:rPr lang="en-US" sz="2400" dirty="0">
                <a:highlight>
                  <a:srgbClr val="00FFFF"/>
                </a:highlight>
              </a:rPr>
              <a:t>(</a:t>
            </a:r>
            <a:r>
              <a:rPr lang="en-US" sz="2400" dirty="0" err="1">
                <a:highlight>
                  <a:srgbClr val="00FFFF"/>
                </a:highlight>
              </a:rPr>
              <a:t>stderr,"%s</a:t>
            </a:r>
            <a:r>
              <a:rPr lang="en-US" sz="2400" dirty="0">
                <a:highlight>
                  <a:srgbClr val="00FFFF"/>
                </a:highlight>
              </a:rPr>
              <a:t> old-file new-file\n",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[0]);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976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(3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7886700" cy="5297489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Open input file */</a:t>
            </a:r>
          </a:p>
          <a:p>
            <a:pPr marL="0" indent="0">
              <a:buNone/>
            </a:pPr>
            <a:r>
              <a:rPr lang="en-US" sz="100" dirty="0"/>
              <a:t>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inputFd</a:t>
            </a:r>
            <a:r>
              <a:rPr lang="en-US" sz="2400" dirty="0"/>
              <a:t> = </a:t>
            </a:r>
            <a:r>
              <a:rPr lang="en-US" sz="28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O_RDONLY);  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inputFd</a:t>
            </a:r>
            <a:r>
              <a:rPr lang="en-US" sz="2400" dirty="0"/>
              <a:t> == -1) </a:t>
            </a:r>
            <a:r>
              <a:rPr lang="en-US" sz="2000" dirty="0"/>
              <a:t>{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("opening file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[1] \n");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C0C0C0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E6D5271-7811-479D-96F3-229562874D2E}"/>
              </a:ext>
            </a:extLst>
          </p:cNvPr>
          <p:cNvSpPr/>
          <p:nvPr/>
        </p:nvSpPr>
        <p:spPr>
          <a:xfrm>
            <a:off x="6019800" y="191015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4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Code for our Linux</a:t>
            </a:r>
            <a:r>
              <a:rPr lang="en-US" dirty="0"/>
              <a:t>                        (4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7886700" cy="5297489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Set up to open output file */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dirty="0"/>
              <a:t>    openFlags = O_CREAT | O_WRONLY | O_TRUNC;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filePerms</a:t>
            </a:r>
            <a:r>
              <a:rPr lang="en-US" sz="2400" dirty="0"/>
              <a:t> = S_IRUSR | S_IWUSR | S_IRGRP | S_IWGRP |</a:t>
            </a:r>
          </a:p>
          <a:p>
            <a:pPr marL="0" indent="0">
              <a:buNone/>
            </a:pPr>
            <a:r>
              <a:rPr lang="en-US" sz="2400" dirty="0"/>
              <a:t>                S_IROTH | S_IWOTH;      /* </a:t>
            </a:r>
            <a:r>
              <a:rPr lang="en-US" sz="2400" dirty="0" err="1"/>
              <a:t>rw-rw-rw</a:t>
            </a:r>
            <a:r>
              <a:rPr lang="en-US" sz="2400" dirty="0"/>
              <a:t>- */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/* Actually open the output file */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outputFd</a:t>
            </a:r>
            <a:r>
              <a:rPr lang="en-US" sz="2400" dirty="0"/>
              <a:t> = </a:t>
            </a:r>
            <a:r>
              <a:rPr lang="en-US" sz="28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[2], </a:t>
            </a:r>
            <a:r>
              <a:rPr lang="en-US" sz="2400" dirty="0" err="1"/>
              <a:t>openFlags</a:t>
            </a:r>
            <a:r>
              <a:rPr lang="en-US" sz="2400" dirty="0"/>
              <a:t>, </a:t>
            </a:r>
            <a:r>
              <a:rPr lang="en-US" sz="2400" dirty="0" err="1"/>
              <a:t>filePerms</a:t>
            </a:r>
            <a:r>
              <a:rPr lang="en-US" sz="2400" dirty="0"/>
              <a:t>);  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outputFd</a:t>
            </a:r>
            <a:r>
              <a:rPr lang="en-US" sz="2400" dirty="0"/>
              <a:t> == -1)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("opening file </a:t>
            </a:r>
            <a:r>
              <a:rPr lang="en-US" sz="2400" dirty="0" err="1">
                <a:highlight>
                  <a:srgbClr val="00FFFF"/>
                </a:highlight>
              </a:rPr>
              <a:t>argv</a:t>
            </a:r>
            <a:r>
              <a:rPr lang="en-US" sz="2400" dirty="0">
                <a:highlight>
                  <a:srgbClr val="00FFFF"/>
                </a:highlight>
              </a:rPr>
              <a:t>[2] \n")</a:t>
            </a:r>
            <a:r>
              <a:rPr lang="en-US" sz="2400" dirty="0">
                <a:highlight>
                  <a:srgbClr val="C0C0C0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	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E6D5271-7811-479D-96F3-229562874D2E}"/>
              </a:ext>
            </a:extLst>
          </p:cNvPr>
          <p:cNvSpPr/>
          <p:nvPr/>
        </p:nvSpPr>
        <p:spPr>
          <a:xfrm>
            <a:off x="7219950" y="39624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/>
          </a:bodyPr>
          <a:lstStyle/>
          <a:p>
            <a:r>
              <a:rPr lang="en-US" sz="3200" u="sng" dirty="0"/>
              <a:t>Code for our Linux</a:t>
            </a:r>
            <a:r>
              <a:rPr lang="en-US" sz="3200" dirty="0"/>
              <a:t>                        (5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2489"/>
            <a:ext cx="7886700" cy="5730876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Transfer data until we encounter end of input or an error */</a:t>
            </a:r>
          </a:p>
          <a:p>
            <a:pPr marL="0" indent="0">
              <a:buNone/>
            </a:pPr>
            <a:r>
              <a:rPr lang="en-US" sz="2400" dirty="0"/>
              <a:t>while ((</a:t>
            </a:r>
            <a:r>
              <a:rPr lang="en-US" sz="2400" dirty="0" err="1"/>
              <a:t>numRead</a:t>
            </a:r>
            <a:r>
              <a:rPr lang="en-US" sz="2400" dirty="0"/>
              <a:t> = </a:t>
            </a:r>
            <a:r>
              <a:rPr lang="en-US" sz="2800" b="1" dirty="0"/>
              <a:t>read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BUF_SIZE)) &gt; 0) {    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800" b="1" dirty="0"/>
              <a:t>write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numRead</a:t>
            </a:r>
            <a:r>
              <a:rPr lang="en-US" sz="2400" dirty="0"/>
              <a:t>) != </a:t>
            </a:r>
            <a:r>
              <a:rPr lang="en-US" sz="2400" dirty="0" err="1"/>
              <a:t>numRead</a:t>
            </a:r>
            <a:r>
              <a:rPr lang="en-US" sz="2400" dirty="0"/>
              <a:t>) { 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("couldn't write whole buffer \n");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>
                <a:highlight>
                  <a:srgbClr val="00FFFF"/>
                </a:highlight>
              </a:rPr>
              <a:t>exit(EXIT</a:t>
            </a:r>
            <a:r>
              <a:rPr lang="en-US" sz="2400">
                <a:highlight>
                  <a:srgbClr val="00FFFF"/>
                </a:highlight>
              </a:rPr>
              <a:t>_FAILURE);</a:t>
            </a:r>
            <a:endParaRPr lang="en-US" sz="2400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numRead</a:t>
            </a:r>
            <a:r>
              <a:rPr lang="en-US" sz="2400" dirty="0"/>
              <a:t> == -1)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("read error \n"); 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281FC5A-0107-44B7-9044-8115C7E23329}"/>
              </a:ext>
            </a:extLst>
          </p:cNvPr>
          <p:cNvSpPr/>
          <p:nvPr/>
        </p:nvSpPr>
        <p:spPr>
          <a:xfrm>
            <a:off x="7696200" y="171934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2F7E79-2CA8-414C-A3FA-9E964F00157F}"/>
              </a:ext>
            </a:extLst>
          </p:cNvPr>
          <p:cNvSpPr/>
          <p:nvPr/>
        </p:nvSpPr>
        <p:spPr>
          <a:xfrm>
            <a:off x="7696200" y="22860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34A9F05-5CE2-4252-A37F-6812ED5CAB82}"/>
              </a:ext>
            </a:extLst>
          </p:cNvPr>
          <p:cNvSpPr/>
          <p:nvPr/>
        </p:nvSpPr>
        <p:spPr>
          <a:xfrm>
            <a:off x="4191000" y="48006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0CB7C6F-147F-45BB-B773-57EBA3D5D3FC}"/>
              </a:ext>
            </a:extLst>
          </p:cNvPr>
          <p:cNvSpPr/>
          <p:nvPr/>
        </p:nvSpPr>
        <p:spPr>
          <a:xfrm>
            <a:off x="6629400" y="2745981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/>
          </a:bodyPr>
          <a:lstStyle/>
          <a:p>
            <a:r>
              <a:rPr lang="en-US" sz="3200" u="sng" dirty="0"/>
              <a:t>Code for our Linux</a:t>
            </a:r>
            <a:r>
              <a:rPr lang="en-US" sz="3200" dirty="0"/>
              <a:t>                        (6 of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1059"/>
            <a:ext cx="7886700" cy="5730876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400" dirty="0"/>
              <a:t>// Close the files and leave</a:t>
            </a:r>
          </a:p>
          <a:p>
            <a:pPr marL="0" indent="0">
              <a:buNone/>
            </a:pPr>
            <a:r>
              <a:rPr lang="en-US" sz="2400" dirty="0"/>
              <a:t>     if (</a:t>
            </a:r>
            <a:r>
              <a:rPr lang="en-US" sz="28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) == -1) {   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("close input \n");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</a:t>
            </a:r>
            <a:endParaRPr lang="en-US" sz="24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400" dirty="0"/>
              <a:t>     if (</a:t>
            </a:r>
            <a:r>
              <a:rPr lang="en-US" sz="28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) == -1) {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>
                <a:highlight>
                  <a:srgbClr val="00FFFF"/>
                </a:highlight>
              </a:rPr>
              <a:t>perror</a:t>
            </a:r>
            <a:r>
              <a:rPr lang="en-US" sz="2400" dirty="0">
                <a:highlight>
                  <a:srgbClr val="00FFFF"/>
                </a:highlight>
              </a:rPr>
              <a:t>("close output \n");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>
                <a:highlight>
                  <a:srgbClr val="00FFFF"/>
                </a:highlight>
              </a:rPr>
              <a:t>exit(EXIT_FAILURE);</a:t>
            </a:r>
          </a:p>
          <a:p>
            <a:pPr marL="0" indent="0">
              <a:buNone/>
            </a:pPr>
            <a:r>
              <a:rPr lang="en-US" sz="2400" dirty="0"/>
              <a:t>     } </a:t>
            </a:r>
          </a:p>
          <a:p>
            <a:pPr marL="0" indent="0">
              <a:buNone/>
            </a:pPr>
            <a:r>
              <a:rPr lang="en-US" sz="2400" dirty="0"/>
              <a:t>     exit(EXIT_SUCCESS);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2F7E79-2CA8-414C-A3FA-9E964F00157F}"/>
              </a:ext>
            </a:extLst>
          </p:cNvPr>
          <p:cNvSpPr/>
          <p:nvPr/>
        </p:nvSpPr>
        <p:spPr>
          <a:xfrm>
            <a:off x="4881880" y="172566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34A9F05-5CE2-4252-A37F-6812ED5CAB82}"/>
              </a:ext>
            </a:extLst>
          </p:cNvPr>
          <p:cNvSpPr/>
          <p:nvPr/>
        </p:nvSpPr>
        <p:spPr>
          <a:xfrm>
            <a:off x="4729480" y="395704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0CB7C6F-147F-45BB-B773-57EBA3D5D3FC}"/>
              </a:ext>
            </a:extLst>
          </p:cNvPr>
          <p:cNvSpPr/>
          <p:nvPr/>
        </p:nvSpPr>
        <p:spPr>
          <a:xfrm>
            <a:off x="4729480" y="3460004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3B977CC-3F98-49FE-8DA6-5E8A766DE75C}"/>
              </a:ext>
            </a:extLst>
          </p:cNvPr>
          <p:cNvSpPr/>
          <p:nvPr/>
        </p:nvSpPr>
        <p:spPr>
          <a:xfrm>
            <a:off x="4881880" y="227975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3AE0-55DE-4B7B-8DA7-AE6FE85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82BA-42AC-4558-8E2B-A7C19BB2C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8E01-DDF7-4D48-83BB-E397B3A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0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80"/>
            <a:ext cx="8078788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inode</a:t>
            </a:r>
            <a:r>
              <a:rPr lang="en-US" dirty="0"/>
              <a:t> details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47750"/>
            <a:ext cx="7772400" cy="56737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Every file is associated with a potentially unique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contains information about the file and 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itself, like: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type (regular, link, directory,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Number of Hard Links to the </a:t>
            </a:r>
            <a:r>
              <a:rPr lang="en-US" altLang="en-US" sz="2000" dirty="0" err="1"/>
              <a:t>inode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Associated file byte stream length in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Device ID where the file is located (/dev/hda1)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Inode</a:t>
            </a:r>
            <a:r>
              <a:rPr lang="en-US" altLang="en-US" sz="2000" dirty="0"/>
              <a:t> number of this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owner’s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groupid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mtime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atime</a:t>
            </a:r>
            <a:r>
              <a:rPr lang="en-US" altLang="en-US" sz="2000" dirty="0"/>
              <a:t>, and </a:t>
            </a:r>
            <a:r>
              <a:rPr lang="en-US" altLang="en-US" sz="2000" dirty="0" err="1"/>
              <a:t>ctime</a:t>
            </a:r>
            <a:r>
              <a:rPr lang="en-US" altLang="en-US" sz="2000" dirty="0"/>
              <a:t>  (modification, access, change)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permissions (</a:t>
            </a:r>
            <a:r>
              <a:rPr lang="en-US" altLang="en-US" sz="2000" dirty="0" err="1"/>
              <a:t>rwx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ls -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(ls -1iF)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stat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inode</a:t>
            </a:r>
            <a:r>
              <a:rPr lang="en-US" altLang="en-US" sz="2400" dirty="0"/>
              <a:t> table part of the file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21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To the Device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64210" y="1143000"/>
            <a:ext cx="7886700" cy="55784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Unix I/O uses the open file table and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 to determine the “device” specific code for the standard operations 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open, close read, write…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These routines use buffers identified by the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Buffers are caches of disk blocks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Changes to buffers result in writes being scheduled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Files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7963"/>
            <a:ext cx="7886700" cy="4351338"/>
          </a:xfrm>
        </p:spPr>
        <p:txBody>
          <a:bodyPr/>
          <a:lstStyle/>
          <a:p>
            <a:r>
              <a:rPr lang="en-US" altLang="en-US" sz="2800" dirty="0"/>
              <a:t>At this point we have</a:t>
            </a:r>
          </a:p>
          <a:p>
            <a:pPr lvl="1"/>
            <a:r>
              <a:rPr lang="en-US" altLang="en-US" sz="2400" dirty="0"/>
              <a:t>File descriptors table</a:t>
            </a:r>
          </a:p>
          <a:p>
            <a:pPr lvl="1"/>
            <a:r>
              <a:rPr lang="en-US" altLang="en-US" sz="2400" dirty="0"/>
              <a:t>The open file table</a:t>
            </a:r>
          </a:p>
          <a:p>
            <a:pPr lvl="1"/>
            <a:r>
              <a:rPr lang="en-US" altLang="en-US" sz="2400" dirty="0" err="1"/>
              <a:t>i</a:t>
            </a:r>
            <a:r>
              <a:rPr lang="en-US" altLang="en-US" sz="2400" dirty="0"/>
              <a:t>-nodes table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It is relatively easy to explain what happens when file sharing results from:</a:t>
            </a:r>
          </a:p>
          <a:p>
            <a:pPr lvl="1"/>
            <a:r>
              <a:rPr lang="en-US" altLang="en-US" sz="2400" dirty="0"/>
              <a:t>Open’s in the same process</a:t>
            </a:r>
          </a:p>
          <a:p>
            <a:pPr lvl="1"/>
            <a:r>
              <a:rPr lang="en-US" altLang="en-US" sz="2400" dirty="0"/>
              <a:t>Open’s in different processes</a:t>
            </a:r>
          </a:p>
          <a:p>
            <a:pPr lvl="1"/>
            <a:r>
              <a:rPr lang="en-US" altLang="en-US" sz="2400" dirty="0"/>
              <a:t>Fork’s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9051"/>
            <a:ext cx="8078788" cy="120332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Actions on </a:t>
            </a:r>
            <a:r>
              <a:rPr lang="en-US" altLang="en-US" b="1" dirty="0">
                <a:latin typeface="Courier New" panose="02070309020205020404" pitchFamily="49" charset="0"/>
              </a:rPr>
              <a:t>open()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per process)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4432590" y="839292"/>
            <a:ext cx="1564852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all processes)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b="1" dirty="0">
                <a:latin typeface="Helvetica" panose="020B0604020202020204" pitchFamily="34" charset="0"/>
              </a:rPr>
              <a:t>TERMINAL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7353300" y="1624013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…)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881188" y="3810000"/>
            <a:ext cx="722312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2413000" y="3932238"/>
            <a:ext cx="2284413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441325" y="6276975"/>
            <a:ext cx="65690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6" grpId="0" animBg="1"/>
      <p:bldP spid="52247" grpId="0" animBg="1"/>
      <p:bldP spid="52248" grpId="0" animBg="1"/>
      <p:bldP spid="52249" grpId="0" animBg="1"/>
      <p:bldP spid="52263" grpId="0"/>
      <p:bldP spid="52265" grpId="0" animBg="1"/>
      <p:bldP spid="522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" y="1"/>
            <a:ext cx="7886700" cy="990600"/>
          </a:xfrm>
        </p:spPr>
        <p:txBody>
          <a:bodyPr/>
          <a:lstStyle/>
          <a:p>
            <a:r>
              <a:rPr lang="en-US" dirty="0"/>
              <a:t>File Descriptor 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3317"/>
            <a:ext cx="7886700" cy="5227637"/>
          </a:xfrm>
        </p:spPr>
        <p:txBody>
          <a:bodyPr/>
          <a:lstStyle/>
          <a:p>
            <a:r>
              <a:rPr lang="en-US" dirty="0"/>
              <a:t>Usually a small nonnegative number</a:t>
            </a:r>
          </a:p>
          <a:p>
            <a:r>
              <a:rPr lang="en-US" dirty="0"/>
              <a:t>Returned by </a:t>
            </a:r>
            <a:r>
              <a:rPr lang="en-US" b="1" dirty="0"/>
              <a:t>open </a:t>
            </a:r>
            <a:r>
              <a:rPr lang="en-US" dirty="0"/>
              <a:t>and used by the other I/O commands</a:t>
            </a:r>
          </a:p>
          <a:p>
            <a:r>
              <a:rPr lang="en-US" dirty="0"/>
              <a:t>Used by all system calls for performing I/O to open files</a:t>
            </a:r>
          </a:p>
          <a:p>
            <a:r>
              <a:rPr lang="en-US" dirty="0"/>
              <a:t>Some types of files: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FIFOs (used in inter-process communication)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Regular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906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Different Process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7353300" y="1365250"/>
            <a:ext cx="1255713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2442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3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4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5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6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7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8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9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0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1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2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3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4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15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7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8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9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0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1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2" name="Text Box 35"/>
          <p:cNvSpPr txBox="1">
            <a:spLocks noChangeArrowheads="1"/>
          </p:cNvSpPr>
          <p:nvPr/>
        </p:nvSpPr>
        <p:spPr bwMode="auto">
          <a:xfrm>
            <a:off x="457200" y="579120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</a:t>
            </a:r>
          </a:p>
        </p:txBody>
      </p:sp>
      <p:grpSp>
        <p:nvGrpSpPr>
          <p:cNvPr id="102423" name="Group 36"/>
          <p:cNvGrpSpPr>
            <a:grpSpLocks/>
          </p:cNvGrpSpPr>
          <p:nvPr/>
        </p:nvGrpSpPr>
        <p:grpSpPr bwMode="auto">
          <a:xfrm>
            <a:off x="544513" y="4186238"/>
            <a:ext cx="2159000" cy="1390650"/>
            <a:chOff x="343" y="2637"/>
            <a:chExt cx="1360" cy="876"/>
          </a:xfrm>
        </p:grpSpPr>
        <p:sp>
          <p:nvSpPr>
            <p:cNvPr id="102429" name="Rectangle 37"/>
            <p:cNvSpPr>
              <a:spLocks noChangeArrowheads="1"/>
            </p:cNvSpPr>
            <p:nvPr/>
          </p:nvSpPr>
          <p:spPr bwMode="auto">
            <a:xfrm>
              <a:off x="1248" y="26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0" name="Rectangle 38"/>
            <p:cNvSpPr>
              <a:spLocks noChangeArrowheads="1"/>
            </p:cNvSpPr>
            <p:nvPr/>
          </p:nvSpPr>
          <p:spPr bwMode="auto">
            <a:xfrm>
              <a:off x="1248" y="2823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1" name="Rectangle 39"/>
            <p:cNvSpPr>
              <a:spLocks noChangeArrowheads="1"/>
            </p:cNvSpPr>
            <p:nvPr/>
          </p:nvSpPr>
          <p:spPr bwMode="auto">
            <a:xfrm>
              <a:off x="1248" y="29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2" name="Rectangle 40"/>
            <p:cNvSpPr>
              <a:spLocks noChangeArrowheads="1"/>
            </p:cNvSpPr>
            <p:nvPr/>
          </p:nvSpPr>
          <p:spPr bwMode="auto">
            <a:xfrm>
              <a:off x="1248" y="31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3" name="Rectangle 41"/>
            <p:cNvSpPr>
              <a:spLocks noChangeArrowheads="1"/>
            </p:cNvSpPr>
            <p:nvPr/>
          </p:nvSpPr>
          <p:spPr bwMode="auto">
            <a:xfrm>
              <a:off x="1248" y="33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4" name="Rectangle 42"/>
            <p:cNvSpPr>
              <a:spLocks noChangeArrowheads="1"/>
            </p:cNvSpPr>
            <p:nvPr/>
          </p:nvSpPr>
          <p:spPr bwMode="auto">
            <a:xfrm>
              <a:off x="794" y="26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5" name="Rectangle 43"/>
            <p:cNvSpPr>
              <a:spLocks noChangeArrowheads="1"/>
            </p:cNvSpPr>
            <p:nvPr/>
          </p:nvSpPr>
          <p:spPr bwMode="auto">
            <a:xfrm>
              <a:off x="794" y="28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6" name="Rectangle 44"/>
            <p:cNvSpPr>
              <a:spLocks noChangeArrowheads="1"/>
            </p:cNvSpPr>
            <p:nvPr/>
          </p:nvSpPr>
          <p:spPr bwMode="auto">
            <a:xfrm>
              <a:off x="794" y="29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7" name="Rectangle 45"/>
            <p:cNvSpPr>
              <a:spLocks noChangeArrowheads="1"/>
            </p:cNvSpPr>
            <p:nvPr/>
          </p:nvSpPr>
          <p:spPr bwMode="auto">
            <a:xfrm>
              <a:off x="794" y="31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8" name="Rectangle 46"/>
            <p:cNvSpPr>
              <a:spLocks noChangeArrowheads="1"/>
            </p:cNvSpPr>
            <p:nvPr/>
          </p:nvSpPr>
          <p:spPr bwMode="auto">
            <a:xfrm>
              <a:off x="794" y="33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9" name="Text Box 47"/>
            <p:cNvSpPr txBox="1">
              <a:spLocks noChangeArrowheads="1"/>
            </p:cNvSpPr>
            <p:nvPr/>
          </p:nvSpPr>
          <p:spPr bwMode="auto">
            <a:xfrm>
              <a:off x="343" y="29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0" name="Text Box 48"/>
            <p:cNvSpPr txBox="1">
              <a:spLocks noChangeArrowheads="1"/>
            </p:cNvSpPr>
            <p:nvPr/>
          </p:nvSpPr>
          <p:spPr bwMode="auto">
            <a:xfrm>
              <a:off x="343" y="28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1" name="Text Box 49"/>
            <p:cNvSpPr txBox="1">
              <a:spLocks noChangeArrowheads="1"/>
            </p:cNvSpPr>
            <p:nvPr/>
          </p:nvSpPr>
          <p:spPr bwMode="auto">
            <a:xfrm>
              <a:off x="416" y="26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24" name="Line 50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1981200" y="5029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flipV="1">
            <a:off x="2390775" y="4724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28" name="Text Box 54"/>
          <p:cNvSpPr txBox="1">
            <a:spLocks noChangeArrowheads="1"/>
          </p:cNvSpPr>
          <p:nvPr/>
        </p:nvSpPr>
        <p:spPr bwMode="auto">
          <a:xfrm>
            <a:off x="838200" y="6375400"/>
            <a:ext cx="7315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59" grpId="0" animBg="1"/>
      <p:bldP spid="53260" grpId="0" animBg="1"/>
      <p:bldP spid="53261" grpId="0" animBg="1"/>
      <p:bldP spid="53299" grpId="0" animBg="1"/>
      <p:bldP spid="53300" grpId="0" animBg="1"/>
      <p:bldP spid="533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Same Process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53300" y="1622425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4462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4476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7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8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9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0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1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2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3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4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5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6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7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8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4463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5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6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7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8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70" name="Text Box 35"/>
          <p:cNvSpPr txBox="1">
            <a:spLocks noChangeArrowheads="1"/>
          </p:cNvSpPr>
          <p:nvPr/>
        </p:nvSpPr>
        <p:spPr bwMode="auto">
          <a:xfrm>
            <a:off x="533400" y="52578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A",…);</a:t>
            </a:r>
          </a:p>
        </p:txBody>
      </p:sp>
      <p:sp>
        <p:nvSpPr>
          <p:cNvPr id="104471" name="Line 36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1981200" y="3124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2362200" y="3276600"/>
            <a:ext cx="231457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475" name="Text Box 40"/>
          <p:cNvSpPr txBox="1">
            <a:spLocks noChangeArrowheads="1"/>
          </p:cNvSpPr>
          <p:nvPr/>
        </p:nvSpPr>
        <p:spPr bwMode="auto">
          <a:xfrm>
            <a:off x="1366838" y="6276975"/>
            <a:ext cx="67103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animBg="1"/>
      <p:bldP spid="54283" grpId="0" animBg="1"/>
      <p:bldP spid="54284" grpId="0" animBg="1"/>
      <p:bldP spid="54285" grpId="0" animBg="1"/>
      <p:bldP spid="54306" grpId="0"/>
      <p:bldP spid="54309" grpId="0" animBg="1"/>
      <p:bldP spid="54310" grpId="0" animBg="1"/>
      <p:bldP spid="543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"/>
            <a:ext cx="7773988" cy="109220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Close()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>
                <a:solidFill>
                  <a:schemeClr val="accent2"/>
                </a:solidFill>
                <a:latin typeface="Helvetica" panose="020B0604020202020204" pitchFamily="34" charset="0"/>
              </a:rPr>
              <a:t>Empty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7262813" y="1331913"/>
            <a:ext cx="14366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2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3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4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6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209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1881188" y="3814763"/>
            <a:ext cx="722312" cy="274637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2438400" y="3962400"/>
            <a:ext cx="2284413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4676775" y="54387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6" grpId="0" animBg="1"/>
      <p:bldP spid="55318" grpId="0" animBg="1"/>
      <p:bldP spid="55319" grpId="0" animBg="1"/>
      <p:bldP spid="55320" grpId="0" animBg="1"/>
      <p:bldP spid="55321" grpId="0" animBg="1"/>
      <p:bldP spid="55335" grpId="0"/>
      <p:bldP spid="55337" grpId="0" animBg="1"/>
      <p:bldP spid="55338" grpId="0" animBg="1"/>
      <p:bldP spid="55339" grpId="0" animBg="1"/>
      <p:bldP spid="5533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2606" y="-6192"/>
            <a:ext cx="8078787" cy="100155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I/O Redirection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584200" y="1166019"/>
            <a:ext cx="8064500" cy="37671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COMOX(114): ls &gt; /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</a:p>
          <a:p>
            <a:r>
              <a:rPr lang="en-US" altLang="en-US" sz="2000" dirty="0"/>
              <a:t>The above causes standard output (file descriptor 1) to be set to /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/out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905000" y="3992563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5000" y="4540250"/>
            <a:ext cx="722313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5000" y="4814888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905000" y="5087938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184275" y="399256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184275" y="4267200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184275" y="454025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1184275" y="481488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184275" y="508793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1447800" y="32766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68313" y="4519613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468313" y="4246563"/>
            <a:ext cx="8223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584200" y="397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V="1">
            <a:off x="2438400" y="3657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3581400" y="34782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3581400" y="3830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581400" y="31130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3756025" y="28194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6019800" y="2590800"/>
            <a:ext cx="1263650" cy="1460500"/>
            <a:chOff x="3792" y="2112"/>
            <a:chExt cx="796" cy="920"/>
          </a:xfrm>
        </p:grpSpPr>
        <p:sp>
          <p:nvSpPr>
            <p:cNvPr id="108590" name="Rectangle 25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1" name="Rectangle 26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2" name="Rectangle 27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3" name="Rectangle 28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8569" name="Group 29"/>
          <p:cNvGrpSpPr>
            <a:grpSpLocks/>
          </p:cNvGrpSpPr>
          <p:nvPr/>
        </p:nvGrpSpPr>
        <p:grpSpPr bwMode="auto">
          <a:xfrm>
            <a:off x="6096000" y="4648200"/>
            <a:ext cx="1263650" cy="1460500"/>
            <a:chOff x="3792" y="3120"/>
            <a:chExt cx="796" cy="920"/>
          </a:xfrm>
        </p:grpSpPr>
        <p:sp>
          <p:nvSpPr>
            <p:cNvPr id="108586" name="Rectangle 30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7" name="Rectangle 31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8" name="Rectangle 32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9" name="Rectangle 33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8570" name="Line 34"/>
          <p:cNvSpPr>
            <a:spLocks noChangeShapeType="1"/>
          </p:cNvSpPr>
          <p:nvPr/>
        </p:nvSpPr>
        <p:spPr bwMode="auto">
          <a:xfrm flipV="1">
            <a:off x="4572000" y="27432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355" name="Group 35"/>
          <p:cNvGrpSpPr>
            <a:grpSpLocks/>
          </p:cNvGrpSpPr>
          <p:nvPr/>
        </p:nvGrpSpPr>
        <p:grpSpPr bwMode="auto">
          <a:xfrm>
            <a:off x="3581400" y="4800600"/>
            <a:ext cx="1263650" cy="1754188"/>
            <a:chOff x="2352" y="3089"/>
            <a:chExt cx="796" cy="1105"/>
          </a:xfrm>
        </p:grpSpPr>
        <p:sp>
          <p:nvSpPr>
            <p:cNvPr id="108581" name="Rectangle 36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2" name="Rectangle 37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refcnt=1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3" name="Rectangle 38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4" name="Rectangle 39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5" name="Text Box 40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V="1">
            <a:off x="4419600" y="46482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2438400" y="4419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56364" name="Rectangle 44"/>
          <p:cNvSpPr>
            <a:spLocks noChangeArrowheads="1"/>
          </p:cNvSpPr>
          <p:nvPr/>
        </p:nvSpPr>
        <p:spPr bwMode="auto">
          <a:xfrm>
            <a:off x="3581400" y="3810000"/>
            <a:ext cx="1263650" cy="36512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3581400" y="3816350"/>
            <a:ext cx="1263650" cy="3619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7" name="Rectangle 46"/>
          <p:cNvSpPr>
            <a:spLocks noChangeArrowheads="1"/>
          </p:cNvSpPr>
          <p:nvPr/>
        </p:nvSpPr>
        <p:spPr bwMode="auto">
          <a:xfrm>
            <a:off x="3581400" y="41719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8" name="Text Box 47"/>
          <p:cNvSpPr txBox="1">
            <a:spLocks noChangeArrowheads="1"/>
          </p:cNvSpPr>
          <p:nvPr/>
        </p:nvSpPr>
        <p:spPr bwMode="auto">
          <a:xfrm>
            <a:off x="457200" y="5899151"/>
            <a:ext cx="2895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 dirty="0">
                <a:latin typeface="Lucida Sans" panose="020B0602030504020204" pitchFamily="34" charset="0"/>
              </a:rPr>
              <a:t>Adapted from: </a:t>
            </a:r>
            <a:r>
              <a:rPr lang="en-US" altLang="en-US" sz="1200" i="1" dirty="0">
                <a:latin typeface="Lucida Sans" panose="020B0602030504020204" pitchFamily="34" charset="0"/>
              </a:rPr>
              <a:t>Computer Systems: </a:t>
            </a:r>
          </a:p>
          <a:p>
            <a:pPr algn="ctr">
              <a:spcBef>
                <a:spcPct val="20000"/>
              </a:spcBef>
            </a:pPr>
            <a:r>
              <a:rPr lang="en-US" altLang="en-US" sz="1200" i="1" dirty="0">
                <a:latin typeface="Lucida Sans" panose="020B0602030504020204" pitchFamily="34" charset="0"/>
              </a:rPr>
              <a:t>A Programmer’s Perspective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08579" name="Text Box 14"/>
          <p:cNvSpPr txBox="1">
            <a:spLocks noChangeArrowheads="1"/>
          </p:cNvSpPr>
          <p:nvPr/>
        </p:nvSpPr>
        <p:spPr bwMode="auto">
          <a:xfrm>
            <a:off x="3468688" y="2244725"/>
            <a:ext cx="1563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108580" name="Text Box 15"/>
          <p:cNvSpPr txBox="1">
            <a:spLocks noChangeArrowheads="1"/>
          </p:cNvSpPr>
          <p:nvPr/>
        </p:nvSpPr>
        <p:spPr bwMode="auto">
          <a:xfrm>
            <a:off x="6024563" y="2063750"/>
            <a:ext cx="1254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39" grpId="0" animBg="1"/>
      <p:bldP spid="56361" grpId="0" animBg="1"/>
      <p:bldP spid="56362" grpId="0" animBg="1"/>
      <p:bldP spid="56363" grpId="0" animBg="1"/>
      <p:bldP spid="56364" grpId="0" animBg="1"/>
      <p:bldP spid="563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490" y="107949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   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5888"/>
            <a:ext cx="8331200" cy="4232275"/>
          </a:xfrm>
        </p:spPr>
        <p:txBody>
          <a:bodyPr/>
          <a:lstStyle/>
          <a:p>
            <a:r>
              <a:rPr lang="en-US" altLang="en-US" sz="2400" dirty="0"/>
              <a:t>The Unix system call dup2, which has the form:</a:t>
            </a:r>
          </a:p>
          <a:p>
            <a:pPr marL="0" indent="0">
              <a:buNone/>
            </a:pPr>
            <a:r>
              <a:rPr lang="en-US" altLang="en-US" sz="2400" dirty="0"/>
              <a:t> 	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newfd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copies </a:t>
            </a:r>
            <a:r>
              <a:rPr lang="en-US" altLang="en-US" sz="2400" dirty="0" err="1">
                <a:latin typeface="Lucida Console" panose="020B0609040504020204" pitchFamily="49" charset="0"/>
              </a:rPr>
              <a:t>fd</a:t>
            </a:r>
            <a:r>
              <a:rPr lang="en-US" altLang="en-US" sz="2400" dirty="0">
                <a:latin typeface="Lucida Console" panose="020B0609040504020204" pitchFamily="49" charset="0"/>
              </a:rPr>
              <a:t> to </a:t>
            </a:r>
            <a:r>
              <a:rPr lang="en-US" altLang="en-US" sz="2400" dirty="0" err="1">
                <a:latin typeface="Lucida Console" panose="020B0609040504020204" pitchFamily="49" charset="0"/>
              </a:rPr>
              <a:t>newfd</a:t>
            </a:r>
            <a:r>
              <a:rPr lang="en-US" altLang="en-US" sz="2400" dirty="0">
                <a:latin typeface="Lucida Console" panose="020B0609040504020204" pitchFamily="49" charset="0"/>
              </a:rPr>
              <a:t> in the descriptor table.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381000" y="3352800"/>
            <a:ext cx="1981200" cy="2286000"/>
            <a:chOff x="432" y="2112"/>
            <a:chExt cx="1248" cy="1440"/>
          </a:xfrm>
        </p:grpSpPr>
        <p:sp>
          <p:nvSpPr>
            <p:cNvPr id="110612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3" name="Rectangle 6"/>
            <p:cNvSpPr>
              <a:spLocks noChangeArrowheads="1"/>
            </p:cNvSpPr>
            <p:nvPr/>
          </p:nvSpPr>
          <p:spPr bwMode="auto">
            <a:xfrm>
              <a:off x="912" y="2400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10614" name="Rectangle 7"/>
            <p:cNvSpPr>
              <a:spLocks noChangeArrowheads="1"/>
            </p:cNvSpPr>
            <p:nvPr/>
          </p:nvSpPr>
          <p:spPr bwMode="auto">
            <a:xfrm>
              <a:off x="912" y="2688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5" name="Rectangle 8"/>
            <p:cNvSpPr>
              <a:spLocks noChangeArrowheads="1"/>
            </p:cNvSpPr>
            <p:nvPr/>
          </p:nvSpPr>
          <p:spPr bwMode="auto">
            <a:xfrm>
              <a:off x="912" y="2976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6" name="Rectangle 9"/>
            <p:cNvSpPr>
              <a:spLocks noChangeArrowheads="1"/>
            </p:cNvSpPr>
            <p:nvPr/>
          </p:nvSpPr>
          <p:spPr bwMode="auto">
            <a:xfrm>
              <a:off x="912" y="3264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10617" name="Text Box 10"/>
            <p:cNvSpPr txBox="1">
              <a:spLocks noChangeArrowheads="1"/>
            </p:cNvSpPr>
            <p:nvPr/>
          </p:nvSpPr>
          <p:spPr bwMode="auto">
            <a:xfrm>
              <a:off x="432" y="2160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0</a:t>
              </a:r>
            </a:p>
          </p:txBody>
        </p:sp>
        <p:sp>
          <p:nvSpPr>
            <p:cNvPr id="110618" name="Text Box 11"/>
            <p:cNvSpPr txBox="1">
              <a:spLocks noChangeArrowheads="1"/>
            </p:cNvSpPr>
            <p:nvPr/>
          </p:nvSpPr>
          <p:spPr bwMode="auto">
            <a:xfrm>
              <a:off x="432" y="2448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10619" name="Text Box 12"/>
            <p:cNvSpPr txBox="1">
              <a:spLocks noChangeArrowheads="1"/>
            </p:cNvSpPr>
            <p:nvPr/>
          </p:nvSpPr>
          <p:spPr bwMode="auto">
            <a:xfrm>
              <a:off x="432" y="273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2</a:t>
              </a:r>
            </a:p>
          </p:txBody>
        </p:sp>
        <p:sp>
          <p:nvSpPr>
            <p:cNvPr id="110620" name="Text Box 13"/>
            <p:cNvSpPr txBox="1">
              <a:spLocks noChangeArrowheads="1"/>
            </p:cNvSpPr>
            <p:nvPr/>
          </p:nvSpPr>
          <p:spPr bwMode="auto">
            <a:xfrm>
              <a:off x="432" y="3024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3</a:t>
              </a:r>
            </a:p>
          </p:txBody>
        </p:sp>
        <p:sp>
          <p:nvSpPr>
            <p:cNvPr id="110621" name="Text Box 14"/>
            <p:cNvSpPr txBox="1">
              <a:spLocks noChangeArrowheads="1"/>
            </p:cNvSpPr>
            <p:nvPr/>
          </p:nvSpPr>
          <p:spPr bwMode="auto">
            <a:xfrm>
              <a:off x="432" y="330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4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6324600" y="3352800"/>
            <a:ext cx="1981200" cy="2286000"/>
            <a:chOff x="3504" y="2112"/>
            <a:chExt cx="1248" cy="1440"/>
          </a:xfrm>
        </p:grpSpPr>
        <p:sp>
          <p:nvSpPr>
            <p:cNvPr id="110601" name="Rectangle 16"/>
            <p:cNvSpPr>
              <a:spLocks noChangeArrowheads="1"/>
            </p:cNvSpPr>
            <p:nvPr/>
          </p:nvSpPr>
          <p:spPr bwMode="auto">
            <a:xfrm>
              <a:off x="3984" y="3264"/>
              <a:ext cx="768" cy="288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10602" name="Group 17"/>
            <p:cNvGrpSpPr>
              <a:grpSpLocks/>
            </p:cNvGrpSpPr>
            <p:nvPr/>
          </p:nvGrpSpPr>
          <p:grpSpPr bwMode="auto">
            <a:xfrm>
              <a:off x="3504" y="2112"/>
              <a:ext cx="1248" cy="1427"/>
              <a:chOff x="3504" y="2112"/>
              <a:chExt cx="1248" cy="1427"/>
            </a:xfrm>
          </p:grpSpPr>
          <p:sp>
            <p:nvSpPr>
              <p:cNvPr id="110603" name="Rectangle 1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4" name="Rectangle 19"/>
              <p:cNvSpPr>
                <a:spLocks noChangeArrowheads="1"/>
              </p:cNvSpPr>
              <p:nvPr/>
            </p:nvSpPr>
            <p:spPr bwMode="auto">
              <a:xfrm>
                <a:off x="3984" y="2400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800">
                    <a:latin typeface="Helvetica" panose="020B0604020202020204" pitchFamily="34" charset="0"/>
                  </a:rPr>
                  <a:t>b</a:t>
                </a:r>
                <a:endParaRPr lang="en-US" altLang="en-US" sz="2800" b="1">
                  <a:solidFill>
                    <a:schemeClr val="accent2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5" name="Rectangle 20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6" name="Rectangle 21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7" name="Text Box 22"/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0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8" name="Text Box 23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1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9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2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0" name="Text Box 25"/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3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1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30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4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8395" name="AutoShape 27"/>
          <p:cNvSpPr>
            <a:spLocks noChangeArrowheads="1"/>
          </p:cNvSpPr>
          <p:nvPr/>
        </p:nvSpPr>
        <p:spPr bwMode="auto">
          <a:xfrm>
            <a:off x="3048000" y="4267200"/>
            <a:ext cx="2895600" cy="381000"/>
          </a:xfrm>
          <a:prstGeom prst="rightArrow">
            <a:avLst>
              <a:gd name="adj1" fmla="val 50000"/>
              <a:gd name="adj2" fmla="val 190000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00400" y="358140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10600" name="Text Box 29"/>
          <p:cNvSpPr txBox="1">
            <a:spLocks noChangeArrowheads="1"/>
          </p:cNvSpPr>
          <p:nvPr/>
        </p:nvSpPr>
        <p:spPr bwMode="auto">
          <a:xfrm>
            <a:off x="914400" y="6276975"/>
            <a:ext cx="7162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500D8A6A-A514-4ADF-B503-061B51B74FBB}"/>
              </a:ext>
            </a:extLst>
          </p:cNvPr>
          <p:cNvSpPr/>
          <p:nvPr/>
        </p:nvSpPr>
        <p:spPr>
          <a:xfrm>
            <a:off x="2667000" y="530868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nimBg="1"/>
      <p:bldP spid="5839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9063"/>
            <a:ext cx="7697788" cy="10763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 example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14400" y="25908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951288" y="2714625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949700" y="30734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951288" y="23495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125913" y="2055813"/>
            <a:ext cx="906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6389688" y="1827213"/>
            <a:ext cx="1263650" cy="1460500"/>
            <a:chOff x="3792" y="2112"/>
            <a:chExt cx="796" cy="920"/>
          </a:xfrm>
        </p:grpSpPr>
        <p:sp>
          <p:nvSpPr>
            <p:cNvPr id="111661" name="Rectangle 9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2" name="Rectangle 10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3" name="Rectangle 11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4" name="Rectangle 12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6465888" y="3884613"/>
            <a:ext cx="1263650" cy="1460500"/>
            <a:chOff x="3792" y="3120"/>
            <a:chExt cx="796" cy="920"/>
          </a:xfrm>
        </p:grpSpPr>
        <p:sp>
          <p:nvSpPr>
            <p:cNvPr id="111657" name="Rectangle 14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8" name="Rectangle 15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9" name="Rectangle 16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0" name="Rectangle 17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4941888" y="1979613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3951288" y="4037013"/>
            <a:ext cx="1263650" cy="1754187"/>
            <a:chOff x="2352" y="3089"/>
            <a:chExt cx="796" cy="1105"/>
          </a:xfrm>
        </p:grpSpPr>
        <p:sp>
          <p:nvSpPr>
            <p:cNvPr id="111652" name="Rectangle 20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3" name="Rectangle 21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4" name="Rectangle 22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5" name="Rectangle 23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6" name="Text Box 24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4789488" y="3884613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3949700" y="34353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68312" y="1329532"/>
            <a:ext cx="32416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open(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,…);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3" name="Rectangle 30"/>
          <p:cNvSpPr>
            <a:spLocks noChangeArrowheads="1"/>
          </p:cNvSpPr>
          <p:nvPr/>
        </p:nvSpPr>
        <p:spPr bwMode="auto">
          <a:xfrm>
            <a:off x="1143000" y="33528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4" name="Rectangle 31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5" name="Rectangle 32"/>
          <p:cNvSpPr>
            <a:spLocks noChangeArrowheads="1"/>
          </p:cNvSpPr>
          <p:nvPr/>
        </p:nvSpPr>
        <p:spPr bwMode="auto">
          <a:xfrm>
            <a:off x="1143000" y="42672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6" name="Rectangle 33"/>
          <p:cNvSpPr>
            <a:spLocks noChangeArrowheads="1"/>
          </p:cNvSpPr>
          <p:nvPr/>
        </p:nvSpPr>
        <p:spPr bwMode="auto">
          <a:xfrm>
            <a:off x="1143000" y="47244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7" name="Rectangle 34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8" name="Text Box 35"/>
          <p:cNvSpPr txBox="1">
            <a:spLocks noChangeArrowheads="1"/>
          </p:cNvSpPr>
          <p:nvPr/>
        </p:nvSpPr>
        <p:spPr bwMode="auto">
          <a:xfrm>
            <a:off x="381000" y="34290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0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39" name="Text Box 36"/>
          <p:cNvSpPr txBox="1">
            <a:spLocks noChangeArrowheads="1"/>
          </p:cNvSpPr>
          <p:nvPr/>
        </p:nvSpPr>
        <p:spPr bwMode="auto">
          <a:xfrm>
            <a:off x="381000" y="38862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1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0" name="Text Box 37"/>
          <p:cNvSpPr txBox="1">
            <a:spLocks noChangeArrowheads="1"/>
          </p:cNvSpPr>
          <p:nvPr/>
        </p:nvSpPr>
        <p:spPr bwMode="auto">
          <a:xfrm>
            <a:off x="381000" y="43434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2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1" name="Text Box 38"/>
          <p:cNvSpPr txBox="1">
            <a:spLocks noChangeArrowheads="1"/>
          </p:cNvSpPr>
          <p:nvPr/>
        </p:nvSpPr>
        <p:spPr bwMode="auto">
          <a:xfrm>
            <a:off x="381000" y="48006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3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2" name="Text Box 39"/>
          <p:cNvSpPr txBox="1">
            <a:spLocks noChangeArrowheads="1"/>
          </p:cNvSpPr>
          <p:nvPr/>
        </p:nvSpPr>
        <p:spPr bwMode="auto">
          <a:xfrm>
            <a:off x="381000" y="5248275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4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V="1">
            <a:off x="1981200" y="4494213"/>
            <a:ext cx="1970088" cy="99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2057400" y="2894013"/>
            <a:ext cx="1893888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905000" y="4038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50" name="Text Box 15"/>
          <p:cNvSpPr txBox="1">
            <a:spLocks noChangeArrowheads="1"/>
          </p:cNvSpPr>
          <p:nvPr/>
        </p:nvSpPr>
        <p:spPr bwMode="auto">
          <a:xfrm>
            <a:off x="6378575" y="1306513"/>
            <a:ext cx="12557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11651" name="Text Box 14"/>
          <p:cNvSpPr txBox="1">
            <a:spLocks noChangeArrowheads="1"/>
          </p:cNvSpPr>
          <p:nvPr/>
        </p:nvSpPr>
        <p:spPr bwMode="auto">
          <a:xfrm>
            <a:off x="3797300" y="1647825"/>
            <a:ext cx="15636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  <p:bldP spid="59399" grpId="0"/>
      <p:bldP spid="59410" grpId="0" animBg="1"/>
      <p:bldP spid="59417" grpId="0" animBg="1"/>
      <p:bldP spid="59418" grpId="0" animBg="1"/>
      <p:bldP spid="59420" grpId="0"/>
      <p:bldP spid="59421" grpId="0"/>
      <p:bldP spid="59421" grpId="1"/>
      <p:bldP spid="59421" grpId="2"/>
      <p:bldP spid="59432" grpId="0" animBg="1"/>
      <p:bldP spid="59432" grpId="1" animBg="1"/>
      <p:bldP spid="59433" grpId="0" animBg="1"/>
      <p:bldP spid="59433" grpId="1" animBg="1"/>
      <p:bldP spid="59434" grpId="0" animBg="1"/>
      <p:bldP spid="59435" grpId="0" animBg="1"/>
      <p:bldP spid="59436" grpId="0" animBg="1"/>
      <p:bldP spid="59437" grpId="0"/>
      <p:bldP spid="59437" grpId="1"/>
      <p:bldP spid="59438" grpId="0"/>
      <p:bldP spid="5943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0"/>
            <a:ext cx="8078788" cy="7191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</a:t>
            </a:r>
            <a:r>
              <a:rPr lang="en-US" altLang="en-US" sz="3600" dirty="0"/>
              <a:t>Files</a:t>
            </a:r>
            <a:endParaRPr lang="en-US" altLang="en-US" dirty="0"/>
          </a:p>
        </p:txBody>
      </p:sp>
      <p:pic>
        <p:nvPicPr>
          <p:cNvPr id="11366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685800"/>
            <a:ext cx="6704012" cy="4938223"/>
          </a:xfrm>
        </p:spPr>
      </p:pic>
      <p:sp>
        <p:nvSpPr>
          <p:cNvPr id="113668" name="TextBox 1"/>
          <p:cNvSpPr txBox="1">
            <a:spLocks noChangeArrowheads="1"/>
          </p:cNvSpPr>
          <p:nvPr/>
        </p:nvSpPr>
        <p:spPr bwMode="auto">
          <a:xfrm>
            <a:off x="258763" y="5688013"/>
            <a:ext cx="8924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Process A (PA): fd1 &amp; fd20 share same file description (entry 23).  This is due to dup/dup2 or fcntl calls.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 fd2 (PA) and fd3 (PB) share the same file description (entry 73). This is due to a fork. 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fd0 (PA) and fd3 share the same i-node (1976). This is due that the two processes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 independently call open with the same filename.</a:t>
            </a: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/>
              <a:t>7-UNIX </a:t>
            </a:r>
            <a:r>
              <a:rPr lang="en-US" altLang="en-US" sz="4399" dirty="0"/>
              <a:t>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1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782"/>
            <a:ext cx="7886700" cy="1325563"/>
          </a:xfrm>
        </p:spPr>
        <p:txBody>
          <a:bodyPr/>
          <a:lstStyle/>
          <a:p>
            <a:r>
              <a:rPr lang="en-US" dirty="0"/>
              <a:t>Three Standard File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490345"/>
            <a:ext cx="7886700" cy="1146175"/>
          </a:xfrm>
        </p:spPr>
        <p:txBody>
          <a:bodyPr/>
          <a:lstStyle/>
          <a:p>
            <a:r>
              <a:rPr lang="en-US" dirty="0"/>
              <a:t>These are inherited by a program on opening, </a:t>
            </a:r>
          </a:p>
          <a:p>
            <a:pPr marL="0" indent="0">
              <a:buNone/>
            </a:pPr>
            <a:r>
              <a:rPr lang="en-US" dirty="0"/>
              <a:t>   from the shell’s file descriptors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94319"/>
              </p:ext>
            </p:extLst>
          </p:nvPr>
        </p:nvGraphicFramePr>
        <p:xfrm>
          <a:off x="774381" y="2971800"/>
          <a:ext cx="8349299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/>
                        <a:t>File </a:t>
                      </a:r>
                    </a:p>
                    <a:p>
                      <a:r>
                        <a:rPr lang="en-US" sz="2400" dirty="0"/>
                        <a:t>Descriptors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POSIX name *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stdio</a:t>
                      </a:r>
                      <a:r>
                        <a:rPr lang="en-US" sz="2400" dirty="0"/>
                        <a:t> stream *</a:t>
                      </a:r>
                      <a:endParaRPr lang="en-US" sz="2400" i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STDIN_FILENO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stdin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STDOUT_FILENO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stdout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STDERR_FILENO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stderr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4381" y="5894686"/>
            <a:ext cx="821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Page 70, LPI.				        * Defined in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unistd.h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281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Role of Unix File </a:t>
            </a:r>
            <a:r>
              <a:rPr lang="en-US" altLang="en-US" dirty="0" err="1"/>
              <a:t>Input/Output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613092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I/O : the process that copies data between memory and external devices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Applications work at the byte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File system works at the block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Unix I/O converts the byte level access to block level operations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858000" y="1905000"/>
            <a:ext cx="1600200" cy="76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 dirty="0">
                <a:latin typeface="Helvetica" panose="020B0604020202020204" pitchFamily="34" charset="0"/>
              </a:rPr>
              <a:t>Application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6858000" y="2667000"/>
            <a:ext cx="1600200" cy="762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Unix I/O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6858000" y="3429000"/>
            <a:ext cx="1600200" cy="7620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File System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858000" y="4191000"/>
            <a:ext cx="16002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Disk Drive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6986588" y="5183188"/>
            <a:ext cx="123666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File System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Layering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9164F-9937-4630-8D08-F5333440C962}" type="slidenum">
              <a:rPr lang="en-US" altLang="en-US" sz="1400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9688"/>
            <a:ext cx="80787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(1 of 5)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53425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Opening a file informs the kernel that an application wants to access a file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the kernel to set aside resources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file descriptor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success,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 -1 on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43974992-504F-47A1-918A-4FA44266ABEB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6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D9D-51C9-4CE6-8AE4-3484A24C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0677-BB8A-4BD9-A63A-08F40001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of the information that follows is straight from our TLPI book.  </a:t>
            </a:r>
          </a:p>
          <a:p>
            <a:pPr marL="0" indent="0">
              <a:buNone/>
            </a:pPr>
            <a:r>
              <a:rPr lang="en-US" dirty="0"/>
              <a:t>The code examples often use functions that were written by the author and are NOT available on </a:t>
            </a:r>
            <a:r>
              <a:rPr lang="en-US" i="1" dirty="0"/>
              <a:t>Coding computers.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When they occur, they are high-lighted in </a:t>
            </a:r>
            <a:r>
              <a:rPr lang="en-US" dirty="0">
                <a:highlight>
                  <a:srgbClr val="FFFF00"/>
                </a:highlight>
              </a:rPr>
              <a:t>yellow</a:t>
            </a:r>
            <a:r>
              <a:rPr lang="en-US" dirty="0"/>
              <a:t> to alert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266B-7D1B-4367-AA70-E0D1D56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79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688"/>
            <a:ext cx="83073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(2 of 5)  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739" y="1030607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679772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latin typeface="Calibri Light" panose="020F0302020204030204"/>
                <a:ea typeface="+mn-ea"/>
              </a:rPr>
              <a:t>Example:</a:t>
            </a:r>
            <a:endParaRPr lang="en-US" sz="3200" b="1" dirty="0"/>
          </a:p>
        </p:txBody>
      </p:sp>
      <p:sp>
        <p:nvSpPr>
          <p:cNvPr id="55303" name="TextBox 2"/>
          <p:cNvSpPr txBox="1">
            <a:spLocks noChangeArrowheads="1"/>
          </p:cNvSpPr>
          <p:nvPr/>
        </p:nvSpPr>
        <p:spPr bwMode="auto">
          <a:xfrm>
            <a:off x="710882" y="5668785"/>
            <a:ext cx="782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a </a:t>
            </a:r>
            <a:r>
              <a:rPr lang="en-US" altLang="en-US" sz="2000" dirty="0" err="1">
                <a:latin typeface="+mn-lt"/>
              </a:rPr>
              <a:t>const</a:t>
            </a:r>
            <a:r>
              <a:rPr lang="en-US" altLang="en-US" sz="2000" dirty="0">
                <a:latin typeface="+mn-lt"/>
              </a:rPr>
              <a:t> char *pathname means that the program can't change the data that pathname points to through the pathname pointer!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030607"/>
            <a:ext cx="74691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fcntl.h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pathname,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 /*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*/);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904" y="2679772"/>
            <a:ext cx="6819431" cy="255454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/* Open new or existing file for reading and writing, truncating </a:t>
            </a:r>
          </a:p>
          <a:p>
            <a:r>
              <a:rPr lang="en-US" sz="2000" dirty="0">
                <a:latin typeface="+mn-lt"/>
              </a:rPr>
              <a:t>     to zero bytes; file permissions </a:t>
            </a:r>
            <a:r>
              <a:rPr lang="en-US" sz="2000" dirty="0" err="1">
                <a:latin typeface="+mn-lt"/>
              </a:rPr>
              <a:t>read+write</a:t>
            </a:r>
            <a:r>
              <a:rPr lang="en-US" sz="2000" dirty="0">
                <a:latin typeface="+mn-lt"/>
              </a:rPr>
              <a:t> for owner, nothing </a:t>
            </a:r>
          </a:p>
          <a:p>
            <a:r>
              <a:rPr lang="en-US" sz="2000" dirty="0">
                <a:latin typeface="+mn-lt"/>
              </a:rPr>
              <a:t>     for all others */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”, O_RDWR | O_CREAT |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O_TRUNC,  S_IRUSR | S_IWUSR);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-1)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(“open”);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1A2D810-0187-46D4-AF79-DAD915EA789C}"/>
              </a:ext>
            </a:extLst>
          </p:cNvPr>
          <p:cNvSpPr/>
          <p:nvPr/>
        </p:nvSpPr>
        <p:spPr>
          <a:xfrm>
            <a:off x="5181600" y="133351"/>
            <a:ext cx="914400" cy="914400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70123</TotalTime>
  <Words>3755</Words>
  <Application>Microsoft Office PowerPoint</Application>
  <PresentationFormat>On-screen Show (4:3)</PresentationFormat>
  <Paragraphs>742</Paragraphs>
  <Slides>47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Gill Sans MT</vt:lpstr>
      <vt:lpstr>Helvetica</vt:lpstr>
      <vt:lpstr>Lucida Console</vt:lpstr>
      <vt:lpstr>Lucida Sans</vt:lpstr>
      <vt:lpstr>Times</vt:lpstr>
      <vt:lpstr>Times New Roman</vt:lpstr>
      <vt:lpstr>Trebuchet MS</vt:lpstr>
      <vt:lpstr>Wingdings</vt:lpstr>
      <vt:lpstr>1_Office Theme</vt:lpstr>
      <vt:lpstr>7-LINUX File I/O Calls</vt:lpstr>
      <vt:lpstr>Why the Green Star?</vt:lpstr>
      <vt:lpstr>Unix I/O API</vt:lpstr>
      <vt:lpstr>File Descriptor (fd)</vt:lpstr>
      <vt:lpstr>Three Standard File Descriptors</vt:lpstr>
      <vt:lpstr>The Role of Unix File Input/Output</vt:lpstr>
      <vt:lpstr>open call  (1 of 5)  </vt:lpstr>
      <vt:lpstr>Side note:</vt:lpstr>
      <vt:lpstr>open call  (2 of 5)    </vt:lpstr>
      <vt:lpstr>open call  (3 of 5)    </vt:lpstr>
      <vt:lpstr>open call  (4 of 5)   </vt:lpstr>
      <vt:lpstr>open call  (5 of 5)   </vt:lpstr>
      <vt:lpstr>close call    </vt:lpstr>
      <vt:lpstr>read  call  (1 of 2)  </vt:lpstr>
      <vt:lpstr>read call - example  (2 of 2)   </vt:lpstr>
      <vt:lpstr>write  call  (1 of 2)    </vt:lpstr>
      <vt:lpstr>write Example   (2 of 2)    </vt:lpstr>
      <vt:lpstr>lseek call   (1 of 2)    </vt:lpstr>
      <vt:lpstr>lseek call – examples (2 of 2)    </vt:lpstr>
      <vt:lpstr>Restrictions on lseek</vt:lpstr>
      <vt:lpstr>Example of code  using the COPY (cp)</vt:lpstr>
      <vt:lpstr>Unix I/O Example</vt:lpstr>
      <vt:lpstr>Pseudo Code</vt:lpstr>
      <vt:lpstr>From the textbook:</vt:lpstr>
      <vt:lpstr>argv and argc.     argv:                         Command&gt;  cp  f1  f2</vt:lpstr>
      <vt:lpstr>Example: Unix Copy Command (1 of 3) From Textbook</vt:lpstr>
      <vt:lpstr>Example (cont’) (2 of 3) Textbook</vt:lpstr>
      <vt:lpstr>Example (cont’) (3 of 3) Textbook </vt:lpstr>
      <vt:lpstr>Code for our Linux                        (1 of 6)</vt:lpstr>
      <vt:lpstr>Code for our Linux                        (2 of 6)</vt:lpstr>
      <vt:lpstr>Code for our Linux                        (3 of 6)</vt:lpstr>
      <vt:lpstr>Code for our Linux                        (4 of 6)</vt:lpstr>
      <vt:lpstr>Code for our Linux                        (5 of 6)</vt:lpstr>
      <vt:lpstr>Code for our Linux                        (6 of 6)</vt:lpstr>
      <vt:lpstr>Inner Details</vt:lpstr>
      <vt:lpstr>inode details</vt:lpstr>
      <vt:lpstr>To the Device</vt:lpstr>
      <vt:lpstr>Sharing Files</vt:lpstr>
      <vt:lpstr>Actions on open()</vt:lpstr>
      <vt:lpstr>Same File Different Process</vt:lpstr>
      <vt:lpstr>Same File Same Process</vt:lpstr>
      <vt:lpstr>Close()</vt:lpstr>
      <vt:lpstr>I/O Redirection</vt:lpstr>
      <vt:lpstr>dup2    </vt:lpstr>
      <vt:lpstr>dup2 example</vt:lpstr>
      <vt:lpstr>Sharing Files</vt:lpstr>
      <vt:lpstr>7-UNIX File I/O Calls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doan nguyen</dc:creator>
  <cp:lastModifiedBy>Biel, Ruthann</cp:lastModifiedBy>
  <cp:revision>556</cp:revision>
  <dcterms:created xsi:type="dcterms:W3CDTF">2002-03-04T21:55:41Z</dcterms:created>
  <dcterms:modified xsi:type="dcterms:W3CDTF">2022-04-04T20:17:39Z</dcterms:modified>
</cp:coreProperties>
</file>