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10" r:id="rId1"/>
  </p:sldMasterIdLst>
  <p:notesMasterIdLst>
    <p:notesMasterId r:id="rId31"/>
  </p:notesMasterIdLst>
  <p:handoutMasterIdLst>
    <p:handoutMasterId r:id="rId32"/>
  </p:handoutMasterIdLst>
  <p:sldIdLst>
    <p:sldId id="418" r:id="rId2"/>
    <p:sldId id="435" r:id="rId3"/>
    <p:sldId id="382" r:id="rId4"/>
    <p:sldId id="383" r:id="rId5"/>
    <p:sldId id="384" r:id="rId6"/>
    <p:sldId id="448" r:id="rId7"/>
    <p:sldId id="388" r:id="rId8"/>
    <p:sldId id="389" r:id="rId9"/>
    <p:sldId id="444" r:id="rId10"/>
    <p:sldId id="445" r:id="rId11"/>
    <p:sldId id="392" r:id="rId12"/>
    <p:sldId id="446" r:id="rId13"/>
    <p:sldId id="416" r:id="rId14"/>
    <p:sldId id="440" r:id="rId15"/>
    <p:sldId id="439" r:id="rId16"/>
    <p:sldId id="447" r:id="rId17"/>
    <p:sldId id="442" r:id="rId18"/>
    <p:sldId id="443" r:id="rId19"/>
    <p:sldId id="317" r:id="rId20"/>
    <p:sldId id="312" r:id="rId21"/>
    <p:sldId id="313" r:id="rId22"/>
    <p:sldId id="314" r:id="rId23"/>
    <p:sldId id="315" r:id="rId24"/>
    <p:sldId id="316" r:id="rId25"/>
    <p:sldId id="449" r:id="rId26"/>
    <p:sldId id="450" r:id="rId27"/>
    <p:sldId id="451" r:id="rId28"/>
    <p:sldId id="452" r:id="rId29"/>
    <p:sldId id="441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000" autoAdjust="0"/>
  </p:normalViewPr>
  <p:slideViewPr>
    <p:cSldViewPr>
      <p:cViewPr varScale="1">
        <p:scale>
          <a:sx n="106" d="100"/>
          <a:sy n="106" d="100"/>
        </p:scale>
        <p:origin x="826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fld id="{DBDA68D3-7364-4F2A-8103-5F07A0A140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56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1"/>
            <a:ext cx="5364480" cy="43205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fld id="{9A3E5658-37DB-454A-B68B-B554DC121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58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167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5658-37DB-454A-B68B-B554DC121DA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2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672BF-B790-449C-A745-542047099C40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202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672BF-B790-449C-A745-542047099C40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665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672BF-B790-449C-A745-542047099C40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474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0852">
              <a:defRPr/>
            </a:pPr>
            <a:r>
              <a:rPr lang="en-US" altLang="ko-KR" sz="1700" dirty="0">
                <a:ea typeface="Gulim" panose="020B0600000101010101" pitchFamily="34" charset="-127"/>
              </a:rPr>
              <a:t>// pointer to a bunch of pointers.  Array of strings.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5658-37DB-454A-B68B-B554DC121DA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07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2000" dirty="0"/>
              <a:t>csc60/</a:t>
            </a:r>
            <a:r>
              <a:rPr lang="en-US" sz="2000" dirty="0" err="1"/>
              <a:t>ClassExamples</a:t>
            </a:r>
            <a:r>
              <a:rPr lang="en-US" sz="2000" dirty="0"/>
              <a:t>/</a:t>
            </a:r>
            <a:r>
              <a:rPr lang="en-US" sz="2000" dirty="0" err="1"/>
              <a:t>environ.c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5658-37DB-454A-B68B-B554DC121DA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8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files = </a:t>
            </a:r>
            <a:r>
              <a:rPr lang="en-US"/>
              <a:t>getenv_</a:t>
            </a:r>
            <a:r>
              <a:rPr lang="en-US" err="1"/>
              <a:t>putenv</a:t>
            </a:r>
            <a:r>
              <a:rPr lang="en-US"/>
              <a:t>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5658-37DB-454A-B68B-B554DC121DA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86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80692" indent="-300266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201064" indent="-240213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81490" indent="-240213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161916" indent="-240213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642342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3122767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603193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4083619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E9175C5-9A28-4FC2-AA67-EE5744620B10}" type="slidenum">
              <a:rPr lang="en-US" altLang="en-US" sz="1300">
                <a:latin typeface="Trebuchet MS" panose="020B0603020202020204" pitchFamily="34" charset="0"/>
              </a:rPr>
              <a:pPr/>
              <a:t>13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6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63A13F-9E6E-491E-B5B5-9E552D287AB5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1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53DAB4-2E36-43BB-BE8E-7D379253B7B1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61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672BF-B790-449C-A745-542047099C40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86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672BF-B790-449C-A745-542047099C40}" type="slidenum"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>
              <a:solidFill>
                <a:schemeClr val="tx1"/>
              </a:solidFill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120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53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40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70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06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1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8204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288" y="6453188"/>
            <a:ext cx="11509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9164F-9937-4630-8D08-F5333440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000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6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698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06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83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10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04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939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3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1" r:id="rId1"/>
    <p:sldLayoutId id="2147485412" r:id="rId2"/>
    <p:sldLayoutId id="2147485413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  <p:sldLayoutId id="2147485422" r:id="rId12"/>
    <p:sldLayoutId id="2147485423" r:id="rId13"/>
    <p:sldLayoutId id="2147485424" r:id="rId14"/>
    <p:sldLayoutId id="2147485425" r:id="rId15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3766" y="914400"/>
            <a:ext cx="7771584" cy="3657600"/>
          </a:xfrm>
        </p:spPr>
        <p:txBody>
          <a:bodyPr anchor="ctr"/>
          <a:lstStyle/>
          <a:p>
            <a:pPr eaLnBrk="1" hangingPunct="1"/>
            <a:br>
              <a:rPr lang="en-US" altLang="en-US" sz="4399" dirty="0"/>
            </a:br>
            <a:br>
              <a:rPr lang="en-US" altLang="en-US" sz="4399" dirty="0"/>
            </a:br>
            <a:r>
              <a:rPr lang="en-US" altLang="en-US" sz="4399" dirty="0"/>
              <a:t>8-X  </a:t>
            </a:r>
            <a:br>
              <a:rPr lang="en-US" altLang="en-US" sz="4399" dirty="0"/>
            </a:br>
            <a:br>
              <a:rPr lang="en-US" altLang="en-US" sz="4399" dirty="0"/>
            </a:br>
            <a:r>
              <a:rPr lang="en-US" altLang="en-US" sz="4399" dirty="0"/>
              <a:t>Environment </a:t>
            </a:r>
            <a:br>
              <a:rPr lang="en-US" altLang="en-US" sz="4399" dirty="0"/>
            </a:br>
            <a:r>
              <a:rPr lang="en-US" altLang="en-US" sz="4399" dirty="0"/>
              <a:t>Command Line Arguments</a:t>
            </a:r>
            <a:br>
              <a:rPr lang="en-US" altLang="en-US" sz="4399" dirty="0"/>
            </a:br>
            <a:endParaRPr lang="en-US" altLang="en-US" sz="4399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r>
              <a:rPr lang="en-US" altLang="en-US" sz="3199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0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					</a:t>
            </a:r>
            <a:endParaRPr lang="en-US" altLang="ko-KR" sz="2800" dirty="0">
              <a:ea typeface="굴림" panose="020B0600000101010101" pitchFamily="34" charset="-127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772400" cy="2514600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stdlib.h</a:t>
            </a:r>
            <a:r>
              <a:rPr lang="en-US" sz="2800" dirty="0"/>
              <a:t>&gt;</a:t>
            </a:r>
            <a:r>
              <a:rPr lang="en-US" dirty="0"/>
              <a:t>					</a:t>
            </a:r>
            <a:r>
              <a:rPr lang="en-US" altLang="ko-KR" sz="2400" dirty="0">
                <a:ea typeface="굴림" panose="020B0600000101010101" pitchFamily="34" charset="-127"/>
              </a:rPr>
              <a:t>(Page 128)</a:t>
            </a:r>
            <a:endParaRPr lang="en-US" altLang="ko-KR" dirty="0"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/>
              <a:t>int </a:t>
            </a:r>
            <a:r>
              <a:rPr lang="en-US" sz="2800" b="1" dirty="0" err="1"/>
              <a:t>putenv</a:t>
            </a:r>
            <a:r>
              <a:rPr lang="en-US" sz="2800" dirty="0"/>
              <a:t>(char *string);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		  Returns 0 on success, or nonzero on error</a:t>
            </a:r>
            <a:endParaRPr lang="en-US" altLang="ko-KR" sz="2800" dirty="0">
              <a:ea typeface="Gulim" panose="020B0600000101010101" pitchFamily="34" charset="-127"/>
            </a:endParaRP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Adds or changes the value of the calling process’s environment variables.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The argument </a:t>
            </a:r>
            <a:r>
              <a:rPr lang="en-US" altLang="ko-KR" i="1" dirty="0">
                <a:latin typeface="Arial Narrow" panose="020B0606020202030204" pitchFamily="34" charset="0"/>
                <a:ea typeface="Gulim" panose="020B0600000101010101" pitchFamily="34" charset="-127"/>
              </a:rPr>
              <a:t>string</a:t>
            </a:r>
            <a:r>
              <a:rPr lang="en-US" altLang="ko-KR" dirty="0">
                <a:ea typeface="Gulim" panose="020B0600000101010101" pitchFamily="34" charset="-127"/>
              </a:rPr>
              <a:t> is of the form </a:t>
            </a:r>
            <a:r>
              <a:rPr lang="en-US" altLang="ko-KR" dirty="0">
                <a:latin typeface="Arial Narrow" panose="020B0606020202030204" pitchFamily="34" charset="0"/>
                <a:ea typeface="Gulim" panose="020B0600000101010101" pitchFamily="34" charset="-127"/>
              </a:rPr>
              <a:t>name=value.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If </a:t>
            </a:r>
            <a:r>
              <a:rPr lang="en-US" altLang="ko-KR" dirty="0">
                <a:latin typeface="Arial Narrow" panose="020B0606020202030204" pitchFamily="34" charset="0"/>
                <a:ea typeface="Gulim" panose="020B0600000101010101" pitchFamily="34" charset="-127"/>
              </a:rPr>
              <a:t>name</a:t>
            </a:r>
            <a:r>
              <a:rPr lang="en-US" altLang="ko-KR" dirty="0">
                <a:ea typeface="Gulim" panose="020B0600000101010101" pitchFamily="34" charset="-127"/>
              </a:rPr>
              <a:t> does not already exist in the environment, then string is added to the environment.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If </a:t>
            </a:r>
            <a:r>
              <a:rPr lang="en-US" altLang="ko-KR" dirty="0">
                <a:latin typeface="Arial Narrow" panose="020B0606020202030204" pitchFamily="34" charset="0"/>
                <a:ea typeface="Gulim" panose="020B0600000101010101" pitchFamily="34" charset="-127"/>
              </a:rPr>
              <a:t>name</a:t>
            </a:r>
            <a:r>
              <a:rPr lang="en-US" altLang="ko-KR" dirty="0">
                <a:ea typeface="Gulim" panose="020B0600000101010101" pitchFamily="34" charset="-127"/>
              </a:rPr>
              <a:t> does exist, then the value of name in the environment is changed to </a:t>
            </a:r>
            <a:r>
              <a:rPr lang="en-US" altLang="ko-KR" dirty="0">
                <a:latin typeface="Arial Narrow" panose="020B0606020202030204" pitchFamily="34" charset="0"/>
                <a:ea typeface="Gulim" panose="020B0600000101010101" pitchFamily="34" charset="-127"/>
              </a:rPr>
              <a:t>value.</a:t>
            </a:r>
          </a:p>
          <a:p>
            <a:pPr marL="0" indent="0">
              <a:buNone/>
            </a:pPr>
            <a:endParaRPr lang="en-US" altLang="ko-KR" sz="2800" dirty="0">
              <a:ea typeface="Gulim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C3802-8A7D-460F-9A16-EEE9A2DAA0CD}"/>
              </a:ext>
            </a:extLst>
          </p:cNvPr>
          <p:cNvSpPr/>
          <p:nvPr/>
        </p:nvSpPr>
        <p:spPr>
          <a:xfrm>
            <a:off x="533400" y="457200"/>
            <a:ext cx="7772400" cy="2514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F0D81509-0DEB-4033-8C6D-9DAE528AC74A}"/>
              </a:ext>
            </a:extLst>
          </p:cNvPr>
          <p:cNvSpPr/>
          <p:nvPr/>
        </p:nvSpPr>
        <p:spPr>
          <a:xfrm>
            <a:off x="7767961" y="4572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Example : </a:t>
            </a:r>
            <a:r>
              <a:rPr lang="en-US" altLang="ko-KR" dirty="0" err="1">
                <a:ea typeface="굴림" panose="020B0600000101010101" pitchFamily="34" charset="-127"/>
              </a:rPr>
              <a:t>getenv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ea typeface="굴림" panose="020B0600000101010101" pitchFamily="34" charset="-127"/>
              </a:rPr>
              <a:t>putenv</a:t>
            </a:r>
            <a:r>
              <a:rPr lang="en-US" altLang="ko-KR" dirty="0">
                <a:ea typeface="굴림" panose="020B0600000101010101" pitchFamily="34" charset="-127"/>
              </a:rPr>
              <a:t>   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25563"/>
            <a:ext cx="8210550" cy="465137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#include &lt;</a:t>
            </a:r>
            <a:r>
              <a:rPr lang="en-US" altLang="ko-KR" sz="2400" dirty="0" err="1">
                <a:latin typeface="Arial" panose="020B0604020202020204" pitchFamily="34" charset="0"/>
                <a:ea typeface="Gulim" panose="020B0600000101010101" pitchFamily="34" charset="-127"/>
              </a:rPr>
              <a:t>stdio.h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&gt;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#include &lt;</a:t>
            </a:r>
            <a:r>
              <a:rPr lang="en-US" altLang="ko-KR" sz="2400" dirty="0" err="1">
                <a:latin typeface="Arial" panose="020B0604020202020204" pitchFamily="34" charset="0"/>
                <a:ea typeface="Gulim" panose="020B0600000101010101" pitchFamily="34" charset="-127"/>
              </a:rPr>
              <a:t>stdlib.h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&gt;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altLang="ko-KR" sz="2400" dirty="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void main(void)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     printf(“Home directory is %s\n”, </a:t>
            </a:r>
            <a:r>
              <a:rPr lang="en-US" altLang="ko-KR" sz="2400" dirty="0" err="1">
                <a:latin typeface="Arial" panose="020B0604020202020204" pitchFamily="34" charset="0"/>
                <a:ea typeface="Gulim" panose="020B0600000101010101" pitchFamily="34" charset="-127"/>
              </a:rPr>
              <a:t>getenv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(“HOME”));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altLang="ko-KR" sz="2400" dirty="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     </a:t>
            </a:r>
            <a:r>
              <a:rPr lang="en-US" altLang="ko-KR" sz="2400" dirty="0" err="1">
                <a:latin typeface="Arial" panose="020B0604020202020204" pitchFamily="34" charset="0"/>
                <a:ea typeface="Gulim" panose="020B0600000101010101" pitchFamily="34" charset="-127"/>
              </a:rPr>
              <a:t>putenv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(“HOME=/”);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altLang="ko-KR" sz="2400" dirty="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     printf(“New home directory is %s\n”, </a:t>
            </a:r>
            <a:r>
              <a:rPr lang="en-US" altLang="ko-KR" sz="2400" dirty="0" err="1">
                <a:latin typeface="Arial" panose="020B0604020202020204" pitchFamily="34" charset="0"/>
                <a:ea typeface="Gulim" panose="020B0600000101010101" pitchFamily="34" charset="-127"/>
              </a:rPr>
              <a:t>getenv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(“HOME”));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F300AFA-B09D-4F18-8434-26B6190D261B}"/>
              </a:ext>
            </a:extLst>
          </p:cNvPr>
          <p:cNvSpPr/>
          <p:nvPr/>
        </p:nvSpPr>
        <p:spPr>
          <a:xfrm>
            <a:off x="7696200" y="458317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66E9-3178-490C-A1DF-EA70C7D9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D3F4B-41DB-4387-BDE2-CCFB3684B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0C97-CB91-40EA-A416-BD6A4EFE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53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-1"/>
            <a:ext cx="8841847" cy="635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FBCF8-3605-4B67-99C6-985D0BB59936}"/>
              </a:ext>
            </a:extLst>
          </p:cNvPr>
          <p:cNvSpPr txBox="1"/>
          <p:nvPr/>
        </p:nvSpPr>
        <p:spPr>
          <a:xfrm>
            <a:off x="4820108" y="270817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Re-typed on next two slides.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5835"/>
            <a:ext cx="7010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This slide shows the contents of the box on the  previous slide.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(include/</a:t>
            </a:r>
            <a:r>
              <a:rPr lang="en-US" sz="2800" dirty="0" err="1">
                <a:latin typeface="+mn-lt"/>
              </a:rPr>
              <a:t>linux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sched.h</a:t>
            </a:r>
            <a:r>
              <a:rPr lang="en-US" sz="2800" dirty="0">
                <a:latin typeface="+mn-lt"/>
              </a:rPr>
              <a:t>)</a:t>
            </a:r>
          </a:p>
          <a:p>
            <a:r>
              <a:rPr lang="en-US" sz="1400" dirty="0">
                <a:latin typeface="+mn-lt"/>
              </a:rPr>
              <a:t> </a:t>
            </a:r>
          </a:p>
          <a:p>
            <a:r>
              <a:rPr lang="en-US" sz="2800" dirty="0">
                <a:latin typeface="+mn-lt"/>
              </a:rPr>
              <a:t>TASK_RUNNING</a:t>
            </a:r>
          </a:p>
          <a:p>
            <a:r>
              <a:rPr lang="en-US" sz="2800" dirty="0">
                <a:latin typeface="+mn-lt"/>
              </a:rPr>
              <a:t>TASK_INTERRUPTIBLE</a:t>
            </a:r>
          </a:p>
          <a:p>
            <a:r>
              <a:rPr lang="en-US" sz="2800" dirty="0">
                <a:latin typeface="+mn-lt"/>
              </a:rPr>
              <a:t>TASK_UNINTERRUPTIBLE </a:t>
            </a:r>
          </a:p>
          <a:p>
            <a:r>
              <a:rPr lang="en-US" sz="2800" dirty="0">
                <a:latin typeface="+mn-lt"/>
              </a:rPr>
              <a:t>TASK_STOPPED</a:t>
            </a:r>
          </a:p>
          <a:p>
            <a:r>
              <a:rPr lang="en-US" sz="2800" dirty="0">
                <a:latin typeface="+mn-lt"/>
              </a:rPr>
              <a:t>EXIT_ZOMBIE</a:t>
            </a:r>
          </a:p>
          <a:p>
            <a:r>
              <a:rPr lang="en-US" sz="2800" dirty="0">
                <a:latin typeface="+mn-lt"/>
              </a:rPr>
              <a:t>EXIT_DEAD</a:t>
            </a:r>
          </a:p>
          <a:p>
            <a:r>
              <a:rPr lang="en-US" sz="1400" dirty="0">
                <a:latin typeface="+mn-lt"/>
              </a:rPr>
              <a:t> </a:t>
            </a:r>
          </a:p>
          <a:p>
            <a:r>
              <a:rPr lang="en-US" sz="2800" dirty="0" err="1">
                <a:latin typeface="+mn-lt"/>
              </a:rPr>
              <a:t>set_task_state</a:t>
            </a:r>
            <a:r>
              <a:rPr lang="en-US" sz="2800" dirty="0">
                <a:latin typeface="+mn-lt"/>
              </a:rPr>
              <a:t>(task, state);</a:t>
            </a:r>
          </a:p>
          <a:p>
            <a:r>
              <a:rPr lang="en-US" sz="2800" dirty="0" err="1">
                <a:latin typeface="+mn-lt"/>
              </a:rPr>
              <a:t>task_state</a:t>
            </a:r>
            <a:r>
              <a:rPr lang="en-US" sz="2800" dirty="0">
                <a:latin typeface="+mn-lt"/>
              </a:rPr>
              <a:t> = state;</a:t>
            </a:r>
          </a:p>
          <a:p>
            <a:r>
              <a:rPr lang="en-US" sz="2800" dirty="0" err="1">
                <a:latin typeface="+mn-lt"/>
              </a:rPr>
              <a:t>set_current_state</a:t>
            </a:r>
            <a:r>
              <a:rPr lang="en-US" sz="2800" dirty="0">
                <a:latin typeface="+mn-lt"/>
              </a:rPr>
              <a:t> ( state 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16B41C-60FF-44CC-9FA1-8C9A2224037B}"/>
              </a:ext>
            </a:extLst>
          </p:cNvPr>
          <p:cNvCxnSpPr/>
          <p:nvPr/>
        </p:nvCxnSpPr>
        <p:spPr>
          <a:xfrm>
            <a:off x="914400" y="1219200"/>
            <a:ext cx="70866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7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0"/>
            <a:ext cx="4213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Linux Scheduling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15085" y="1065986"/>
            <a:ext cx="213360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Existing task calls</a:t>
            </a:r>
          </a:p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fork( ) and creates a new process</a:t>
            </a:r>
            <a:r>
              <a:rPr lang="en-US" sz="1800" dirty="0"/>
              <a:t> task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49378" y="1065986"/>
            <a:ext cx="213360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TASK_ZOMBIE</a:t>
            </a:r>
          </a:p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(task is terminated)</a:t>
            </a:r>
            <a:endParaRPr lang="en-US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2132330" y="2968347"/>
            <a:ext cx="190500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TASK_RUNNING</a:t>
            </a:r>
          </a:p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(ready but not running)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6108383" y="2968347"/>
            <a:ext cx="18478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RUNNING</a:t>
            </a:r>
          </a:p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(running)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3698662" y="5102912"/>
            <a:ext cx="2759288" cy="11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TASK_INTERRUPTIBLE</a:t>
            </a:r>
          </a:p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TASK_UNINTERRUPTIBLE</a:t>
            </a:r>
          </a:p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(waiting)</a:t>
            </a:r>
            <a:endParaRPr lang="en-US" sz="1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43050" y="1995537"/>
            <a:ext cx="895350" cy="9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30618" y="1995537"/>
            <a:ext cx="398782" cy="972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59432" y="3255262"/>
            <a:ext cx="20489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037330" y="3657600"/>
            <a:ext cx="2071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843106" y="3882747"/>
            <a:ext cx="855556" cy="1220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</p:cNvCxnSpPr>
          <p:nvPr/>
        </p:nvCxnSpPr>
        <p:spPr>
          <a:xfrm flipH="1">
            <a:off x="6334124" y="3882747"/>
            <a:ext cx="698184" cy="1225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7342" y="2248730"/>
            <a:ext cx="110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n-lt"/>
              </a:rPr>
              <a:t>task forks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5724" y="2248730"/>
            <a:ext cx="23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n-lt"/>
              </a:rPr>
              <a:t>task exits via </a:t>
            </a:r>
            <a:r>
              <a:rPr lang="en-US" sz="1800" b="1" dirty="0" err="1">
                <a:solidFill>
                  <a:srgbClr val="FF0000"/>
                </a:solidFill>
                <a:latin typeface="+mn-lt"/>
              </a:rPr>
              <a:t>do_exit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( 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3527" y="2120847"/>
            <a:ext cx="338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n-lt"/>
              </a:rPr>
              <a:t>scheduler dispatches task to run;</a:t>
            </a:r>
          </a:p>
          <a:p>
            <a:r>
              <a:rPr lang="en-US" sz="1800" b="1" dirty="0">
                <a:solidFill>
                  <a:srgbClr val="FF0000"/>
                </a:solidFill>
                <a:latin typeface="+mn-lt"/>
              </a:rPr>
              <a:t>schedule( ) calls </a:t>
            </a:r>
            <a:r>
              <a:rPr lang="en-US" sz="1800" b="1" dirty="0" err="1">
                <a:solidFill>
                  <a:srgbClr val="FF0000"/>
                </a:solidFill>
                <a:latin typeface="+mn-lt"/>
              </a:rPr>
              <a:t>context_switch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( )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73914" y="2750444"/>
            <a:ext cx="93742" cy="5048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14261" y="3946210"/>
            <a:ext cx="217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task is preempted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by higher priority task 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4888440" y="3676631"/>
            <a:ext cx="1451" cy="3774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2138" y="4069320"/>
            <a:ext cx="30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event occurs &amp; 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task is awoken &amp;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placed back on the run queue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84014" y="4250350"/>
            <a:ext cx="2701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Task sleep on wait 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Queue For a specific event</a:t>
            </a:r>
          </a:p>
        </p:txBody>
      </p:sp>
    </p:spTree>
    <p:extLst>
      <p:ext uri="{BB962C8B-B14F-4D97-AF65-F5344CB8AC3E}">
        <p14:creationId xmlns:p14="http://schemas.microsoft.com/office/powerpoint/2010/main" val="64640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59DD-8DED-4D89-96D0-E03477DA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365125"/>
            <a:ext cx="783463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ps</a:t>
            </a:r>
            <a:r>
              <a:rPr lang="en-US" i="1" dirty="0"/>
              <a:t> </a:t>
            </a:r>
            <a:r>
              <a:rPr lang="en-US" dirty="0"/>
              <a:t>command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D1D6-BA8B-4659-929E-B536980E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7062"/>
            <a:ext cx="82867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 err="1"/>
              <a:t>ps</a:t>
            </a:r>
            <a:r>
              <a:rPr lang="en-US" dirty="0"/>
              <a:t> - report a snapshot of the current processes.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flags and options available.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the simple </a:t>
            </a:r>
            <a:r>
              <a:rPr lang="en-US" b="1" i="1" dirty="0" err="1"/>
              <a:t>ps</a:t>
            </a:r>
            <a:r>
              <a:rPr lang="en-US" b="1" i="1" dirty="0"/>
              <a:t> </a:t>
            </a:r>
            <a:r>
              <a:rPr lang="en-US" dirty="0"/>
              <a:t>command will show only your own processes.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BC7EA-27AD-474A-B6E7-65314958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F9026-B446-4915-A6CD-6AA758DF156C}"/>
              </a:ext>
            </a:extLst>
          </p:cNvPr>
          <p:cNvSpPr/>
          <p:nvPr/>
        </p:nvSpPr>
        <p:spPr>
          <a:xfrm>
            <a:off x="628650" y="1690688"/>
            <a:ext cx="8134350" cy="8239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4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325563"/>
          </a:xfrm>
        </p:spPr>
        <p:txBody>
          <a:bodyPr/>
          <a:lstStyle/>
          <a:p>
            <a:r>
              <a:rPr lang="en-US" dirty="0"/>
              <a:t>Process State Codes (from </a:t>
            </a:r>
            <a:r>
              <a:rPr lang="en-US" i="1" dirty="0" err="1"/>
              <a:t>ps</a:t>
            </a:r>
            <a:r>
              <a:rPr lang="en-US" dirty="0"/>
              <a:t> command)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867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PROCESS STATE CODES</a:t>
            </a:r>
          </a:p>
          <a:p>
            <a:pPr marL="0" indent="0">
              <a:buNone/>
            </a:pPr>
            <a:r>
              <a:rPr lang="en-US" sz="2000" dirty="0"/>
              <a:t>       Here are the different values that the s, stat and state output</a:t>
            </a:r>
          </a:p>
          <a:p>
            <a:pPr marL="0" indent="0">
              <a:buNone/>
            </a:pPr>
            <a:r>
              <a:rPr lang="en-US" sz="2000" dirty="0"/>
              <a:t>       specifiers (header "STAT" or "S") will display to describe the state of</a:t>
            </a:r>
          </a:p>
          <a:p>
            <a:pPr marL="0" indent="0">
              <a:buNone/>
            </a:pPr>
            <a:r>
              <a:rPr lang="en-US" sz="2000" dirty="0"/>
              <a:t>       a process.</a:t>
            </a:r>
          </a:p>
          <a:p>
            <a:pPr marL="0" indent="0">
              <a:buNone/>
            </a:pPr>
            <a:r>
              <a:rPr lang="en-US" sz="2000" dirty="0"/>
              <a:t>       D    Uninterruptible sleep (usually IO)</a:t>
            </a:r>
          </a:p>
          <a:p>
            <a:pPr marL="0" indent="0">
              <a:buNone/>
            </a:pPr>
            <a:r>
              <a:rPr lang="en-US" sz="2000" dirty="0"/>
              <a:t>       R    Running or runnable (on run queue)</a:t>
            </a:r>
          </a:p>
          <a:p>
            <a:pPr marL="0" indent="0">
              <a:buNone/>
            </a:pPr>
            <a:r>
              <a:rPr lang="en-US" sz="2000" dirty="0"/>
              <a:t>       S    Interruptible sleep (waiting for an event to complete)</a:t>
            </a:r>
          </a:p>
          <a:p>
            <a:pPr marL="0" indent="0">
              <a:buNone/>
            </a:pPr>
            <a:r>
              <a:rPr lang="en-US" sz="2000" dirty="0"/>
              <a:t>       T    Stopped, either by a job control signal or because it is being</a:t>
            </a:r>
          </a:p>
          <a:p>
            <a:pPr marL="0" indent="0">
              <a:buNone/>
            </a:pPr>
            <a:r>
              <a:rPr lang="en-US" sz="2000" dirty="0"/>
              <a:t>            traced.</a:t>
            </a:r>
          </a:p>
          <a:p>
            <a:pPr marL="0" indent="0">
              <a:buNone/>
            </a:pPr>
            <a:r>
              <a:rPr lang="en-US" sz="2000" dirty="0"/>
              <a:t>       W    paging (not valid since the 2.6.xx kernel)</a:t>
            </a:r>
          </a:p>
          <a:p>
            <a:pPr marL="0" indent="0">
              <a:buNone/>
            </a:pPr>
            <a:r>
              <a:rPr lang="en-US" sz="2000" dirty="0"/>
              <a:t>       X    dead (should never be seen)</a:t>
            </a:r>
          </a:p>
          <a:p>
            <a:pPr marL="0" indent="0">
              <a:buNone/>
            </a:pPr>
            <a:r>
              <a:rPr lang="en-US" sz="2000" dirty="0"/>
              <a:t>       Z    Defunct ("zombie") process, terminated but not reaped by its</a:t>
            </a:r>
          </a:p>
          <a:p>
            <a:pPr marL="0" indent="0">
              <a:buNone/>
            </a:pPr>
            <a:r>
              <a:rPr lang="en-US" sz="2000" dirty="0"/>
              <a:t>            parent.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900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325563"/>
          </a:xfrm>
        </p:spPr>
        <p:txBody>
          <a:bodyPr/>
          <a:lstStyle/>
          <a:p>
            <a:r>
              <a:rPr lang="en-US" dirty="0"/>
              <a:t>Process State Codes (from </a:t>
            </a:r>
            <a:r>
              <a:rPr lang="en-US" i="1" dirty="0" err="1"/>
              <a:t>ps</a:t>
            </a:r>
            <a:r>
              <a:rPr lang="en-US" dirty="0"/>
              <a:t> command)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For BSD formats and when the stat keyword is used, additional</a:t>
            </a:r>
          </a:p>
          <a:p>
            <a:pPr marL="0" indent="0">
              <a:buNone/>
            </a:pPr>
            <a:r>
              <a:rPr lang="en-US" sz="2400" dirty="0"/>
              <a:t>       characters may be displayed:</a:t>
            </a:r>
          </a:p>
          <a:p>
            <a:pPr marL="0" indent="0">
              <a:buNone/>
            </a:pPr>
            <a:r>
              <a:rPr lang="en-US" sz="2400" dirty="0"/>
              <a:t>       &lt;    high-priority (not nice to other users)</a:t>
            </a:r>
          </a:p>
          <a:p>
            <a:pPr marL="0" indent="0">
              <a:buNone/>
            </a:pPr>
            <a:r>
              <a:rPr lang="en-US" sz="2400" dirty="0"/>
              <a:t>       N    low-priority (nice to other users)</a:t>
            </a:r>
          </a:p>
          <a:p>
            <a:pPr marL="0" indent="0">
              <a:buNone/>
            </a:pPr>
            <a:r>
              <a:rPr lang="en-US" sz="2400" dirty="0"/>
              <a:t>       L    has pages locked into memory (for real-time and </a:t>
            </a:r>
          </a:p>
          <a:p>
            <a:pPr marL="0" indent="0">
              <a:buNone/>
            </a:pPr>
            <a:r>
              <a:rPr lang="en-US" sz="2400" dirty="0"/>
              <a:t>							custom IO)</a:t>
            </a:r>
          </a:p>
          <a:p>
            <a:pPr marL="0" indent="0">
              <a:buNone/>
            </a:pPr>
            <a:r>
              <a:rPr lang="en-US" sz="2400" dirty="0"/>
              <a:t>       s    is a session leader</a:t>
            </a:r>
          </a:p>
          <a:p>
            <a:pPr marL="0" indent="0">
              <a:buNone/>
            </a:pPr>
            <a:r>
              <a:rPr lang="en-US" sz="2400" dirty="0"/>
              <a:t>       l    is multi-threaded (using CLONE_THREAD, </a:t>
            </a:r>
          </a:p>
          <a:p>
            <a:pPr marL="0" indent="0">
              <a:buNone/>
            </a:pPr>
            <a:r>
              <a:rPr lang="en-US" sz="2400" dirty="0"/>
              <a:t>				      like NPTL </a:t>
            </a:r>
            <a:r>
              <a:rPr lang="en-US" sz="2400" dirty="0" err="1"/>
              <a:t>pthreads</a:t>
            </a:r>
            <a:r>
              <a:rPr lang="en-US" sz="2400" dirty="0"/>
              <a:t> do)</a:t>
            </a:r>
          </a:p>
          <a:p>
            <a:pPr marL="0" indent="0">
              <a:buNone/>
            </a:pPr>
            <a:r>
              <a:rPr lang="en-US" sz="2400" dirty="0"/>
              <a:t>       +    is in the foreground process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528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59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 and Group 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	Material from Chapter 8, Users and Groups</a:t>
            </a:r>
          </a:p>
          <a:p>
            <a:r>
              <a:rPr lang="en-US" sz="2400" dirty="0">
                <a:solidFill>
                  <a:schemeClr val="tx1"/>
                </a:solidFill>
              </a:rPr>
              <a:t>	Material from Chapter 9, Process Credentials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	Material from Chapter 15, File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36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4241" y="991081"/>
            <a:ext cx="7999200" cy="464688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>
              <a:spcAft>
                <a:spcPts val="1200"/>
              </a:spcAft>
              <a:defRPr/>
            </a:pPr>
            <a:r>
              <a:rPr lang="en-US" altLang="en-US" sz="2799" i="1" dirty="0"/>
              <a:t>Command line arguments</a:t>
            </a:r>
            <a:r>
              <a:rPr lang="en-US" altLang="en-US" sz="2799" dirty="0"/>
              <a:t> are extra options that a user can pass to a program that is started from the command line.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 dirty="0"/>
              <a:t>	</a:t>
            </a:r>
            <a:r>
              <a:rPr lang="en-US" altLang="en-US" sz="2600" dirty="0"/>
              <a:t>Format:   </a:t>
            </a:r>
            <a:r>
              <a:rPr lang="en-US" altLang="en-US" sz="2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exec_filename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arg1 arg2 arg3 …</a:t>
            </a:r>
            <a:endParaRPr lang="en-US" altLang="en-US" sz="26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 marL="796842" lvl="1" indent="-336515">
              <a:defRPr/>
            </a:pPr>
            <a:r>
              <a:rPr lang="en-US" altLang="en-US" sz="2600" dirty="0"/>
              <a:t>Arguments are listed after the executable name.</a:t>
            </a:r>
          </a:p>
          <a:p>
            <a:pPr marL="796842" lvl="1" indent="-336515">
              <a:defRPr/>
            </a:pPr>
            <a:r>
              <a:rPr lang="en-US" altLang="en-US" sz="2600" dirty="0"/>
              <a:t>Arguments are separated with whitespace.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52961" y="160201"/>
            <a:ext cx="8078400" cy="16603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en-US" altLang="en-US" sz="4799" dirty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8881" y="173160"/>
            <a:ext cx="8076960" cy="16588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schemeClr val="tx1"/>
                </a:solidFill>
              </a:rPr>
              <a:t>Command line arguments - Format </a:t>
            </a:r>
            <a:endParaRPr lang="en-US" altLang="en-US" sz="39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6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921" y="1447561"/>
            <a:ext cx="8228160" cy="4798080"/>
          </a:xfrm>
        </p:spPr>
        <p:txBody>
          <a:bodyPr/>
          <a:lstStyle/>
          <a:p>
            <a:pPr>
              <a:defRPr/>
            </a:pPr>
            <a:r>
              <a:rPr lang="en-US" altLang="en-US" sz="2799"/>
              <a:t>By modifying the main() function header, a C program can access command line arguments.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/>
              <a:t>	</a:t>
            </a:r>
            <a:r>
              <a:rPr lang="en-US" altLang="en-US" sz="2799">
                <a:solidFill>
                  <a:srgbClr val="0070C0"/>
                </a:solidFill>
              </a:rPr>
              <a:t>Change this: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 b="1"/>
              <a:t>	</a:t>
            </a:r>
            <a:r>
              <a:rPr lang="en-US" altLang="en-US" sz="2799" b="1">
                <a:latin typeface="Courier New" panose="02070309020205020404" pitchFamily="49" charset="0"/>
                <a:cs typeface="Courier New" panose="02070309020205020404" pitchFamily="49" charset="0"/>
              </a:rPr>
              <a:t>int main (void)</a:t>
            </a:r>
            <a:endParaRPr lang="en-US" altLang="en-US" sz="2799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799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/>
              <a:t>	</a:t>
            </a:r>
            <a:r>
              <a:rPr lang="en-US" altLang="en-US" sz="2799">
                <a:solidFill>
                  <a:srgbClr val="0070C0"/>
                </a:solidFill>
              </a:rPr>
              <a:t>To this: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 b="1">
                <a:latin typeface="Courier New" panose="02070309020205020404" pitchFamily="49" charset="0"/>
                <a:cs typeface="Courier New" panose="02070309020205020404" pitchFamily="49" charset="0"/>
              </a:rPr>
              <a:t>	int main (int argc, char * argv[])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799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8881" y="173161"/>
            <a:ext cx="8076960" cy="11131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schemeClr val="tx1"/>
                </a:solidFill>
              </a:rPr>
              <a:t>Command line arguments - Declaration </a:t>
            </a:r>
            <a:endParaRPr lang="en-US" altLang="en-US" sz="39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921" y="1447561"/>
            <a:ext cx="8228160" cy="571536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799" dirty="0"/>
              <a:t>main() function parameters:</a:t>
            </a:r>
            <a:endParaRPr lang="en-US" altLang="en-US" sz="2799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842" lvl="1" indent="-339690">
              <a:defRPr/>
            </a:pP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600" dirty="0"/>
              <a:t> holds the total number of command line arguments (</a:t>
            </a:r>
            <a:r>
              <a:rPr lang="en-US" altLang="en-US" sz="2600" dirty="0" err="1"/>
              <a:t>implicit+explicit</a:t>
            </a:r>
            <a:r>
              <a:rPr lang="en-US" altLang="en-US" sz="2600" dirty="0"/>
              <a:t>).</a:t>
            </a:r>
          </a:p>
          <a:p>
            <a:pPr marL="796842" lvl="1" indent="-339690">
              <a:defRPr/>
            </a:pP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600" dirty="0"/>
              <a:t> is an array of pointers to strings.  Each argument value is stored as a string.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 marL="0" indent="0">
              <a:buNone/>
              <a:defRPr/>
            </a:pPr>
            <a:r>
              <a:rPr lang="en-US" altLang="en-US" sz="2540" dirty="0" err="1"/>
              <a:t>argv</a:t>
            </a:r>
            <a:r>
              <a:rPr lang="en-US" altLang="en-US" sz="2540" dirty="0"/>
              <a:t>[0] contains the name of the executable.</a:t>
            </a:r>
          </a:p>
          <a:p>
            <a:pPr marL="0" indent="0">
              <a:buNone/>
              <a:defRPr/>
            </a:pPr>
            <a:r>
              <a:rPr lang="en-US" altLang="en-US" sz="726" dirty="0"/>
              <a:t> </a:t>
            </a:r>
          </a:p>
          <a:p>
            <a:pPr marL="0" indent="0">
              <a:buNone/>
              <a:defRPr/>
            </a:pPr>
            <a:r>
              <a:rPr lang="en-US" altLang="en-US" sz="2540" dirty="0"/>
              <a:t>Subsequent </a:t>
            </a:r>
            <a:r>
              <a:rPr lang="en-US" altLang="en-US" sz="2540" dirty="0" err="1"/>
              <a:t>argv</a:t>
            </a:r>
            <a:r>
              <a:rPr lang="en-US" altLang="en-US" sz="2540" dirty="0"/>
              <a:t> elements contain the explicit arguments (if any), in the order they appeared on the command line.</a:t>
            </a:r>
          </a:p>
          <a:p>
            <a:pPr marL="0" indent="0">
              <a:buNone/>
              <a:defRPr/>
            </a:pPr>
            <a:endParaRPr lang="en-US" altLang="en-US" sz="726" dirty="0"/>
          </a:p>
          <a:p>
            <a:pPr marL="0" indent="0">
              <a:buNone/>
              <a:defRPr/>
            </a:pPr>
            <a:r>
              <a:rPr lang="en-US" altLang="en-US" sz="2540" dirty="0"/>
              <a:t>The final element in </a:t>
            </a:r>
            <a:r>
              <a:rPr lang="en-US" altLang="en-US" sz="2540" dirty="0" err="1"/>
              <a:t>argv</a:t>
            </a:r>
            <a:r>
              <a:rPr lang="en-US" altLang="en-US" sz="2540" dirty="0"/>
              <a:t> is always a NULL pointer.</a:t>
            </a:r>
          </a:p>
          <a:p>
            <a:pPr marL="0" indent="0">
              <a:buNone/>
              <a:defRPr/>
            </a:pPr>
            <a:r>
              <a:rPr lang="en-US" altLang="en-US" sz="2540" dirty="0"/>
              <a:t>	A simple example will clarify this</a:t>
            </a:r>
          </a:p>
          <a:p>
            <a:pPr>
              <a:defRPr/>
            </a:pPr>
            <a:endParaRPr lang="en-US" altLang="en-US" sz="2799" dirty="0"/>
          </a:p>
          <a:p>
            <a:pPr>
              <a:defRPr/>
            </a:pPr>
            <a:endParaRPr lang="en-US" altLang="en-US" sz="2799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8880" y="173161"/>
            <a:ext cx="8259840" cy="11131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28" b="1" dirty="0">
                <a:solidFill>
                  <a:schemeClr val="tx1"/>
                </a:solidFill>
              </a:rPr>
              <a:t>Command line arguments – </a:t>
            </a:r>
            <a:r>
              <a:rPr lang="en-US" altLang="en-US" sz="3628" b="1" dirty="0" err="1">
                <a:solidFill>
                  <a:schemeClr val="tx1"/>
                </a:solidFill>
              </a:rPr>
              <a:t>argc</a:t>
            </a:r>
            <a:r>
              <a:rPr lang="en-US" altLang="en-US" sz="3628" b="1" dirty="0">
                <a:solidFill>
                  <a:schemeClr val="tx1"/>
                </a:solidFill>
              </a:rPr>
              <a:t>/</a:t>
            </a:r>
            <a:r>
              <a:rPr lang="en-US" altLang="en-US" sz="3628" b="1" dirty="0" err="1">
                <a:solidFill>
                  <a:schemeClr val="tx1"/>
                </a:solidFill>
              </a:rPr>
              <a:t>argv</a:t>
            </a:r>
            <a:r>
              <a:rPr lang="en-US" altLang="en-US" sz="3628" b="1" dirty="0">
                <a:solidFill>
                  <a:schemeClr val="tx1"/>
                </a:solidFill>
              </a:rPr>
              <a:t> parameters </a:t>
            </a:r>
            <a:endParaRPr lang="en-US" altLang="en-US" sz="362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2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658" y="83160"/>
            <a:ext cx="8078400" cy="866162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argc</a:t>
            </a:r>
            <a:r>
              <a:rPr lang="en-US" altLang="en-US" dirty="0"/>
              <a:t>/</a:t>
            </a:r>
            <a:r>
              <a:rPr lang="en-US" altLang="en-US" dirty="0" err="1"/>
              <a:t>argv</a:t>
            </a:r>
            <a:r>
              <a:rPr lang="en-US" altLang="en-US" dirty="0"/>
              <a:t> example 1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658" y="1219200"/>
            <a:ext cx="8412902" cy="5410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int main (int 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, char*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[])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{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      printf("%s %d %s \n", "You entered" , 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, "arguments");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      printf("%s:  %s\n" , "The zero arg. is the program name " ,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[0]);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      printf("%s:  %s\n" , "The first argument is" ,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[1]);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      printf("%s:  %s\n" , "The second argument is",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[2]);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600" dirty="0"/>
              <a:t> </a:t>
            </a:r>
            <a:endParaRPr lang="en-US" altLang="en-US" sz="1800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altLang="en-US" sz="2177" dirty="0"/>
              <a:t>$ </a:t>
            </a:r>
            <a:r>
              <a:rPr lang="en-US" altLang="en-US" sz="2177" dirty="0" err="1"/>
              <a:t>gcc</a:t>
            </a:r>
            <a:r>
              <a:rPr lang="en-US" altLang="en-US" sz="2177" dirty="0"/>
              <a:t> </a:t>
            </a:r>
            <a:r>
              <a:rPr lang="en-US" altLang="en-US" sz="2177" dirty="0" err="1"/>
              <a:t>argv_example.c</a:t>
            </a:r>
            <a:r>
              <a:rPr lang="en-US" altLang="en-US" sz="2177" dirty="0"/>
              <a:t>  –o  </a:t>
            </a:r>
            <a:r>
              <a:rPr lang="en-US" altLang="en-US" sz="2177" dirty="0" err="1"/>
              <a:t>argv_example</a:t>
            </a:r>
            <a:endParaRPr lang="en-US" altLang="en-US" sz="2177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altLang="en-US" sz="2177" dirty="0"/>
              <a:t>  $ </a:t>
            </a:r>
            <a:r>
              <a:rPr lang="en-US" altLang="en-US" sz="2177" dirty="0" err="1"/>
              <a:t>argv_example</a:t>
            </a:r>
            <a:r>
              <a:rPr lang="en-US" altLang="en-US" sz="2177" dirty="0"/>
              <a:t> hello world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altLang="en-US" sz="2177" dirty="0"/>
              <a:t>     You entered 3 arguments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altLang="en-US" sz="2177" dirty="0"/>
              <a:t>     The zero arg. is the program name:  </a:t>
            </a:r>
            <a:r>
              <a:rPr lang="en-US" altLang="en-US" sz="2177" dirty="0" err="1"/>
              <a:t>argv_example</a:t>
            </a:r>
            <a:endParaRPr lang="en-US" altLang="en-US" sz="2177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altLang="en-US" sz="2177" dirty="0"/>
              <a:t>     The first argument is:  hello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altLang="en-US" sz="2177" dirty="0"/>
              <a:t>     The second argument is:  world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685800" y="3962400"/>
            <a:ext cx="7840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1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4800" y="1422360"/>
            <a:ext cx="4570560" cy="495359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1633" dirty="0"/>
              <a:t>/* </a:t>
            </a:r>
            <a:r>
              <a:rPr lang="en-US" altLang="en-US" sz="1633" dirty="0" err="1"/>
              <a:t>necho.c</a:t>
            </a:r>
            <a:endParaRPr lang="en-US" altLang="en-US" sz="1633" dirty="0"/>
          </a:p>
          <a:p>
            <a:pPr marL="0" indent="0">
              <a:buNone/>
              <a:defRPr/>
            </a:pPr>
            <a:r>
              <a:rPr lang="en-US" altLang="en-US" sz="1633" dirty="0"/>
              <a:t>   A simple version of echo(1): echo our command-line arguments.</a:t>
            </a:r>
          </a:p>
          <a:p>
            <a:pPr marL="0" indent="0">
              <a:buNone/>
              <a:defRPr/>
            </a:pPr>
            <a:r>
              <a:rPr lang="en-US" altLang="en-US" sz="1633" dirty="0"/>
              <a:t>*/</a:t>
            </a:r>
          </a:p>
          <a:p>
            <a:pPr marL="0" indent="0">
              <a:buNone/>
              <a:defRPr/>
            </a:pPr>
            <a:r>
              <a:rPr lang="en-US" altLang="en-US" sz="1633" dirty="0"/>
              <a:t>#include "</a:t>
            </a:r>
            <a:r>
              <a:rPr lang="en-US" altLang="en-US" sz="1633" dirty="0" err="1"/>
              <a:t>tlpi_hdr.h</a:t>
            </a:r>
            <a:r>
              <a:rPr lang="en-US" altLang="en-US" sz="1633" dirty="0"/>
              <a:t>"</a:t>
            </a:r>
          </a:p>
          <a:p>
            <a:pPr marL="0" indent="0">
              <a:buNone/>
              <a:defRPr/>
            </a:pPr>
            <a:r>
              <a:rPr lang="en-US" altLang="en-US" sz="1633" dirty="0" err="1"/>
              <a:t>int</a:t>
            </a:r>
            <a:endParaRPr lang="en-US" altLang="en-US" sz="1633" dirty="0"/>
          </a:p>
          <a:p>
            <a:pPr marL="0" indent="0">
              <a:buNone/>
              <a:defRPr/>
            </a:pPr>
            <a:r>
              <a:rPr lang="en-US" altLang="en-US" sz="1633" dirty="0"/>
              <a:t>main(</a:t>
            </a:r>
            <a:r>
              <a:rPr lang="en-US" altLang="en-US" sz="1633" dirty="0" err="1"/>
              <a:t>int</a:t>
            </a:r>
            <a:r>
              <a:rPr lang="en-US" altLang="en-US" sz="1633" dirty="0"/>
              <a:t> </a:t>
            </a:r>
            <a:r>
              <a:rPr lang="en-US" altLang="en-US" sz="1633" dirty="0" err="1"/>
              <a:t>argc</a:t>
            </a:r>
            <a:r>
              <a:rPr lang="en-US" altLang="en-US" sz="1633" dirty="0"/>
              <a:t>, char *</a:t>
            </a:r>
            <a:r>
              <a:rPr lang="en-US" altLang="en-US" sz="1633" dirty="0" err="1"/>
              <a:t>argv</a:t>
            </a:r>
            <a:r>
              <a:rPr lang="en-US" altLang="en-US" sz="1633" dirty="0"/>
              <a:t>[])</a:t>
            </a:r>
          </a:p>
          <a:p>
            <a:pPr marL="0" indent="0">
              <a:buNone/>
              <a:defRPr/>
            </a:pPr>
            <a:r>
              <a:rPr lang="en-US" altLang="en-US" sz="1633" dirty="0"/>
              <a:t>{</a:t>
            </a:r>
          </a:p>
          <a:p>
            <a:pPr marL="0" indent="0">
              <a:buNone/>
              <a:defRPr/>
            </a:pPr>
            <a:r>
              <a:rPr lang="en-US" altLang="en-US" sz="1633" dirty="0"/>
              <a:t>    </a:t>
            </a:r>
            <a:r>
              <a:rPr lang="en-US" altLang="en-US" sz="1633" dirty="0" err="1"/>
              <a:t>int</a:t>
            </a:r>
            <a:r>
              <a:rPr lang="en-US" altLang="en-US" sz="1633" dirty="0"/>
              <a:t> j;</a:t>
            </a:r>
          </a:p>
          <a:p>
            <a:pPr marL="0" indent="0">
              <a:buNone/>
              <a:defRPr/>
            </a:pPr>
            <a:endParaRPr lang="en-US" altLang="en-US" sz="1633" dirty="0"/>
          </a:p>
          <a:p>
            <a:pPr marL="0" indent="0">
              <a:buNone/>
              <a:defRPr/>
            </a:pPr>
            <a:r>
              <a:rPr lang="en-US" altLang="en-US" sz="1633" dirty="0"/>
              <a:t>    for (j = 0; j &lt; </a:t>
            </a:r>
            <a:r>
              <a:rPr lang="en-US" altLang="en-US" sz="1633" dirty="0" err="1"/>
              <a:t>argc</a:t>
            </a:r>
            <a:r>
              <a:rPr lang="en-US" altLang="en-US" sz="1633" dirty="0"/>
              <a:t>; </a:t>
            </a:r>
            <a:r>
              <a:rPr lang="en-US" altLang="en-US" sz="1633" dirty="0" err="1"/>
              <a:t>j++</a:t>
            </a:r>
            <a:r>
              <a:rPr lang="en-US" altLang="en-US" sz="1633" dirty="0"/>
              <a:t>)</a:t>
            </a:r>
          </a:p>
          <a:p>
            <a:pPr marL="0" indent="0">
              <a:buNone/>
              <a:defRPr/>
            </a:pPr>
            <a:r>
              <a:rPr lang="en-US" altLang="en-US" sz="1633" dirty="0"/>
              <a:t>        printf("</a:t>
            </a:r>
            <a:r>
              <a:rPr lang="en-US" altLang="en-US" sz="1633" dirty="0" err="1"/>
              <a:t>argv</a:t>
            </a:r>
            <a:r>
              <a:rPr lang="en-US" altLang="en-US" sz="1633" dirty="0"/>
              <a:t>[%d] = %s\n", j, </a:t>
            </a:r>
            <a:r>
              <a:rPr lang="en-US" altLang="en-US" sz="1633" dirty="0" err="1"/>
              <a:t>argv</a:t>
            </a:r>
            <a:r>
              <a:rPr lang="en-US" altLang="en-US" sz="1633" dirty="0"/>
              <a:t>[j]);</a:t>
            </a:r>
          </a:p>
          <a:p>
            <a:pPr marL="0" indent="0">
              <a:buNone/>
              <a:defRPr/>
            </a:pPr>
            <a:endParaRPr lang="en-US" altLang="en-US" sz="1633" dirty="0"/>
          </a:p>
          <a:p>
            <a:pPr marL="0" indent="0">
              <a:buNone/>
              <a:defRPr/>
            </a:pPr>
            <a:r>
              <a:rPr lang="en-US" altLang="en-US" sz="1633" dirty="0"/>
              <a:t>    exit(EXIT_SUCCESS);</a:t>
            </a:r>
          </a:p>
          <a:p>
            <a:pPr marL="0" indent="0">
              <a:buNone/>
              <a:defRPr/>
            </a:pPr>
            <a:r>
              <a:rPr lang="en-US" altLang="en-US" sz="1633" dirty="0"/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8880" y="173161"/>
            <a:ext cx="8259840" cy="72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schemeClr val="tx1"/>
                </a:solidFill>
              </a:rPr>
              <a:t>Example 2 – </a:t>
            </a:r>
            <a:r>
              <a:rPr lang="en-US" altLang="en-US" sz="3999" b="1" dirty="0" err="1">
                <a:solidFill>
                  <a:schemeClr val="tx1"/>
                </a:solidFill>
              </a:rPr>
              <a:t>necho.c</a:t>
            </a:r>
            <a:r>
              <a:rPr lang="en-US" altLang="en-US" sz="3999" b="1" dirty="0">
                <a:solidFill>
                  <a:schemeClr val="tx1"/>
                </a:solidFill>
              </a:rPr>
              <a:t> (from LPI, page 123)</a:t>
            </a:r>
            <a:endParaRPr lang="en-US" altLang="en-US" sz="3999" dirty="0">
              <a:solidFill>
                <a:schemeClr val="tx1"/>
              </a:solidFill>
            </a:endParaRPr>
          </a:p>
        </p:txBody>
      </p:sp>
      <p:pic>
        <p:nvPicPr>
          <p:cNvPr id="5018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92" y="2397649"/>
            <a:ext cx="4904640" cy="28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5" name="TextBox 4"/>
          <p:cNvSpPr txBox="1">
            <a:spLocks noChangeArrowheads="1"/>
          </p:cNvSpPr>
          <p:nvPr/>
        </p:nvSpPr>
        <p:spPr bwMode="auto">
          <a:xfrm>
            <a:off x="5578561" y="1236599"/>
            <a:ext cx="2662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dirty="0"/>
              <a:t>$</a:t>
            </a:r>
            <a:r>
              <a:rPr lang="en-US" altLang="en-US" b="1" dirty="0" err="1"/>
              <a:t>necho</a:t>
            </a:r>
            <a:r>
              <a:rPr lang="en-US" altLang="en-US" b="1" dirty="0"/>
              <a:t> hello world</a:t>
            </a:r>
          </a:p>
        </p:txBody>
      </p:sp>
      <p:sp>
        <p:nvSpPr>
          <p:cNvPr id="143366" name="TextBox 1"/>
          <p:cNvSpPr txBox="1">
            <a:spLocks noChangeArrowheads="1"/>
          </p:cNvSpPr>
          <p:nvPr/>
        </p:nvSpPr>
        <p:spPr bwMode="auto">
          <a:xfrm>
            <a:off x="5578561" y="2331721"/>
            <a:ext cx="9308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/>
              <a:t>argv[]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263200" y="1176480"/>
            <a:ext cx="0" cy="11552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019040" y="2331721"/>
            <a:ext cx="12441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19040" y="2331721"/>
            <a:ext cx="69120" cy="3585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5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8880" y="173161"/>
            <a:ext cx="8259840" cy="72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schemeClr val="tx1"/>
                </a:solidFill>
              </a:rPr>
              <a:t> Example 3 – a compile line</a:t>
            </a:r>
            <a:endParaRPr lang="en-US" altLang="en-US" sz="3999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EED05-EF4B-4B15-BFF2-303CDB2CE95D}"/>
              </a:ext>
            </a:extLst>
          </p:cNvPr>
          <p:cNvSpPr txBox="1"/>
          <p:nvPr/>
        </p:nvSpPr>
        <p:spPr>
          <a:xfrm>
            <a:off x="685800" y="1366897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&gt; </a:t>
            </a:r>
            <a:r>
              <a:rPr lang="en-US" sz="3200" dirty="0" err="1">
                <a:latin typeface="+mn-lt"/>
              </a:rPr>
              <a:t>gcc</a:t>
            </a:r>
            <a:r>
              <a:rPr lang="en-US" sz="3200" dirty="0">
                <a:latin typeface="+mn-lt"/>
              </a:rPr>
              <a:t>  lab7.c  –o  </a:t>
            </a:r>
            <a:r>
              <a:rPr lang="en-US" sz="3200" dirty="0" err="1">
                <a:latin typeface="+mn-lt"/>
              </a:rPr>
              <a:t>struc</a:t>
            </a:r>
            <a:r>
              <a:rPr lang="en-US" sz="3200" dirty="0">
                <a:latin typeface="+mn-lt"/>
              </a:rPr>
              <a:t>		</a:t>
            </a:r>
            <a:r>
              <a:rPr lang="en-US" sz="3200" dirty="0" err="1">
                <a:solidFill>
                  <a:srgbClr val="FF0000"/>
                </a:solidFill>
                <a:latin typeface="+mn-lt"/>
              </a:rPr>
              <a:t>argc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= 4</a:t>
            </a:r>
            <a:endParaRPr lang="en-US" sz="3200" dirty="0">
              <a:latin typeface="+mn-lt"/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198483-FF0E-4736-998B-1600D39A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71090"/>
              </p:ext>
            </p:extLst>
          </p:nvPr>
        </p:nvGraphicFramePr>
        <p:xfrm>
          <a:off x="685800" y="2247690"/>
          <a:ext cx="37455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51">
                  <a:extLst>
                    <a:ext uri="{9D8B030D-6E8A-4147-A177-3AD203B41FA5}">
                      <a16:colId xmlns:a16="http://schemas.microsoft.com/office/drawing/2014/main" val="3503752921"/>
                    </a:ext>
                  </a:extLst>
                </a:gridCol>
                <a:gridCol w="2274697">
                  <a:extLst>
                    <a:ext uri="{9D8B030D-6E8A-4147-A177-3AD203B41FA5}">
                      <a16:colId xmlns:a16="http://schemas.microsoft.com/office/drawing/2014/main" val="285056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gcc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lab7.c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6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struc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5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91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8880" y="173161"/>
            <a:ext cx="8259840" cy="72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schemeClr val="tx1"/>
                </a:solidFill>
              </a:rPr>
              <a:t> Example 4 – redirect output to a file</a:t>
            </a:r>
            <a:endParaRPr lang="en-US" altLang="en-US" sz="3999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EED05-EF4B-4B15-BFF2-303CDB2CE95D}"/>
              </a:ext>
            </a:extLst>
          </p:cNvPr>
          <p:cNvSpPr txBox="1"/>
          <p:nvPr/>
        </p:nvSpPr>
        <p:spPr>
          <a:xfrm>
            <a:off x="578880" y="1381645"/>
            <a:ext cx="696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&gt; </a:t>
            </a:r>
            <a:r>
              <a:rPr lang="en-US" sz="3200" dirty="0" err="1">
                <a:latin typeface="+mn-lt"/>
              </a:rPr>
              <a:t>struc</a:t>
            </a:r>
            <a:r>
              <a:rPr lang="en-US" sz="3200" dirty="0">
                <a:latin typeface="+mn-lt"/>
              </a:rPr>
              <a:t>  &gt;  lab7.txt	   </a:t>
            </a:r>
            <a:r>
              <a:rPr lang="en-US" sz="3200" dirty="0" err="1">
                <a:solidFill>
                  <a:srgbClr val="FF0000"/>
                </a:solidFill>
                <a:latin typeface="+mn-lt"/>
              </a:rPr>
              <a:t>argc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= 3</a:t>
            </a:r>
            <a:r>
              <a:rPr lang="en-US" sz="3200" dirty="0">
                <a:latin typeface="+mn-lt"/>
              </a:rPr>
              <a:t>	</a:t>
            </a:r>
            <a:r>
              <a:rPr lang="en-US" dirty="0"/>
              <a:t>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198483-FF0E-4736-998B-1600D39A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10988"/>
              </p:ext>
            </p:extLst>
          </p:nvPr>
        </p:nvGraphicFramePr>
        <p:xfrm>
          <a:off x="685800" y="2247690"/>
          <a:ext cx="37455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51">
                  <a:extLst>
                    <a:ext uri="{9D8B030D-6E8A-4147-A177-3AD203B41FA5}">
                      <a16:colId xmlns:a16="http://schemas.microsoft.com/office/drawing/2014/main" val="3503752921"/>
                    </a:ext>
                  </a:extLst>
                </a:gridCol>
                <a:gridCol w="2274697">
                  <a:extLst>
                    <a:ext uri="{9D8B030D-6E8A-4147-A177-3AD203B41FA5}">
                      <a16:colId xmlns:a16="http://schemas.microsoft.com/office/drawing/2014/main" val="285056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struc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lab7.txt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6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56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8880" y="173161"/>
            <a:ext cx="8259840" cy="72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schemeClr val="tx1"/>
                </a:solidFill>
              </a:rPr>
              <a:t> Example 4 – redirect input &amp; output </a:t>
            </a:r>
            <a:endParaRPr lang="en-US" altLang="en-US" sz="3999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EED05-EF4B-4B15-BFF2-303CDB2CE95D}"/>
              </a:ext>
            </a:extLst>
          </p:cNvPr>
          <p:cNvSpPr txBox="1"/>
          <p:nvPr/>
        </p:nvSpPr>
        <p:spPr>
          <a:xfrm>
            <a:off x="762000" y="1143000"/>
            <a:ext cx="80767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n-lt"/>
              </a:rPr>
              <a:t>wc</a:t>
            </a:r>
            <a:r>
              <a:rPr lang="en-US" sz="2800" dirty="0">
                <a:latin typeface="+mn-lt"/>
              </a:rPr>
              <a:t> - print newline, word, and byte counts for each file</a:t>
            </a:r>
          </a:p>
          <a:p>
            <a:endParaRPr lang="en-US" sz="32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Create a file: 		 	ls &gt; ls.txt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Get counts for this file:  	</a:t>
            </a:r>
            <a:r>
              <a:rPr lang="en-US" sz="2800" dirty="0" err="1">
                <a:latin typeface="+mn-lt"/>
              </a:rPr>
              <a:t>wc</a:t>
            </a:r>
            <a:r>
              <a:rPr lang="en-US" sz="2800" dirty="0">
                <a:latin typeface="+mn-lt"/>
              </a:rPr>
              <a:t> &lt; ls.txt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Get counts for this file</a:t>
            </a:r>
          </a:p>
          <a:p>
            <a:r>
              <a:rPr lang="en-US" sz="2800" dirty="0">
                <a:latin typeface="+mn-lt"/>
              </a:rPr>
              <a:t>      Save counts in a file:  		</a:t>
            </a:r>
            <a:r>
              <a:rPr lang="en-US" sz="2800" dirty="0" err="1">
                <a:latin typeface="+mn-lt"/>
              </a:rPr>
              <a:t>wc</a:t>
            </a:r>
            <a:r>
              <a:rPr lang="en-US" sz="2800" dirty="0">
                <a:latin typeface="+mn-lt"/>
              </a:rPr>
              <a:t> &lt; ls.txt &gt; wc.txt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+mn-lt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76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280" y="218881"/>
            <a:ext cx="8259840" cy="72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chemeClr val="tx1"/>
                </a:solidFill>
              </a:rPr>
              <a:t> Example 4 – redirect input &amp; output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EED05-EF4B-4B15-BFF2-303CDB2CE95D}"/>
              </a:ext>
            </a:extLst>
          </p:cNvPr>
          <p:cNvSpPr txBox="1"/>
          <p:nvPr/>
        </p:nvSpPr>
        <p:spPr>
          <a:xfrm>
            <a:off x="914400" y="1001833"/>
            <a:ext cx="8076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ls &gt; ls.txt 	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argc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= 3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				 </a:t>
            </a:r>
            <a:r>
              <a:rPr lang="en-US" dirty="0" err="1">
                <a:latin typeface="+mn-lt"/>
              </a:rPr>
              <a:t>wc</a:t>
            </a:r>
            <a:r>
              <a:rPr lang="en-US" dirty="0">
                <a:latin typeface="+mn-lt"/>
              </a:rPr>
              <a:t> &lt; ls.txt &gt; wc.txt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argc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= 5</a:t>
            </a:r>
            <a:r>
              <a:rPr lang="en-US" dirty="0">
                <a:latin typeface="+mn-lt"/>
              </a:rPr>
              <a:t> </a:t>
            </a:r>
            <a:endParaRPr lang="en-US" sz="3200" dirty="0">
              <a:latin typeface="+mn-lt"/>
            </a:endParaRPr>
          </a:p>
          <a:p>
            <a:r>
              <a:rPr lang="en-US" dirty="0">
                <a:latin typeface="+mn-lt"/>
              </a:rPr>
              <a:t>				  </a:t>
            </a:r>
          </a:p>
          <a:p>
            <a:r>
              <a:rPr lang="en-US" dirty="0">
                <a:latin typeface="+mn-lt"/>
              </a:rPr>
              <a:t>				</a:t>
            </a:r>
          </a:p>
          <a:p>
            <a:r>
              <a:rPr lang="en-US" dirty="0" err="1">
                <a:latin typeface="+mn-lt"/>
              </a:rPr>
              <a:t>wc</a:t>
            </a:r>
            <a:r>
              <a:rPr lang="en-US" dirty="0">
                <a:latin typeface="+mn-lt"/>
              </a:rPr>
              <a:t> &lt; ls.txt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argc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= 3</a:t>
            </a:r>
            <a:r>
              <a:rPr lang="en-US" dirty="0">
                <a:latin typeface="+mn-lt"/>
              </a:rPr>
              <a:t> 	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198483-FF0E-4736-998B-1600D39A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56634"/>
              </p:ext>
            </p:extLst>
          </p:nvPr>
        </p:nvGraphicFramePr>
        <p:xfrm>
          <a:off x="1066800" y="1490257"/>
          <a:ext cx="275921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16">
                  <a:extLst>
                    <a:ext uri="{9D8B030D-6E8A-4147-A177-3AD203B41FA5}">
                      <a16:colId xmlns:a16="http://schemas.microsoft.com/office/drawing/2014/main" val="35037529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850564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6586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0FAF656-815F-4ED5-885E-260FB8C42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4446"/>
              </p:ext>
            </p:extLst>
          </p:nvPr>
        </p:nvGraphicFramePr>
        <p:xfrm>
          <a:off x="1029929" y="4084320"/>
          <a:ext cx="275921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16">
                  <a:extLst>
                    <a:ext uri="{9D8B030D-6E8A-4147-A177-3AD203B41FA5}">
                      <a16:colId xmlns:a16="http://schemas.microsoft.com/office/drawing/2014/main" val="35037529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850564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wc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6586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A6247F-7BD4-4856-9795-5270049B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92168"/>
              </p:ext>
            </p:extLst>
          </p:nvPr>
        </p:nvGraphicFramePr>
        <p:xfrm>
          <a:off x="4876800" y="2971800"/>
          <a:ext cx="2667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1260643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8056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wc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7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7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wc.txt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4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0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3766" y="1622260"/>
            <a:ext cx="7771584" cy="2721139"/>
          </a:xfrm>
        </p:spPr>
        <p:txBody>
          <a:bodyPr anchor="ctr"/>
          <a:lstStyle/>
          <a:p>
            <a:pPr eaLnBrk="1" hangingPunct="1"/>
            <a:r>
              <a:rPr lang="en-US" altLang="en-US" sz="4399"/>
              <a:t>8-X </a:t>
            </a:r>
            <a:br>
              <a:rPr lang="en-US" altLang="en-US" sz="4399" dirty="0"/>
            </a:br>
            <a:br>
              <a:rPr lang="en-US" altLang="en-US" sz="4399" dirty="0"/>
            </a:br>
            <a:r>
              <a:rPr lang="en-US" altLang="en-US" sz="4399" dirty="0"/>
              <a:t>Environment </a:t>
            </a:r>
            <a:br>
              <a:rPr lang="en-US" altLang="en-US" sz="4399" dirty="0"/>
            </a:br>
            <a:r>
              <a:rPr lang="en-US" altLang="en-US" sz="4399" dirty="0"/>
              <a:t>Command Line Arguments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endParaRPr lang="en-US" altLang="en-US" sz="3199" dirty="0"/>
          </a:p>
          <a:p>
            <a:pPr eaLnBrk="1" hangingPunct="1"/>
            <a:r>
              <a:rPr lang="en-US" altLang="en-US" sz="3199" dirty="0"/>
              <a:t>The End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3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7463"/>
            <a:ext cx="7926388" cy="1657351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User and Group ID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153400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GID – Real Group ID.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	</a:t>
            </a:r>
            <a:r>
              <a:rPr lang="en-US" altLang="ko-KR" sz="2400" dirty="0">
                <a:ea typeface="Gulim" panose="020B0600000101010101" pitchFamily="34" charset="-127"/>
              </a:rPr>
              <a:t>Users can belong to one or more groups.</a:t>
            </a:r>
            <a:endParaRPr lang="en-US" altLang="ko-KR" sz="2800" dirty="0">
              <a:ea typeface="Gulim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UID – Real User ID.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	Identifies the user who is responsible for the running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 	process.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EGID – Effective Group ID.  The ID that matters.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EUID -  Effective User ID. The ID that matters.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800" dirty="0">
              <a:ea typeface="Gulim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A user with effective user ID of zero has all the privileges of the </a:t>
            </a:r>
            <a:r>
              <a:rPr lang="en-US" altLang="ko-KR" sz="2800" b="1" dirty="0">
                <a:ea typeface="Gulim" panose="020B0600000101010101" pitchFamily="34" charset="-127"/>
              </a:rPr>
              <a:t>superuser</a:t>
            </a:r>
            <a:r>
              <a:rPr lang="en-US" altLang="ko-KR" sz="2800" dirty="0">
                <a:ea typeface="Gulim" panose="020B0600000101010101" pitchFamily="34" charset="-127"/>
              </a:rPr>
              <a:t>.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It is called a </a:t>
            </a:r>
            <a:r>
              <a:rPr lang="en-US" altLang="ko-KR" sz="2800" i="1" dirty="0">
                <a:ea typeface="Gulim" panose="020B0600000101010101" pitchFamily="34" charset="-127"/>
              </a:rPr>
              <a:t>privileged process</a:t>
            </a:r>
            <a:r>
              <a:rPr lang="en-US" altLang="ko-KR" sz="2800" dirty="0">
                <a:ea typeface="Gulim" panose="020B0600000101010101" pitchFamily="34" charset="-127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Real ID Functions    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err="1">
                <a:latin typeface="Arial Narrow" panose="020B0606020202030204" pitchFamily="34" charset="0"/>
                <a:ea typeface="Gulim" panose="020B0600000101010101" pitchFamily="34" charset="-127"/>
              </a:rPr>
              <a:t>pid_t</a:t>
            </a:r>
            <a:r>
              <a:rPr lang="en-US" altLang="ko-KR" sz="2800" dirty="0">
                <a:latin typeface="Arial Narrow" panose="020B0606020202030204" pitchFamily="34" charset="0"/>
                <a:ea typeface="Gulim" panose="020B0600000101010101" pitchFamily="34" charset="-127"/>
              </a:rPr>
              <a:t> </a:t>
            </a:r>
            <a:r>
              <a:rPr lang="en-US" altLang="ko-KR" sz="2800" dirty="0" err="1">
                <a:latin typeface="Arial Narrow" panose="020B0606020202030204" pitchFamily="34" charset="0"/>
                <a:ea typeface="Gulim" panose="020B0600000101010101" pitchFamily="34" charset="-127"/>
              </a:rPr>
              <a:t>getuid</a:t>
            </a:r>
            <a:r>
              <a:rPr lang="en-US" altLang="ko-KR" sz="2800" dirty="0">
                <a:latin typeface="Arial Narrow" panose="020B0606020202030204" pitchFamily="34" charset="0"/>
                <a:ea typeface="Gulim" panose="020B0600000101010101" pitchFamily="34" charset="-127"/>
              </a:rPr>
              <a:t>(void);</a:t>
            </a:r>
          </a:p>
          <a:p>
            <a:pPr marL="342865" lvl="1" indent="0"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Returns the real user ID of the current process</a:t>
            </a:r>
          </a:p>
          <a:p>
            <a:pPr marL="342865" lvl="1" indent="0">
              <a:buNone/>
            </a:pPr>
            <a:endParaRPr lang="en-US" altLang="ko-KR" sz="1600" dirty="0"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800" dirty="0" err="1">
                <a:latin typeface="Arial Narrow" panose="020B0606020202030204" pitchFamily="34" charset="0"/>
                <a:ea typeface="Gulim" panose="020B0600000101010101" pitchFamily="34" charset="-127"/>
              </a:rPr>
              <a:t>pid_t</a:t>
            </a:r>
            <a:r>
              <a:rPr lang="en-US" altLang="ko-KR" sz="2800" dirty="0">
                <a:latin typeface="Arial Narrow" panose="020B0606020202030204" pitchFamily="34" charset="0"/>
                <a:ea typeface="Gulim" panose="020B0600000101010101" pitchFamily="34" charset="-127"/>
              </a:rPr>
              <a:t> </a:t>
            </a:r>
            <a:r>
              <a:rPr lang="en-US" altLang="ko-KR" sz="2800" dirty="0" err="1">
                <a:latin typeface="Arial Narrow" panose="020B0606020202030204" pitchFamily="34" charset="0"/>
                <a:ea typeface="Gulim" panose="020B0600000101010101" pitchFamily="34" charset="-127"/>
              </a:rPr>
              <a:t>geteuid</a:t>
            </a:r>
            <a:r>
              <a:rPr lang="en-US" altLang="ko-KR" sz="2800" dirty="0">
                <a:latin typeface="Arial Narrow" panose="020B0606020202030204" pitchFamily="34" charset="0"/>
                <a:ea typeface="Gulim" panose="020B0600000101010101" pitchFamily="34" charset="-127"/>
              </a:rPr>
              <a:t>(void);</a:t>
            </a:r>
          </a:p>
          <a:p>
            <a:pPr marL="342865" lvl="1" indent="0"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Returns the effective user ID of the current process</a:t>
            </a:r>
          </a:p>
          <a:p>
            <a:pPr marL="342865" lvl="1" indent="0">
              <a:buNone/>
            </a:pPr>
            <a:endParaRPr lang="en-US" altLang="ko-KR" sz="1600" dirty="0"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800" dirty="0" err="1">
                <a:latin typeface="Arial Narrow" panose="020B0606020202030204" pitchFamily="34" charset="0"/>
                <a:ea typeface="Gulim" panose="020B0600000101010101" pitchFamily="34" charset="-127"/>
              </a:rPr>
              <a:t>gid_t</a:t>
            </a:r>
            <a:r>
              <a:rPr lang="en-US" altLang="ko-KR" sz="2800" dirty="0">
                <a:latin typeface="Arial Narrow" panose="020B0606020202030204" pitchFamily="34" charset="0"/>
                <a:ea typeface="Gulim" panose="020B0600000101010101" pitchFamily="34" charset="-127"/>
              </a:rPr>
              <a:t> </a:t>
            </a:r>
            <a:r>
              <a:rPr lang="en-US" altLang="ko-KR" sz="2800" dirty="0" err="1">
                <a:latin typeface="Arial Narrow" panose="020B0606020202030204" pitchFamily="34" charset="0"/>
                <a:ea typeface="Gulim" panose="020B0600000101010101" pitchFamily="34" charset="-127"/>
              </a:rPr>
              <a:t>getgid</a:t>
            </a:r>
            <a:r>
              <a:rPr lang="en-US" altLang="ko-KR" sz="2800" dirty="0">
                <a:latin typeface="Arial Narrow" panose="020B0606020202030204" pitchFamily="34" charset="0"/>
                <a:ea typeface="Gulim" panose="020B0600000101010101" pitchFamily="34" charset="-127"/>
              </a:rPr>
              <a:t>(void);</a:t>
            </a:r>
          </a:p>
          <a:p>
            <a:pPr marL="342865" lvl="1" indent="0"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Returns the real group ID of the current process</a:t>
            </a:r>
          </a:p>
          <a:p>
            <a:pPr marL="342865" lvl="1" indent="0">
              <a:buNone/>
            </a:pPr>
            <a:endParaRPr lang="en-US" altLang="ko-KR" sz="1600" dirty="0"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800" dirty="0" err="1">
                <a:latin typeface="Arial Narrow" panose="020B0606020202030204" pitchFamily="34" charset="0"/>
                <a:ea typeface="Gulim" panose="020B0600000101010101" pitchFamily="34" charset="-127"/>
              </a:rPr>
              <a:t>gid_t</a:t>
            </a:r>
            <a:r>
              <a:rPr lang="en-US" altLang="ko-KR" sz="2800" dirty="0">
                <a:latin typeface="Arial Narrow" panose="020B0606020202030204" pitchFamily="34" charset="0"/>
                <a:ea typeface="Gulim" panose="020B0600000101010101" pitchFamily="34" charset="-127"/>
              </a:rPr>
              <a:t> </a:t>
            </a:r>
            <a:r>
              <a:rPr lang="en-US" altLang="ko-KR" sz="2800" dirty="0" err="1">
                <a:latin typeface="Arial Narrow" panose="020B0606020202030204" pitchFamily="34" charset="0"/>
                <a:ea typeface="Gulim" panose="020B0600000101010101" pitchFamily="34" charset="-127"/>
              </a:rPr>
              <a:t>getegid</a:t>
            </a:r>
            <a:r>
              <a:rPr lang="en-US" altLang="ko-KR" sz="2800" dirty="0">
                <a:latin typeface="Arial Narrow" panose="020B0606020202030204" pitchFamily="34" charset="0"/>
                <a:ea typeface="Gulim" panose="020B0600000101010101" pitchFamily="34" charset="-127"/>
              </a:rPr>
              <a:t>(void);</a:t>
            </a:r>
          </a:p>
          <a:p>
            <a:pPr marL="342865" lvl="1" indent="0"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Returns the effective group ID of the current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4724400" y="873525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882" y="-76200"/>
            <a:ext cx="8078788" cy="11239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Change UID and GID (1)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6882" y="11430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#include &lt;</a:t>
            </a:r>
            <a:r>
              <a:rPr lang="en-US" altLang="ko-KR" sz="24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unistd.h</a:t>
            </a: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&gt;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#include &lt;sys/</a:t>
            </a:r>
            <a:r>
              <a:rPr lang="en-US" altLang="ko-KR" sz="24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types.h</a:t>
            </a: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&gt;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int </a:t>
            </a:r>
            <a:r>
              <a:rPr lang="en-US" altLang="ko-KR" sz="24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setuid</a:t>
            </a: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( </a:t>
            </a:r>
            <a:r>
              <a:rPr lang="en-US" altLang="ko-KR" sz="24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uid_t</a:t>
            </a: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sz="2400" b="1" i="1" dirty="0" err="1">
                <a:latin typeface="Courier New" panose="02070309020205020404" pitchFamily="49" charset="0"/>
                <a:ea typeface="Gulim" panose="020B0600000101010101" pitchFamily="34" charset="-127"/>
              </a:rPr>
              <a:t>uid</a:t>
            </a: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 )  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ko-KR" sz="24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int</a:t>
            </a: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sz="24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setgid</a:t>
            </a: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( </a:t>
            </a:r>
            <a:r>
              <a:rPr lang="en-US" altLang="ko-KR" sz="24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gid_t</a:t>
            </a: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sz="24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gid</a:t>
            </a:r>
            <a:r>
              <a:rPr lang="en-US" altLang="ko-KR" sz="2400" b="1" dirty="0">
                <a:latin typeface="Courier New" panose="02070309020205020404" pitchFamily="49" charset="0"/>
                <a:ea typeface="Gulim" panose="020B0600000101010101" pitchFamily="34" charset="-127"/>
              </a:rPr>
              <a:t> )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Gulim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Sets the effective user ID of the current process.</a:t>
            </a:r>
          </a:p>
          <a:p>
            <a:pPr marL="342865" lvl="1" indent="0">
              <a:lnSpc>
                <a:spcPct val="8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Superuser process resets the real effective user IDs to </a:t>
            </a:r>
            <a:r>
              <a:rPr lang="en-US" altLang="ko-KR" sz="2400" b="1" i="1" dirty="0" err="1">
                <a:latin typeface="Arial Narrow" panose="020B0606020202030204" pitchFamily="34" charset="0"/>
                <a:ea typeface="Gulim" panose="020B0600000101010101" pitchFamily="34" charset="-127"/>
              </a:rPr>
              <a:t>uid</a:t>
            </a:r>
            <a:r>
              <a:rPr lang="en-US" altLang="ko-KR" sz="2400" dirty="0">
                <a:latin typeface="Arial Narrow" panose="020B0606020202030204" pitchFamily="34" charset="0"/>
                <a:ea typeface="Gulim" panose="020B0600000101010101" pitchFamily="34" charset="-127"/>
              </a:rPr>
              <a:t>.</a:t>
            </a:r>
          </a:p>
          <a:p>
            <a:pPr marL="342865" lvl="1" indent="0">
              <a:lnSpc>
                <a:spcPct val="80000"/>
              </a:lnSpc>
              <a:buNone/>
            </a:pPr>
            <a:endParaRPr lang="en-US" altLang="ko-KR" sz="2400" dirty="0">
              <a:latin typeface="Arial Narrow" panose="020B0606020202030204" pitchFamily="34" charset="0"/>
              <a:ea typeface="Gulim" panose="020B0600000101010101" pitchFamily="34" charset="-127"/>
            </a:endParaRPr>
          </a:p>
          <a:p>
            <a:pPr marL="342865" lvl="1" indent="0">
              <a:lnSpc>
                <a:spcPct val="8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Non-superuser process can set effective user ID to </a:t>
            </a:r>
            <a:r>
              <a:rPr lang="en-US" altLang="ko-KR" sz="2400" b="1" i="1" dirty="0" err="1">
                <a:latin typeface="Arial Narrow" panose="020B0606020202030204" pitchFamily="34" charset="0"/>
                <a:ea typeface="Gulim" panose="020B0600000101010101" pitchFamily="34" charset="-127"/>
              </a:rPr>
              <a:t>uid</a:t>
            </a:r>
            <a:r>
              <a:rPr lang="en-US" altLang="ko-KR" sz="2400" dirty="0">
                <a:ea typeface="Gulim" panose="020B0600000101010101" pitchFamily="34" charset="-127"/>
              </a:rPr>
              <a:t>, </a:t>
            </a:r>
          </a:p>
          <a:p>
            <a:pPr marL="342865" lvl="1" indent="0">
              <a:lnSpc>
                <a:spcPct val="8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only when </a:t>
            </a:r>
            <a:r>
              <a:rPr lang="en-US" altLang="ko-KR" sz="2400" b="1" i="1" dirty="0" err="1">
                <a:latin typeface="Arial Narrow" panose="020B0606020202030204" pitchFamily="34" charset="0"/>
                <a:ea typeface="Gulim" panose="020B0600000101010101" pitchFamily="34" charset="-127"/>
              </a:rPr>
              <a:t>uid</a:t>
            </a:r>
            <a:r>
              <a:rPr lang="en-US" altLang="ko-KR" sz="2400" b="1" dirty="0">
                <a:ea typeface="Gulim" panose="020B0600000101010101" pitchFamily="34" charset="-127"/>
              </a:rPr>
              <a:t> </a:t>
            </a:r>
            <a:r>
              <a:rPr lang="en-US" altLang="ko-KR" sz="2400" dirty="0">
                <a:ea typeface="Gulim" panose="020B0600000101010101" pitchFamily="34" charset="-127"/>
              </a:rPr>
              <a:t>equals real user ID or the saved set-user ID </a:t>
            </a:r>
          </a:p>
          <a:p>
            <a:pPr marL="342865" lvl="1" indent="0">
              <a:lnSpc>
                <a:spcPct val="8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(set by executing a </a:t>
            </a:r>
            <a:r>
              <a:rPr lang="en-US" altLang="ko-KR" sz="2400" dirty="0" err="1">
                <a:ea typeface="Gulim" panose="020B0600000101010101" pitchFamily="34" charset="-127"/>
              </a:rPr>
              <a:t>setuid</a:t>
            </a:r>
            <a:r>
              <a:rPr lang="en-US" altLang="ko-KR" sz="2400" dirty="0">
                <a:ea typeface="Gulim" panose="020B0600000101010101" pitchFamily="34" charset="-127"/>
              </a:rPr>
              <a:t>-program in </a:t>
            </a:r>
            <a:r>
              <a:rPr lang="en-US" altLang="ko-KR" sz="2400" dirty="0">
                <a:latin typeface="Arial Narrow" panose="020B0606020202030204" pitchFamily="34" charset="0"/>
                <a:ea typeface="Gulim" panose="020B0600000101010101" pitchFamily="34" charset="-127"/>
              </a:rPr>
              <a:t>exec</a:t>
            </a:r>
            <a:r>
              <a:rPr lang="en-US" altLang="ko-KR" sz="2400" dirty="0">
                <a:ea typeface="Gulim" panose="020B0600000101010101" pitchFamily="34" charset="-127"/>
              </a:rPr>
              <a:t>).</a:t>
            </a:r>
          </a:p>
          <a:p>
            <a:pPr marL="342865" lvl="1" indent="0">
              <a:lnSpc>
                <a:spcPct val="80000"/>
              </a:lnSpc>
              <a:buNone/>
            </a:pPr>
            <a:endParaRPr lang="en-US" altLang="ko-KR" sz="2400" dirty="0">
              <a:ea typeface="Gulim" panose="020B0600000101010101" pitchFamily="34" charset="-127"/>
            </a:endParaRPr>
          </a:p>
          <a:p>
            <a:pPr marL="342865" lvl="1" indent="0">
              <a:lnSpc>
                <a:spcPct val="80000"/>
              </a:lnSpc>
              <a:buNone/>
            </a:pPr>
            <a:r>
              <a:rPr lang="en-US" altLang="ko-KR" sz="2400" dirty="0">
                <a:ea typeface="Gulim" panose="020B0600000101010101" pitchFamily="34" charset="-127"/>
              </a:rPr>
              <a:t>In any other cases, </a:t>
            </a:r>
            <a:r>
              <a:rPr lang="en-US" altLang="ko-KR" sz="2400" b="1" i="1" dirty="0" err="1">
                <a:latin typeface="Arial Narrow" panose="020B0606020202030204" pitchFamily="34" charset="0"/>
                <a:ea typeface="Gulim" panose="020B0600000101010101" pitchFamily="34" charset="-127"/>
              </a:rPr>
              <a:t>setuid</a:t>
            </a:r>
            <a:r>
              <a:rPr lang="en-US" altLang="ko-KR" sz="2400" dirty="0">
                <a:ea typeface="Gulim" panose="020B0600000101010101" pitchFamily="34" charset="-127"/>
              </a:rPr>
              <a:t> returns error.</a:t>
            </a:r>
            <a:endParaRPr lang="en-US" altLang="ko-KR" sz="2400" dirty="0">
              <a:latin typeface="Arial Narrow" panose="020B0606020202030204" pitchFamily="34" charset="0"/>
              <a:ea typeface="Gulim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5257800" y="18288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EBF57121-4949-4093-8863-EC4561D2E2D4}"/>
              </a:ext>
            </a:extLst>
          </p:cNvPr>
          <p:cNvSpPr/>
          <p:nvPr/>
        </p:nvSpPr>
        <p:spPr>
          <a:xfrm>
            <a:off x="5257800" y="2232158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263F-9C75-4832-BCC1-D59E7130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D1CF-4368-4009-979D-AA7DF58F7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D6B03-2EAC-4D15-8F3F-40EA55C3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13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15119"/>
            <a:ext cx="8204200" cy="685800"/>
          </a:xfrm>
        </p:spPr>
        <p:txBody>
          <a:bodyPr/>
          <a:lstStyle/>
          <a:p>
            <a:pPr>
              <a:defRPr/>
            </a:pPr>
            <a:r>
              <a:rPr lang="en-US" altLang="ko-KR" sz="3600" dirty="0">
                <a:ea typeface="굴림" panose="020B0600000101010101" pitchFamily="34" charset="-127"/>
              </a:rPr>
              <a:t>Environment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" y="1217613"/>
            <a:ext cx="8153400" cy="1371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Gulim" panose="020B0600000101010101" pitchFamily="34" charset="-127"/>
              </a:rPr>
              <a:t>extern char **environ;		</a:t>
            </a:r>
          </a:p>
          <a:p>
            <a:pPr marL="0" indent="0">
              <a:buNone/>
            </a:pPr>
            <a:r>
              <a:rPr lang="en-US" altLang="ko-KR" dirty="0">
                <a:ea typeface="Gulim" panose="020B0600000101010101" pitchFamily="34" charset="-127"/>
              </a:rPr>
              <a:t>	</a:t>
            </a:r>
            <a:r>
              <a:rPr lang="en-US" altLang="ko-KR" dirty="0" err="1">
                <a:ea typeface="Gulim" panose="020B0600000101010101" pitchFamily="34" charset="-127"/>
              </a:rPr>
              <a:t>int</a:t>
            </a:r>
            <a:r>
              <a:rPr lang="en-US" altLang="ko-KR" dirty="0">
                <a:ea typeface="Gulim" panose="020B0600000101010101" pitchFamily="34" charset="-127"/>
              </a:rPr>
              <a:t> main(  </a:t>
            </a:r>
            <a:r>
              <a:rPr lang="en-US" altLang="ko-KR" dirty="0" err="1">
                <a:ea typeface="Gulim" panose="020B0600000101010101" pitchFamily="34" charset="-127"/>
              </a:rPr>
              <a:t>int</a:t>
            </a:r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i="1" dirty="0" err="1">
                <a:ea typeface="Gulim" panose="020B0600000101010101" pitchFamily="34" charset="-127"/>
              </a:rPr>
              <a:t>argc</a:t>
            </a:r>
            <a:r>
              <a:rPr lang="en-US" altLang="ko-KR" dirty="0">
                <a:ea typeface="Gulim" panose="020B0600000101010101" pitchFamily="34" charset="-127"/>
              </a:rPr>
              <a:t>, char *</a:t>
            </a:r>
            <a:r>
              <a:rPr lang="en-US" altLang="ko-KR" i="1" dirty="0" err="1">
                <a:ea typeface="Gulim" panose="020B0600000101010101" pitchFamily="34" charset="-127"/>
              </a:rPr>
              <a:t>argv</a:t>
            </a:r>
            <a:r>
              <a:rPr lang="en-US" altLang="ko-KR" i="1" dirty="0">
                <a:ea typeface="Gulim" panose="020B0600000101010101" pitchFamily="34" charset="-127"/>
              </a:rPr>
              <a:t>[ ]</a:t>
            </a:r>
            <a:r>
              <a:rPr lang="en-US" altLang="ko-KR" dirty="0">
                <a:ea typeface="Gulim" panose="020B0600000101010101" pitchFamily="34" charset="-127"/>
              </a:rPr>
              <a:t>, char *</a:t>
            </a:r>
            <a:r>
              <a:rPr lang="en-US" altLang="ko-KR" i="1" dirty="0" err="1">
                <a:ea typeface="Gulim" panose="020B0600000101010101" pitchFamily="34" charset="-127"/>
              </a:rPr>
              <a:t>envp</a:t>
            </a:r>
            <a:r>
              <a:rPr lang="en-US" altLang="ko-KR" i="1" dirty="0">
                <a:ea typeface="Gulim" panose="020B0600000101010101" pitchFamily="34" charset="-127"/>
              </a:rPr>
              <a:t>[ ]  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1724025" y="3668713"/>
            <a:ext cx="10080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811588" y="4741863"/>
            <a:ext cx="10080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3811588" y="5102225"/>
            <a:ext cx="10080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811588" y="5462588"/>
            <a:ext cx="10080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latinLnBrk="1" hangingPunct="1"/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NULL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3811588" y="3660775"/>
            <a:ext cx="10080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3811588" y="4021138"/>
            <a:ext cx="10080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11588" y="4381500"/>
            <a:ext cx="10080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5756275" y="4021138"/>
            <a:ext cx="30241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PATH=:/bin:/</a:t>
            </a:r>
            <a:r>
              <a:rPr kumimoji="1" lang="en-US" altLang="ko-KR" sz="1800" dirty="0" err="1">
                <a:latin typeface="Arial Narrow" panose="020B0606020202030204" pitchFamily="34" charset="0"/>
                <a:ea typeface="Gulim" panose="020B0600000101010101" pitchFamily="34" charset="-127"/>
              </a:rPr>
              <a:t>usr</a:t>
            </a:r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/bin\0</a:t>
            </a: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5756275" y="4381500"/>
            <a:ext cx="30241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SHELL=/bin/</a:t>
            </a:r>
            <a:r>
              <a:rPr kumimoji="1" lang="en-US" altLang="ko-KR" sz="1800" dirty="0" err="1">
                <a:latin typeface="Arial Narrow" panose="020B0606020202030204" pitchFamily="34" charset="0"/>
                <a:ea typeface="Gulim" panose="020B0600000101010101" pitchFamily="34" charset="-127"/>
              </a:rPr>
              <a:t>sh</a:t>
            </a:r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\0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5756275" y="4741863"/>
            <a:ext cx="30241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USER=</a:t>
            </a:r>
            <a:r>
              <a:rPr kumimoji="1" lang="en-US" altLang="ko-KR" sz="1800" dirty="0" err="1">
                <a:latin typeface="Arial Narrow" panose="020B0606020202030204" pitchFamily="34" charset="0"/>
                <a:ea typeface="Gulim" panose="020B0600000101010101" pitchFamily="34" charset="-127"/>
              </a:rPr>
              <a:t>stevens</a:t>
            </a:r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\0</a:t>
            </a:r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5756275" y="5102225"/>
            <a:ext cx="30241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LOGNAME=</a:t>
            </a:r>
            <a:r>
              <a:rPr kumimoji="1" lang="en-US" altLang="ko-KR" sz="1800" dirty="0" err="1">
                <a:latin typeface="Arial Narrow" panose="020B0606020202030204" pitchFamily="34" charset="0"/>
                <a:ea typeface="Gulim" panose="020B0600000101010101" pitchFamily="34" charset="-127"/>
              </a:rPr>
              <a:t>stevens</a:t>
            </a:r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\0</a:t>
            </a:r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5756275" y="3660775"/>
            <a:ext cx="30241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latinLnBrk="1" hangingPunct="1"/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HOME=/home/</a:t>
            </a:r>
            <a:r>
              <a:rPr kumimoji="1" lang="en-US" altLang="ko-KR" sz="1800" dirty="0" err="1">
                <a:latin typeface="Arial Narrow" panose="020B0606020202030204" pitchFamily="34" charset="0"/>
                <a:ea typeface="Gulim" panose="020B0600000101010101" pitchFamily="34" charset="-127"/>
              </a:rPr>
              <a:t>stevens</a:t>
            </a:r>
            <a:r>
              <a:rPr kumimoji="1" lang="en-US" altLang="ko-KR" sz="1800" dirty="0">
                <a:latin typeface="Arial Narrow" panose="020B0606020202030204" pitchFamily="34" charset="0"/>
                <a:ea typeface="Gulim" panose="020B0600000101010101" pitchFamily="34" charset="-127"/>
              </a:rPr>
              <a:t>\0</a:t>
            </a:r>
          </a:p>
        </p:txBody>
      </p:sp>
      <p:cxnSp>
        <p:nvCxnSpPr>
          <p:cNvPr id="133136" name="AutoShape 16"/>
          <p:cNvCxnSpPr>
            <a:cxnSpLocks noChangeShapeType="1"/>
            <a:stCxn id="133124" idx="3"/>
            <a:endCxn id="133128" idx="1"/>
          </p:cNvCxnSpPr>
          <p:nvPr/>
        </p:nvCxnSpPr>
        <p:spPr bwMode="auto">
          <a:xfrm flipV="1">
            <a:off x="2732088" y="3841750"/>
            <a:ext cx="10795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7" name="AutoShape 17"/>
          <p:cNvCxnSpPr>
            <a:cxnSpLocks noChangeShapeType="1"/>
            <a:stCxn id="133128" idx="3"/>
            <a:endCxn id="133135" idx="1"/>
          </p:cNvCxnSpPr>
          <p:nvPr/>
        </p:nvCxnSpPr>
        <p:spPr bwMode="auto">
          <a:xfrm>
            <a:off x="4819650" y="3841750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8" name="AutoShape 18"/>
          <p:cNvCxnSpPr>
            <a:cxnSpLocks noChangeShapeType="1"/>
            <a:stCxn id="133129" idx="3"/>
            <a:endCxn id="133131" idx="1"/>
          </p:cNvCxnSpPr>
          <p:nvPr/>
        </p:nvCxnSpPr>
        <p:spPr bwMode="auto">
          <a:xfrm>
            <a:off x="4819650" y="4202113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9" name="AutoShape 19"/>
          <p:cNvCxnSpPr>
            <a:cxnSpLocks noChangeShapeType="1"/>
            <a:stCxn id="133130" idx="3"/>
            <a:endCxn id="133132" idx="1"/>
          </p:cNvCxnSpPr>
          <p:nvPr/>
        </p:nvCxnSpPr>
        <p:spPr bwMode="auto">
          <a:xfrm>
            <a:off x="4819650" y="4562475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40" name="AutoShape 20"/>
          <p:cNvCxnSpPr>
            <a:cxnSpLocks noChangeShapeType="1"/>
            <a:stCxn id="133125" idx="3"/>
            <a:endCxn id="133133" idx="1"/>
          </p:cNvCxnSpPr>
          <p:nvPr/>
        </p:nvCxnSpPr>
        <p:spPr bwMode="auto">
          <a:xfrm>
            <a:off x="4819650" y="4922838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41" name="AutoShape 21"/>
          <p:cNvCxnSpPr>
            <a:cxnSpLocks noChangeShapeType="1"/>
            <a:stCxn id="133126" idx="3"/>
            <a:endCxn id="133134" idx="1"/>
          </p:cNvCxnSpPr>
          <p:nvPr/>
        </p:nvCxnSpPr>
        <p:spPr bwMode="auto">
          <a:xfrm>
            <a:off x="4819650" y="5283200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1552230" y="3022382"/>
            <a:ext cx="1351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</a:rPr>
              <a:t>environment</a:t>
            </a:r>
          </a:p>
          <a:p>
            <a:pPr algn="ctr"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</a:rPr>
              <a:t>pointer</a:t>
            </a:r>
          </a:p>
        </p:txBody>
      </p:sp>
      <p:sp>
        <p:nvSpPr>
          <p:cNvPr id="133143" name="Text Box 23"/>
          <p:cNvSpPr txBox="1">
            <a:spLocks noChangeArrowheads="1"/>
          </p:cNvSpPr>
          <p:nvPr/>
        </p:nvSpPr>
        <p:spPr bwMode="auto">
          <a:xfrm>
            <a:off x="778659" y="3631773"/>
            <a:ext cx="95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</a:rPr>
              <a:t>environ:</a:t>
            </a: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3639793" y="3030318"/>
            <a:ext cx="1351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</a:rPr>
              <a:t>environment</a:t>
            </a:r>
          </a:p>
          <a:p>
            <a:pPr algn="ctr"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</a:rPr>
              <a:t>list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6477000" y="2986713"/>
            <a:ext cx="1351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</a:rPr>
              <a:t>environment</a:t>
            </a:r>
          </a:p>
          <a:p>
            <a:pPr algn="ctr" eaLnBrk="1" latinLnBrk="1" hangingPunct="1"/>
            <a:r>
              <a:rPr kumimoji="1"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</a:rPr>
              <a:t>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09164F-9937-4630-8D08-F5333440C96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ED3FFFF1-C809-4EDD-8AF6-E58D9797A05D}"/>
              </a:ext>
            </a:extLst>
          </p:cNvPr>
          <p:cNvSpPr/>
          <p:nvPr/>
        </p:nvSpPr>
        <p:spPr>
          <a:xfrm>
            <a:off x="6886126" y="381001"/>
            <a:ext cx="533400" cy="47052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5080"/>
            <a:ext cx="7778750" cy="11049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Example: environ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075844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#include &lt;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stdio.h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void main(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argc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, char *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argv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[], char *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envp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[] )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	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extern char **environ;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 “from argument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envp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\n” );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 for(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= 0;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envp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[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];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++ )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		puts(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envp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[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] );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 printf(“=================================“);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 printf(“\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nFrom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global variable environ\n”);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 for(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= 0; environ[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];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++ )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    puts(environ[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]);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7ED6C13-6349-4928-8072-9F66F45FFEF0}"/>
              </a:ext>
            </a:extLst>
          </p:cNvPr>
          <p:cNvSpPr/>
          <p:nvPr/>
        </p:nvSpPr>
        <p:spPr>
          <a:xfrm>
            <a:off x="7486650" y="304800"/>
            <a:ext cx="533400" cy="43647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					</a:t>
            </a:r>
            <a:endParaRPr lang="en-US" altLang="ko-KR" sz="2800" dirty="0">
              <a:ea typeface="굴림" panose="020B0600000101010101" pitchFamily="34" charset="-127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95605"/>
            <a:ext cx="7886700" cy="2576196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stdlib.h</a:t>
            </a:r>
            <a:r>
              <a:rPr lang="en-US" sz="2800" dirty="0"/>
              <a:t>&gt;</a:t>
            </a:r>
            <a:r>
              <a:rPr lang="en-US" dirty="0"/>
              <a:t>					</a:t>
            </a:r>
            <a:r>
              <a:rPr lang="en-US" altLang="ko-KR" sz="2400" dirty="0">
                <a:ea typeface="굴림" panose="020B0600000101010101" pitchFamily="34" charset="-127"/>
              </a:rPr>
              <a:t>(Page 127)</a:t>
            </a:r>
            <a:endParaRPr lang="en-US" altLang="ko-KR" dirty="0"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char *</a:t>
            </a:r>
            <a:r>
              <a:rPr lang="en-US" sz="2800" b="1" dirty="0" err="1"/>
              <a:t>getenv</a:t>
            </a:r>
            <a:r>
              <a:rPr lang="en-US" sz="2800" dirty="0"/>
              <a:t>(const char *name);   </a:t>
            </a:r>
          </a:p>
          <a:p>
            <a:pPr marL="0" indent="0">
              <a:buNone/>
            </a:pPr>
            <a:r>
              <a:rPr lang="en-US" sz="2800" dirty="0"/>
              <a:t>			Returns pointer to (value) string, 				         or NULL if no such variable</a:t>
            </a:r>
          </a:p>
          <a:p>
            <a:pPr marL="0" indent="0">
              <a:buNone/>
            </a:pPr>
            <a:endParaRPr lang="en-US" altLang="ko-KR" sz="2800" dirty="0"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ko-KR" sz="2800" dirty="0">
              <a:ea typeface="Gulim" panose="020B0600000101010101" pitchFamily="34" charset="-127"/>
            </a:endParaRP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Retrieves individual values from the process environment.</a:t>
            </a:r>
          </a:p>
          <a:p>
            <a:pPr lvl="1"/>
            <a:endParaRPr lang="en-US" altLang="ko-KR" sz="1600" dirty="0">
              <a:ea typeface="Gulim" panose="020B0600000101010101" pitchFamily="34" charset="-127"/>
            </a:endParaRP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Searches the environment list for a string that matches the string pointed to by </a:t>
            </a:r>
            <a:r>
              <a:rPr lang="en-US" altLang="ko-KR" i="1" dirty="0">
                <a:latin typeface="Arial Narrow" panose="020B0606020202030204" pitchFamily="34" charset="0"/>
                <a:ea typeface="Gulim" panose="020B0600000101010101" pitchFamily="34" charset="-127"/>
              </a:rPr>
              <a:t>name</a:t>
            </a:r>
            <a:r>
              <a:rPr lang="en-US" altLang="ko-KR" dirty="0">
                <a:latin typeface="Arial Narrow" panose="020B0606020202030204" pitchFamily="34" charset="0"/>
                <a:ea typeface="Gulim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2800" dirty="0">
              <a:ea typeface="Gulim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C3802-8A7D-460F-9A16-EEE9A2DAA0CD}"/>
              </a:ext>
            </a:extLst>
          </p:cNvPr>
          <p:cNvSpPr/>
          <p:nvPr/>
        </p:nvSpPr>
        <p:spPr>
          <a:xfrm>
            <a:off x="590550" y="426403"/>
            <a:ext cx="7772400" cy="2514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962F17B-0C2A-435B-AF7E-240A7721925A}"/>
              </a:ext>
            </a:extLst>
          </p:cNvPr>
          <p:cNvSpPr/>
          <p:nvPr/>
        </p:nvSpPr>
        <p:spPr>
          <a:xfrm>
            <a:off x="7858125" y="458954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861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61536</TotalTime>
  <Words>1925</Words>
  <Application>Microsoft Office PowerPoint</Application>
  <PresentationFormat>On-screen Show (4:3)</PresentationFormat>
  <Paragraphs>359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Courier New</vt:lpstr>
      <vt:lpstr>Monotype Sorts</vt:lpstr>
      <vt:lpstr>Symbol</vt:lpstr>
      <vt:lpstr>Times</vt:lpstr>
      <vt:lpstr>Times New Roman</vt:lpstr>
      <vt:lpstr>Trebuchet MS</vt:lpstr>
      <vt:lpstr>Wingdings</vt:lpstr>
      <vt:lpstr>1_Office Theme</vt:lpstr>
      <vt:lpstr>  8-X    Environment  Command Line Arguments </vt:lpstr>
      <vt:lpstr>User and Group ID</vt:lpstr>
      <vt:lpstr>User and Group ID</vt:lpstr>
      <vt:lpstr>Real ID Functions    </vt:lpstr>
      <vt:lpstr>Change UID and GID (1)</vt:lpstr>
      <vt:lpstr>Environment file</vt:lpstr>
      <vt:lpstr>Environment</vt:lpstr>
      <vt:lpstr>Example: environ</vt:lpstr>
      <vt:lpstr>     </vt:lpstr>
      <vt:lpstr>     </vt:lpstr>
      <vt:lpstr>Example : getenv, putenv    </vt:lpstr>
      <vt:lpstr>Linux Scheduling</vt:lpstr>
      <vt:lpstr> </vt:lpstr>
      <vt:lpstr>PowerPoint Presentation</vt:lpstr>
      <vt:lpstr>PowerPoint Presentation</vt:lpstr>
      <vt:lpstr>The ps command in Linux</vt:lpstr>
      <vt:lpstr>Process State Codes (from ps command)</vt:lpstr>
      <vt:lpstr>Process State Codes (from ps command)</vt:lpstr>
      <vt:lpstr>Command Line arguments</vt:lpstr>
      <vt:lpstr>PowerPoint Presentation</vt:lpstr>
      <vt:lpstr>PowerPoint Presentation</vt:lpstr>
      <vt:lpstr>PowerPoint Presentation</vt:lpstr>
      <vt:lpstr>argc/argv 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8-X   Environment  Command Line Arguments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IO &amp; Unix Process</dc:title>
  <dc:creator>doan nguyen</dc:creator>
  <cp:lastModifiedBy>Biel, Ruthann</cp:lastModifiedBy>
  <cp:revision>621</cp:revision>
  <cp:lastPrinted>2017-04-03T15:10:08Z</cp:lastPrinted>
  <dcterms:created xsi:type="dcterms:W3CDTF">2002-03-04T21:55:41Z</dcterms:created>
  <dcterms:modified xsi:type="dcterms:W3CDTF">2022-04-07T17:27:00Z</dcterms:modified>
</cp:coreProperties>
</file>