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63" r:id="rId17"/>
    <p:sldId id="278" r:id="rId18"/>
    <p:sldId id="284" r:id="rId19"/>
    <p:sldId id="279" r:id="rId20"/>
    <p:sldId id="280" r:id="rId21"/>
    <p:sldId id="285" r:id="rId22"/>
    <p:sldId id="265" r:id="rId23"/>
    <p:sldId id="286" r:id="rId24"/>
    <p:sldId id="287" r:id="rId25"/>
    <p:sldId id="291" r:id="rId26"/>
    <p:sldId id="289" r:id="rId27"/>
    <p:sldId id="290" r:id="rId28"/>
    <p:sldId id="282" r:id="rId29"/>
    <p:sldId id="292" r:id="rId30"/>
    <p:sldId id="288" r:id="rId3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818" autoAdjust="0"/>
  </p:normalViewPr>
  <p:slideViewPr>
    <p:cSldViewPr>
      <p:cViewPr>
        <p:scale>
          <a:sx n="86" d="100"/>
          <a:sy n="86" d="100"/>
        </p:scale>
        <p:origin x="138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BBC31F3-A539-4B73-A6AA-88946D3CA3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0958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csc60/</a:t>
            </a:r>
            <a:r>
              <a:rPr lang="en-US" sz="1600" dirty="0" err="1"/>
              <a:t>ClassExamples</a:t>
            </a:r>
            <a:r>
              <a:rPr lang="en-US" sz="1600" dirty="0"/>
              <a:t>/</a:t>
            </a:r>
            <a:r>
              <a:rPr lang="en-US" sz="1600" dirty="0" err="1"/>
              <a:t>right_shift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C31F3-A539-4B73-A6AA-88946D3CA334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108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SC25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0E0BA-8CE8-4492-A61F-F69E13ACFD4E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85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0CD9F-08E6-43C7-AD2E-3114E3BDFAC1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91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DFAD5-7190-4A5C-B2D5-3B1D5A2BA600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59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3EF15-E375-4ED8-8538-12C1C19A01D6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3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E0295-C685-4F75-A49A-8A5F1977BF8C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76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7D5DF1E5-C2E1-43BE-8B6C-19F1A006E7A8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06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62133-4D2B-43B3-9E52-0D06FDF3631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35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755F3-7C70-496B-82E3-E9A7256A531D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08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AA1C7-C946-4083-8460-C09AD8BCC59A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06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2EDB4-BFD5-43E2-ADF9-1F54387B58CA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32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fld id="{04C994D4-F52F-4963-B4BB-69EA90D87627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2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272CB-AD3B-44AB-AF19-0F9B3A5E532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15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7A1E1AE-82D8-452F-963A-97FEF3D1BECF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0"/>
            <a:ext cx="0" cy="68580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81000" y="0"/>
            <a:ext cx="0" cy="68580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25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XOR_swap_algorithm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400" dirty="0"/>
              <a:t>C-10 Bitwise Operators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endParaRPr lang="en-US" altLang="en-US" sz="3200"/>
          </a:p>
          <a:p>
            <a:r>
              <a:rPr lang="en-US" altLang="en-US" sz="3200"/>
              <a:t>Bit Manipulation in 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93CD0-4375-4442-9EE8-EA24DDCAFAEC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8511-4FCD-4934-98DB-AA6F0C43AA8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704850" y="304800"/>
            <a:ext cx="843915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u="sng" dirty="0">
                <a:latin typeface="+mn-lt"/>
              </a:rPr>
              <a:t>Masking, using the EOR</a:t>
            </a:r>
            <a:r>
              <a:rPr lang="en-US" altLang="en-US" sz="3200" dirty="0">
                <a:latin typeface="+mn-lt"/>
              </a:rPr>
              <a:t>	(1 of 2)</a:t>
            </a:r>
            <a:endParaRPr lang="en-US" altLang="en-US" sz="3200" u="sng" dirty="0">
              <a:latin typeface="+mn-lt"/>
            </a:endParaRP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Suppose </a:t>
            </a:r>
            <a:r>
              <a:rPr lang="en-US" altLang="en-US" sz="2400" b="1" dirty="0">
                <a:latin typeface="+mn-lt"/>
              </a:rPr>
              <a:t>a</a:t>
            </a:r>
            <a:r>
              <a:rPr lang="en-US" altLang="en-US" sz="2400" dirty="0">
                <a:latin typeface="+mn-lt"/>
              </a:rPr>
              <a:t> is an unsigned integer variable whose value is 0x6db7. </a:t>
            </a:r>
          </a:p>
          <a:p>
            <a:r>
              <a:rPr lang="en-US" altLang="en-US" sz="2400" dirty="0">
                <a:latin typeface="+mn-lt"/>
              </a:rPr>
              <a:t>Let us reverse the </a:t>
            </a:r>
            <a:r>
              <a:rPr lang="en-US" altLang="en-US" sz="2400" b="1" dirty="0">
                <a:latin typeface="+mn-lt"/>
              </a:rPr>
              <a:t>right</a:t>
            </a:r>
            <a:r>
              <a:rPr lang="en-US" altLang="en-US" sz="2400" dirty="0">
                <a:latin typeface="+mn-lt"/>
              </a:rPr>
              <a:t>most 8 bits using an OR (^), </a:t>
            </a:r>
          </a:p>
          <a:p>
            <a:r>
              <a:rPr lang="en-US" altLang="en-US" sz="2400" dirty="0">
                <a:latin typeface="+mn-lt"/>
              </a:rPr>
              <a:t>and  preserve the </a:t>
            </a:r>
            <a:r>
              <a:rPr lang="en-US" altLang="en-US" sz="2400" b="1" dirty="0">
                <a:latin typeface="+mn-lt"/>
              </a:rPr>
              <a:t>left</a:t>
            </a:r>
            <a:r>
              <a:rPr lang="en-US" altLang="en-US" sz="2400" dirty="0">
                <a:latin typeface="+mn-lt"/>
              </a:rPr>
              <a:t>most 8 bits.   </a:t>
            </a:r>
          </a:p>
          <a:p>
            <a:r>
              <a:rPr lang="en-US" altLang="en-US" sz="2400" dirty="0">
                <a:latin typeface="+mn-lt"/>
              </a:rPr>
              <a:t>This new bit pattern will be assigned to the unsigned integer </a:t>
            </a:r>
            <a:r>
              <a:rPr lang="en-US" altLang="en-US" sz="2400" b="1" dirty="0">
                <a:latin typeface="+mn-lt"/>
              </a:rPr>
              <a:t>b</a:t>
            </a:r>
            <a:r>
              <a:rPr lang="en-US" altLang="en-US" sz="2400" dirty="0">
                <a:latin typeface="+mn-lt"/>
              </a:rPr>
              <a:t>.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b = a ^ 0xff;</a:t>
            </a:r>
          </a:p>
          <a:p>
            <a:r>
              <a:rPr lang="en-US" altLang="en-US" sz="2400" dirty="0">
                <a:latin typeface="+mn-lt"/>
              </a:rPr>
              <a:t>						</a:t>
            </a:r>
            <a:r>
              <a:rPr lang="en-US" altLang="en-US" sz="2400" i="1" u="sng" dirty="0">
                <a:latin typeface="+mn-lt"/>
              </a:rPr>
              <a:t>Base 10</a:t>
            </a:r>
            <a:r>
              <a:rPr lang="en-US" altLang="en-US" sz="2400" dirty="0">
                <a:latin typeface="+mn-lt"/>
              </a:rPr>
              <a:t> </a:t>
            </a:r>
          </a:p>
          <a:p>
            <a:r>
              <a:rPr lang="en-US" altLang="en-US" sz="2400" dirty="0">
                <a:latin typeface="+mn-lt"/>
              </a:rPr>
              <a:t>       a = 0110  1101  1011  0111		28087	</a:t>
            </a:r>
          </a:p>
          <a:p>
            <a:r>
              <a:rPr lang="en-US" altLang="en-US" sz="2400" dirty="0">
                <a:latin typeface="+mn-lt"/>
              </a:rPr>
              <a:t>mask = </a:t>
            </a:r>
            <a:r>
              <a:rPr lang="en-US" altLang="en-US" sz="2400" u="sng" dirty="0">
                <a:latin typeface="+mn-lt"/>
              </a:rPr>
              <a:t>0000  0000  1111  1111</a:t>
            </a:r>
            <a:r>
              <a:rPr lang="en-US" altLang="en-US" sz="2400" dirty="0">
                <a:latin typeface="+mn-lt"/>
              </a:rPr>
              <a:t>		    255</a:t>
            </a:r>
          </a:p>
          <a:p>
            <a:r>
              <a:rPr lang="en-US" altLang="en-US" sz="2400" b="1" dirty="0">
                <a:latin typeface="+mn-lt"/>
              </a:rPr>
              <a:t>       b </a:t>
            </a:r>
            <a:r>
              <a:rPr lang="en-US" altLang="en-US" sz="2400" dirty="0">
                <a:latin typeface="+mn-lt"/>
              </a:rPr>
              <a:t>= 0110  1101  0100  1000		27976</a:t>
            </a:r>
          </a:p>
          <a:p>
            <a:r>
              <a:rPr lang="en-US" altLang="en-US" sz="2400" dirty="0">
                <a:latin typeface="+mn-lt"/>
              </a:rPr>
              <a:t>          = 0x6d48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2CE8-1BCC-4A9D-9FB4-B8114F0895AF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704850" y="152400"/>
            <a:ext cx="8515350" cy="686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u="sng" dirty="0">
                <a:latin typeface="+mn-lt"/>
              </a:rPr>
              <a:t>Masking, using the EOR</a:t>
            </a:r>
            <a:r>
              <a:rPr lang="en-US" altLang="en-US" sz="3200" dirty="0">
                <a:latin typeface="+mn-lt"/>
              </a:rPr>
              <a:t>	(2 of 2)</a:t>
            </a:r>
            <a:endParaRPr lang="en-US" altLang="en-US" sz="3200" u="sng" dirty="0">
              <a:latin typeface="+mn-lt"/>
            </a:endParaRP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Suppose </a:t>
            </a:r>
            <a:r>
              <a:rPr lang="en-US" altLang="en-US" sz="2400" b="1" dirty="0">
                <a:latin typeface="+mn-lt"/>
              </a:rPr>
              <a:t>a</a:t>
            </a:r>
            <a:r>
              <a:rPr lang="en-US" altLang="en-US" sz="2400" dirty="0">
                <a:latin typeface="+mn-lt"/>
              </a:rPr>
              <a:t> is an unsigned integer variable whose value is 0x6db7.  </a:t>
            </a:r>
          </a:p>
          <a:p>
            <a:r>
              <a:rPr lang="en-US" altLang="en-US" sz="2400" dirty="0">
                <a:latin typeface="+mn-lt"/>
              </a:rPr>
              <a:t>The expression </a:t>
            </a:r>
            <a:r>
              <a:rPr lang="en-US" altLang="en-US" sz="2400" b="1" dirty="0">
                <a:latin typeface="+mn-lt"/>
              </a:rPr>
              <a:t>a ^ 0x4</a:t>
            </a:r>
            <a:r>
              <a:rPr lang="en-US" altLang="en-US" sz="2400" dirty="0">
                <a:latin typeface="+mn-lt"/>
              </a:rPr>
              <a:t> will invert the value of</a:t>
            </a:r>
          </a:p>
          <a:p>
            <a:r>
              <a:rPr lang="en-US" altLang="en-US" sz="2400" dirty="0">
                <a:latin typeface="+mn-lt"/>
              </a:rPr>
              <a:t>the bit number 2 (the third bit from the right) within </a:t>
            </a:r>
            <a:r>
              <a:rPr lang="en-US" altLang="en-US" sz="2400" b="1" dirty="0">
                <a:latin typeface="+mn-lt"/>
              </a:rPr>
              <a:t>a</a:t>
            </a:r>
            <a:r>
              <a:rPr lang="en-US" altLang="en-US" sz="2400" dirty="0">
                <a:latin typeface="+mn-lt"/>
              </a:rPr>
              <a:t>.</a:t>
            </a:r>
          </a:p>
          <a:p>
            <a:endParaRPr lang="en-US" altLang="en-US" sz="16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If this operation is carried out repeatedly, </a:t>
            </a:r>
          </a:p>
          <a:p>
            <a:r>
              <a:rPr lang="en-US" altLang="en-US" sz="2400" dirty="0">
                <a:latin typeface="+mn-lt"/>
              </a:rPr>
              <a:t>the value of </a:t>
            </a:r>
            <a:r>
              <a:rPr lang="en-US" altLang="en-US" sz="2400" b="1" dirty="0">
                <a:latin typeface="+mn-lt"/>
              </a:rPr>
              <a:t>a </a:t>
            </a:r>
            <a:r>
              <a:rPr lang="en-US" altLang="en-US" sz="2400" dirty="0">
                <a:latin typeface="+mn-lt"/>
              </a:rPr>
              <a:t>will alternate between 0x6db7 and 0x6db3</a:t>
            </a:r>
          </a:p>
          <a:p>
            <a:endParaRPr lang="en-US" altLang="en-US" sz="16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Thus, using this operation repeatedly will toggle the third</a:t>
            </a:r>
          </a:p>
          <a:p>
            <a:r>
              <a:rPr lang="en-US" altLang="en-US" sz="2400" dirty="0">
                <a:latin typeface="+mn-lt"/>
              </a:rPr>
              <a:t>bit from the right on and off.</a:t>
            </a:r>
          </a:p>
          <a:p>
            <a:r>
              <a:rPr lang="en-US" altLang="en-US" sz="2400" dirty="0">
                <a:latin typeface="+mn-lt"/>
              </a:rPr>
              <a:t>					</a:t>
            </a:r>
            <a:r>
              <a:rPr lang="en-US" altLang="en-US" sz="2400" i="1" u="sng" dirty="0">
                <a:latin typeface="+mn-lt"/>
              </a:rPr>
              <a:t>Base 10</a:t>
            </a:r>
            <a:r>
              <a:rPr lang="en-US" altLang="en-US" sz="2400" dirty="0">
                <a:latin typeface="+mn-lt"/>
              </a:rPr>
              <a:t> </a:t>
            </a:r>
          </a:p>
          <a:p>
            <a:r>
              <a:rPr lang="en-US" altLang="en-US" sz="2400" dirty="0">
                <a:latin typeface="+mn-lt"/>
              </a:rPr>
              <a:t>0x6db7 = 0110  1101  1011  0111	28087	</a:t>
            </a:r>
          </a:p>
          <a:p>
            <a:r>
              <a:rPr lang="en-US" altLang="en-US" sz="2400" dirty="0">
                <a:latin typeface="+mn-lt"/>
              </a:rPr>
              <a:t>   mask =  </a:t>
            </a:r>
            <a:r>
              <a:rPr lang="en-US" altLang="en-US" sz="2400" u="sng" dirty="0">
                <a:latin typeface="+mn-lt"/>
              </a:rPr>
              <a:t>0000  0000  0000  0100</a:t>
            </a:r>
            <a:r>
              <a:rPr lang="en-US" altLang="en-US" sz="2400" dirty="0">
                <a:latin typeface="+mn-lt"/>
              </a:rPr>
              <a:t>	         4</a:t>
            </a:r>
          </a:p>
          <a:p>
            <a:r>
              <a:rPr lang="en-US" altLang="en-US" sz="2400" dirty="0">
                <a:latin typeface="+mn-lt"/>
              </a:rPr>
              <a:t>0x6db3 = 0110  1101  1011  0011	28083</a:t>
            </a:r>
          </a:p>
          <a:p>
            <a:r>
              <a:rPr lang="en-US" altLang="en-US" sz="2400" dirty="0">
                <a:latin typeface="+mn-lt"/>
              </a:rPr>
              <a:t>   mask =  </a:t>
            </a:r>
            <a:r>
              <a:rPr lang="en-US" altLang="en-US" sz="2400" u="sng" dirty="0">
                <a:latin typeface="+mn-lt"/>
              </a:rPr>
              <a:t>0000  0000  0000  0100</a:t>
            </a:r>
            <a:r>
              <a:rPr lang="en-US" altLang="en-US" sz="2400" dirty="0">
                <a:latin typeface="+mn-lt"/>
              </a:rPr>
              <a:t>	         4</a:t>
            </a:r>
          </a:p>
          <a:p>
            <a:r>
              <a:rPr lang="en-US" altLang="en-US" sz="2400" dirty="0">
                <a:latin typeface="+mn-lt"/>
              </a:rPr>
              <a:t>0x6db7 = 0110  1101  1011  0111	28087</a:t>
            </a:r>
          </a:p>
          <a:p>
            <a:r>
              <a:rPr lang="en-US" altLang="en-US" sz="2400" dirty="0">
                <a:latin typeface="+mn-lt"/>
              </a:rPr>
              <a:t>       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636FD-CD35-4AB8-8171-028093515EC1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685800" y="354707"/>
            <a:ext cx="83058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u="sng" dirty="0">
                <a:latin typeface="+mn-lt"/>
              </a:rPr>
              <a:t>Bitwise </a:t>
            </a:r>
            <a:r>
              <a:rPr lang="en-US" altLang="en-US" sz="3200" i="1" u="sng" dirty="0">
                <a:latin typeface="+mn-lt"/>
              </a:rPr>
              <a:t>OR</a:t>
            </a:r>
            <a:r>
              <a:rPr lang="en-US" altLang="en-US" sz="3200" i="1" dirty="0">
                <a:latin typeface="+mn-lt"/>
              </a:rPr>
              <a:t> </a:t>
            </a:r>
            <a:r>
              <a:rPr lang="en-US" altLang="en-US" sz="3200" dirty="0">
                <a:latin typeface="+mn-lt"/>
              </a:rPr>
              <a:t> </a:t>
            </a:r>
            <a:r>
              <a:rPr lang="en-US" altLang="en-US" sz="3200" b="1" dirty="0">
                <a:latin typeface="+mn-lt"/>
              </a:rPr>
              <a:t>|</a:t>
            </a:r>
            <a:r>
              <a:rPr lang="en-US" altLang="en-US" sz="3200" dirty="0">
                <a:latin typeface="+mn-lt"/>
              </a:rPr>
              <a:t> </a:t>
            </a:r>
          </a:p>
          <a:p>
            <a:endParaRPr lang="en-US" altLang="en-US" sz="2400" i="1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The OR will return a 0 if both bits have a value of 0 ,</a:t>
            </a:r>
          </a:p>
          <a:p>
            <a:r>
              <a:rPr lang="en-US" altLang="en-US" sz="2400" dirty="0">
                <a:latin typeface="+mn-lt"/>
              </a:rPr>
              <a:t>else it returns a 1;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a = 33333, b = -77777;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a        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</a:t>
            </a:r>
            <a:r>
              <a:rPr lang="en-US" altLang="en-US" sz="2400" dirty="0">
                <a:latin typeface="+mn-lt"/>
              </a:rPr>
              <a:t> 00000000  00000000  10000010  00110101 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 33333</a:t>
            </a:r>
            <a:endParaRPr lang="en-US" altLang="en-US" sz="2400" dirty="0">
              <a:latin typeface="+mn-lt"/>
            </a:endParaRP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b        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</a:t>
            </a:r>
            <a:r>
              <a:rPr lang="en-US" altLang="en-US" sz="2400" dirty="0">
                <a:latin typeface="+mn-lt"/>
              </a:rPr>
              <a:t> 11111111  11111110  11010000  00101111 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 -77777</a:t>
            </a:r>
            <a:endParaRPr lang="en-US" altLang="en-US" sz="2400" dirty="0">
              <a:latin typeface="+mn-lt"/>
            </a:endParaRP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b="1" dirty="0">
                <a:latin typeface="+mn-lt"/>
              </a:rPr>
              <a:t>a | b 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 11111111   11111110  11010010  00111111  -77249</a:t>
            </a:r>
          </a:p>
          <a:p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26CD-DE25-4241-9E0B-F19FCFBCDD6B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704850" y="304800"/>
            <a:ext cx="8439150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u="sng" dirty="0">
                <a:latin typeface="+mn-lt"/>
              </a:rPr>
              <a:t>Masking, using the OR</a:t>
            </a:r>
            <a:r>
              <a:rPr lang="en-US" altLang="en-US" sz="3200" dirty="0">
                <a:latin typeface="+mn-lt"/>
              </a:rPr>
              <a:t> </a:t>
            </a:r>
            <a:r>
              <a:rPr lang="en-US" altLang="en-US" sz="3200" b="1" dirty="0">
                <a:latin typeface="+mn-lt"/>
              </a:rPr>
              <a:t>|	</a:t>
            </a:r>
            <a:r>
              <a:rPr lang="en-US" altLang="en-US" sz="3200" dirty="0">
                <a:latin typeface="+mn-lt"/>
              </a:rPr>
              <a:t>(1 of 2)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Suppose </a:t>
            </a:r>
            <a:r>
              <a:rPr lang="en-US" altLang="en-US" sz="2400" b="1" dirty="0">
                <a:latin typeface="+mn-lt"/>
              </a:rPr>
              <a:t>a</a:t>
            </a:r>
            <a:r>
              <a:rPr lang="en-US" altLang="en-US" sz="2400" dirty="0">
                <a:latin typeface="+mn-lt"/>
              </a:rPr>
              <a:t> is an unsigned integer variable whose value is 0x6db7.  Transform the corresponding bit pattern into another bit pattern in which:</a:t>
            </a:r>
          </a:p>
          <a:p>
            <a:r>
              <a:rPr lang="en-US" altLang="en-US" sz="2400" dirty="0">
                <a:latin typeface="+mn-lt"/>
              </a:rPr>
              <a:t>    the </a:t>
            </a:r>
            <a:r>
              <a:rPr lang="en-US" altLang="en-US" sz="2400" b="1" dirty="0">
                <a:latin typeface="+mn-lt"/>
              </a:rPr>
              <a:t>right</a:t>
            </a:r>
            <a:r>
              <a:rPr lang="en-US" altLang="en-US" sz="2400" dirty="0">
                <a:latin typeface="+mn-lt"/>
              </a:rPr>
              <a:t>most 8 bits are all 1s, and </a:t>
            </a:r>
          </a:p>
          <a:p>
            <a:r>
              <a:rPr lang="en-US" altLang="en-US" sz="2400" dirty="0">
                <a:latin typeface="+mn-lt"/>
              </a:rPr>
              <a:t>    the </a:t>
            </a:r>
            <a:r>
              <a:rPr lang="en-US" altLang="en-US" sz="2400" b="1" dirty="0">
                <a:latin typeface="+mn-lt"/>
              </a:rPr>
              <a:t>left</a:t>
            </a:r>
            <a:r>
              <a:rPr lang="en-US" altLang="en-US" sz="2400" dirty="0">
                <a:latin typeface="+mn-lt"/>
              </a:rPr>
              <a:t>most 8 bits retain their original value.  </a:t>
            </a:r>
          </a:p>
          <a:p>
            <a:r>
              <a:rPr lang="en-US" altLang="en-US" sz="2400" dirty="0">
                <a:latin typeface="+mn-lt"/>
              </a:rPr>
              <a:t>Assign this new bit pattern to the unsigned integer </a:t>
            </a:r>
            <a:r>
              <a:rPr lang="en-US" altLang="en-US" sz="2400" b="1" dirty="0">
                <a:latin typeface="+mn-lt"/>
              </a:rPr>
              <a:t>b</a:t>
            </a:r>
            <a:r>
              <a:rPr lang="en-US" altLang="en-US" sz="2400" dirty="0">
                <a:latin typeface="+mn-lt"/>
              </a:rPr>
              <a:t>.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b = a | 0xff;</a:t>
            </a:r>
          </a:p>
          <a:p>
            <a:r>
              <a:rPr lang="en-US" altLang="en-US" sz="2400" dirty="0">
                <a:latin typeface="+mn-lt"/>
              </a:rPr>
              <a:t>						</a:t>
            </a:r>
            <a:r>
              <a:rPr lang="en-US" altLang="en-US" sz="2400" i="1" u="sng" dirty="0">
                <a:latin typeface="+mn-lt"/>
              </a:rPr>
              <a:t>Base 10</a:t>
            </a:r>
            <a:r>
              <a:rPr lang="en-US" altLang="en-US" sz="2400" dirty="0">
                <a:latin typeface="+mn-lt"/>
              </a:rPr>
              <a:t> </a:t>
            </a:r>
          </a:p>
          <a:p>
            <a:r>
              <a:rPr lang="en-US" altLang="en-US" sz="2400" dirty="0">
                <a:latin typeface="+mn-lt"/>
              </a:rPr>
              <a:t>       a = 0110  1101  1011  0111		 28087	</a:t>
            </a:r>
          </a:p>
          <a:p>
            <a:r>
              <a:rPr lang="en-US" altLang="en-US" sz="2400" dirty="0">
                <a:latin typeface="+mn-lt"/>
              </a:rPr>
              <a:t>mask = </a:t>
            </a:r>
            <a:r>
              <a:rPr lang="en-US" altLang="en-US" sz="2400" u="sng" dirty="0">
                <a:latin typeface="+mn-lt"/>
              </a:rPr>
              <a:t>0000  0000  1111  1111</a:t>
            </a:r>
            <a:r>
              <a:rPr lang="en-US" altLang="en-US" sz="2400" dirty="0">
                <a:latin typeface="+mn-lt"/>
              </a:rPr>
              <a:t>		     255</a:t>
            </a:r>
          </a:p>
          <a:p>
            <a:r>
              <a:rPr lang="en-US" altLang="en-US" sz="2400" dirty="0">
                <a:latin typeface="+mn-lt"/>
              </a:rPr>
              <a:t>       </a:t>
            </a:r>
            <a:r>
              <a:rPr lang="en-US" altLang="en-US" sz="2400" b="1" dirty="0">
                <a:latin typeface="+mn-lt"/>
              </a:rPr>
              <a:t>b </a:t>
            </a:r>
            <a:r>
              <a:rPr lang="en-US" altLang="en-US" sz="2400" dirty="0">
                <a:latin typeface="+mn-lt"/>
              </a:rPr>
              <a:t>= 0110  1101  1111  1111		 28159</a:t>
            </a:r>
          </a:p>
          <a:p>
            <a:r>
              <a:rPr lang="en-US" altLang="en-US" sz="2400" dirty="0">
                <a:latin typeface="+mn-lt"/>
              </a:rPr>
              <a:t>          = 0x6dff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B0D5-0A25-46D1-B205-F4FE90201FA9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689139" y="78322"/>
            <a:ext cx="8454861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u="sng" dirty="0">
                <a:latin typeface="+mn-lt"/>
              </a:rPr>
              <a:t>Masking, using the OR</a:t>
            </a:r>
            <a:r>
              <a:rPr lang="en-US" altLang="en-US" sz="3200" dirty="0">
                <a:latin typeface="+mn-lt"/>
              </a:rPr>
              <a:t> </a:t>
            </a:r>
            <a:r>
              <a:rPr lang="en-US" altLang="en-US" sz="3200" b="1" dirty="0">
                <a:latin typeface="+mn-lt"/>
              </a:rPr>
              <a:t>|	</a:t>
            </a:r>
            <a:r>
              <a:rPr lang="en-US" altLang="en-US" sz="3200" dirty="0">
                <a:latin typeface="+mn-lt"/>
              </a:rPr>
              <a:t>(2 of 2)</a:t>
            </a:r>
            <a:endParaRPr lang="en-US" altLang="en-US" sz="3200" b="1" dirty="0">
              <a:latin typeface="+mn-lt"/>
            </a:endParaRP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Suppose </a:t>
            </a:r>
            <a:r>
              <a:rPr lang="en-US" altLang="en-US" sz="2400" b="1" dirty="0">
                <a:latin typeface="+mn-lt"/>
              </a:rPr>
              <a:t>a</a:t>
            </a:r>
            <a:r>
              <a:rPr lang="en-US" altLang="en-US" sz="2400" dirty="0">
                <a:latin typeface="+mn-lt"/>
              </a:rPr>
              <a:t> is an unsigned integer variable whose value is 0x6db7.  Transform the corresponding bit pattern into another bit pattern </a:t>
            </a:r>
          </a:p>
          <a:p>
            <a:r>
              <a:rPr lang="en-US" altLang="en-US" sz="2400" dirty="0">
                <a:latin typeface="+mn-lt"/>
              </a:rPr>
              <a:t>in which:</a:t>
            </a:r>
          </a:p>
          <a:p>
            <a:r>
              <a:rPr lang="en-US" altLang="en-US" sz="2400" dirty="0">
                <a:latin typeface="+mn-lt"/>
              </a:rPr>
              <a:t>    the </a:t>
            </a:r>
            <a:r>
              <a:rPr lang="en-US" altLang="en-US" sz="2400" b="1" dirty="0">
                <a:latin typeface="+mn-lt"/>
              </a:rPr>
              <a:t>left</a:t>
            </a:r>
            <a:r>
              <a:rPr lang="en-US" altLang="en-US" sz="2400" dirty="0">
                <a:latin typeface="+mn-lt"/>
              </a:rPr>
              <a:t>most 8 bits are all 1s, and </a:t>
            </a:r>
          </a:p>
          <a:p>
            <a:r>
              <a:rPr lang="en-US" altLang="en-US" sz="2400" dirty="0">
                <a:latin typeface="+mn-lt"/>
              </a:rPr>
              <a:t>    the </a:t>
            </a:r>
            <a:r>
              <a:rPr lang="en-US" altLang="en-US" sz="2400" b="1" dirty="0">
                <a:latin typeface="+mn-lt"/>
              </a:rPr>
              <a:t>right</a:t>
            </a:r>
            <a:r>
              <a:rPr lang="en-US" altLang="en-US" sz="2400" dirty="0">
                <a:latin typeface="+mn-lt"/>
              </a:rPr>
              <a:t>most 8 bits retain their original value.  </a:t>
            </a:r>
          </a:p>
          <a:p>
            <a:r>
              <a:rPr lang="en-US" altLang="en-US" sz="2400" dirty="0">
                <a:latin typeface="+mn-lt"/>
              </a:rPr>
              <a:t>Assign this new bit pattern to the unsigned integer </a:t>
            </a:r>
            <a:r>
              <a:rPr lang="en-US" altLang="en-US" sz="2400" b="1" dirty="0">
                <a:latin typeface="+mn-lt"/>
              </a:rPr>
              <a:t>b</a:t>
            </a:r>
            <a:r>
              <a:rPr lang="en-US" altLang="en-US" sz="2400" dirty="0">
                <a:latin typeface="+mn-lt"/>
              </a:rPr>
              <a:t>.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b="1" dirty="0">
                <a:latin typeface="+mn-lt"/>
              </a:rPr>
              <a:t>b = a | 0xff00;</a:t>
            </a:r>
            <a:r>
              <a:rPr lang="en-US" altLang="en-US" sz="2400" dirty="0">
                <a:latin typeface="+mn-lt"/>
              </a:rPr>
              <a:t>	   } Both accomplish the same thing.</a:t>
            </a:r>
          </a:p>
          <a:p>
            <a:r>
              <a:rPr lang="en-US" altLang="en-US" sz="2400" b="1" dirty="0">
                <a:latin typeface="+mn-lt"/>
              </a:rPr>
              <a:t>b = a | ~0xff;      </a:t>
            </a:r>
            <a:r>
              <a:rPr lang="en-US" altLang="en-US" sz="2400" dirty="0">
                <a:latin typeface="+mn-lt"/>
              </a:rPr>
              <a:t>} (2</a:t>
            </a:r>
            <a:r>
              <a:rPr lang="en-US" altLang="en-US" sz="2400" baseline="30000" dirty="0">
                <a:latin typeface="+mn-lt"/>
              </a:rPr>
              <a:t>nd</a:t>
            </a:r>
            <a:r>
              <a:rPr lang="en-US" altLang="en-US" sz="2400" dirty="0">
                <a:latin typeface="+mn-lt"/>
              </a:rPr>
              <a:t> is independent of word size)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					</a:t>
            </a:r>
            <a:r>
              <a:rPr lang="en-US" altLang="en-US" sz="2400" i="1" u="sng" dirty="0">
                <a:latin typeface="+mn-lt"/>
              </a:rPr>
              <a:t>Base 10</a:t>
            </a:r>
            <a:r>
              <a:rPr lang="en-US" altLang="en-US" sz="2400" dirty="0">
                <a:latin typeface="+mn-lt"/>
              </a:rPr>
              <a:t> </a:t>
            </a:r>
          </a:p>
          <a:p>
            <a:r>
              <a:rPr lang="en-US" altLang="en-US" sz="2400" dirty="0">
                <a:latin typeface="+mn-lt"/>
              </a:rPr>
              <a:t>       a =  0110  1101  1011  0111	28087	</a:t>
            </a:r>
          </a:p>
          <a:p>
            <a:r>
              <a:rPr lang="en-US" altLang="en-US" sz="2400" dirty="0">
                <a:latin typeface="+mn-lt"/>
              </a:rPr>
              <a:t>mask = </a:t>
            </a:r>
            <a:r>
              <a:rPr lang="en-US" altLang="en-US" sz="2400" u="sng" dirty="0">
                <a:latin typeface="+mn-lt"/>
              </a:rPr>
              <a:t>1111   1111  0000  0000  </a:t>
            </a:r>
            <a:r>
              <a:rPr lang="en-US" altLang="en-US" sz="2400" dirty="0">
                <a:latin typeface="+mn-lt"/>
              </a:rPr>
              <a:t>	   -256</a:t>
            </a:r>
          </a:p>
          <a:p>
            <a:r>
              <a:rPr lang="en-US" altLang="en-US" sz="2400" dirty="0">
                <a:latin typeface="+mn-lt"/>
              </a:rPr>
              <a:t>       </a:t>
            </a:r>
            <a:r>
              <a:rPr lang="en-US" altLang="en-US" sz="2400" b="1" dirty="0">
                <a:latin typeface="+mn-lt"/>
              </a:rPr>
              <a:t>b</a:t>
            </a:r>
            <a:r>
              <a:rPr lang="en-US" altLang="en-US" sz="2400" dirty="0">
                <a:latin typeface="+mn-lt"/>
              </a:rPr>
              <a:t> = 1111  1111  </a:t>
            </a:r>
            <a:r>
              <a:rPr lang="en-US" altLang="en-US" sz="2400">
                <a:latin typeface="+mn-lt"/>
              </a:rPr>
              <a:t>1011   </a:t>
            </a:r>
            <a:r>
              <a:rPr lang="en-US" altLang="en-US" sz="2400" dirty="0">
                <a:latin typeface="+mn-lt"/>
              </a:rPr>
              <a:t>0111	     -73</a:t>
            </a:r>
          </a:p>
          <a:p>
            <a:r>
              <a:rPr lang="en-US" altLang="en-US" sz="2400" dirty="0">
                <a:latin typeface="+mn-lt"/>
              </a:rPr>
              <a:t>          = 0xffb7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F723-1EEE-42B2-A986-AE980B98917F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685800" y="354707"/>
            <a:ext cx="8458200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u="sng" dirty="0">
                <a:latin typeface="+mn-lt"/>
              </a:rPr>
              <a:t>Two Examples using both </a:t>
            </a:r>
            <a:r>
              <a:rPr lang="en-US" altLang="en-US" sz="3200" i="1" u="sng" dirty="0">
                <a:latin typeface="+mn-lt"/>
              </a:rPr>
              <a:t>Complement </a:t>
            </a:r>
            <a:r>
              <a:rPr lang="en-US" altLang="en-US" sz="3200" u="sng" dirty="0">
                <a:latin typeface="+mn-lt"/>
              </a:rPr>
              <a:t>and </a:t>
            </a:r>
            <a:r>
              <a:rPr lang="en-US" altLang="en-US" sz="3200" i="1" u="sng" dirty="0">
                <a:latin typeface="+mn-lt"/>
              </a:rPr>
              <a:t>OR</a:t>
            </a:r>
          </a:p>
          <a:p>
            <a:endParaRPr lang="en-US" altLang="en-US" sz="2400" i="1" dirty="0">
              <a:latin typeface="+mn-lt"/>
            </a:endParaRPr>
          </a:p>
          <a:p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a = 33333, b = -77777;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a              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</a:t>
            </a:r>
            <a:r>
              <a:rPr lang="en-US" altLang="en-US" sz="2400" dirty="0">
                <a:latin typeface="+mn-lt"/>
              </a:rPr>
              <a:t> 00000000  00000000  10000010  00110101 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 33333</a:t>
            </a:r>
            <a:endParaRPr lang="en-US" altLang="en-US" sz="2400" dirty="0">
              <a:latin typeface="+mn-lt"/>
            </a:endParaRP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b              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</a:t>
            </a:r>
            <a:r>
              <a:rPr lang="en-US" altLang="en-US" sz="2400" dirty="0">
                <a:latin typeface="+mn-lt"/>
              </a:rPr>
              <a:t> 11111111  11111110  11010000  00101111 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 -77777</a:t>
            </a:r>
            <a:endParaRPr lang="en-US" altLang="en-US" sz="2400" dirty="0">
              <a:latin typeface="+mn-lt"/>
            </a:endParaRP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b="1" dirty="0">
                <a:latin typeface="+mn-lt"/>
              </a:rPr>
              <a:t>~(a | b)   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 00000000  00000001  00100010  11010000   74448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b="1" dirty="0">
                <a:latin typeface="+mn-lt"/>
              </a:rPr>
              <a:t>(~a | ~b) 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 11111111  11111111  11111111  11111010   -6</a:t>
            </a:r>
          </a:p>
          <a:p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7D96-992A-4C64-AA3D-8BAB0A9AD438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914400" y="381000"/>
            <a:ext cx="760095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u="sng" dirty="0">
                <a:latin typeface="+mn-lt"/>
              </a:rPr>
              <a:t>Left Shift Operator</a:t>
            </a:r>
            <a:r>
              <a:rPr lang="en-US" altLang="en-US" sz="3200" dirty="0">
                <a:latin typeface="+mn-lt"/>
              </a:rPr>
              <a:t>: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Both operands must be integers of some sort.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800" b="1" i="1" dirty="0">
                <a:latin typeface="+mn-lt"/>
              </a:rPr>
              <a:t>expr1 &lt;&lt; expr2</a:t>
            </a:r>
          </a:p>
          <a:p>
            <a:endParaRPr lang="en-US" altLang="en-US" sz="2400" i="1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	causes the bit representation of </a:t>
            </a:r>
            <a:r>
              <a:rPr lang="en-US" altLang="en-US" sz="2400" b="1" i="1" dirty="0">
                <a:latin typeface="+mn-lt"/>
              </a:rPr>
              <a:t>expr1 </a:t>
            </a:r>
          </a:p>
          <a:p>
            <a:r>
              <a:rPr lang="en-US" altLang="en-US" sz="2400" dirty="0">
                <a:latin typeface="+mn-lt"/>
              </a:rPr>
              <a:t>	to be shifted to the left</a:t>
            </a:r>
          </a:p>
          <a:p>
            <a:r>
              <a:rPr lang="en-US" altLang="en-US" sz="2400" dirty="0">
                <a:latin typeface="+mn-lt"/>
              </a:rPr>
              <a:t>	by the number of places specified by </a:t>
            </a:r>
            <a:r>
              <a:rPr lang="en-US" altLang="en-US" sz="2400" b="1" i="1" dirty="0">
                <a:latin typeface="+mn-lt"/>
              </a:rPr>
              <a:t>expr2</a:t>
            </a:r>
            <a:r>
              <a:rPr lang="en-US" altLang="en-US" sz="2400" i="1" dirty="0">
                <a:latin typeface="+mn-lt"/>
              </a:rPr>
              <a:t>.</a:t>
            </a:r>
          </a:p>
          <a:p>
            <a:endParaRPr lang="en-US" altLang="en-US" sz="2400" i="1" dirty="0">
              <a:latin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A8EA-BA05-4432-9AD3-93704829C6D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378447" y="381000"/>
            <a:ext cx="81534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 u="sng" dirty="0">
                <a:latin typeface="+mn-lt"/>
              </a:rPr>
              <a:t>Left Shift Operator Examples</a:t>
            </a:r>
            <a:r>
              <a:rPr lang="en-US" altLang="en-US" sz="3200" dirty="0">
                <a:latin typeface="+mn-lt"/>
              </a:rPr>
              <a:t>:	(1 of 2)</a:t>
            </a:r>
          </a:p>
          <a:p>
            <a:endParaRPr lang="en-US" altLang="en-US" sz="2400" i="1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char c = ‘Z’;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200" i="1" u="sng" dirty="0">
                <a:latin typeface="+mn-lt"/>
              </a:rPr>
              <a:t>Expression</a:t>
            </a:r>
            <a:r>
              <a:rPr lang="en-US" altLang="en-US" sz="2200" dirty="0">
                <a:latin typeface="+mn-lt"/>
              </a:rPr>
              <a:t>     </a:t>
            </a:r>
            <a:r>
              <a:rPr lang="en-US" altLang="en-US" sz="2200" i="1" u="sng" dirty="0">
                <a:latin typeface="+mn-lt"/>
              </a:rPr>
              <a:t>Representation</a:t>
            </a:r>
            <a:r>
              <a:rPr lang="en-US" altLang="en-US" sz="2200" dirty="0">
                <a:latin typeface="+mn-lt"/>
              </a:rPr>
              <a:t>			              </a:t>
            </a:r>
            <a:r>
              <a:rPr lang="en-US" altLang="en-US" sz="2200" i="1" u="sng" dirty="0">
                <a:latin typeface="+mn-lt"/>
              </a:rPr>
              <a:t>Action</a:t>
            </a:r>
            <a:endParaRPr lang="en-US" altLang="en-US" sz="2200" dirty="0">
              <a:latin typeface="+mn-lt"/>
            </a:endParaRPr>
          </a:p>
          <a:p>
            <a:r>
              <a:rPr lang="en-US" altLang="en-US" sz="2200" dirty="0">
                <a:latin typeface="+mn-lt"/>
              </a:rPr>
              <a:t>c	     00000000 00000000 00000000  01011010     un-shifted</a:t>
            </a:r>
          </a:p>
          <a:p>
            <a:endParaRPr lang="en-US" altLang="en-US" sz="2200" dirty="0">
              <a:latin typeface="+mn-lt"/>
            </a:endParaRPr>
          </a:p>
          <a:p>
            <a:r>
              <a:rPr lang="en-US" altLang="en-US" sz="2200" dirty="0">
                <a:latin typeface="+mn-lt"/>
              </a:rPr>
              <a:t>c &lt;&lt; 1          00000000 00000000 00000000  10110100     left-shifted 1</a:t>
            </a:r>
          </a:p>
          <a:p>
            <a:endParaRPr lang="en-US" altLang="en-US" sz="2200" dirty="0">
              <a:latin typeface="+mn-lt"/>
            </a:endParaRPr>
          </a:p>
          <a:p>
            <a:r>
              <a:rPr lang="en-US" altLang="en-US" sz="2200" dirty="0">
                <a:latin typeface="+mn-lt"/>
              </a:rPr>
              <a:t>c &lt;&lt; 4          00000000 00000000 00000101  10100000     left-shifted 4</a:t>
            </a:r>
          </a:p>
          <a:p>
            <a:endParaRPr lang="en-US" altLang="en-US" sz="2200" dirty="0">
              <a:latin typeface="+mn-lt"/>
            </a:endParaRPr>
          </a:p>
          <a:p>
            <a:r>
              <a:rPr lang="en-US" altLang="en-US" sz="2200" dirty="0">
                <a:latin typeface="+mn-lt"/>
              </a:rPr>
              <a:t>c&lt;&lt; 31        00000000 00000000 00000000  00000000     left-shifted 31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8A2D-EBA0-471A-8861-3F078D6DDFC5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666750" y="228600"/>
            <a:ext cx="8401050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u="sng" dirty="0">
                <a:latin typeface="+mn-lt"/>
              </a:rPr>
              <a:t>Another Left Shift Operator Example</a:t>
            </a:r>
            <a:r>
              <a:rPr lang="en-US" altLang="en-US" sz="3200" dirty="0">
                <a:latin typeface="+mn-lt"/>
              </a:rPr>
              <a:t>:	(1 of 2)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Suppose </a:t>
            </a:r>
            <a:r>
              <a:rPr lang="en-US" altLang="en-US" sz="2400" b="1" dirty="0">
                <a:latin typeface="+mn-lt"/>
              </a:rPr>
              <a:t>a</a:t>
            </a:r>
            <a:r>
              <a:rPr lang="en-US" altLang="en-US" sz="2400" dirty="0">
                <a:latin typeface="+mn-lt"/>
              </a:rPr>
              <a:t> is an unsigned integer variable whose value is 0x6db7.  The expression </a:t>
            </a:r>
            <a:r>
              <a:rPr lang="en-US" altLang="en-US" sz="2400" b="1" dirty="0">
                <a:latin typeface="+mn-lt"/>
              </a:rPr>
              <a:t> b = a &lt;&lt; 6;</a:t>
            </a:r>
            <a:r>
              <a:rPr lang="en-US" altLang="en-US" sz="2400" dirty="0">
                <a:latin typeface="+mn-lt"/>
              </a:rPr>
              <a:t>  will shift all bits</a:t>
            </a:r>
          </a:p>
          <a:p>
            <a:r>
              <a:rPr lang="en-US" altLang="en-US" sz="2400" dirty="0">
                <a:latin typeface="+mn-lt"/>
              </a:rPr>
              <a:t>of variable </a:t>
            </a:r>
            <a:r>
              <a:rPr lang="en-US" altLang="en-US" sz="2400" b="1" dirty="0">
                <a:latin typeface="+mn-lt"/>
              </a:rPr>
              <a:t>a</a:t>
            </a:r>
            <a:r>
              <a:rPr lang="en-US" altLang="en-US" sz="2400" dirty="0">
                <a:latin typeface="+mn-lt"/>
              </a:rPr>
              <a:t> six places to the left and </a:t>
            </a:r>
          </a:p>
          <a:p>
            <a:r>
              <a:rPr lang="en-US" altLang="en-US" sz="2400" dirty="0">
                <a:latin typeface="+mn-lt"/>
              </a:rPr>
              <a:t>assign the resulting bit pattern to the unsigned integer variable </a:t>
            </a:r>
            <a:r>
              <a:rPr lang="en-US" altLang="en-US" sz="2400" b="1" dirty="0">
                <a:latin typeface="+mn-lt"/>
              </a:rPr>
              <a:t>b</a:t>
            </a:r>
            <a:r>
              <a:rPr lang="en-US" altLang="en-US" sz="2400" dirty="0">
                <a:latin typeface="+mn-lt"/>
              </a:rPr>
              <a:t>.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      </a:t>
            </a:r>
            <a:r>
              <a:rPr lang="en-US" altLang="en-US" sz="2400" u="sng" dirty="0">
                <a:latin typeface="+mn-lt"/>
              </a:rPr>
              <a:t>lost bits</a:t>
            </a:r>
          </a:p>
          <a:p>
            <a:r>
              <a:rPr lang="en-US" altLang="en-US" sz="2400" dirty="0">
                <a:latin typeface="+mn-lt"/>
              </a:rPr>
              <a:t>a = 0110 11</a:t>
            </a:r>
            <a:r>
              <a:rPr lang="en-US" altLang="en-US" sz="2400" u="sng" dirty="0">
                <a:latin typeface="+mn-lt"/>
              </a:rPr>
              <a:t>01 1011 0111                                     </a:t>
            </a:r>
          </a:p>
          <a:p>
            <a:r>
              <a:rPr lang="en-US" altLang="en-US" sz="2400" dirty="0">
                <a:latin typeface="+mn-lt"/>
              </a:rPr>
              <a:t>                    shift left</a:t>
            </a:r>
          </a:p>
          <a:p>
            <a:r>
              <a:rPr lang="en-US" altLang="en-US" sz="2400" dirty="0">
                <a:latin typeface="+mn-lt"/>
              </a:rPr>
              <a:t>              ___________</a:t>
            </a:r>
          </a:p>
          <a:p>
            <a:r>
              <a:rPr lang="en-US" altLang="en-US" sz="2400" dirty="0">
                <a:latin typeface="+mn-lt"/>
              </a:rPr>
              <a:t>a &lt;&lt; 6 = 0110 1101 11</a:t>
            </a:r>
            <a:r>
              <a:rPr lang="en-US" altLang="en-US" sz="2400" u="sng" dirty="0">
                <a:latin typeface="+mn-lt"/>
              </a:rPr>
              <a:t>00 0000</a:t>
            </a:r>
            <a:r>
              <a:rPr lang="en-US" altLang="en-US" sz="2400" dirty="0">
                <a:latin typeface="+mn-lt"/>
              </a:rPr>
              <a:t>   =   0x6dc0</a:t>
            </a:r>
          </a:p>
          <a:p>
            <a:r>
              <a:rPr lang="en-US" altLang="en-US" sz="2400" dirty="0">
                <a:latin typeface="+mn-lt"/>
              </a:rPr>
              <a:t>                                        filled with 0s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The leftmost 6 bits are lost.  </a:t>
            </a:r>
          </a:p>
          <a:p>
            <a:r>
              <a:rPr lang="en-US" altLang="en-US" sz="2400" dirty="0">
                <a:latin typeface="+mn-lt"/>
              </a:rPr>
              <a:t>The six rightmost bits are zero-filled.</a:t>
            </a:r>
          </a:p>
          <a:p>
            <a:endParaRPr lang="en-US" altLang="en-US" sz="2400" dirty="0">
              <a:latin typeface="+mn-lt"/>
            </a:endParaRPr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>
            <a:off x="2895600" y="3581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 flipH="1">
            <a:off x="1905000" y="4038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72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7CBAD-8B0C-45DD-ACBA-49D0ECB38C2E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838200" y="228600"/>
            <a:ext cx="7924800" cy="6401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u="sng" dirty="0">
                <a:latin typeface="+mn-lt"/>
              </a:rPr>
              <a:t>Right Shift Operator</a:t>
            </a:r>
            <a:r>
              <a:rPr lang="en-US" altLang="en-US" sz="3200" dirty="0">
                <a:latin typeface="+mn-lt"/>
              </a:rPr>
              <a:t>: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Both operands must be integers of some sort.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sz="2400" b="1" i="1" dirty="0">
                <a:latin typeface="+mn-lt"/>
              </a:rPr>
              <a:t>expr1 &gt;&gt; expr2</a:t>
            </a:r>
          </a:p>
          <a:p>
            <a:endParaRPr lang="en-US" altLang="en-US" i="1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Not symmetric to the left shift operator.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For </a:t>
            </a:r>
            <a:r>
              <a:rPr lang="en-US" altLang="en-US" sz="2400" i="1" dirty="0">
                <a:latin typeface="+mn-lt"/>
              </a:rPr>
              <a:t>unsigned </a:t>
            </a:r>
            <a:r>
              <a:rPr lang="en-US" altLang="en-US" sz="2400" dirty="0">
                <a:latin typeface="+mn-lt"/>
              </a:rPr>
              <a:t>integral expressions, </a:t>
            </a:r>
          </a:p>
          <a:p>
            <a:r>
              <a:rPr lang="en-US" altLang="en-US" sz="2400" dirty="0">
                <a:latin typeface="+mn-lt"/>
              </a:rPr>
              <a:t>	0s are shifted at the high end.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For </a:t>
            </a:r>
            <a:r>
              <a:rPr lang="en-US" altLang="en-US" sz="2400" i="1" dirty="0">
                <a:latin typeface="+mn-lt"/>
              </a:rPr>
              <a:t>signed</a:t>
            </a:r>
            <a:r>
              <a:rPr lang="en-US" altLang="en-US" sz="2400" dirty="0">
                <a:latin typeface="+mn-lt"/>
              </a:rPr>
              <a:t> types, some machines shift in 0s, </a:t>
            </a:r>
          </a:p>
          <a:p>
            <a:r>
              <a:rPr lang="en-US" altLang="en-US" sz="2400" dirty="0">
                <a:latin typeface="+mn-lt"/>
              </a:rPr>
              <a:t>	while others shift in sign bits.  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The sign bit is the high-order bit;  </a:t>
            </a:r>
          </a:p>
          <a:p>
            <a:r>
              <a:rPr lang="en-US" altLang="en-US" sz="2400" dirty="0">
                <a:latin typeface="+mn-lt"/>
              </a:rPr>
              <a:t>It is 0 for nonnegative integers </a:t>
            </a:r>
          </a:p>
          <a:p>
            <a:r>
              <a:rPr lang="en-US" altLang="en-US" sz="2400" dirty="0">
                <a:latin typeface="+mn-lt"/>
              </a:rPr>
              <a:t>It is 1 for negative integers</a:t>
            </a:r>
            <a:endParaRPr lang="en-US" altLang="en-US" sz="2400" i="1" dirty="0">
              <a:latin typeface="+mn-lt"/>
            </a:endParaRPr>
          </a:p>
          <a:p>
            <a:endParaRPr lang="en-US" altLang="en-US" sz="2400" i="1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9949-5910-4990-A396-41C97E163673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143000" y="609600"/>
            <a:ext cx="7543800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dirty="0">
                <a:latin typeface="+mn-lt"/>
              </a:rPr>
              <a:t>The C language has Bitwise Operators.</a:t>
            </a:r>
          </a:p>
          <a:p>
            <a:endParaRPr lang="en-US" altLang="en-US" sz="28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They allow us to manipulate bits.</a:t>
            </a:r>
          </a:p>
          <a:p>
            <a:endParaRPr lang="en-US" altLang="en-US" sz="2800" dirty="0">
              <a:latin typeface="+mn-lt"/>
            </a:endParaRPr>
          </a:p>
          <a:p>
            <a:endParaRPr lang="en-US" altLang="en-US" sz="28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May only be applied to </a:t>
            </a:r>
            <a:r>
              <a:rPr lang="en-US" altLang="en-US" sz="2800" b="1" dirty="0">
                <a:latin typeface="+mn-lt"/>
              </a:rPr>
              <a:t>integers</a:t>
            </a:r>
            <a:r>
              <a:rPr lang="en-US" altLang="en-US" sz="2800" dirty="0">
                <a:latin typeface="+mn-lt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n-lt"/>
              </a:rPr>
              <a:t>char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n-lt"/>
              </a:rPr>
              <a:t>short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 err="1">
                <a:latin typeface="+mn-lt"/>
              </a:rPr>
              <a:t>int</a:t>
            </a:r>
            <a:endParaRPr lang="en-US" altLang="en-US" sz="2800" dirty="0">
              <a:latin typeface="+mn-l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n-lt"/>
              </a:rPr>
              <a:t>long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n-lt"/>
              </a:rPr>
              <a:t>unsigned</a:t>
            </a:r>
          </a:p>
          <a:p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BB5F-E3EC-462B-B31F-635203CAE6EB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1534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 u="sng" dirty="0">
                <a:latin typeface="+mn-lt"/>
              </a:rPr>
              <a:t>Right Shift Operator Examples</a:t>
            </a:r>
            <a:r>
              <a:rPr lang="en-US" altLang="en-US" sz="3200" dirty="0">
                <a:latin typeface="+mn-lt"/>
              </a:rPr>
              <a:t>:	(1 of 2)</a:t>
            </a:r>
          </a:p>
          <a:p>
            <a:endParaRPr lang="en-US" altLang="en-US" sz="2400" i="1" dirty="0">
              <a:latin typeface="+mn-lt"/>
            </a:endParaRPr>
          </a:p>
          <a:p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           a = 1 &gt;&gt; 31;  /* shift 1 to the high bit */</a:t>
            </a:r>
          </a:p>
          <a:p>
            <a:r>
              <a:rPr lang="en-US" altLang="en-US" sz="2400" dirty="0">
                <a:latin typeface="+mn-lt"/>
              </a:rPr>
              <a:t>unsigned b = 1 &gt;&gt; 31;  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200" i="1" u="sng" dirty="0">
                <a:latin typeface="+mn-lt"/>
              </a:rPr>
              <a:t>Expression</a:t>
            </a:r>
            <a:r>
              <a:rPr lang="en-US" altLang="en-US" sz="2200" dirty="0">
                <a:latin typeface="+mn-lt"/>
              </a:rPr>
              <a:t>  </a:t>
            </a:r>
            <a:r>
              <a:rPr lang="en-US" altLang="en-US" sz="2200" i="1" u="sng" dirty="0">
                <a:latin typeface="+mn-lt"/>
              </a:rPr>
              <a:t>Representation</a:t>
            </a:r>
            <a:r>
              <a:rPr lang="en-US" altLang="en-US" sz="2200" dirty="0">
                <a:latin typeface="+mn-lt"/>
              </a:rPr>
              <a:t>			             </a:t>
            </a:r>
            <a:r>
              <a:rPr lang="en-US" altLang="en-US" sz="2200" i="1" u="sng" dirty="0">
                <a:latin typeface="+mn-lt"/>
              </a:rPr>
              <a:t>Action</a:t>
            </a:r>
            <a:endParaRPr lang="en-US" altLang="en-US" sz="2200" dirty="0">
              <a:latin typeface="+mn-lt"/>
            </a:endParaRPr>
          </a:p>
          <a:p>
            <a:r>
              <a:rPr lang="en-US" altLang="en-US" sz="2200" dirty="0">
                <a:latin typeface="+mn-lt"/>
              </a:rPr>
              <a:t>a	    00000000 00000000 00000000  01011010     </a:t>
            </a:r>
            <a:r>
              <a:rPr lang="en-US" altLang="en-US" sz="2200" dirty="0" err="1">
                <a:latin typeface="+mn-lt"/>
              </a:rPr>
              <a:t>unshifted</a:t>
            </a:r>
            <a:endParaRPr lang="en-US" altLang="en-US" sz="2200" dirty="0">
              <a:latin typeface="+mn-lt"/>
            </a:endParaRPr>
          </a:p>
          <a:p>
            <a:r>
              <a:rPr lang="en-US" altLang="en-US" sz="2200" b="1" dirty="0">
                <a:latin typeface="+mn-lt"/>
              </a:rPr>
              <a:t>a &gt;&gt;3         </a:t>
            </a:r>
            <a:r>
              <a:rPr lang="en-US" altLang="en-US" sz="2200" dirty="0">
                <a:latin typeface="+mn-lt"/>
              </a:rPr>
              <a:t>00000000 00000000 00000000  00001011     right-shifted 3</a:t>
            </a:r>
          </a:p>
          <a:p>
            <a:endParaRPr lang="en-US" altLang="en-US" sz="2200" dirty="0">
              <a:latin typeface="+mn-lt"/>
            </a:endParaRPr>
          </a:p>
          <a:p>
            <a:r>
              <a:rPr lang="en-US" altLang="en-US" sz="2200" dirty="0">
                <a:latin typeface="+mn-lt"/>
              </a:rPr>
              <a:t>b                00000000 00000000 00000101  10100000      </a:t>
            </a:r>
            <a:r>
              <a:rPr lang="en-US" altLang="en-US" sz="2200" dirty="0" err="1">
                <a:latin typeface="+mn-lt"/>
              </a:rPr>
              <a:t>unshifted</a:t>
            </a:r>
            <a:r>
              <a:rPr lang="en-US" altLang="en-US" sz="2200" dirty="0">
                <a:latin typeface="+mn-lt"/>
              </a:rPr>
              <a:t> </a:t>
            </a:r>
          </a:p>
          <a:p>
            <a:r>
              <a:rPr lang="en-US" altLang="en-US" sz="2200" b="1" dirty="0">
                <a:latin typeface="+mn-lt"/>
              </a:rPr>
              <a:t>b &gt;&gt; 3       </a:t>
            </a:r>
            <a:r>
              <a:rPr lang="en-US" altLang="en-US" sz="2200" dirty="0">
                <a:latin typeface="+mn-lt"/>
              </a:rPr>
              <a:t>00000000 00000000 00000000  10110100      right-shifted 3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2E2E-AB28-45AC-BB11-3E78290E030A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8534400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u="sng" dirty="0">
                <a:latin typeface="+mn-lt"/>
              </a:rPr>
              <a:t>Another Right Shift Operator Example</a:t>
            </a:r>
            <a:r>
              <a:rPr lang="en-US" altLang="en-US" sz="3200" dirty="0">
                <a:latin typeface="+mn-lt"/>
              </a:rPr>
              <a:t>:        (2 of 2)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Suppose </a:t>
            </a:r>
            <a:r>
              <a:rPr lang="en-US" altLang="en-US" sz="2400" b="1" dirty="0">
                <a:latin typeface="+mn-lt"/>
              </a:rPr>
              <a:t>a</a:t>
            </a:r>
            <a:r>
              <a:rPr lang="en-US" altLang="en-US" sz="2400" dirty="0">
                <a:latin typeface="+mn-lt"/>
              </a:rPr>
              <a:t> is an unsigned integer variable whose value is 0x6db7.  The expression </a:t>
            </a:r>
            <a:r>
              <a:rPr lang="en-US" altLang="en-US" sz="2400" b="1" dirty="0">
                <a:latin typeface="+mn-lt"/>
              </a:rPr>
              <a:t> b = a &gt;&gt; 6;</a:t>
            </a:r>
            <a:r>
              <a:rPr lang="en-US" altLang="en-US" sz="2400" dirty="0">
                <a:latin typeface="+mn-lt"/>
              </a:rPr>
              <a:t>  will shift all bits of </a:t>
            </a:r>
            <a:r>
              <a:rPr lang="en-US" altLang="en-US" sz="2400" b="1" dirty="0">
                <a:latin typeface="+mn-lt"/>
              </a:rPr>
              <a:t>a</a:t>
            </a:r>
            <a:r>
              <a:rPr lang="en-US" altLang="en-US" sz="2400" dirty="0">
                <a:latin typeface="+mn-lt"/>
              </a:rPr>
              <a:t> six places </a:t>
            </a:r>
          </a:p>
          <a:p>
            <a:r>
              <a:rPr lang="en-US" altLang="en-US" sz="2400" dirty="0">
                <a:latin typeface="+mn-lt"/>
              </a:rPr>
              <a:t>to the right and assign the resulting bit pattern to the unsigned integer variable </a:t>
            </a:r>
            <a:r>
              <a:rPr lang="en-US" altLang="en-US" sz="2400" b="1" dirty="0">
                <a:latin typeface="+mn-lt"/>
              </a:rPr>
              <a:t>b</a:t>
            </a:r>
            <a:r>
              <a:rPr lang="en-US" altLang="en-US" sz="2400" dirty="0">
                <a:latin typeface="+mn-lt"/>
              </a:rPr>
              <a:t>.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                                </a:t>
            </a:r>
            <a:r>
              <a:rPr lang="en-US" altLang="en-US" sz="2400" u="sng" dirty="0">
                <a:latin typeface="+mn-lt"/>
              </a:rPr>
              <a:t>lost bits</a:t>
            </a:r>
          </a:p>
          <a:p>
            <a:r>
              <a:rPr lang="en-US" altLang="en-US" sz="2400" dirty="0">
                <a:latin typeface="+mn-lt"/>
              </a:rPr>
              <a:t>a = </a:t>
            </a:r>
            <a:r>
              <a:rPr lang="en-US" altLang="en-US" sz="2400" u="sng" dirty="0">
                <a:latin typeface="+mn-lt"/>
              </a:rPr>
              <a:t>0110 1101 10</a:t>
            </a:r>
            <a:r>
              <a:rPr lang="en-US" altLang="en-US" sz="2400" dirty="0">
                <a:latin typeface="+mn-lt"/>
              </a:rPr>
              <a:t>11 0111 </a:t>
            </a:r>
            <a:r>
              <a:rPr lang="en-US" altLang="en-US" sz="2400" u="sng" dirty="0">
                <a:latin typeface="+mn-lt"/>
              </a:rPr>
              <a:t>                                    </a:t>
            </a:r>
          </a:p>
          <a:p>
            <a:r>
              <a:rPr lang="en-US" altLang="en-US" sz="2400" dirty="0">
                <a:latin typeface="+mn-lt"/>
              </a:rPr>
              <a:t>          shift right                                                 </a:t>
            </a:r>
          </a:p>
          <a:p>
            <a:r>
              <a:rPr lang="en-US" altLang="en-US" sz="2400" dirty="0">
                <a:latin typeface="+mn-lt"/>
              </a:rPr>
              <a:t>                              ___________</a:t>
            </a:r>
          </a:p>
          <a:p>
            <a:r>
              <a:rPr lang="en-US" altLang="en-US" sz="2400" dirty="0">
                <a:latin typeface="+mn-lt"/>
              </a:rPr>
              <a:t>a &lt;&lt; 6 = </a:t>
            </a:r>
            <a:r>
              <a:rPr lang="en-US" altLang="en-US" sz="2400" u="sng" dirty="0">
                <a:latin typeface="+mn-lt"/>
              </a:rPr>
              <a:t>0000 00</a:t>
            </a:r>
            <a:r>
              <a:rPr lang="en-US" altLang="en-US" sz="2400" dirty="0">
                <a:latin typeface="+mn-lt"/>
              </a:rPr>
              <a:t>01 1011 0110 =   0x1b6</a:t>
            </a:r>
          </a:p>
          <a:p>
            <a:r>
              <a:rPr lang="en-US" altLang="en-US" sz="2400" dirty="0">
                <a:latin typeface="+mn-lt"/>
              </a:rPr>
              <a:t>            filled with 0s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The rightmost 6 bits are lost.  </a:t>
            </a:r>
          </a:p>
          <a:p>
            <a:r>
              <a:rPr lang="en-US" altLang="en-US" sz="2400" dirty="0">
                <a:latin typeface="+mn-lt"/>
              </a:rPr>
              <a:t>The six leftmost bits are zero-filled.</a:t>
            </a:r>
          </a:p>
          <a:p>
            <a:endParaRPr lang="en-US" altLang="en-US" sz="2400" dirty="0">
              <a:latin typeface="+mn-lt"/>
            </a:endParaRPr>
          </a:p>
        </p:txBody>
      </p:sp>
      <p:sp>
        <p:nvSpPr>
          <p:cNvPr id="65539" name="Line 3"/>
          <p:cNvSpPr>
            <a:spLocks noChangeShapeType="1"/>
          </p:cNvSpPr>
          <p:nvPr/>
        </p:nvSpPr>
        <p:spPr bwMode="auto">
          <a:xfrm>
            <a:off x="2895600" y="3581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>
            <a:off x="2667000" y="38100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54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966E-A4B1-444A-A401-A740666F0242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876300" y="501670"/>
            <a:ext cx="7391400" cy="643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/>
              <a:t>// What does athena do with right shift?</a:t>
            </a:r>
          </a:p>
          <a:p>
            <a:endParaRPr lang="en-US" sz="2000" dirty="0"/>
          </a:p>
          <a:p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	         // </a:t>
            </a:r>
            <a:r>
              <a:rPr lang="en-US" sz="2000" dirty="0" err="1"/>
              <a:t>right_shift.c</a:t>
            </a:r>
            <a:endParaRPr lang="en-US" sz="2000" dirty="0"/>
          </a:p>
          <a:p>
            <a:r>
              <a:rPr lang="en-US" sz="2000" dirty="0"/>
              <a:t>#include &lt;</a:t>
            </a:r>
            <a:r>
              <a:rPr lang="en-US" sz="2000" dirty="0" err="1"/>
              <a:t>stdlib.h</a:t>
            </a:r>
            <a:r>
              <a:rPr lang="en-US" sz="2000" dirty="0"/>
              <a:t>&gt;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main (void)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 unsigned a = 0xf05a;  //1111000001011010</a:t>
            </a:r>
          </a:p>
          <a:p>
            <a:r>
              <a:rPr lang="en-US" sz="2000" dirty="0"/>
              <a:t>     </a:t>
            </a:r>
            <a:r>
              <a:rPr lang="en-US" sz="2000" dirty="0" err="1"/>
              <a:t>int</a:t>
            </a:r>
            <a:r>
              <a:rPr lang="en-US" sz="2000" dirty="0"/>
              <a:t> b = a;</a:t>
            </a:r>
          </a:p>
          <a:p>
            <a:r>
              <a:rPr lang="en-US" sz="2000" dirty="0"/>
              <a:t>    </a:t>
            </a:r>
          </a:p>
          <a:p>
            <a:r>
              <a:rPr lang="pt-BR" sz="2000" dirty="0"/>
              <a:t>     printf("\nOriginal numbers: \n\n");</a:t>
            </a:r>
          </a:p>
          <a:p>
            <a:r>
              <a:rPr lang="en-US" sz="2000" dirty="0"/>
              <a:t>     </a:t>
            </a:r>
            <a:r>
              <a:rPr lang="en-US" sz="2000" dirty="0" err="1"/>
              <a:t>printf</a:t>
            </a:r>
            <a:r>
              <a:rPr lang="en-US" sz="2000" dirty="0"/>
              <a:t>("Unsigned %u. Integer %d.\n", a, b);</a:t>
            </a:r>
          </a:p>
          <a:p>
            <a:r>
              <a:rPr lang="en-US" sz="2000" dirty="0"/>
              <a:t>     </a:t>
            </a:r>
            <a:r>
              <a:rPr lang="en-US" sz="2000" dirty="0" err="1"/>
              <a:t>printf</a:t>
            </a:r>
            <a:r>
              <a:rPr lang="en-US" sz="2000" dirty="0"/>
              <a:t>("Both in Hex %x. %x.\n", a, b);</a:t>
            </a:r>
          </a:p>
          <a:p>
            <a:endParaRPr lang="en-US" sz="2000" dirty="0"/>
          </a:p>
          <a:p>
            <a:r>
              <a:rPr lang="en-US" sz="2000" dirty="0"/>
              <a:t>     </a:t>
            </a:r>
            <a:r>
              <a:rPr lang="en-US" sz="2000" dirty="0" err="1"/>
              <a:t>printf</a:t>
            </a:r>
            <a:r>
              <a:rPr lang="en-US" sz="2000" dirty="0"/>
              <a:t>("\</a:t>
            </a:r>
            <a:r>
              <a:rPr lang="en-US" sz="2000" dirty="0" err="1"/>
              <a:t>nAfter</a:t>
            </a:r>
            <a:r>
              <a:rPr lang="en-US" sz="2000" dirty="0"/>
              <a:t> the right shift: \n");</a:t>
            </a:r>
          </a:p>
          <a:p>
            <a:r>
              <a:rPr lang="en-US" sz="2000" dirty="0"/>
              <a:t>     printf("a, in Hex %x.\n", a &gt;&gt; 6);</a:t>
            </a:r>
          </a:p>
          <a:p>
            <a:r>
              <a:rPr lang="en-US" sz="2000" dirty="0"/>
              <a:t>     printf("b, in Hex %x.\n", b &gt;&gt; 6);</a:t>
            </a:r>
          </a:p>
          <a:p>
            <a:r>
              <a:rPr lang="en-US" sz="2000" dirty="0"/>
              <a:t>     return EXIT_SUCCESS;</a:t>
            </a:r>
          </a:p>
          <a:p>
            <a:r>
              <a:rPr lang="en-US" sz="2000" dirty="0"/>
              <a:t>}	</a:t>
            </a:r>
          </a:p>
          <a:p>
            <a:r>
              <a:rPr lang="en-US" altLang="en-US" sz="2000" dirty="0">
                <a:latin typeface="+mn-lt"/>
              </a:rPr>
              <a:t>	/* the output on next page */</a:t>
            </a:r>
          </a:p>
          <a:p>
            <a:endParaRPr lang="en-US" altLang="en-US" sz="1600" dirty="0">
              <a:latin typeface="+mn-lt"/>
            </a:endParaRPr>
          </a:p>
          <a:p>
            <a:endParaRPr lang="en-US" altLang="en-US" sz="1600" dirty="0">
              <a:latin typeface="+mn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966E-A4B1-444A-A401-A740666F0242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914400" y="381000"/>
            <a:ext cx="5867400" cy="557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>
                <a:latin typeface="+mn-lt"/>
              </a:rPr>
              <a:t>/* </a:t>
            </a:r>
            <a:r>
              <a:rPr lang="en-US" altLang="en-US" sz="2800" dirty="0" err="1">
                <a:latin typeface="+mn-lt"/>
              </a:rPr>
              <a:t>rightshift.c</a:t>
            </a:r>
            <a:r>
              <a:rPr lang="en-US" altLang="en-US" sz="2800" dirty="0">
                <a:latin typeface="+mn-lt"/>
              </a:rPr>
              <a:t>  output*/</a:t>
            </a:r>
          </a:p>
          <a:p>
            <a:r>
              <a:rPr lang="en-US" altLang="en-US" sz="2400" dirty="0">
                <a:latin typeface="+mn-lt"/>
              </a:rPr>
              <a:t>	</a:t>
            </a:r>
          </a:p>
          <a:p>
            <a:r>
              <a:rPr lang="en-US" altLang="en-US" sz="2400" dirty="0">
                <a:latin typeface="+mn-lt"/>
              </a:rPr>
              <a:t>[</a:t>
            </a:r>
            <a:r>
              <a:rPr lang="en-US" altLang="en-US" sz="2400" dirty="0" err="1">
                <a:latin typeface="+mn-lt"/>
              </a:rPr>
              <a:t>bielr@athena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ClassExamples</a:t>
            </a:r>
            <a:r>
              <a:rPr lang="en-US" altLang="en-US" sz="2400" dirty="0">
                <a:latin typeface="+mn-lt"/>
              </a:rPr>
              <a:t>]&gt; </a:t>
            </a:r>
            <a:r>
              <a:rPr lang="en-US" altLang="en-US" sz="2400" b="1" dirty="0" err="1">
                <a:latin typeface="+mn-lt"/>
              </a:rPr>
              <a:t>rightshift</a:t>
            </a:r>
            <a:endParaRPr lang="en-US" altLang="en-US" sz="2400" b="1" dirty="0">
              <a:latin typeface="+mn-lt"/>
            </a:endParaRPr>
          </a:p>
          <a:p>
            <a:endParaRPr lang="en-US" altLang="en-US" sz="16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Original numbers:</a:t>
            </a:r>
          </a:p>
          <a:p>
            <a:r>
              <a:rPr lang="en-US" altLang="en-US" sz="2400" dirty="0">
                <a:latin typeface="+mn-lt"/>
              </a:rPr>
              <a:t>Unsigned 61530. Integer 61530.</a:t>
            </a:r>
          </a:p>
          <a:p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b="1" dirty="0">
                <a:latin typeface="+mn-lt"/>
              </a:rPr>
              <a:t>Bits = 1111000001 011010</a:t>
            </a:r>
          </a:p>
          <a:p>
            <a:r>
              <a:rPr lang="en-US" altLang="en-US" sz="2400" dirty="0">
                <a:latin typeface="+mn-lt"/>
              </a:rPr>
              <a:t>Both in Hex f05a. f05a.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After the right shift:</a:t>
            </a:r>
          </a:p>
          <a:p>
            <a:r>
              <a:rPr lang="en-US" altLang="en-US" sz="2400" dirty="0">
                <a:latin typeface="+mn-lt"/>
              </a:rPr>
              <a:t>a in Hex 3c1.</a:t>
            </a:r>
          </a:p>
          <a:p>
            <a:r>
              <a:rPr lang="en-US" altLang="en-US" sz="2400" dirty="0">
                <a:latin typeface="+mn-lt"/>
              </a:rPr>
              <a:t>b in Hex 3c1.</a:t>
            </a:r>
          </a:p>
          <a:p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b="1" dirty="0">
                <a:latin typeface="+mn-lt"/>
              </a:rPr>
              <a:t>Bits = 000000 1111000001</a:t>
            </a:r>
          </a:p>
          <a:p>
            <a:endParaRPr lang="en-US" altLang="en-US" sz="2400" b="1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// It shifts in zeros rather than signed bits.</a:t>
            </a:r>
          </a:p>
        </p:txBody>
      </p:sp>
    </p:spTree>
    <p:extLst>
      <p:ext uri="{BB962C8B-B14F-4D97-AF65-F5344CB8AC3E}">
        <p14:creationId xmlns:p14="http://schemas.microsoft.com/office/powerpoint/2010/main" val="762219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E1B-D1B5-437C-A249-82A4A86FC37E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762000" y="228600"/>
            <a:ext cx="7162800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>
                <a:latin typeface="+mn-lt"/>
              </a:rPr>
              <a:t>Just like we can do a += 5;  or  a = a + 5;</a:t>
            </a:r>
          </a:p>
          <a:p>
            <a:r>
              <a:rPr lang="en-US" altLang="en-US" sz="2800" dirty="0">
                <a:latin typeface="+mn-lt"/>
              </a:rPr>
              <a:t>the same works for the bit operators.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unsigned a = 0x6db7;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274814"/>
              </p:ext>
            </p:extLst>
          </p:nvPr>
        </p:nvGraphicFramePr>
        <p:xfrm>
          <a:off x="838200" y="2209800"/>
          <a:ext cx="6629399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2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5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Expression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Equivalent Expression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Final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2800" dirty="0">
                          <a:latin typeface="+mn-lt"/>
                        </a:rPr>
                        <a:t>a &amp;= 0x7f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2800" dirty="0">
                          <a:latin typeface="+mn-lt"/>
                        </a:rPr>
                        <a:t>a = a  &amp; 0x7f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800" dirty="0">
                          <a:latin typeface="+mn-lt"/>
                        </a:rPr>
                        <a:t>0x37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2800" dirty="0">
                          <a:latin typeface="+mn-lt"/>
                        </a:rPr>
                        <a:t>a  ~= 0x7f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2800" dirty="0">
                          <a:latin typeface="+mn-lt"/>
                        </a:rPr>
                        <a:t>a = a</a:t>
                      </a:r>
                      <a:r>
                        <a:rPr lang="en-US" altLang="en-US" sz="2800" baseline="0" dirty="0">
                          <a:latin typeface="+mn-lt"/>
                        </a:rPr>
                        <a:t>  </a:t>
                      </a:r>
                      <a:r>
                        <a:rPr lang="en-US" altLang="en-US" sz="2800" dirty="0">
                          <a:latin typeface="+mn-lt"/>
                        </a:rPr>
                        <a:t>~  0x7f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800" dirty="0">
                          <a:latin typeface="+mn-lt"/>
                        </a:rPr>
                        <a:t>0x6dc8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2800" dirty="0">
                          <a:latin typeface="+mn-lt"/>
                        </a:rPr>
                        <a:t>a   |= 0x7f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2800" dirty="0">
                          <a:latin typeface="+mn-lt"/>
                        </a:rPr>
                        <a:t>a = a  |  0x7f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800" dirty="0">
                          <a:latin typeface="+mn-lt"/>
                        </a:rPr>
                        <a:t>0x6dff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2800" dirty="0">
                          <a:latin typeface="+mn-lt"/>
                        </a:rPr>
                        <a:t>a  &lt;&lt;= 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2800" dirty="0">
                          <a:latin typeface="+mn-lt"/>
                        </a:rPr>
                        <a:t>a = a  &lt;&lt; 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2800" dirty="0">
                          <a:latin typeface="+mn-lt"/>
                        </a:rPr>
                        <a:t>0xb6e0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2800" dirty="0">
                          <a:latin typeface="+mn-lt"/>
                        </a:rPr>
                        <a:t>a  &gt;&gt;= 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2800" dirty="0">
                          <a:latin typeface="+mn-lt"/>
                        </a:rPr>
                        <a:t>a = a  &gt;&gt; 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800" dirty="0">
                          <a:latin typeface="+mn-lt"/>
                        </a:rPr>
                        <a:t>0x36d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678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sizeof</a:t>
            </a:r>
            <a:r>
              <a:rPr lang="en-US" dirty="0">
                <a:latin typeface="+mn-lt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</a:t>
            </a:r>
            <a:r>
              <a:rPr lang="en-US" sz="2800" b="1" dirty="0" err="1"/>
              <a:t>sizeof</a:t>
            </a:r>
            <a:r>
              <a:rPr lang="en-US" sz="2800" dirty="0"/>
              <a:t> unary operator is used to obtain the </a:t>
            </a:r>
            <a:r>
              <a:rPr lang="en-US" sz="2800" b="1" dirty="0"/>
              <a:t>size of</a:t>
            </a:r>
            <a:r>
              <a:rPr lang="en-US" sz="2800" dirty="0"/>
              <a:t> a variable or datatype</a:t>
            </a:r>
          </a:p>
          <a:p>
            <a:r>
              <a:rPr lang="en-US" sz="2800" dirty="0"/>
              <a:t>Used in </a:t>
            </a:r>
            <a:r>
              <a:rPr lang="en-US" sz="2800"/>
              <a:t>Lab 8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Reminder:  there are 8 bits in a byte.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5DF1E5-C2E1-43BE-8B6C-19F1A006E7A8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166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C994D4-F52F-4963-B4BB-69EA90D87627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81000"/>
            <a:ext cx="7162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/*---------------------------------------------------(1 of 3)-----*/</a:t>
            </a:r>
          </a:p>
          <a:p>
            <a:r>
              <a:rPr lang="en-US" sz="2400" dirty="0">
                <a:latin typeface="+mn-lt"/>
              </a:rPr>
              <a:t>/* Your Name           */</a:t>
            </a:r>
          </a:p>
          <a:p>
            <a:r>
              <a:rPr lang="en-US" sz="2400" dirty="0">
                <a:latin typeface="+mn-lt"/>
              </a:rPr>
              <a:t>/* </a:t>
            </a:r>
            <a:r>
              <a:rPr lang="en-US" sz="2400" b="1" dirty="0">
                <a:latin typeface="+mn-lt"/>
              </a:rPr>
              <a:t>Lab 8   left-shift   </a:t>
            </a:r>
            <a:r>
              <a:rPr lang="en-US" sz="2400" dirty="0">
                <a:latin typeface="+mn-lt"/>
              </a:rPr>
              <a:t>*/</a:t>
            </a:r>
          </a:p>
          <a:p>
            <a:r>
              <a:rPr lang="en-US" sz="2400" dirty="0">
                <a:latin typeface="+mn-lt"/>
              </a:rPr>
              <a:t>#include &lt;</a:t>
            </a:r>
            <a:r>
              <a:rPr lang="en-US" sz="2400" dirty="0" err="1">
                <a:latin typeface="+mn-lt"/>
              </a:rPr>
              <a:t>stdio.h</a:t>
            </a:r>
            <a:r>
              <a:rPr lang="en-US" sz="2400" dirty="0">
                <a:latin typeface="+mn-lt"/>
              </a:rPr>
              <a:t>&gt;</a:t>
            </a:r>
          </a:p>
          <a:p>
            <a:r>
              <a:rPr lang="en-US" sz="2400" dirty="0">
                <a:latin typeface="+mn-lt"/>
              </a:rPr>
              <a:t>#include &lt;</a:t>
            </a:r>
            <a:r>
              <a:rPr lang="en-US" sz="2400" dirty="0" err="1">
                <a:latin typeface="+mn-lt"/>
              </a:rPr>
              <a:t>stdlib.h</a:t>
            </a:r>
            <a:r>
              <a:rPr lang="en-US" sz="2400" dirty="0">
                <a:latin typeface="+mn-lt"/>
              </a:rPr>
              <a:t>&gt;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/* Function Prototypes */</a:t>
            </a:r>
          </a:p>
          <a:p>
            <a:r>
              <a:rPr lang="en-US" sz="2400" dirty="0">
                <a:latin typeface="+mn-lt"/>
              </a:rPr>
              <a:t>void </a:t>
            </a:r>
            <a:r>
              <a:rPr lang="en-US" sz="2400" dirty="0" err="1">
                <a:latin typeface="+mn-lt"/>
              </a:rPr>
              <a:t>bitprint</a:t>
            </a:r>
            <a:r>
              <a:rPr lang="en-US" sz="2400" dirty="0">
                <a:latin typeface="+mn-lt"/>
              </a:rPr>
              <a:t> (unsigned </a:t>
            </a:r>
            <a:r>
              <a:rPr lang="en-US" sz="2400" dirty="0" err="1">
                <a:latin typeface="+mn-lt"/>
              </a:rPr>
              <a:t>num</a:t>
            </a:r>
            <a:r>
              <a:rPr lang="en-US" sz="2400" dirty="0">
                <a:latin typeface="+mn-lt"/>
              </a:rPr>
              <a:t>);</a:t>
            </a:r>
          </a:p>
          <a:p>
            <a:r>
              <a:rPr lang="en-US" sz="2400" dirty="0" err="1">
                <a:latin typeface="+mn-lt"/>
              </a:rPr>
              <a:t>int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circular_shift</a:t>
            </a:r>
            <a:r>
              <a:rPr lang="en-US" sz="2400" dirty="0">
                <a:latin typeface="+mn-lt"/>
              </a:rPr>
              <a:t>(unsigned </a:t>
            </a:r>
            <a:r>
              <a:rPr lang="en-US" sz="2400" dirty="0" err="1">
                <a:latin typeface="+mn-lt"/>
              </a:rPr>
              <a:t>num</a:t>
            </a:r>
            <a:r>
              <a:rPr lang="en-US" sz="2400" dirty="0">
                <a:latin typeface="+mn-lt"/>
              </a:rPr>
              <a:t>, </a:t>
            </a:r>
            <a:r>
              <a:rPr lang="en-US" sz="2400" dirty="0" err="1">
                <a:latin typeface="+mn-lt"/>
              </a:rPr>
              <a:t>int</a:t>
            </a:r>
            <a:r>
              <a:rPr lang="en-US" sz="2400" dirty="0">
                <a:latin typeface="+mn-lt"/>
              </a:rPr>
              <a:t> n);</a:t>
            </a:r>
          </a:p>
          <a:p>
            <a:r>
              <a:rPr lang="en-US" sz="2400" dirty="0"/>
              <a:t>/*--------------------------------------------------------------*/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main (void)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left_count</a:t>
            </a:r>
            <a:r>
              <a:rPr lang="en-US" sz="2400" dirty="0"/>
              <a:t>;</a:t>
            </a:r>
          </a:p>
          <a:p>
            <a:r>
              <a:rPr lang="en-US" sz="2400" dirty="0"/>
              <a:t>    unsigned </a:t>
            </a:r>
            <a:r>
              <a:rPr lang="en-US" sz="2400" dirty="0" err="1"/>
              <a:t>num</a:t>
            </a:r>
            <a:r>
              <a:rPr lang="en-US" sz="2400" dirty="0"/>
              <a:t>;              /* the starting number */</a:t>
            </a:r>
          </a:p>
          <a:p>
            <a:r>
              <a:rPr lang="en-US" sz="2400" dirty="0"/>
              <a:t>    unsigned </a:t>
            </a:r>
            <a:r>
              <a:rPr lang="en-US" sz="2400" dirty="0" err="1"/>
              <a:t>shifted_num</a:t>
            </a:r>
            <a:r>
              <a:rPr lang="en-US" sz="2400" dirty="0"/>
              <a:t>;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0660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C994D4-F52F-4963-B4BB-69EA90D87627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416262"/>
            <a:ext cx="8229600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+mn-lt"/>
              </a:rPr>
              <a:t>    do {							(2 of 3)</a:t>
            </a:r>
          </a:p>
          <a:p>
            <a:r>
              <a:rPr lang="en-US" sz="2100" dirty="0">
                <a:latin typeface="+mn-lt"/>
              </a:rPr>
              <a:t>          /* read a unsigned integer */</a:t>
            </a:r>
          </a:p>
          <a:p>
            <a:r>
              <a:rPr lang="en-US" sz="2100" dirty="0">
                <a:latin typeface="+mn-lt"/>
              </a:rPr>
              <a:t>          printf("\n\</a:t>
            </a:r>
            <a:r>
              <a:rPr lang="en-US" sz="2100" dirty="0" err="1">
                <a:latin typeface="+mn-lt"/>
              </a:rPr>
              <a:t>nEnter</a:t>
            </a:r>
            <a:r>
              <a:rPr lang="en-US" sz="2100" dirty="0">
                <a:latin typeface="+mn-lt"/>
              </a:rPr>
              <a:t> an unsigned integer value (0 to stop):  ");</a:t>
            </a:r>
          </a:p>
          <a:p>
            <a:r>
              <a:rPr lang="en-US" sz="2100" dirty="0">
                <a:latin typeface="+mn-lt"/>
              </a:rPr>
              <a:t>          </a:t>
            </a:r>
            <a:r>
              <a:rPr lang="en-US" sz="2100" dirty="0" err="1">
                <a:latin typeface="+mn-lt"/>
              </a:rPr>
              <a:t>scanf</a:t>
            </a:r>
            <a:r>
              <a:rPr lang="en-US" sz="2100" dirty="0">
                <a:latin typeface="+mn-lt"/>
              </a:rPr>
              <a:t>("%d", &amp;</a:t>
            </a:r>
            <a:r>
              <a:rPr lang="en-US" sz="2100" dirty="0" err="1">
                <a:latin typeface="+mn-lt"/>
              </a:rPr>
              <a:t>num</a:t>
            </a:r>
            <a:r>
              <a:rPr lang="en-US" sz="2100" dirty="0">
                <a:latin typeface="+mn-lt"/>
              </a:rPr>
              <a:t>); </a:t>
            </a:r>
          </a:p>
          <a:p>
            <a:endParaRPr lang="en-US" sz="2100" dirty="0">
              <a:latin typeface="+mn-lt"/>
            </a:endParaRPr>
          </a:p>
          <a:p>
            <a:r>
              <a:rPr lang="en-US" sz="2100" dirty="0">
                <a:latin typeface="+mn-lt"/>
              </a:rPr>
              <a:t>          if (</a:t>
            </a:r>
            <a:r>
              <a:rPr lang="en-US" sz="2100" dirty="0" err="1">
                <a:latin typeface="+mn-lt"/>
              </a:rPr>
              <a:t>num</a:t>
            </a:r>
            <a:r>
              <a:rPr lang="en-US" sz="2100" dirty="0">
                <a:latin typeface="+mn-lt"/>
              </a:rPr>
              <a:t> != 0) {</a:t>
            </a:r>
          </a:p>
          <a:p>
            <a:r>
              <a:rPr lang="en-US" sz="2100" dirty="0">
                <a:latin typeface="+mn-lt"/>
              </a:rPr>
              <a:t> 	 printf("\n\</a:t>
            </a:r>
            <a:r>
              <a:rPr lang="en-US" sz="2100" dirty="0" err="1">
                <a:latin typeface="+mn-lt"/>
              </a:rPr>
              <a:t>nEnter</a:t>
            </a:r>
            <a:r>
              <a:rPr lang="en-US" sz="2100" dirty="0">
                <a:latin typeface="+mn-lt"/>
              </a:rPr>
              <a:t> an unsigned integer value for the left shift:  ");</a:t>
            </a:r>
          </a:p>
          <a:p>
            <a:r>
              <a:rPr lang="en-US" sz="2100" dirty="0">
                <a:latin typeface="+mn-lt"/>
              </a:rPr>
              <a:t>	 </a:t>
            </a:r>
            <a:r>
              <a:rPr lang="en-US" sz="2100" dirty="0" err="1">
                <a:latin typeface="+mn-lt"/>
              </a:rPr>
              <a:t>scanf</a:t>
            </a:r>
            <a:r>
              <a:rPr lang="en-US" sz="2100" dirty="0">
                <a:latin typeface="+mn-lt"/>
              </a:rPr>
              <a:t>("%d", &amp;</a:t>
            </a:r>
            <a:r>
              <a:rPr lang="en-US" sz="2100" dirty="0" err="1">
                <a:latin typeface="+mn-lt"/>
              </a:rPr>
              <a:t>left_count</a:t>
            </a:r>
            <a:r>
              <a:rPr lang="en-US" sz="2100" dirty="0">
                <a:latin typeface="+mn-lt"/>
              </a:rPr>
              <a:t>); </a:t>
            </a:r>
          </a:p>
          <a:p>
            <a:r>
              <a:rPr lang="en-US" sz="2100" dirty="0">
                <a:latin typeface="+mn-lt"/>
              </a:rPr>
              <a:t>	 printf("\n\</a:t>
            </a:r>
            <a:r>
              <a:rPr lang="en-US" sz="2100" dirty="0" err="1">
                <a:latin typeface="+mn-lt"/>
              </a:rPr>
              <a:t>nOriginal</a:t>
            </a:r>
            <a:r>
              <a:rPr lang="en-US" sz="2100" dirty="0">
                <a:latin typeface="+mn-lt"/>
              </a:rPr>
              <a:t> is %</a:t>
            </a:r>
            <a:r>
              <a:rPr lang="en-US" sz="2100" dirty="0" err="1">
                <a:latin typeface="+mn-lt"/>
              </a:rPr>
              <a:t>i</a:t>
            </a:r>
            <a:r>
              <a:rPr lang="en-US" sz="2100" dirty="0">
                <a:latin typeface="+mn-lt"/>
              </a:rPr>
              <a:t> \n\n", </a:t>
            </a:r>
            <a:r>
              <a:rPr lang="en-US" sz="2100" dirty="0" err="1">
                <a:latin typeface="+mn-lt"/>
              </a:rPr>
              <a:t>num</a:t>
            </a:r>
            <a:r>
              <a:rPr lang="en-US" sz="2100" dirty="0">
                <a:latin typeface="+mn-lt"/>
              </a:rPr>
              <a:t>);</a:t>
            </a:r>
          </a:p>
          <a:p>
            <a:r>
              <a:rPr lang="en-US" sz="2100" dirty="0">
                <a:latin typeface="+mn-lt"/>
              </a:rPr>
              <a:t>	 </a:t>
            </a:r>
            <a:r>
              <a:rPr lang="en-US" sz="2100" dirty="0" err="1">
                <a:latin typeface="+mn-lt"/>
              </a:rPr>
              <a:t>bitprint</a:t>
            </a:r>
            <a:r>
              <a:rPr lang="en-US" sz="2100" dirty="0">
                <a:latin typeface="+mn-lt"/>
              </a:rPr>
              <a:t>(</a:t>
            </a:r>
            <a:r>
              <a:rPr lang="en-US" sz="2100" dirty="0" err="1">
                <a:latin typeface="+mn-lt"/>
              </a:rPr>
              <a:t>num</a:t>
            </a:r>
            <a:r>
              <a:rPr lang="en-US" sz="2100" dirty="0">
                <a:latin typeface="+mn-lt"/>
              </a:rPr>
              <a:t>);</a:t>
            </a:r>
          </a:p>
          <a:p>
            <a:r>
              <a:rPr lang="en-US" sz="2100" dirty="0">
                <a:latin typeface="+mn-lt"/>
              </a:rPr>
              <a:t>	 </a:t>
            </a:r>
            <a:r>
              <a:rPr lang="en-US" sz="2100" dirty="0" err="1">
                <a:latin typeface="+mn-lt"/>
              </a:rPr>
              <a:t>shifted_num</a:t>
            </a:r>
            <a:r>
              <a:rPr lang="en-US" sz="2100" dirty="0">
                <a:latin typeface="+mn-lt"/>
              </a:rPr>
              <a:t> = </a:t>
            </a:r>
            <a:r>
              <a:rPr lang="en-US" sz="2100" dirty="0" err="1">
                <a:latin typeface="+mn-lt"/>
              </a:rPr>
              <a:t>circular_shift</a:t>
            </a:r>
            <a:r>
              <a:rPr lang="en-US" sz="2100" dirty="0">
                <a:latin typeface="+mn-lt"/>
              </a:rPr>
              <a:t>(</a:t>
            </a:r>
            <a:r>
              <a:rPr lang="en-US" sz="2100" dirty="0" err="1">
                <a:latin typeface="+mn-lt"/>
              </a:rPr>
              <a:t>num</a:t>
            </a:r>
            <a:r>
              <a:rPr lang="en-US" sz="2100" dirty="0">
                <a:latin typeface="+mn-lt"/>
              </a:rPr>
              <a:t>, </a:t>
            </a:r>
            <a:r>
              <a:rPr lang="en-US" sz="2100" dirty="0" err="1">
                <a:latin typeface="+mn-lt"/>
              </a:rPr>
              <a:t>left_count</a:t>
            </a:r>
            <a:r>
              <a:rPr lang="en-US" sz="2100" dirty="0">
                <a:latin typeface="+mn-lt"/>
              </a:rPr>
              <a:t>);</a:t>
            </a:r>
          </a:p>
          <a:p>
            <a:r>
              <a:rPr lang="en-US" sz="2100" dirty="0">
                <a:latin typeface="+mn-lt"/>
              </a:rPr>
              <a:t>	 </a:t>
            </a:r>
            <a:r>
              <a:rPr lang="en-US" sz="2100" dirty="0" err="1">
                <a:latin typeface="+mn-lt"/>
              </a:rPr>
              <a:t>bitprint</a:t>
            </a:r>
            <a:r>
              <a:rPr lang="en-US" sz="2100" dirty="0">
                <a:latin typeface="+mn-lt"/>
              </a:rPr>
              <a:t>(</a:t>
            </a:r>
            <a:r>
              <a:rPr lang="en-US" sz="2100" dirty="0" err="1">
                <a:latin typeface="+mn-lt"/>
              </a:rPr>
              <a:t>shifted_num</a:t>
            </a:r>
            <a:r>
              <a:rPr lang="en-US" sz="2100" dirty="0">
                <a:latin typeface="+mn-lt"/>
              </a:rPr>
              <a:t>);</a:t>
            </a:r>
          </a:p>
          <a:p>
            <a:r>
              <a:rPr lang="en-US" sz="2100" dirty="0">
                <a:latin typeface="+mn-lt"/>
              </a:rPr>
              <a:t>	 printf("Shifted it is %</a:t>
            </a:r>
            <a:r>
              <a:rPr lang="en-US" sz="2100" dirty="0" err="1">
                <a:latin typeface="+mn-lt"/>
              </a:rPr>
              <a:t>i</a:t>
            </a:r>
            <a:r>
              <a:rPr lang="en-US" sz="2100" dirty="0">
                <a:latin typeface="+mn-lt"/>
              </a:rPr>
              <a:t> \n", </a:t>
            </a:r>
            <a:r>
              <a:rPr lang="en-US" sz="2100" dirty="0" err="1">
                <a:latin typeface="+mn-lt"/>
              </a:rPr>
              <a:t>shifted_num</a:t>
            </a:r>
            <a:r>
              <a:rPr lang="en-US" sz="2100" dirty="0">
                <a:latin typeface="+mn-lt"/>
              </a:rPr>
              <a:t>);</a:t>
            </a:r>
          </a:p>
          <a:p>
            <a:r>
              <a:rPr lang="en-US" sz="2100" dirty="0">
                <a:latin typeface="+mn-lt"/>
              </a:rPr>
              <a:t>          }         	               //end of if</a:t>
            </a:r>
          </a:p>
          <a:p>
            <a:r>
              <a:rPr lang="en-US" sz="2100" dirty="0">
                <a:latin typeface="+mn-lt"/>
              </a:rPr>
              <a:t>    } while (</a:t>
            </a:r>
            <a:r>
              <a:rPr lang="en-US" sz="2100" dirty="0" err="1">
                <a:latin typeface="+mn-lt"/>
              </a:rPr>
              <a:t>num</a:t>
            </a:r>
            <a:r>
              <a:rPr lang="en-US" sz="2100" dirty="0">
                <a:latin typeface="+mn-lt"/>
              </a:rPr>
              <a:t> != 0);        //end of do-while</a:t>
            </a:r>
          </a:p>
          <a:p>
            <a:r>
              <a:rPr lang="en-US" sz="2100" dirty="0">
                <a:latin typeface="+mn-lt"/>
              </a:rPr>
              <a:t>    printf("\n\n");</a:t>
            </a:r>
          </a:p>
          <a:p>
            <a:r>
              <a:rPr lang="en-US" sz="2100" dirty="0">
                <a:latin typeface="+mn-lt"/>
              </a:rPr>
              <a:t>    return EXIT_SUCCESS;		</a:t>
            </a:r>
          </a:p>
          <a:p>
            <a:r>
              <a:rPr lang="en-US" sz="2100" dirty="0">
                <a:latin typeface="+mn-lt"/>
              </a:rPr>
              <a:t>}</a:t>
            </a:r>
          </a:p>
          <a:p>
            <a:r>
              <a:rPr lang="en-US" sz="2100" dirty="0">
                <a:latin typeface="+mn-lt"/>
              </a:rPr>
              <a:t>/*--------------------------------------------------------------*/</a:t>
            </a:r>
          </a:p>
        </p:txBody>
      </p:sp>
    </p:spTree>
    <p:extLst>
      <p:ext uri="{BB962C8B-B14F-4D97-AF65-F5344CB8AC3E}">
        <p14:creationId xmlns:p14="http://schemas.microsoft.com/office/powerpoint/2010/main" val="3517272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F695A-41D5-491E-B0D3-E4C5B591E697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762000" y="165834"/>
            <a:ext cx="8305800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dirty="0">
                <a:latin typeface="+mn-lt"/>
              </a:rPr>
              <a:t>void </a:t>
            </a:r>
            <a:r>
              <a:rPr lang="en-US" altLang="en-US" sz="2000" dirty="0" err="1">
                <a:latin typeface="+mn-lt"/>
              </a:rPr>
              <a:t>bitprint</a:t>
            </a:r>
            <a:r>
              <a:rPr lang="en-US" altLang="en-US" sz="2000" dirty="0">
                <a:latin typeface="+mn-lt"/>
              </a:rPr>
              <a:t> (unsigned </a:t>
            </a:r>
            <a:r>
              <a:rPr lang="en-US" altLang="en-US" sz="2000" dirty="0" err="1">
                <a:latin typeface="+mn-lt"/>
              </a:rPr>
              <a:t>num</a:t>
            </a:r>
            <a:r>
              <a:rPr lang="en-US" altLang="en-US" sz="2000" dirty="0">
                <a:latin typeface="+mn-lt"/>
              </a:rPr>
              <a:t>)					(3 of 3)</a:t>
            </a:r>
          </a:p>
          <a:p>
            <a:r>
              <a:rPr lang="en-US" altLang="en-US" sz="2000" dirty="0">
                <a:latin typeface="+mn-lt"/>
              </a:rPr>
              <a:t>{</a:t>
            </a:r>
          </a:p>
          <a:p>
            <a:r>
              <a:rPr lang="en-US" altLang="en-US" sz="2000" dirty="0">
                <a:latin typeface="+mn-lt"/>
              </a:rPr>
              <a:t>    unsigned mask;</a:t>
            </a:r>
          </a:p>
          <a:p>
            <a:r>
              <a:rPr lang="en-US" altLang="en-US" sz="2000" dirty="0">
                <a:latin typeface="+mn-lt"/>
              </a:rPr>
              <a:t>    </a:t>
            </a:r>
            <a:r>
              <a:rPr lang="en-US" altLang="en-US" sz="2000" dirty="0" err="1">
                <a:latin typeface="+mn-lt"/>
              </a:rPr>
              <a:t>int</a:t>
            </a:r>
            <a:r>
              <a:rPr lang="en-US" altLang="en-US" sz="2000" dirty="0">
                <a:latin typeface="+mn-lt"/>
              </a:rPr>
              <a:t> bit, count, </a:t>
            </a:r>
            <a:r>
              <a:rPr lang="en-US" altLang="en-US" sz="2000" dirty="0" err="1">
                <a:latin typeface="+mn-lt"/>
              </a:rPr>
              <a:t>nbits</a:t>
            </a:r>
            <a:r>
              <a:rPr lang="en-US" altLang="en-US" sz="2000" dirty="0">
                <a:latin typeface="+mn-lt"/>
              </a:rPr>
              <a:t>;</a:t>
            </a:r>
          </a:p>
          <a:p>
            <a:r>
              <a:rPr lang="en-US" altLang="en-US" sz="2000" dirty="0">
                <a:latin typeface="+mn-lt"/>
              </a:rPr>
              <a:t>    /* </a:t>
            </a:r>
            <a:r>
              <a:rPr lang="en-US" altLang="en-US" sz="2000" i="1" dirty="0">
                <a:latin typeface="+mn-lt"/>
              </a:rPr>
              <a:t>determine the word size in bits and set the initial mask </a:t>
            </a:r>
            <a:r>
              <a:rPr lang="en-US" altLang="en-US" sz="2000" dirty="0">
                <a:latin typeface="+mn-lt"/>
              </a:rPr>
              <a:t>*/</a:t>
            </a:r>
          </a:p>
          <a:p>
            <a:r>
              <a:rPr lang="en-US" altLang="en-US" sz="2000" dirty="0">
                <a:latin typeface="+mn-lt"/>
              </a:rPr>
              <a:t>    </a:t>
            </a:r>
            <a:r>
              <a:rPr lang="en-US" altLang="en-US" sz="2000" dirty="0" err="1">
                <a:latin typeface="+mn-lt"/>
              </a:rPr>
              <a:t>nbits</a:t>
            </a:r>
            <a:r>
              <a:rPr lang="en-US" altLang="en-US" sz="2000" dirty="0">
                <a:latin typeface="+mn-lt"/>
              </a:rPr>
              <a:t> = 8 * </a:t>
            </a:r>
            <a:r>
              <a:rPr lang="en-US" altLang="en-US" sz="2000" dirty="0" err="1">
                <a:latin typeface="+mn-lt"/>
              </a:rPr>
              <a:t>sizeof</a:t>
            </a:r>
            <a:r>
              <a:rPr lang="en-US" altLang="en-US" sz="2000" dirty="0">
                <a:latin typeface="+mn-lt"/>
              </a:rPr>
              <a:t>(</a:t>
            </a:r>
            <a:r>
              <a:rPr lang="en-US" altLang="en-US" sz="2000" dirty="0" err="1">
                <a:latin typeface="+mn-lt"/>
              </a:rPr>
              <a:t>int</a:t>
            </a:r>
            <a:r>
              <a:rPr lang="en-US" altLang="en-US" sz="2000" dirty="0">
                <a:latin typeface="+mn-lt"/>
              </a:rPr>
              <a:t>);		/* </a:t>
            </a:r>
            <a:r>
              <a:rPr lang="en-US" altLang="en-US" sz="2000" i="1" dirty="0">
                <a:latin typeface="+mn-lt"/>
              </a:rPr>
              <a:t>finds number of bytes in an unsigned </a:t>
            </a:r>
          </a:p>
          <a:p>
            <a:r>
              <a:rPr lang="en-US" altLang="en-US" sz="2000" dirty="0">
                <a:latin typeface="+mn-lt"/>
              </a:rPr>
              <a:t>			       	      </a:t>
            </a:r>
            <a:r>
              <a:rPr lang="en-US" altLang="en-US" sz="2000" i="1" dirty="0">
                <a:latin typeface="+mn-lt"/>
              </a:rPr>
              <a:t>and changes it to bits </a:t>
            </a:r>
            <a:r>
              <a:rPr lang="en-US" altLang="en-US" sz="2000" dirty="0">
                <a:latin typeface="+mn-lt"/>
              </a:rPr>
              <a:t>*/</a:t>
            </a:r>
          </a:p>
          <a:p>
            <a:r>
              <a:rPr lang="en-US" altLang="en-US" sz="2000" dirty="0">
                <a:latin typeface="+mn-lt"/>
              </a:rPr>
              <a:t>    mask = 0x1 &lt;&lt; (</a:t>
            </a:r>
            <a:r>
              <a:rPr lang="en-US" altLang="en-US" sz="2000" dirty="0" err="1">
                <a:latin typeface="+mn-lt"/>
              </a:rPr>
              <a:t>nbits</a:t>
            </a:r>
            <a:r>
              <a:rPr lang="en-US" altLang="en-US" sz="2000" dirty="0">
                <a:latin typeface="+mn-lt"/>
              </a:rPr>
              <a:t> - 1);      	/* </a:t>
            </a:r>
            <a:r>
              <a:rPr lang="en-US" altLang="en-US" sz="2000" i="1" dirty="0">
                <a:latin typeface="+mn-lt"/>
              </a:rPr>
              <a:t>place 1 in left most position </a:t>
            </a:r>
          </a:p>
          <a:p>
            <a:r>
              <a:rPr lang="en-US" altLang="en-US" sz="2000" dirty="0">
                <a:latin typeface="+mn-lt"/>
              </a:rPr>
              <a:t>			                      </a:t>
            </a:r>
            <a:r>
              <a:rPr lang="en-US" altLang="en-US" sz="2000" i="1" dirty="0">
                <a:latin typeface="+mn-lt"/>
              </a:rPr>
              <a:t>starting place for the mask </a:t>
            </a:r>
            <a:r>
              <a:rPr lang="en-US" altLang="en-US" sz="2000" dirty="0">
                <a:latin typeface="+mn-lt"/>
              </a:rPr>
              <a:t>*/</a:t>
            </a:r>
          </a:p>
          <a:p>
            <a:r>
              <a:rPr lang="en-US" altLang="en-US" sz="2000" dirty="0">
                <a:latin typeface="+mn-lt"/>
              </a:rPr>
              <a:t>    for(count = 1; count &lt;= </a:t>
            </a:r>
            <a:r>
              <a:rPr lang="en-US" altLang="en-US" sz="2000" dirty="0" err="1">
                <a:latin typeface="+mn-lt"/>
              </a:rPr>
              <a:t>nbits</a:t>
            </a:r>
            <a:r>
              <a:rPr lang="en-US" altLang="en-US" sz="2000" dirty="0">
                <a:latin typeface="+mn-lt"/>
              </a:rPr>
              <a:t>; count++)</a:t>
            </a:r>
          </a:p>
          <a:p>
            <a:r>
              <a:rPr lang="en-US" altLang="en-US" sz="2000" dirty="0">
                <a:latin typeface="+mn-lt"/>
              </a:rPr>
              <a:t>    {</a:t>
            </a:r>
          </a:p>
          <a:p>
            <a:r>
              <a:rPr lang="en-US" altLang="en-US" sz="2000" dirty="0">
                <a:latin typeface="+mn-lt"/>
              </a:rPr>
              <a:t>	bit = (</a:t>
            </a:r>
            <a:r>
              <a:rPr lang="en-US" altLang="en-US" sz="2000" dirty="0" err="1">
                <a:latin typeface="+mn-lt"/>
              </a:rPr>
              <a:t>num</a:t>
            </a:r>
            <a:r>
              <a:rPr lang="en-US" altLang="en-US" sz="2000" dirty="0">
                <a:latin typeface="+mn-lt"/>
              </a:rPr>
              <a:t> &amp; mask) ? 1: 0;   /* </a:t>
            </a:r>
            <a:r>
              <a:rPr lang="en-US" altLang="en-US" sz="2000" i="1" dirty="0">
                <a:latin typeface="+mn-lt"/>
              </a:rPr>
              <a:t>set display bit on or off </a:t>
            </a:r>
            <a:r>
              <a:rPr lang="en-US" altLang="en-US" sz="2000" dirty="0">
                <a:latin typeface="+mn-lt"/>
              </a:rPr>
              <a:t>*/</a:t>
            </a:r>
          </a:p>
          <a:p>
            <a:r>
              <a:rPr lang="en-US" altLang="en-US" sz="2000" dirty="0">
                <a:latin typeface="+mn-lt"/>
              </a:rPr>
              <a:t>	printf("%x", bit);	     	 /* </a:t>
            </a:r>
            <a:r>
              <a:rPr lang="en-US" altLang="en-US" sz="2000" i="1" dirty="0">
                <a:latin typeface="+mn-lt"/>
              </a:rPr>
              <a:t>print display bit </a:t>
            </a:r>
            <a:r>
              <a:rPr lang="en-US" altLang="en-US" sz="2000" dirty="0">
                <a:latin typeface="+mn-lt"/>
              </a:rPr>
              <a:t>*/</a:t>
            </a:r>
          </a:p>
          <a:p>
            <a:r>
              <a:rPr lang="en-US" altLang="en-US" sz="2000" dirty="0">
                <a:latin typeface="+mn-lt"/>
              </a:rPr>
              <a:t>	if(count %4 == 0)</a:t>
            </a:r>
          </a:p>
          <a:p>
            <a:r>
              <a:rPr lang="en-US" altLang="en-US" sz="2000" dirty="0">
                <a:latin typeface="+mn-lt"/>
              </a:rPr>
              <a:t>	    printf(" ");	     /* </a:t>
            </a:r>
            <a:r>
              <a:rPr lang="en-US" altLang="en-US" sz="2000" i="1" dirty="0">
                <a:latin typeface="+mn-lt"/>
              </a:rPr>
              <a:t>blank space after every 4th digit </a:t>
            </a:r>
            <a:r>
              <a:rPr lang="en-US" altLang="en-US" sz="2000" dirty="0">
                <a:latin typeface="+mn-lt"/>
              </a:rPr>
              <a:t>*/</a:t>
            </a:r>
          </a:p>
          <a:p>
            <a:r>
              <a:rPr lang="en-US" altLang="en-US" sz="2000" dirty="0">
                <a:latin typeface="+mn-lt"/>
              </a:rPr>
              <a:t>	mask &gt;&gt;= 1;	     /* </a:t>
            </a:r>
            <a:r>
              <a:rPr lang="en-US" altLang="en-US" sz="2000" i="1" dirty="0">
                <a:latin typeface="+mn-lt"/>
              </a:rPr>
              <a:t>shift mask 1 position to the right </a:t>
            </a:r>
            <a:r>
              <a:rPr lang="en-US" altLang="en-US" sz="2000" dirty="0">
                <a:latin typeface="+mn-lt"/>
              </a:rPr>
              <a:t>*/</a:t>
            </a:r>
          </a:p>
          <a:p>
            <a:r>
              <a:rPr lang="en-US" altLang="en-US" sz="2000" dirty="0">
                <a:latin typeface="+mn-lt"/>
              </a:rPr>
              <a:t>    }</a:t>
            </a:r>
          </a:p>
          <a:p>
            <a:r>
              <a:rPr lang="en-US" altLang="en-US" sz="2000" dirty="0">
                <a:latin typeface="+mn-lt"/>
              </a:rPr>
              <a:t>    printf("\n\n");</a:t>
            </a:r>
          </a:p>
          <a:p>
            <a:r>
              <a:rPr lang="en-US" altLang="en-US" sz="2000" dirty="0">
                <a:latin typeface="+mn-lt"/>
              </a:rPr>
              <a:t>    return;</a:t>
            </a:r>
          </a:p>
          <a:p>
            <a:r>
              <a:rPr lang="en-US" altLang="en-US" sz="2000" dirty="0">
                <a:latin typeface="+mn-lt"/>
              </a:rPr>
              <a:t>}</a:t>
            </a:r>
          </a:p>
          <a:p>
            <a:r>
              <a:rPr lang="en-US" altLang="en-US" sz="2000" dirty="0">
                <a:latin typeface="+mn-lt"/>
              </a:rPr>
              <a:t>/*--------------------------------------------------------------*/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F695A-41D5-491E-B0D3-E4C5B591E697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46F58D-912D-4FF0-99A6-A86C234E930C}"/>
              </a:ext>
            </a:extLst>
          </p:cNvPr>
          <p:cNvSpPr/>
          <p:nvPr/>
        </p:nvSpPr>
        <p:spPr>
          <a:xfrm>
            <a:off x="762000" y="1143000"/>
            <a:ext cx="7848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n-lt"/>
              </a:rPr>
              <a:t>Something to investigate:</a:t>
            </a:r>
          </a:p>
          <a:p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  <a:hlinkClick r:id="rId2"/>
              </a:rPr>
              <a:t>https://en.wikipedia.org/wiki/XOR_swap_algorithm</a:t>
            </a:r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Thanks to Michael for sharing this.</a:t>
            </a:r>
          </a:p>
          <a:p>
            <a:r>
              <a:rPr lang="en-US" sz="2800" dirty="0">
                <a:latin typeface="+mn-lt"/>
              </a:rPr>
              <a:t>If you read this article, notice at the beginning page, you are on the Article Tab.  More interesting stuff to scan on </a:t>
            </a:r>
            <a:r>
              <a:rPr lang="en-US" sz="2800">
                <a:latin typeface="+mn-lt"/>
              </a:rPr>
              <a:t>the Talk Tab.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985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8025-E054-4D07-88F8-302BE84F3DC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990600" y="228600"/>
            <a:ext cx="5867400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b="1" dirty="0">
                <a:latin typeface="+mn-lt"/>
              </a:rPr>
              <a:t>Bitwise Operators:</a:t>
            </a:r>
          </a:p>
          <a:p>
            <a:endParaRPr lang="en-US" altLang="en-US" sz="2800" dirty="0">
              <a:latin typeface="+mn-lt"/>
            </a:endParaRPr>
          </a:p>
          <a:p>
            <a:r>
              <a:rPr lang="en-US" altLang="en-US" sz="2800" u="sng" dirty="0">
                <a:latin typeface="+mn-lt"/>
              </a:rPr>
              <a:t>Logical operators</a:t>
            </a:r>
            <a:r>
              <a:rPr lang="en-US" altLang="en-US" sz="2800" dirty="0">
                <a:latin typeface="+mn-lt"/>
              </a:rPr>
              <a:t>	</a:t>
            </a:r>
          </a:p>
          <a:p>
            <a:r>
              <a:rPr lang="en-US" altLang="en-US" sz="2800" b="1" dirty="0">
                <a:latin typeface="+mn-lt"/>
              </a:rPr>
              <a:t>~</a:t>
            </a:r>
            <a:r>
              <a:rPr lang="en-US" altLang="en-US" sz="2800" dirty="0">
                <a:latin typeface="+mn-lt"/>
              </a:rPr>
              <a:t>	bitwise </a:t>
            </a:r>
            <a:r>
              <a:rPr lang="en-US" altLang="en-US" sz="2800" i="1" dirty="0">
                <a:latin typeface="+mn-lt"/>
              </a:rPr>
              <a:t>complement </a:t>
            </a:r>
            <a:r>
              <a:rPr lang="en-US" altLang="en-US" sz="2800" dirty="0">
                <a:latin typeface="+mn-lt"/>
              </a:rPr>
              <a:t>(unary) 	</a:t>
            </a:r>
          </a:p>
          <a:p>
            <a:r>
              <a:rPr lang="en-US" altLang="en-US" sz="2800" b="1" dirty="0">
                <a:latin typeface="+mn-lt"/>
              </a:rPr>
              <a:t>&amp;</a:t>
            </a:r>
            <a:r>
              <a:rPr lang="en-US" altLang="en-US" sz="2800" dirty="0">
                <a:latin typeface="+mn-lt"/>
              </a:rPr>
              <a:t>	bitwise </a:t>
            </a:r>
            <a:r>
              <a:rPr lang="en-US" altLang="en-US" sz="2800" i="1" dirty="0">
                <a:latin typeface="+mn-lt"/>
              </a:rPr>
              <a:t>and</a:t>
            </a:r>
            <a:r>
              <a:rPr lang="en-US" altLang="en-US" sz="2800" dirty="0">
                <a:latin typeface="+mn-lt"/>
              </a:rPr>
              <a:t>			</a:t>
            </a:r>
          </a:p>
          <a:p>
            <a:r>
              <a:rPr lang="en-US" altLang="en-US" sz="2800" b="1" dirty="0">
                <a:latin typeface="+mn-lt"/>
              </a:rPr>
              <a:t>^</a:t>
            </a:r>
            <a:r>
              <a:rPr lang="en-US" altLang="en-US" sz="2800" dirty="0">
                <a:latin typeface="+mn-lt"/>
              </a:rPr>
              <a:t>	bitwise </a:t>
            </a:r>
            <a:r>
              <a:rPr lang="en-US" altLang="en-US" sz="2800" i="1" dirty="0">
                <a:latin typeface="+mn-lt"/>
              </a:rPr>
              <a:t>exclusive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i="1" dirty="0">
                <a:latin typeface="+mn-lt"/>
              </a:rPr>
              <a:t>or</a:t>
            </a:r>
            <a:r>
              <a:rPr lang="en-US" altLang="en-US" sz="2800" dirty="0">
                <a:latin typeface="+mn-lt"/>
              </a:rPr>
              <a:t>		</a:t>
            </a:r>
          </a:p>
          <a:p>
            <a:r>
              <a:rPr lang="en-US" altLang="en-US" sz="2800" b="1" dirty="0">
                <a:latin typeface="+mn-lt"/>
              </a:rPr>
              <a:t>|</a:t>
            </a:r>
            <a:r>
              <a:rPr lang="en-US" altLang="en-US" sz="2800" dirty="0">
                <a:latin typeface="+mn-lt"/>
              </a:rPr>
              <a:t>	bitwise </a:t>
            </a:r>
            <a:r>
              <a:rPr lang="en-US" altLang="en-US" sz="2800" i="1" dirty="0">
                <a:latin typeface="+mn-lt"/>
              </a:rPr>
              <a:t>inclusive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i="1" dirty="0">
                <a:latin typeface="+mn-lt"/>
              </a:rPr>
              <a:t>or</a:t>
            </a:r>
            <a:r>
              <a:rPr lang="en-US" altLang="en-US" sz="2800" dirty="0">
                <a:latin typeface="+mn-lt"/>
              </a:rPr>
              <a:t>	</a:t>
            </a:r>
          </a:p>
          <a:p>
            <a:endParaRPr lang="en-US" altLang="en-US" sz="28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	</a:t>
            </a:r>
          </a:p>
          <a:p>
            <a:r>
              <a:rPr lang="en-US" altLang="en-US" sz="2800" u="sng" dirty="0">
                <a:latin typeface="+mn-lt"/>
              </a:rPr>
              <a:t>Shift operators</a:t>
            </a:r>
          </a:p>
          <a:p>
            <a:r>
              <a:rPr lang="en-US" altLang="en-US" sz="2800" b="1" dirty="0">
                <a:latin typeface="+mn-lt"/>
              </a:rPr>
              <a:t>&lt;&lt;</a:t>
            </a:r>
            <a:r>
              <a:rPr lang="en-US" altLang="en-US" sz="2800" dirty="0">
                <a:latin typeface="+mn-lt"/>
              </a:rPr>
              <a:t>	left shift				</a:t>
            </a:r>
          </a:p>
          <a:p>
            <a:r>
              <a:rPr lang="en-US" altLang="en-US" sz="2800" b="1" dirty="0">
                <a:latin typeface="+mn-lt"/>
              </a:rPr>
              <a:t>&gt;&gt;</a:t>
            </a:r>
            <a:r>
              <a:rPr lang="en-US" altLang="en-US" sz="2800" dirty="0">
                <a:latin typeface="+mn-lt"/>
              </a:rPr>
              <a:t>	right shift			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400"/>
              <a:t>C-10 </a:t>
            </a:r>
            <a:r>
              <a:rPr lang="en-US" altLang="en-US" sz="4400" dirty="0"/>
              <a:t>Bitwise Operators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3200" dirty="0"/>
              <a:t>Bit Manipulation in C</a:t>
            </a:r>
          </a:p>
          <a:p>
            <a:endParaRPr lang="en-US" altLang="en-US" sz="3200" dirty="0"/>
          </a:p>
          <a:p>
            <a:r>
              <a:rPr lang="en-US" altLang="en-US" sz="3200" dirty="0"/>
              <a:t>THE END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93CD0-4375-4442-9EE8-EA24DDCAFAEC}" type="slidenum">
              <a:rPr lang="en-US" altLang="en-US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569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BFE0-C2E3-4F1E-B119-251B4A915E16}" type="slidenum">
              <a:rPr lang="en-US" altLang="en-US"/>
              <a:pPr/>
              <a:t>4</a:t>
            </a:fld>
            <a:endParaRPr lang="en-US" altLang="en-US" dirty="0"/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990600" y="304800"/>
            <a:ext cx="73914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u="sng" dirty="0">
                <a:latin typeface="+mn-lt"/>
              </a:rPr>
              <a:t>Bitwise Complement -</a:t>
            </a:r>
            <a:r>
              <a:rPr lang="en-US" altLang="en-US" sz="3200" dirty="0">
                <a:latin typeface="+mn-lt"/>
              </a:rPr>
              <a:t>  </a:t>
            </a:r>
            <a:r>
              <a:rPr lang="en-US" altLang="en-US" sz="4000" b="1" dirty="0">
                <a:latin typeface="+mn-lt"/>
              </a:rPr>
              <a:t>~</a:t>
            </a:r>
            <a:endParaRPr lang="en-US" altLang="en-US" sz="3200" b="1" dirty="0">
              <a:latin typeface="+mn-lt"/>
            </a:endParaRP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It inverts the bit string representation; </a:t>
            </a:r>
          </a:p>
          <a:p>
            <a:r>
              <a:rPr lang="en-US" altLang="en-US" sz="2400" dirty="0">
                <a:latin typeface="+mn-lt"/>
              </a:rPr>
              <a:t>the 0s become 1s, and the 1s become 0s.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 a = 70707;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binary representation of </a:t>
            </a:r>
            <a:r>
              <a:rPr lang="en-US" altLang="en-US" sz="2400" b="1" dirty="0">
                <a:latin typeface="+mn-lt"/>
              </a:rPr>
              <a:t>a</a:t>
            </a:r>
            <a:r>
              <a:rPr lang="en-US" altLang="en-US" sz="2400" dirty="0">
                <a:latin typeface="+mn-lt"/>
              </a:rPr>
              <a:t> is:</a:t>
            </a:r>
          </a:p>
          <a:p>
            <a:r>
              <a:rPr lang="en-US" altLang="en-US" sz="2800" dirty="0">
                <a:latin typeface="+mn-lt"/>
              </a:rPr>
              <a:t>    00000000  00000001  00010100  00110011</a:t>
            </a:r>
            <a:endParaRPr lang="en-US" altLang="en-US" sz="2400" dirty="0">
              <a:latin typeface="+mn-lt"/>
            </a:endParaRP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the expression </a:t>
            </a:r>
            <a:r>
              <a:rPr lang="en-US" altLang="en-US" sz="2400" b="1" dirty="0">
                <a:latin typeface="+mn-lt"/>
              </a:rPr>
              <a:t>~a</a:t>
            </a:r>
            <a:r>
              <a:rPr lang="en-US" altLang="en-US" sz="2400" dirty="0">
                <a:latin typeface="+mn-lt"/>
              </a:rPr>
              <a:t> results in: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    11111111  11111110  11101011  11001100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so the </a:t>
            </a:r>
            <a:r>
              <a:rPr lang="en-US" altLang="en-US" sz="2400" b="1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value of the expression </a:t>
            </a:r>
            <a:r>
              <a:rPr lang="en-US" altLang="en-US" sz="2400" b="1" dirty="0">
                <a:latin typeface="+mn-lt"/>
              </a:rPr>
              <a:t>~a</a:t>
            </a:r>
            <a:r>
              <a:rPr lang="en-US" altLang="en-US" sz="2400" dirty="0">
                <a:latin typeface="+mn-lt"/>
              </a:rPr>
              <a:t> is -70708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42EA-3011-484A-8896-96679FFCBAE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1143000" y="472040"/>
            <a:ext cx="685800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b="1" dirty="0">
                <a:latin typeface="+mn-lt"/>
              </a:rPr>
              <a:t>Truth Table for Logical Bit Operators:</a:t>
            </a:r>
          </a:p>
          <a:p>
            <a:endParaRPr lang="en-US" altLang="en-US" sz="2800" dirty="0">
              <a:latin typeface="+mn-lt"/>
            </a:endParaRPr>
          </a:p>
          <a:p>
            <a:r>
              <a:rPr lang="en-US" altLang="en-US" sz="2800" dirty="0">
                <a:latin typeface="+mn-lt"/>
              </a:rPr>
              <a:t>Values of:</a:t>
            </a:r>
            <a:endParaRPr lang="en-US" altLang="en-US" sz="2800" u="sng" dirty="0">
              <a:latin typeface="+mn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642761"/>
              </p:ext>
            </p:extLst>
          </p:nvPr>
        </p:nvGraphicFramePr>
        <p:xfrm>
          <a:off x="1141429" y="2057401"/>
          <a:ext cx="6859570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676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latin typeface="+mn-lt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</a:rPr>
                        <a:t>a &amp;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</a:rPr>
                        <a:t>a ^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</a:rPr>
                        <a:t>a |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1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23C78A7-1FE6-4C1B-B2AF-1FDEDF431F8E}"/>
              </a:ext>
            </a:extLst>
          </p:cNvPr>
          <p:cNvCxnSpPr/>
          <p:nvPr/>
        </p:nvCxnSpPr>
        <p:spPr>
          <a:xfrm>
            <a:off x="3886200" y="2057401"/>
            <a:ext cx="0" cy="2819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D05F-F044-4E43-BB76-6A46556ADBA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609600" y="533400"/>
            <a:ext cx="83820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u="sng" dirty="0"/>
              <a:t>Bitwise And - </a:t>
            </a:r>
            <a:r>
              <a:rPr lang="en-US" altLang="en-US" sz="3200" b="1" u="sng" dirty="0"/>
              <a:t>&amp;</a:t>
            </a:r>
            <a:r>
              <a:rPr lang="en-US" altLang="en-US" sz="3200" u="sng" dirty="0"/>
              <a:t> </a:t>
            </a:r>
          </a:p>
          <a:p>
            <a:endParaRPr lang="en-US" altLang="en-US" sz="2000" i="1" dirty="0"/>
          </a:p>
          <a:p>
            <a:r>
              <a:rPr lang="en-US" altLang="en-US" sz="2400" dirty="0">
                <a:latin typeface="+mn-lt"/>
              </a:rPr>
              <a:t>The AND will return a 1 if both bits have a value of 1,</a:t>
            </a:r>
          </a:p>
          <a:p>
            <a:r>
              <a:rPr lang="en-US" altLang="en-US" sz="2400" dirty="0">
                <a:latin typeface="+mn-lt"/>
              </a:rPr>
              <a:t>else it returns a 0;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a = 33333, b = -77777;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a        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</a:t>
            </a:r>
            <a:r>
              <a:rPr lang="en-US" altLang="en-US" sz="2400" dirty="0">
                <a:latin typeface="+mn-lt"/>
              </a:rPr>
              <a:t> 00000000  00000000  10000010  00110101 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 33333</a:t>
            </a:r>
            <a:endParaRPr lang="en-US" altLang="en-US" sz="2400" dirty="0">
              <a:latin typeface="+mn-lt"/>
            </a:endParaRP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b        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</a:t>
            </a:r>
            <a:r>
              <a:rPr lang="en-US" altLang="en-US" sz="2400" dirty="0">
                <a:latin typeface="+mn-lt"/>
              </a:rPr>
              <a:t> 11111111  11111110  11010000  00101111 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 -77777</a:t>
            </a:r>
            <a:endParaRPr lang="en-US" altLang="en-US" sz="2400" dirty="0">
              <a:latin typeface="+mn-lt"/>
            </a:endParaRP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a &amp; b 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 00000000   00000000  10000000  00100101  32805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7FC5-81F3-4449-A743-8498646694F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704850" y="381000"/>
            <a:ext cx="828675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u="sng" dirty="0">
                <a:latin typeface="+mn-lt"/>
              </a:rPr>
              <a:t>Masking, using the AND</a:t>
            </a:r>
            <a:r>
              <a:rPr lang="en-US" altLang="en-US" sz="3200" dirty="0">
                <a:latin typeface="+mn-lt"/>
              </a:rPr>
              <a:t>  	(1 of 2)</a:t>
            </a:r>
            <a:endParaRPr lang="en-US" altLang="en-US" sz="3200" u="sng" dirty="0">
              <a:latin typeface="+mn-lt"/>
            </a:endParaRP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Suppose </a:t>
            </a:r>
            <a:r>
              <a:rPr lang="en-US" altLang="en-US" sz="2400" b="1" dirty="0">
                <a:latin typeface="+mn-lt"/>
              </a:rPr>
              <a:t>a</a:t>
            </a:r>
            <a:r>
              <a:rPr lang="en-US" altLang="en-US" sz="2400" dirty="0">
                <a:latin typeface="+mn-lt"/>
              </a:rPr>
              <a:t> is an unsigned integer variable whose value is 0x6db7.  </a:t>
            </a:r>
          </a:p>
          <a:p>
            <a:r>
              <a:rPr lang="en-US" altLang="en-US" sz="2400" dirty="0">
                <a:latin typeface="+mn-lt"/>
              </a:rPr>
              <a:t>Extract the </a:t>
            </a:r>
            <a:r>
              <a:rPr lang="en-US" altLang="en-US" sz="2400" b="1" dirty="0">
                <a:latin typeface="+mn-lt"/>
              </a:rPr>
              <a:t>right</a:t>
            </a:r>
            <a:r>
              <a:rPr lang="en-US" altLang="en-US" sz="2400" dirty="0">
                <a:latin typeface="+mn-lt"/>
              </a:rPr>
              <a:t>most 6 bits of the value using an AND (&amp;).</a:t>
            </a:r>
          </a:p>
          <a:p>
            <a:r>
              <a:rPr lang="en-US" altLang="en-US" sz="2400" dirty="0">
                <a:latin typeface="+mn-lt"/>
              </a:rPr>
              <a:t>Assign them to unsigned integer variable </a:t>
            </a:r>
            <a:r>
              <a:rPr lang="en-US" altLang="en-US" sz="2400" b="1" dirty="0">
                <a:latin typeface="+mn-lt"/>
              </a:rPr>
              <a:t>b.</a:t>
            </a:r>
            <a:r>
              <a:rPr lang="en-US" altLang="en-US" sz="2400" dirty="0">
                <a:latin typeface="+mn-lt"/>
              </a:rPr>
              <a:t>  </a:t>
            </a:r>
          </a:p>
          <a:p>
            <a:r>
              <a:rPr lang="en-US" altLang="en-US" sz="2400" dirty="0">
                <a:latin typeface="+mn-lt"/>
              </a:rPr>
              <a:t>Assign 0s to the 10 </a:t>
            </a:r>
            <a:r>
              <a:rPr lang="en-US" altLang="en-US" sz="2400" b="1" dirty="0">
                <a:latin typeface="+mn-lt"/>
              </a:rPr>
              <a:t>left</a:t>
            </a:r>
            <a:r>
              <a:rPr lang="en-US" altLang="en-US" sz="2400" dirty="0">
                <a:latin typeface="+mn-lt"/>
              </a:rPr>
              <a:t>most bits of </a:t>
            </a:r>
            <a:r>
              <a:rPr lang="en-US" altLang="en-US" sz="2400" b="1" dirty="0">
                <a:latin typeface="+mn-lt"/>
              </a:rPr>
              <a:t>b</a:t>
            </a:r>
            <a:r>
              <a:rPr lang="en-US" altLang="en-US" sz="2400" dirty="0">
                <a:latin typeface="+mn-lt"/>
              </a:rPr>
              <a:t>.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800" b="1" dirty="0">
                <a:latin typeface="+mn-lt"/>
              </a:rPr>
              <a:t>b = a &amp; 0x3f;</a:t>
            </a:r>
          </a:p>
          <a:p>
            <a:r>
              <a:rPr lang="en-US" altLang="en-US" sz="2400" dirty="0">
                <a:latin typeface="+mn-lt"/>
              </a:rPr>
              <a:t>						</a:t>
            </a:r>
            <a:r>
              <a:rPr lang="en-US" altLang="en-US" sz="2400" i="1" u="sng" dirty="0">
                <a:latin typeface="+mn-lt"/>
              </a:rPr>
              <a:t>Base 10</a:t>
            </a:r>
            <a:r>
              <a:rPr lang="en-US" altLang="en-US" sz="2400" dirty="0">
                <a:latin typeface="+mn-lt"/>
              </a:rPr>
              <a:t> </a:t>
            </a:r>
          </a:p>
          <a:p>
            <a:r>
              <a:rPr lang="en-US" altLang="en-US" sz="2400" dirty="0">
                <a:latin typeface="+mn-lt"/>
              </a:rPr>
              <a:t>       a = 0110  1101  1011  0111		28087	</a:t>
            </a:r>
          </a:p>
          <a:p>
            <a:r>
              <a:rPr lang="en-US" altLang="en-US" sz="2400" dirty="0">
                <a:latin typeface="+mn-lt"/>
              </a:rPr>
              <a:t>mask = </a:t>
            </a:r>
            <a:r>
              <a:rPr lang="en-US" altLang="en-US" sz="2400" u="sng" dirty="0">
                <a:latin typeface="+mn-lt"/>
              </a:rPr>
              <a:t>0000  0000  0011  1111</a:t>
            </a:r>
            <a:r>
              <a:rPr lang="en-US" altLang="en-US" sz="2400" dirty="0">
                <a:latin typeface="+mn-lt"/>
              </a:rPr>
              <a:t> 		      63</a:t>
            </a:r>
          </a:p>
          <a:p>
            <a:r>
              <a:rPr lang="en-US" altLang="en-US" sz="2400" dirty="0">
                <a:latin typeface="+mn-lt"/>
              </a:rPr>
              <a:t>       b = 0000  0000  0011  0111		      55</a:t>
            </a:r>
          </a:p>
          <a:p>
            <a:r>
              <a:rPr lang="en-US" altLang="en-US" sz="2400" dirty="0">
                <a:latin typeface="+mn-lt"/>
              </a:rPr>
              <a:t>          = 0x37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14C4-F646-4025-8478-08EBF4AFBEF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609600" y="381000"/>
            <a:ext cx="83820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u="sng" dirty="0">
                <a:latin typeface="+mn-lt"/>
              </a:rPr>
              <a:t>Masking, using the AND</a:t>
            </a:r>
            <a:r>
              <a:rPr lang="en-US" altLang="en-US" sz="3200" dirty="0">
                <a:latin typeface="+mn-lt"/>
              </a:rPr>
              <a:t>	(2 of 2)</a:t>
            </a:r>
            <a:endParaRPr lang="en-US" altLang="en-US" sz="3200" u="sng" dirty="0">
              <a:latin typeface="+mn-lt"/>
            </a:endParaRP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Suppose </a:t>
            </a:r>
            <a:r>
              <a:rPr lang="en-US" altLang="en-US" sz="2400" b="1" dirty="0">
                <a:latin typeface="+mn-lt"/>
              </a:rPr>
              <a:t>a</a:t>
            </a:r>
            <a:r>
              <a:rPr lang="en-US" altLang="en-US" sz="2400" dirty="0">
                <a:latin typeface="+mn-lt"/>
              </a:rPr>
              <a:t> is an unsigned integer variable whose value is 0x6db7.  </a:t>
            </a:r>
          </a:p>
          <a:p>
            <a:r>
              <a:rPr lang="en-US" altLang="en-US" sz="2400" dirty="0">
                <a:latin typeface="+mn-lt"/>
              </a:rPr>
              <a:t>Extract the </a:t>
            </a:r>
            <a:r>
              <a:rPr lang="en-US" altLang="en-US" sz="2400" b="1" dirty="0">
                <a:latin typeface="+mn-lt"/>
              </a:rPr>
              <a:t>left</a:t>
            </a:r>
            <a:r>
              <a:rPr lang="en-US" altLang="en-US" sz="2400" dirty="0">
                <a:latin typeface="+mn-lt"/>
              </a:rPr>
              <a:t>most 6 bits of the value</a:t>
            </a:r>
            <a:r>
              <a:rPr lang="en-US" altLang="en-US" sz="2400" dirty="0"/>
              <a:t> using an AND (&amp;).</a:t>
            </a:r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Assign them to unsigned integer variable </a:t>
            </a:r>
            <a:r>
              <a:rPr lang="en-US" altLang="en-US" sz="2400" b="1" dirty="0">
                <a:latin typeface="+mn-lt"/>
              </a:rPr>
              <a:t>b.</a:t>
            </a:r>
            <a:r>
              <a:rPr lang="en-US" altLang="en-US" sz="2400" dirty="0">
                <a:latin typeface="+mn-lt"/>
              </a:rPr>
              <a:t>  </a:t>
            </a:r>
          </a:p>
          <a:p>
            <a:r>
              <a:rPr lang="en-US" altLang="en-US" sz="2400" dirty="0">
                <a:latin typeface="+mn-lt"/>
              </a:rPr>
              <a:t>Assign 0s to the 10 </a:t>
            </a:r>
            <a:r>
              <a:rPr lang="en-US" altLang="en-US" sz="2400" b="1" dirty="0">
                <a:latin typeface="+mn-lt"/>
              </a:rPr>
              <a:t>right</a:t>
            </a:r>
            <a:r>
              <a:rPr lang="en-US" altLang="en-US" sz="2400" dirty="0">
                <a:latin typeface="+mn-lt"/>
              </a:rPr>
              <a:t>most bits of </a:t>
            </a:r>
            <a:r>
              <a:rPr lang="en-US" altLang="en-US" sz="2400" b="1" dirty="0">
                <a:latin typeface="+mn-lt"/>
              </a:rPr>
              <a:t>b</a:t>
            </a:r>
            <a:r>
              <a:rPr lang="en-US" altLang="en-US" sz="2400" dirty="0">
                <a:latin typeface="+mn-lt"/>
              </a:rPr>
              <a:t>.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800" b="1" dirty="0">
                <a:latin typeface="+mn-lt"/>
              </a:rPr>
              <a:t>b = a &amp; 0xfc00;</a:t>
            </a:r>
          </a:p>
          <a:p>
            <a:r>
              <a:rPr lang="en-US" altLang="en-US" sz="2400" dirty="0">
                <a:latin typeface="+mn-lt"/>
              </a:rPr>
              <a:t>						</a:t>
            </a:r>
            <a:r>
              <a:rPr lang="en-US" altLang="en-US" sz="2400" i="1" u="sng" dirty="0">
                <a:latin typeface="+mn-lt"/>
              </a:rPr>
              <a:t>Base 10</a:t>
            </a:r>
            <a:r>
              <a:rPr lang="en-US" altLang="en-US" sz="2400" dirty="0">
                <a:latin typeface="+mn-lt"/>
              </a:rPr>
              <a:t> </a:t>
            </a:r>
          </a:p>
          <a:p>
            <a:r>
              <a:rPr lang="en-US" altLang="en-US" sz="2400" dirty="0">
                <a:latin typeface="+mn-lt"/>
              </a:rPr>
              <a:t>       a = 0110  1101  1011  0111		28087	</a:t>
            </a:r>
          </a:p>
          <a:p>
            <a:r>
              <a:rPr lang="en-US" altLang="en-US" sz="2400" dirty="0">
                <a:latin typeface="+mn-lt"/>
              </a:rPr>
              <a:t>mask = </a:t>
            </a:r>
            <a:r>
              <a:rPr lang="en-US" altLang="en-US" sz="2400" u="sng" dirty="0">
                <a:latin typeface="+mn-lt"/>
              </a:rPr>
              <a:t>1111  1100  0000  0000</a:t>
            </a:r>
            <a:r>
              <a:rPr lang="en-US" altLang="en-US" sz="2400" dirty="0">
                <a:latin typeface="+mn-lt"/>
              </a:rPr>
              <a:t>		 -1024</a:t>
            </a:r>
          </a:p>
          <a:p>
            <a:r>
              <a:rPr lang="en-US" altLang="en-US" sz="2400" dirty="0">
                <a:latin typeface="+mn-lt"/>
              </a:rPr>
              <a:t>       b = 0110  1100  0000  0000		27648</a:t>
            </a:r>
          </a:p>
          <a:p>
            <a:r>
              <a:rPr lang="en-US" altLang="en-US" sz="2400" dirty="0">
                <a:latin typeface="+mn-lt"/>
              </a:rPr>
              <a:t>          = 0x6c00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536F-32E8-4525-AB24-1121B0DAF38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609600" y="363915"/>
            <a:ext cx="81534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u="sng" dirty="0">
                <a:latin typeface="+mn-lt"/>
              </a:rPr>
              <a:t>Bitwise </a:t>
            </a:r>
            <a:r>
              <a:rPr lang="en-US" altLang="en-US" sz="3200" i="1" u="sng" dirty="0">
                <a:latin typeface="+mn-lt"/>
              </a:rPr>
              <a:t>EOR -</a:t>
            </a:r>
            <a:r>
              <a:rPr lang="en-US" altLang="en-US" sz="3200" i="1" dirty="0">
                <a:latin typeface="+mn-lt"/>
              </a:rPr>
              <a:t> </a:t>
            </a:r>
            <a:r>
              <a:rPr lang="en-US" altLang="en-US" sz="3200" b="1" dirty="0">
                <a:latin typeface="+mn-lt"/>
              </a:rPr>
              <a:t>^</a:t>
            </a:r>
            <a:r>
              <a:rPr lang="en-US" altLang="en-US" sz="3200" dirty="0">
                <a:latin typeface="+mn-lt"/>
              </a:rPr>
              <a:t> </a:t>
            </a:r>
          </a:p>
          <a:p>
            <a:endParaRPr lang="en-US" altLang="en-US" sz="2400" i="1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The EOR will return a 1 if both bits have opposing values </a:t>
            </a:r>
          </a:p>
          <a:p>
            <a:r>
              <a:rPr lang="en-US" altLang="en-US" sz="2400" dirty="0">
                <a:latin typeface="+mn-lt"/>
              </a:rPr>
              <a:t>   (1 and 0, or 0 and 1), else it returns a 0;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a = 33333, b = -77777;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a        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</a:t>
            </a:r>
            <a:r>
              <a:rPr lang="en-US" altLang="en-US" sz="2400" dirty="0">
                <a:latin typeface="+mn-lt"/>
              </a:rPr>
              <a:t> 00000000  00000000  10000010  00110101 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 33333</a:t>
            </a:r>
            <a:endParaRPr lang="en-US" altLang="en-US" sz="2400" dirty="0">
              <a:latin typeface="+mn-lt"/>
            </a:endParaRP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latin typeface="+mn-lt"/>
              </a:rPr>
              <a:t>b        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</a:t>
            </a:r>
            <a:r>
              <a:rPr lang="en-US" altLang="en-US" sz="2400" dirty="0">
                <a:latin typeface="+mn-lt"/>
              </a:rPr>
              <a:t> 11111111  11111110  11010000  00101111 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 -77777</a:t>
            </a:r>
            <a:endParaRPr lang="en-US" altLang="en-US" sz="2400" dirty="0">
              <a:latin typeface="+mn-lt"/>
            </a:endParaRP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b="1" dirty="0">
                <a:latin typeface="+mn-lt"/>
              </a:rPr>
              <a:t>a ^ b </a:t>
            </a:r>
            <a:r>
              <a:rPr lang="en-US" altLang="en-US" sz="2400" dirty="0">
                <a:latin typeface="+mn-lt"/>
                <a:sym typeface="Wingdings" panose="05000000000000000000" pitchFamily="2" charset="2"/>
              </a:rPr>
              <a:t> 11111111   11111110  01010010  00011010  -110054</a:t>
            </a:r>
          </a:p>
          <a:p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10480</TotalTime>
  <Words>2487</Words>
  <Application>Microsoft Office PowerPoint</Application>
  <PresentationFormat>On-screen Show (4:3)</PresentationFormat>
  <Paragraphs>441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C-10 Bitwise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sizeof()</vt:lpstr>
      <vt:lpstr>PowerPoint Presentation</vt:lpstr>
      <vt:lpstr>PowerPoint Presentation</vt:lpstr>
      <vt:lpstr>PowerPoint Presentation</vt:lpstr>
      <vt:lpstr>PowerPoint Presentation</vt:lpstr>
      <vt:lpstr>C-10 Bitwise Operators</vt:lpstr>
    </vt:vector>
  </TitlesOfParts>
  <Company>CSUS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bielr</dc:creator>
  <cp:lastModifiedBy>Ruthann Biel</cp:lastModifiedBy>
  <cp:revision>81</cp:revision>
  <cp:lastPrinted>2018-10-10T16:38:24Z</cp:lastPrinted>
  <dcterms:created xsi:type="dcterms:W3CDTF">2002-09-15T04:23:11Z</dcterms:created>
  <dcterms:modified xsi:type="dcterms:W3CDTF">2020-03-23T23:13:19Z</dcterms:modified>
</cp:coreProperties>
</file>