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318" r:id="rId3"/>
    <p:sldId id="260" r:id="rId4"/>
    <p:sldId id="288" r:id="rId5"/>
    <p:sldId id="319" r:id="rId6"/>
    <p:sldId id="320" r:id="rId7"/>
    <p:sldId id="321" r:id="rId8"/>
    <p:sldId id="261" r:id="rId9"/>
    <p:sldId id="322" r:id="rId10"/>
    <p:sldId id="346" r:id="rId11"/>
    <p:sldId id="323" r:id="rId12"/>
    <p:sldId id="263" r:id="rId13"/>
    <p:sldId id="264" r:id="rId14"/>
    <p:sldId id="265" r:id="rId15"/>
    <p:sldId id="289" r:id="rId16"/>
    <p:sldId id="290" r:id="rId17"/>
    <p:sldId id="267" r:id="rId18"/>
    <p:sldId id="315" r:id="rId19"/>
    <p:sldId id="270" r:id="rId20"/>
    <p:sldId id="269" r:id="rId21"/>
    <p:sldId id="348" r:id="rId22"/>
    <p:sldId id="349" r:id="rId23"/>
    <p:sldId id="271" r:id="rId24"/>
    <p:sldId id="273" r:id="rId25"/>
    <p:sldId id="272" r:id="rId26"/>
    <p:sldId id="350" r:id="rId27"/>
    <p:sldId id="274" r:id="rId28"/>
    <p:sldId id="275" r:id="rId29"/>
    <p:sldId id="291" r:id="rId30"/>
    <p:sldId id="292" r:id="rId31"/>
    <p:sldId id="293" r:id="rId32"/>
    <p:sldId id="351" r:id="rId33"/>
    <p:sldId id="298" r:id="rId34"/>
    <p:sldId id="354" r:id="rId35"/>
    <p:sldId id="276" r:id="rId36"/>
    <p:sldId id="294" r:id="rId37"/>
    <p:sldId id="295" r:id="rId38"/>
    <p:sldId id="296" r:id="rId39"/>
    <p:sldId id="277" r:id="rId40"/>
    <p:sldId id="300" r:id="rId41"/>
    <p:sldId id="299" r:id="rId42"/>
    <p:sldId id="301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47" r:id="rId51"/>
    <p:sldId id="332" r:id="rId52"/>
    <p:sldId id="333" r:id="rId53"/>
    <p:sldId id="334" r:id="rId54"/>
    <p:sldId id="335" r:id="rId55"/>
    <p:sldId id="336" r:id="rId56"/>
    <p:sldId id="337" r:id="rId57"/>
    <p:sldId id="352" r:id="rId58"/>
    <p:sldId id="353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24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F6BA7D-1E57-49D5-91CE-576C6FE58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35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count_chars.c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2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count_words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969A1C-F928-4004-9556-8D9F48930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8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86C7E04-0147-43D6-B343-A5C054CB3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6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2E8E5D-7D2F-496A-A20D-626BEB952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DBB4F3-ED5D-4BD8-A1C4-6FDE2598C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97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FC0C0C7-99CC-4EC2-A7FB-C1F80F1E1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4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A16E3170-2C2E-4A9D-88BF-A3FFBDF30087}" type="datetime1">
              <a:rPr lang="en-US"/>
              <a:pPr>
                <a:defRPr/>
              </a:pPr>
              <a:t>10/29/2020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64D168AE-EA69-4CF4-A51A-9FF7670B4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F02E3AF-8864-4861-BDC5-9F7D7354F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601D6164-673F-4097-9731-CFC0250F87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87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FE3903A-3C68-4F45-9818-2FE9F4FE8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FB67FA3-8467-4CBB-9381-FB87A26E8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DEEA48-A943-44CA-A21B-E506CAAB3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1B42418-A502-4762-A9F7-236F2E7EE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67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E509D1DC-1FFC-4295-84CA-7BDBE7D02F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04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B61B5A7-8367-4324-A715-DCA6DE289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51ADBC-0ADD-45F7-A003-47FD9D5B8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C-11 Characters and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  <a:endParaRPr lang="en-US" altLang="en-US" sz="3200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60CF1-E124-476A-BF6E-1015793F373D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9155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How to implement EOF at the keyboard: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In Unix/Linux environments, press: 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     	</a:t>
            </a:r>
            <a:r>
              <a:rPr lang="en-US" altLang="en-US" b="1" dirty="0"/>
              <a:t>control-d   (^d)</a:t>
            </a:r>
          </a:p>
          <a:p>
            <a:pPr marL="0" indent="0" eaLnBrk="1" hangingPunct="1">
              <a:buNone/>
              <a:defRPr/>
            </a:pPr>
            <a:endParaRPr lang="en-US" altLang="en-US" b="1" dirty="0"/>
          </a:p>
          <a:p>
            <a:pPr marL="0" indent="0" eaLnBrk="1" hangingPunct="1">
              <a:buNone/>
              <a:defRPr/>
            </a:pPr>
            <a:r>
              <a:rPr lang="en-US" altLang="en-US" dirty="0"/>
              <a:t>It is configurable/changeable.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16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BC46C-157D-4259-8DE1-6213AD7D46D5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3763" y="1295400"/>
            <a:ext cx="63078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a program to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read chars from keyboard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echo back to screen.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also counts number of chars entered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3B53A9-9E1B-49AA-8A5E-D1DDB1C935D7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61563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printf(“Enter character: (^d to quit) \n”);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count++;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while (c != EOF)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	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b="1" dirty="0">
                <a:latin typeface="+mn-lt"/>
              </a:rPr>
              <a:t>(c)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characters printed. \n”, count – 1);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	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E1DB5-FF38-4E0C-A6AC-FA3BE0C8228B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42511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i="1" dirty="0">
                <a:latin typeface="+mn-lt"/>
              </a:rPr>
              <a:t>Run the program: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Enter character: (^D to quit)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abcd</a:t>
            </a:r>
            <a:r>
              <a:rPr lang="en-US" altLang="en-US" sz="2400" b="1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abcd</a:t>
            </a:r>
            <a:r>
              <a:rPr lang="en-US" altLang="en-US" sz="2400" dirty="0">
                <a:latin typeface="+mn-lt"/>
              </a:rPr>
              <a:t>			5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z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			2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1w2e3r $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1w2e3r $		9 chars including newline and space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^d</a:t>
            </a:r>
            <a:r>
              <a:rPr lang="en-US" altLang="en-US" sz="2400" dirty="0">
                <a:latin typeface="+mn-lt"/>
              </a:rPr>
              <a:t>			1 char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16 characters printed.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16 does not include the EOF marker/character.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C359E-DD7A-4AE4-9DF9-483F6181EBAC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0259" y="457200"/>
            <a:ext cx="68659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Character I/O from Keyboard (review)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sz="2800" dirty="0">
                <a:latin typeface="+mn-lt"/>
              </a:rPr>
              <a:t>To read characters from the keyboard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write to screen: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E8230-97A9-41AF-A309-0AF6ECAC5A12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5977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</a:t>
            </a:r>
            <a:r>
              <a:rPr lang="en-US" altLang="en-US" sz="2800" b="1" u="sng" dirty="0">
                <a:latin typeface="+mn-lt"/>
              </a:rPr>
              <a:t>Files</a:t>
            </a: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 To read characters from a file and write to a file: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FILE *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, *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(“in.dat”, “r”);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(“out.dat”, “w”);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);     // read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    // write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CD5C6-6D06-41EA-95B8-84276C5E22F2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1117600"/>
            <a:ext cx="64230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Files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3.  To read chars from a file in a while loop: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while ((c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)) != EOF)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3333D-C403-4610-8B96-BE39191515CF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program counts words line by line */ Page 1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400" dirty="0" err="1">
                <a:latin typeface="+mn-lt"/>
              </a:rPr>
              <a:t>count_words.c</a:t>
            </a:r>
            <a:r>
              <a:rPr lang="en-US" altLang="en-US" sz="2400" dirty="0">
                <a:latin typeface="+mn-lt"/>
              </a:rPr>
              <a:t>                                           */ 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FILENAME “Text1.dat”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NEWLINE ‘\n’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line[100], k = 0,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FILE *text1;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text1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(FILENAME, “r”);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/* omit error check to save room on slide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… /* more on next slide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820E2-701E-4BE9-8489-BF48977495D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52488" y="0"/>
            <a:ext cx="766286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						</a:t>
            </a:r>
            <a:r>
              <a:rPr lang="en-US" altLang="en-US" sz="2400" dirty="0"/>
              <a:t>Page 2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while ((line[k] = </a:t>
            </a:r>
            <a:r>
              <a:rPr lang="en-US" altLang="en-US" sz="2400" b="1" dirty="0" err="1">
                <a:latin typeface="+mn-lt"/>
              </a:rPr>
              <a:t>fgetc</a:t>
            </a:r>
            <a:r>
              <a:rPr lang="en-US" altLang="en-US" sz="2400" dirty="0">
                <a:latin typeface="+mn-lt"/>
              </a:rPr>
              <a:t>(text1)) != EOF)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if (line[k] == NEWLINE)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if (k != 0)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count +=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(line, k);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… /* and more on next slide 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5A03C-69A2-4E4A-883A-C6967AF220E2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56328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…						</a:t>
            </a:r>
            <a:r>
              <a:rPr lang="en-US" altLang="en-US" sz="2800" dirty="0"/>
              <a:t>Page 3 of 4</a:t>
            </a:r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     if (k !=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count += </a:t>
            </a:r>
            <a:r>
              <a:rPr lang="en-US" altLang="en-US" sz="2800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(line, k);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printf(“\</a:t>
            </a:r>
            <a:r>
              <a:rPr lang="en-US" altLang="en-US" sz="2800" dirty="0" err="1">
                <a:latin typeface="+mn-lt"/>
              </a:rPr>
              <a:t>n%i</a:t>
            </a:r>
            <a:r>
              <a:rPr lang="en-US" altLang="en-US" sz="2800" dirty="0">
                <a:latin typeface="+mn-lt"/>
              </a:rPr>
              <a:t> words read. \n\n”, count);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return EXIT_SUCCESS;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function </a:t>
            </a:r>
            <a:r>
              <a:rPr lang="en-US" altLang="en-US" sz="2800" b="1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 is on next slide.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642CB1-668F-4F1F-BFCF-7ED3331B2C83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22795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dirty="0">
                <a:latin typeface="+mn-lt"/>
              </a:rPr>
              <a:t>REMINDER: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Characters and Integers are closely related.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FD70B-85A4-4007-A55C-53DCB033E02F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41375" y="76200"/>
            <a:ext cx="7700057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dirty="0"/>
              <a:t>Page 4 of 4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Function to count number of words in an integer array */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	 {		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count = 0,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space = ' 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while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==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if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!=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count;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39" y="1143000"/>
            <a:ext cx="7886700" cy="2852737"/>
          </a:xfrm>
        </p:spPr>
        <p:txBody>
          <a:bodyPr/>
          <a:lstStyle/>
          <a:p>
            <a:r>
              <a:rPr lang="en-US" dirty="0"/>
              <a:t>Character Functions </a:t>
            </a:r>
            <a:r>
              <a:rPr lang="en-US" sz="4800" dirty="0"/>
              <a:t>in </a:t>
            </a:r>
            <a:r>
              <a:rPr lang="en-US" altLang="en-US" sz="4800" dirty="0" err="1"/>
              <a:t>ctype.h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ctype.h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8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71" y="3928"/>
            <a:ext cx="7886700" cy="1325563"/>
          </a:xfrm>
        </p:spPr>
        <p:txBody>
          <a:bodyPr/>
          <a:lstStyle/>
          <a:p>
            <a:r>
              <a:rPr lang="en-US" dirty="0"/>
              <a:t>Sample of 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27" y="132949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err="1"/>
              <a:t>tolower</a:t>
            </a:r>
            <a:r>
              <a:rPr lang="en-US" altLang="en-US" sz="2800" dirty="0"/>
              <a:t>(c)	returns a lower case letter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ctype.h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…….</a:t>
            </a:r>
          </a:p>
          <a:p>
            <a:pPr marL="0" indent="0">
              <a:buNone/>
            </a:pPr>
            <a:r>
              <a:rPr lang="en-US" sz="2800" dirty="0"/>
              <a:t>	int c;</a:t>
            </a:r>
          </a:p>
          <a:p>
            <a:pPr marL="0" indent="0">
              <a:buNone/>
            </a:pPr>
            <a:r>
              <a:rPr lang="en-US" sz="2800" dirty="0"/>
              <a:t>	while ((c = </a:t>
            </a:r>
            <a:r>
              <a:rPr lang="en-US" sz="2800" dirty="0" err="1"/>
              <a:t>getchar</a:t>
            </a:r>
            <a:r>
              <a:rPr lang="en-US" sz="2800" dirty="0"/>
              <a:t>() ) != EOF)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putchar</a:t>
            </a:r>
            <a:r>
              <a:rPr lang="en-US" sz="2800" dirty="0"/>
              <a:t>(</a:t>
            </a:r>
            <a:r>
              <a:rPr lang="en-US" sz="2800" dirty="0" err="1"/>
              <a:t>tolower</a:t>
            </a:r>
            <a:r>
              <a:rPr lang="en-US" sz="2800" dirty="0"/>
              <a:t>(c) );</a:t>
            </a:r>
          </a:p>
          <a:p>
            <a:pPr marL="0" indent="0">
              <a:buNone/>
            </a:pPr>
            <a:r>
              <a:rPr lang="en-US" sz="2800" dirty="0"/>
              <a:t>……..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4871" y="1219200"/>
            <a:ext cx="6186929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4AC12-1167-4285-948D-6B345A49DDDB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26352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tolower</a:t>
            </a:r>
            <a:r>
              <a:rPr lang="en-US" altLang="en-US" sz="2400" dirty="0">
                <a:latin typeface="+mn-lt"/>
              </a:rPr>
              <a:t>(c)	returns a lower case letter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toupper</a:t>
            </a:r>
            <a:r>
              <a:rPr lang="en-US" altLang="en-US" sz="2400" dirty="0">
                <a:latin typeface="+mn-lt"/>
              </a:rPr>
              <a:t>(c)	returns an upper case letter</a:t>
            </a:r>
          </a:p>
          <a:p>
            <a:pPr eaLnBrk="1" hangingPunct="1">
              <a:defRPr/>
            </a:pPr>
            <a:r>
              <a:rPr lang="en-US" altLang="en-US" sz="2400">
                <a:latin typeface="+mn-lt"/>
              </a:rPr>
              <a:t>______________________________________________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isdigit</a:t>
            </a:r>
            <a:r>
              <a:rPr lang="en-US" altLang="en-US" sz="2400" dirty="0">
                <a:latin typeface="+mn-lt"/>
              </a:rPr>
              <a:t>(c)	if (digit)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islower</a:t>
            </a:r>
            <a:r>
              <a:rPr lang="en-US" altLang="en-US" sz="2400" dirty="0">
                <a:latin typeface="+mn-lt"/>
              </a:rPr>
              <a:t>(c)	if (lower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isupper</a:t>
            </a:r>
            <a:r>
              <a:rPr lang="en-US" altLang="en-US" sz="2400" dirty="0">
                <a:latin typeface="+mn-lt"/>
              </a:rPr>
              <a:t>(c)	if (upper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FE36C-A991-4FA8-A29E-649F758D9C1C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81553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Various character functions all found in </a:t>
            </a:r>
            <a:r>
              <a:rPr lang="en-US" altLang="en-US" sz="2800" b="1" dirty="0" err="1"/>
              <a:t>ctype.h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err="1">
                <a:latin typeface="+mn-lt"/>
              </a:rPr>
              <a:t>isalpha</a:t>
            </a:r>
            <a:r>
              <a:rPr lang="en-US" altLang="en-US" sz="2400" dirty="0">
                <a:latin typeface="+mn-lt"/>
              </a:rPr>
              <a:t>(c)	if (alphabetic)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isalnum</a:t>
            </a:r>
            <a:r>
              <a:rPr lang="en-US" altLang="en-US" sz="2400" dirty="0">
                <a:latin typeface="+mn-lt"/>
              </a:rPr>
              <a:t>(c)	if (alphanumeric)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iscntrl</a:t>
            </a:r>
            <a:r>
              <a:rPr lang="en-US" altLang="en-US" sz="2400" dirty="0">
                <a:latin typeface="+mn-lt"/>
              </a:rPr>
              <a:t>(c)	if (control char)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isgraph</a:t>
            </a:r>
            <a:r>
              <a:rPr lang="en-US" altLang="en-US" sz="2400" dirty="0">
                <a:latin typeface="+mn-lt"/>
              </a:rPr>
              <a:t>(c)	if (printable)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isprint</a:t>
            </a:r>
            <a:r>
              <a:rPr lang="en-US" altLang="en-US" sz="2400" dirty="0">
                <a:latin typeface="+mn-lt"/>
              </a:rPr>
              <a:t>(c)	if (printable or space)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09D6D-D080-483D-8B63-8D10646BCEC3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65100"/>
            <a:ext cx="715901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ispunct</a:t>
            </a:r>
            <a:r>
              <a:rPr lang="en-US" altLang="en-US" sz="2400" dirty="0">
                <a:latin typeface="+mn-lt"/>
              </a:rPr>
              <a:t>(c)	if (printable, but not space, letter, 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isspace</a:t>
            </a:r>
            <a:r>
              <a:rPr lang="en-US" altLang="en-US" sz="2400" dirty="0">
                <a:latin typeface="+mn-lt"/>
              </a:rPr>
              <a:t>(c)	if (white space: space, 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nl</a:t>
            </a:r>
            <a:r>
              <a:rPr lang="en-US" altLang="en-US" sz="2400" dirty="0">
                <a:latin typeface="+mn-lt"/>
              </a:rPr>
              <a:t>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</a:t>
            </a:r>
            <a:r>
              <a:rPr lang="en-US" altLang="en-US" sz="2400" dirty="0" err="1">
                <a:latin typeface="+mn-lt"/>
              </a:rPr>
              <a:t>cr</a:t>
            </a:r>
            <a:r>
              <a:rPr lang="en-US" altLang="en-US" sz="2400" dirty="0">
                <a:latin typeface="+mn-lt"/>
              </a:rPr>
              <a:t>, horizontal or vertical tab)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isxdigit</a:t>
            </a:r>
            <a:r>
              <a:rPr lang="en-US" altLang="en-US" sz="2400" dirty="0">
                <a:latin typeface="+mn-lt"/>
              </a:rPr>
              <a:t>(c)	if (hexadecimal digit: 0 1 2 3 4 5 6 7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8 9 A B C D E F a b c d e 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20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37D3D-54E0-4D37-BBB2-1391AA7C44E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80772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>
                <a:latin typeface="+mn-lt"/>
              </a:rPr>
              <a:t>Character Arrays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array – each letter stored as individual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character element of the array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</a:t>
            </a:r>
            <a:r>
              <a:rPr lang="en-US" altLang="en-US" sz="2400" b="1" u="sng" dirty="0">
                <a:latin typeface="+mn-lt"/>
              </a:rPr>
              <a:t>string</a:t>
            </a:r>
            <a:r>
              <a:rPr lang="en-US" altLang="en-US" sz="2400" dirty="0">
                <a:latin typeface="+mn-lt"/>
              </a:rPr>
              <a:t> – a character array where the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last array element is NULL (‘\0’)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string constants are enclosed in </a:t>
            </a:r>
            <a:r>
              <a:rPr lang="en-US" altLang="en-US" sz="2400" b="1" dirty="0">
                <a:latin typeface="+mn-lt"/>
              </a:rPr>
              <a:t>double quotes</a:t>
            </a:r>
            <a:r>
              <a:rPr lang="en-US" altLang="en-US" sz="2400" dirty="0">
                <a:latin typeface="+mn-lt"/>
              </a:rPr>
              <a:t>. 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All three of these do the same thing: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name[5]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{‘J’, ‘a’, ‘n’, ‘e’, ‘\0’};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4298-EFDE-415E-89DB-65EE7E57B1D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We may get a </a:t>
            </a:r>
            <a:r>
              <a:rPr lang="en-US" altLang="en-US" sz="2400" b="1" dirty="0">
                <a:latin typeface="+mn-lt"/>
              </a:rPr>
              <a:t>compilation error</a:t>
            </a:r>
            <a:r>
              <a:rPr lang="en-US" altLang="en-US" sz="2400" dirty="0">
                <a:latin typeface="+mn-lt"/>
              </a:rPr>
              <a:t> if we try to put too many characters into an array of a defined length: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name[6] = “Janice”;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Some compilers give an error like this: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error C2117: 'Janice' : array bounds overflow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We need a space for the  NULL, ‘\0’, at the end.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Our compiler will NOT give an error, but the program may not run correctly.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B9F84-7C8B-4692-8B65-0A1059002D1C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23875" y="152400"/>
            <a:ext cx="5257800" cy="703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a[6]={"234"};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/* first see what is in the array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after </a:t>
            </a:r>
            <a:r>
              <a:rPr lang="en-US" altLang="en-US" sz="2400" dirty="0" err="1">
                <a:latin typeface="+mn-lt"/>
              </a:rPr>
              <a:t>initialzation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1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if (a[j] == NULL)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printf("\n\n");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42125" y="2982913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Null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7361B-FA3E-4AB5-9A83-5F45607AC43C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50734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1.   Single Characters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Stored in binary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Declared as type </a:t>
            </a:r>
            <a:r>
              <a:rPr lang="en-US" altLang="en-US" sz="2800" i="1" dirty="0">
                <a:latin typeface="+mn-lt"/>
              </a:rPr>
              <a:t>char</a:t>
            </a: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name, a1 = ‘a’;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n1, n2;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1918F-28A7-483F-8DAB-A604138C2BBF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3340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Now change one value and look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again to see what is there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b="1" dirty="0">
                <a:latin typeface="+mn-lt"/>
              </a:rPr>
              <a:t>a[4] = '9';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(a[j] == NULL)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934200" y="2717800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"9"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447800" y="117475"/>
            <a:ext cx="5268913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Output as it appeared on the screen: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"9"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68" y="990600"/>
            <a:ext cx="7886700" cy="2852737"/>
          </a:xfrm>
        </p:spPr>
        <p:txBody>
          <a:bodyPr/>
          <a:lstStyle/>
          <a:p>
            <a:r>
              <a:rPr lang="en-US" altLang="en-US" sz="4800" dirty="0"/>
              <a:t>C library string functions found in </a:t>
            </a:r>
            <a:r>
              <a:rPr lang="en-US" altLang="en-US" sz="4800" b="1" dirty="0" err="1"/>
              <a:t>string.h</a:t>
            </a:r>
            <a:r>
              <a:rPr lang="en-US" altLang="en-US" sz="4800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string.h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6D4AE-4461-4112-B36A-A5FDD485235C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7240588" cy="64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strlen</a:t>
            </a:r>
            <a:r>
              <a:rPr lang="en-US" altLang="en-US" sz="2800" b="1" dirty="0">
                <a:latin typeface="+mn-lt"/>
              </a:rPr>
              <a:t>(s);</a:t>
            </a:r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	// returns length of string 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// that is filled with values.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a[6]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b="1" dirty="0" err="1">
                <a:latin typeface="+mn-lt"/>
              </a:rPr>
              <a:t>strlen</a:t>
            </a:r>
            <a:r>
              <a:rPr lang="en-US" altLang="en-US" sz="2400" dirty="0">
                <a:latin typeface="+mn-lt"/>
              </a:rPr>
              <a:t>(a);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nLength</a:t>
            </a:r>
            <a:r>
              <a:rPr lang="en-US" altLang="en-US" sz="2400" dirty="0">
                <a:latin typeface="+mn-lt"/>
              </a:rPr>
              <a:t>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\n",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Length =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6D4AE-4461-4112-B36A-A5FDD485235C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85526" y="228600"/>
            <a:ext cx="576439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b="1" dirty="0" err="1">
                <a:latin typeface="+mn-lt"/>
              </a:rPr>
              <a:t>size_t</a:t>
            </a: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strlen</a:t>
            </a:r>
            <a:r>
              <a:rPr lang="en-US" altLang="en-US" sz="2000" b="1" dirty="0">
                <a:latin typeface="+mn-lt"/>
              </a:rPr>
              <a:t>(s);	</a:t>
            </a:r>
            <a:r>
              <a:rPr lang="en-US" altLang="en-US" sz="2000" dirty="0">
                <a:latin typeface="+mn-lt"/>
              </a:rPr>
              <a:t>	// returns length of string s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	</a:t>
            </a:r>
            <a:r>
              <a:rPr lang="en-US" altLang="en-US" sz="2000">
                <a:latin typeface="+mn-lt"/>
              </a:rPr>
              <a:t>	// </a:t>
            </a:r>
            <a:r>
              <a:rPr lang="en-US" altLang="en-US" sz="2000" dirty="0">
                <a:latin typeface="+mn-lt"/>
              </a:rPr>
              <a:t>that is filled with values.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char a[6] = {"234"};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b="1" dirty="0">
                <a:latin typeface="+mn-lt"/>
              </a:rPr>
              <a:t>a[4] = 9;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strlen</a:t>
            </a:r>
            <a:r>
              <a:rPr lang="en-US" altLang="en-US" sz="2000" dirty="0">
                <a:latin typeface="+mn-lt"/>
              </a:rPr>
              <a:t>(a);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printf("\</a:t>
            </a:r>
            <a:r>
              <a:rPr lang="en-US" altLang="en-US" sz="2000" dirty="0" err="1">
                <a:latin typeface="+mn-lt"/>
              </a:rPr>
              <a:t>nLength</a:t>
            </a:r>
            <a:r>
              <a:rPr lang="en-US" altLang="en-US" sz="2000" dirty="0">
                <a:latin typeface="+mn-lt"/>
              </a:rPr>
              <a:t>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  <a:r>
              <a:rPr lang="en-US" altLang="en-US" sz="2000" dirty="0" err="1">
                <a:latin typeface="+mn-lt"/>
              </a:rPr>
              <a:t>len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Length = 3</a:t>
            </a:r>
          </a:p>
        </p:txBody>
      </p:sp>
    </p:spTree>
    <p:extLst>
      <p:ext uri="{BB962C8B-B14F-4D97-AF65-F5344CB8AC3E}">
        <p14:creationId xmlns:p14="http://schemas.microsoft.com/office/powerpoint/2010/main" val="4037113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30BCF-89E4-4583-8837-82D5643D7C5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58864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strcpy</a:t>
            </a:r>
            <a:r>
              <a:rPr lang="en-US" altLang="en-US" sz="2800" b="1" dirty="0">
                <a:latin typeface="+mn-lt"/>
              </a:rPr>
              <a:t>(s, t)</a:t>
            </a:r>
            <a:r>
              <a:rPr lang="en-US" altLang="en-US" sz="2800" dirty="0">
                <a:latin typeface="+mn-lt"/>
              </a:rPr>
              <a:t>;</a:t>
            </a:r>
            <a:r>
              <a:rPr lang="en-US" altLang="en-US" sz="2400" dirty="0">
                <a:latin typeface="+mn-lt"/>
              </a:rPr>
              <a:t>	copies string t onto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over string s </a:t>
            </a:r>
          </a:p>
          <a:p>
            <a:pPr eaLnBrk="1" hangingPunct="1">
              <a:defRPr/>
            </a:pPr>
            <a:endParaRPr lang="en-US" altLang="en-US" sz="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05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strcpy</a:t>
            </a:r>
            <a:r>
              <a:rPr lang="en-US" altLang="en-US" sz="24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ABC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757D2E-7048-4639-89AB-27EEE6266DB2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805553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strncpy</a:t>
            </a:r>
            <a:r>
              <a:rPr lang="en-US" altLang="en-US" sz="2800" b="1" dirty="0">
                <a:latin typeface="+mn-lt"/>
              </a:rPr>
              <a:t>(s, t, n);</a:t>
            </a:r>
            <a:r>
              <a:rPr lang="en-US" altLang="en-US" sz="2400" dirty="0">
                <a:latin typeface="+mn-lt"/>
              </a:rPr>
              <a:t>	copies n characters of string t to s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strncpy</a:t>
            </a:r>
            <a:r>
              <a:rPr lang="en-US" altLang="en-US" sz="2400" b="1" dirty="0">
                <a:latin typeface="+mn-lt"/>
              </a:rPr>
              <a:t>(a, </a:t>
            </a:r>
            <a:r>
              <a:rPr lang="en-US" altLang="en-US" sz="2400" b="1">
                <a:latin typeface="+mn-lt"/>
              </a:rPr>
              <a:t>b, 2</a:t>
            </a:r>
            <a:r>
              <a:rPr lang="en-US" altLang="en-US" sz="24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AB4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5A1353-41A8-44BD-A7A5-6B202A5A0FCD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2284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strcat</a:t>
            </a:r>
            <a:r>
              <a:rPr lang="en-US" altLang="en-US" sz="2800" b="1" dirty="0">
                <a:latin typeface="+mn-lt"/>
              </a:rPr>
              <a:t>(s, t);</a:t>
            </a:r>
            <a:r>
              <a:rPr lang="en-US" altLang="en-US" sz="2400" dirty="0">
                <a:latin typeface="+mn-lt"/>
              </a:rPr>
              <a:t>	   concatenates string t to the end of 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         (concatenates = to paste on end)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strcat</a:t>
            </a:r>
            <a:r>
              <a:rPr lang="en-US" altLang="en-US" sz="24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234ABC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28222-F88D-4EF8-9D58-61AD9E69B2DD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811145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strncat</a:t>
            </a:r>
            <a:r>
              <a:rPr lang="en-US" altLang="en-US" sz="2800" b="1" dirty="0">
                <a:latin typeface="+mn-lt"/>
              </a:rPr>
              <a:t>(s, t, n);</a:t>
            </a:r>
            <a:r>
              <a:rPr lang="en-US" altLang="en-US" sz="2400" b="1" dirty="0">
                <a:latin typeface="+mn-lt"/>
              </a:rPr>
              <a:t>     </a:t>
            </a:r>
            <a:r>
              <a:rPr lang="en-US" altLang="en-US" sz="2400" dirty="0">
                <a:latin typeface="+mn-lt"/>
              </a:rPr>
              <a:t>concatenates n chars of t to end of s 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strncat</a:t>
            </a:r>
            <a:r>
              <a:rPr lang="en-US" altLang="en-US" sz="2400" b="1" dirty="0">
                <a:latin typeface="+mn-lt"/>
              </a:rPr>
              <a:t>(a, b, 2);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nNew</a:t>
            </a:r>
            <a:r>
              <a:rPr lang="en-US" altLang="en-US" sz="2400" dirty="0">
                <a:latin typeface="+mn-lt"/>
              </a:rPr>
              <a:t> String A = %s\n", 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New String A = 234AB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9D466-24C3-4DFC-B8C9-5FC7D72D4459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543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strcmp</a:t>
            </a:r>
            <a:r>
              <a:rPr lang="en-US" altLang="en-US" sz="2800" b="1" dirty="0">
                <a:latin typeface="+mn-lt"/>
              </a:rPr>
              <a:t>(s, t); </a:t>
            </a:r>
            <a:r>
              <a:rPr lang="en-US" altLang="en-US" sz="2400" dirty="0"/>
              <a:t>compares strings s and t;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returns: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a negative value, if </a:t>
            </a:r>
            <a:r>
              <a:rPr lang="en-US" altLang="en-US" sz="2400" b="1" dirty="0">
                <a:latin typeface="+mn-lt"/>
              </a:rPr>
              <a:t>s &lt;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   zero, if </a:t>
            </a:r>
            <a:r>
              <a:rPr lang="en-US" altLang="en-US" sz="2400" b="1" dirty="0">
                <a:latin typeface="+mn-lt"/>
              </a:rPr>
              <a:t>s ==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a positive value, if </a:t>
            </a:r>
            <a:r>
              <a:rPr lang="en-US" altLang="en-US" sz="2400" b="1" dirty="0">
                <a:latin typeface="+mn-lt"/>
              </a:rPr>
              <a:t>s &gt; 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This function will be used in the mini-shell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4B88-63C3-4D8B-80AC-D0FBE4A86FFD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72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Character Strings: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Several characters stored in an array of char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Stored in binary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By definition, ends with NULL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on next slide…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3D385-BDA1-42F9-9A17-DA296C495C46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3962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string.h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int main(void) {  int answer5;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answer1, answer2;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answer3, answer4;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b[10]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c[10]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char d[10] = {"</a:t>
            </a:r>
            <a:r>
              <a:rPr lang="en-US" altLang="en-US" sz="2200" dirty="0" err="1">
                <a:latin typeface="+mn-lt"/>
              </a:rPr>
              <a:t>abc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	char e[10] = {"</a:t>
            </a:r>
            <a:r>
              <a:rPr lang="en-US" altLang="en-US" sz="2200" dirty="0" err="1">
                <a:latin typeface="+mn-lt"/>
              </a:rPr>
              <a:t>cba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</a:t>
            </a:r>
            <a:r>
              <a:rPr lang="en-US" altLang="en-US" sz="2200" b="1" dirty="0">
                <a:latin typeface="+mn-lt"/>
              </a:rPr>
              <a:t>answer1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(a, b);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answer2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(b, c);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answer3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(c, d);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answer4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(d, a);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	answer5 = </a:t>
            </a:r>
            <a:r>
              <a:rPr lang="en-US" altLang="en-US" sz="2200" b="1" dirty="0" err="1">
                <a:latin typeface="+mn-lt"/>
              </a:rPr>
              <a:t>strcmp</a:t>
            </a:r>
            <a:r>
              <a:rPr lang="en-US" altLang="en-US" sz="2200" b="1" dirty="0">
                <a:latin typeface="+mn-lt"/>
              </a:rPr>
              <a:t>(d, e);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832615" y="169506"/>
            <a:ext cx="4114800" cy="635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printf("\n ab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cd = %3i"		         "\n ad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"\n de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answer1, answer2,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      answer3,answer4,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                 answer5);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/*---------------------------------------*/</a:t>
            </a:r>
          </a:p>
          <a:p>
            <a:pPr eaLnBrk="1" hangingPunct="1">
              <a:defRPr/>
            </a:pPr>
            <a:endParaRPr lang="en-US" altLang="en-US" sz="11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7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ab =  -1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cd =  -1</a:t>
            </a:r>
          </a:p>
          <a:p>
            <a:pPr eaLnBrk="1" hangingPunct="1">
              <a:defRPr/>
            </a:pPr>
            <a:r>
              <a:rPr lang="en-US" altLang="en-US" sz="2200">
                <a:latin typeface="+mn-lt"/>
              </a:rPr>
              <a:t> da </a:t>
            </a:r>
            <a:r>
              <a:rPr lang="en-US" altLang="en-US" sz="2200" dirty="0">
                <a:latin typeface="+mn-lt"/>
              </a:rPr>
              <a:t>=  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de =  -1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4578677" y="-454058"/>
            <a:ext cx="76200" cy="731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BD431-4128-4289-AF58-90B681936F2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43057" y="457200"/>
            <a:ext cx="767229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strncmp</a:t>
            </a:r>
            <a:r>
              <a:rPr lang="en-US" altLang="en-US" sz="2800" b="1" dirty="0">
                <a:latin typeface="+mn-lt"/>
              </a:rPr>
              <a:t>(s, t, n); 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		</a:t>
            </a:r>
            <a:r>
              <a:rPr lang="en-US" altLang="en-US" sz="2400" dirty="0"/>
              <a:t>compares at most n chars of s to 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returns: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 negative value, if </a:t>
            </a:r>
            <a:r>
              <a:rPr lang="en-US" altLang="en-US" sz="2400" b="1" dirty="0">
                <a:latin typeface="+mn-lt"/>
              </a:rPr>
              <a:t>s &lt;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zero, if </a:t>
            </a:r>
            <a:r>
              <a:rPr lang="en-US" altLang="en-US" sz="2400" b="1" dirty="0">
                <a:latin typeface="+mn-lt"/>
              </a:rPr>
              <a:t>s == 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 positive value, if </a:t>
            </a:r>
            <a:r>
              <a:rPr lang="en-US" altLang="en-US" sz="2400" b="1" dirty="0">
                <a:latin typeface="+mn-lt"/>
              </a:rPr>
              <a:t>s &gt; 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13721-43E3-446A-A10C-B0832242F5ED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6328"/>
            <a:ext cx="3810000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string.h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answer1, answer2;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answer3, answer4;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a[10] = {"234"};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b[10]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c[10] = {"ABC"};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 char d[10] = {"</a:t>
            </a:r>
            <a:r>
              <a:rPr lang="en-US" altLang="en-US" sz="2200" dirty="0" err="1">
                <a:latin typeface="+mn-lt"/>
              </a:rPr>
              <a:t>abc</a:t>
            </a:r>
            <a:r>
              <a:rPr lang="en-US" altLang="en-US" sz="22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answer1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(a, b, 1);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answer2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(b, c, 2);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answer3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(c, d, 2);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 answer4 = </a:t>
            </a:r>
            <a:r>
              <a:rPr lang="en-US" altLang="en-US" sz="2200" b="1" dirty="0" err="1">
                <a:latin typeface="+mn-lt"/>
              </a:rPr>
              <a:t>strncmp</a:t>
            </a:r>
            <a:r>
              <a:rPr lang="en-US" altLang="en-US" sz="2200" b="1" dirty="0">
                <a:latin typeface="+mn-lt"/>
              </a:rPr>
              <a:t>(d, a, 2);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029200" y="152400"/>
            <a:ext cx="379094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printf("\n ab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"\n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%3i"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"\n cd = %3i"		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"\n ad = %3i\n",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answer1, answer2,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 answer3,answer4);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/*-----------------------------------*/</a:t>
            </a: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22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ab =  -1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bc</a:t>
            </a:r>
            <a:r>
              <a:rPr lang="en-US" altLang="en-US" sz="2200" dirty="0">
                <a:latin typeface="+mn-lt"/>
              </a:rPr>
              <a:t> =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cd =  -1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da =   1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47244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More String Functions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Using Pointer Notation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73A54-3105-43EF-8EBF-2A1189EDD63D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25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4DBFD-8B3C-444A-943D-24F775A5422D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76009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800" b="1" dirty="0"/>
              <a:t>char *</a:t>
            </a:r>
            <a:r>
              <a:rPr lang="en-US" altLang="en-US" sz="2800" b="1" dirty="0" err="1"/>
              <a:t>strchr</a:t>
            </a:r>
            <a:r>
              <a:rPr lang="en-US" altLang="en-US" sz="2800" b="1" dirty="0"/>
              <a:t>(s, c);</a:t>
            </a:r>
          </a:p>
          <a:p>
            <a:pPr eaLnBrk="1" hangingPunct="1"/>
            <a:r>
              <a:rPr lang="en-US" altLang="en-US" sz="2800" dirty="0"/>
              <a:t>	</a:t>
            </a:r>
          </a:p>
          <a:p>
            <a:pPr eaLnBrk="1" hangingPunct="1"/>
            <a:r>
              <a:rPr lang="en-US" altLang="en-US" sz="2800" dirty="0"/>
              <a:t>	returns a pointer to the first occurrence</a:t>
            </a:r>
          </a:p>
          <a:p>
            <a:pPr eaLnBrk="1" hangingPunct="1"/>
            <a:r>
              <a:rPr lang="en-US" altLang="en-US" sz="2800" dirty="0"/>
              <a:t>		of character c in the string s;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returns NULL if c does not occur in 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8120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ED4B2-837D-4C25-B5C8-99CC907AFB9F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697178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/*---------------------------------------------------------------*/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*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char a[10] = 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where_ptr</a:t>
            </a:r>
            <a:r>
              <a:rPr lang="en-US" altLang="en-US" sz="2400" b="1" dirty="0">
                <a:latin typeface="+mn-lt"/>
              </a:rPr>
              <a:t> = </a:t>
            </a:r>
            <a:r>
              <a:rPr lang="en-US" altLang="en-US" sz="2400" b="1" dirty="0" err="1">
                <a:latin typeface="+mn-lt"/>
              </a:rPr>
              <a:t>strchr</a:t>
            </a:r>
            <a:r>
              <a:rPr lang="en-US" altLang="en-US" sz="2400" b="1" dirty="0">
                <a:latin typeface="+mn-lt"/>
              </a:rPr>
              <a:t>(a, '3');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</a:t>
            </a:r>
            <a:r>
              <a:rPr lang="en-US" altLang="en-US" sz="2400" dirty="0" err="1">
                <a:latin typeface="+mn-lt"/>
              </a:rPr>
              <a:t>nDereference</a:t>
            </a:r>
            <a:r>
              <a:rPr lang="en-US" altLang="en-US" sz="2400" dirty="0">
                <a:latin typeface="+mn-lt"/>
              </a:rPr>
              <a:t> of 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 = %c\n",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*</a:t>
            </a:r>
            <a:r>
              <a:rPr lang="en-US" altLang="en-US" sz="2400" dirty="0" err="1">
                <a:latin typeface="+mn-lt"/>
              </a:rPr>
              <a:t>where_ptr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Dereference of </a:t>
            </a:r>
            <a:r>
              <a:rPr lang="en-US" altLang="en-US" sz="2400" b="1" dirty="0" err="1">
                <a:latin typeface="+mn-lt"/>
              </a:rPr>
              <a:t>where_ptr</a:t>
            </a:r>
            <a:r>
              <a:rPr lang="en-US" altLang="en-US" sz="2400" b="1" dirty="0">
                <a:latin typeface="+mn-lt"/>
              </a:rPr>
              <a:t> = 3</a:t>
            </a:r>
            <a:r>
              <a:rPr lang="en-US" altLang="en-US" sz="2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2524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A2E6E-0E8E-4967-801D-942FBCF1CE6C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682539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 </a:t>
            </a:r>
            <a:r>
              <a:rPr lang="en-US" altLang="en-US" sz="2800" b="1" dirty="0" err="1">
                <a:latin typeface="+mn-lt"/>
              </a:rPr>
              <a:t>strrchr</a:t>
            </a:r>
            <a:r>
              <a:rPr lang="en-US" altLang="en-US" sz="2800" b="1" dirty="0">
                <a:latin typeface="+mn-lt"/>
              </a:rPr>
              <a:t>(s, c);</a:t>
            </a: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>
                <a:latin typeface="+mn-lt"/>
              </a:rPr>
              <a:t>returns a pointer to the last occurrence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of character c in the string s;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NULL if c does not occur in 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57722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0807E-09AB-42A1-B016-ED5A5FE81D47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5334000" cy="591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/*-------------------------------------------------------*/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105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{"234234"};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 err="1">
                <a:latin typeface="+mn-lt"/>
              </a:rPr>
              <a:t>where_ptr</a:t>
            </a:r>
            <a:r>
              <a:rPr lang="en-US" altLang="en-US" sz="2000" b="1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strrchr</a:t>
            </a:r>
            <a:r>
              <a:rPr lang="en-US" altLang="en-US" sz="2000" b="1" dirty="0">
                <a:latin typeface="+mn-lt"/>
              </a:rPr>
              <a:t>(a, '3');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printf("\</a:t>
            </a:r>
            <a:r>
              <a:rPr lang="en-US" altLang="en-US" sz="2000" dirty="0" err="1">
                <a:latin typeface="+mn-lt"/>
              </a:rPr>
              <a:t>nDereference</a:t>
            </a:r>
            <a:r>
              <a:rPr lang="en-US" altLang="en-US" sz="2000" dirty="0">
                <a:latin typeface="+mn-lt"/>
              </a:rPr>
              <a:t>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%c\n",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printf("Address of a[1]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"Address of a[4]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"Address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%u\n",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&amp;a[1], &amp;a[4],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/*-----------------------------------------------------*/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0" y="4013200"/>
            <a:ext cx="3579891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11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Dereference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3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a[1]             = 1245041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a[4]             = 1245044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1245044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5105400" y="3886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5105400" y="3886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8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07DC4F-AFE2-4A90-BFFE-AB9513B5D6C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143000" y="990600"/>
            <a:ext cx="63349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 library string functions found in </a:t>
            </a:r>
            <a:r>
              <a:rPr lang="en-US" altLang="en-US" sz="2800" b="1" u="sng" dirty="0" err="1">
                <a:latin typeface="+mn-lt"/>
              </a:rPr>
              <a:t>string.h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strstr</a:t>
            </a:r>
            <a:r>
              <a:rPr lang="en-US" altLang="en-US" sz="2800" b="1" dirty="0">
                <a:latin typeface="+mn-lt"/>
              </a:rPr>
              <a:t>(s, t);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a pointer to the start of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string </a:t>
            </a:r>
            <a:r>
              <a:rPr lang="en-US" altLang="en-US" sz="2800" b="1" dirty="0">
                <a:latin typeface="+mn-lt"/>
              </a:rPr>
              <a:t>t</a:t>
            </a:r>
            <a:r>
              <a:rPr lang="en-US" altLang="en-US" sz="2800" dirty="0">
                <a:latin typeface="+mn-lt"/>
              </a:rPr>
              <a:t> within the string</a:t>
            </a:r>
            <a:r>
              <a:rPr lang="en-US" altLang="en-US" sz="2800" b="1" dirty="0">
                <a:latin typeface="+mn-lt"/>
              </a:rPr>
              <a:t> s</a:t>
            </a:r>
            <a:r>
              <a:rPr lang="en-US" altLang="en-US" sz="2800" dirty="0">
                <a:latin typeface="+mn-lt"/>
              </a:rPr>
              <a:t>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returns NULL if t does not occur in 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4677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2CA0D-9BA9-4FCA-8F67-B928A6002B4D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10806" y="304800"/>
            <a:ext cx="50927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9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{"234234"};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 err="1">
                <a:latin typeface="+mn-lt"/>
              </a:rPr>
              <a:t>where_ptr</a:t>
            </a:r>
            <a:r>
              <a:rPr lang="en-US" altLang="en-US" sz="2000" b="1" dirty="0">
                <a:latin typeface="+mn-lt"/>
              </a:rPr>
              <a:t> = </a:t>
            </a:r>
            <a:r>
              <a:rPr lang="en-US" altLang="en-US" sz="2000" b="1" dirty="0" err="1">
                <a:latin typeface="+mn-lt"/>
              </a:rPr>
              <a:t>strstr</a:t>
            </a:r>
            <a:r>
              <a:rPr lang="en-US" altLang="en-US" sz="2000" b="1" dirty="0">
                <a:latin typeface="+mn-lt"/>
              </a:rPr>
              <a:t>(a, "34");</a:t>
            </a:r>
          </a:p>
          <a:p>
            <a:pPr eaLnBrk="1" hangingPunct="1">
              <a:defRPr/>
            </a:pPr>
            <a:endParaRPr lang="en-US" altLang="en-US" sz="12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printf("\</a:t>
            </a:r>
            <a:r>
              <a:rPr lang="en-US" altLang="en-US" sz="2000" dirty="0" err="1">
                <a:latin typeface="+mn-lt"/>
              </a:rPr>
              <a:t>nDereference</a:t>
            </a:r>
            <a:r>
              <a:rPr lang="en-US" altLang="en-US" sz="2000" dirty="0">
                <a:latin typeface="+mn-lt"/>
              </a:rPr>
              <a:t>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%c\n",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	*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printf("Address of a[1]  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"Address of a[4]             = %u\n"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%u\n",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&amp;a[1], &amp;a[4],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/*----------------------------------------------------*/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503506" y="2971800"/>
            <a:ext cx="35798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i="1" u="sng" dirty="0">
                <a:latin typeface="+mn-lt"/>
              </a:rPr>
              <a:t>Output:</a:t>
            </a:r>
          </a:p>
          <a:p>
            <a:pPr eaLnBrk="1" hangingPunct="1">
              <a:defRPr/>
            </a:pPr>
            <a:endParaRPr lang="en-US" altLang="en-US" sz="2000" i="1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Dereference of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3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a[1]             = 1245041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of a[4]             = 1245044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Address in </a:t>
            </a:r>
            <a:r>
              <a:rPr lang="en-US" altLang="en-US" sz="2000" dirty="0" err="1">
                <a:latin typeface="+mn-lt"/>
              </a:rPr>
              <a:t>where_ptr</a:t>
            </a:r>
            <a:r>
              <a:rPr lang="en-US" altLang="en-US" sz="2000" dirty="0">
                <a:latin typeface="+mn-lt"/>
              </a:rPr>
              <a:t> = 1245041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4864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C9D92-B3BF-42AB-B223-8A57E6F4FDF9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200819"/>
            <a:ext cx="77724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Strings.  Examples: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</a:t>
            </a:r>
            <a:r>
              <a:rPr lang="en-US" altLang="en-US" sz="2800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[12 ] = “Ruthann”;</a:t>
            </a:r>
          </a:p>
          <a:p>
            <a:pPr eaLnBrk="1" hangingPunct="1">
              <a:defRPr/>
            </a:pPr>
            <a:r>
              <a:rPr lang="en-US" altLang="en-US" sz="1200" dirty="0">
                <a:latin typeface="+mn-lt"/>
              </a:rPr>
              <a:t>	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	C will recognize </a:t>
            </a:r>
            <a:r>
              <a:rPr lang="en-US" altLang="en-US" sz="2800" b="1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 as a string and add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the NULLs at the end.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	Will consist of </a:t>
            </a:r>
            <a:r>
              <a:rPr lang="en-US" altLang="en-US" sz="2800" dirty="0" err="1"/>
              <a:t>R,u,t,h,a,n,n</a:t>
            </a:r>
            <a:r>
              <a:rPr lang="en-US" altLang="en-US" sz="2800" dirty="0"/>
              <a:t>,\0 ,\0 ,\0 ,\0 ,\0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/>
              <a:t>\0</a:t>
            </a:r>
            <a:r>
              <a:rPr lang="en-US" altLang="en-US" sz="2800" dirty="0"/>
              <a:t> is the same as </a:t>
            </a:r>
            <a:r>
              <a:rPr lang="en-US" altLang="en-US" sz="2800" b="1" dirty="0"/>
              <a:t>NULL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filename[ ] = “lab15.dat”;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will default to a length of 9 + 1 for NULL = 10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name[30];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two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These next functions both search a null-terminated string </a:t>
            </a:r>
            <a:r>
              <a:rPr lang="en-US" sz="2800" b="1" dirty="0"/>
              <a:t>a</a:t>
            </a:r>
            <a:r>
              <a:rPr lang="en-US" sz="2800" dirty="0"/>
              <a:t> for occurrences of characters specified by whether they </a:t>
            </a:r>
            <a:r>
              <a:rPr lang="en-US" sz="2800"/>
              <a:t>are included </a:t>
            </a:r>
            <a:r>
              <a:rPr lang="en-US" sz="2800" dirty="0"/>
              <a:t>in a second null-terminated string </a:t>
            </a:r>
            <a:r>
              <a:rPr lang="en-US" sz="2800" b="1" dirty="0"/>
              <a:t>set.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696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64E6D-D6F0-4887-AFBF-D6F01BF5CB5D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0" y="152400"/>
            <a:ext cx="7940251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strspn</a:t>
            </a:r>
            <a:r>
              <a:rPr lang="en-US" altLang="en-US" sz="2800" b="1" dirty="0">
                <a:latin typeface="+mn-lt"/>
              </a:rPr>
              <a:t>(s, set);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searches the string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the first occurrence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of a character that is </a:t>
            </a:r>
            <a:r>
              <a:rPr lang="en-US" altLang="en-US" sz="2800" b="1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included in the string </a:t>
            </a:r>
            <a:r>
              <a:rPr lang="en-US" altLang="en-US" sz="2400" b="1" dirty="0">
                <a:latin typeface="+mn-lt"/>
              </a:rPr>
              <a:t>set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value returned is the length of the longest initial segment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of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that consists of characters found in </a:t>
            </a:r>
            <a:r>
              <a:rPr lang="en-US" altLang="en-US" sz="2400" b="1" dirty="0">
                <a:latin typeface="+mn-lt"/>
              </a:rPr>
              <a:t>set.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If every character of </a:t>
            </a:r>
            <a:r>
              <a:rPr lang="en-US" altLang="en-US" sz="2400" b="1" dirty="0">
                <a:latin typeface="+mn-lt"/>
              </a:rPr>
              <a:t>s </a:t>
            </a:r>
            <a:r>
              <a:rPr lang="en-US" altLang="en-US" sz="2400" dirty="0">
                <a:latin typeface="+mn-lt"/>
              </a:rPr>
              <a:t>appears in </a:t>
            </a:r>
            <a:r>
              <a:rPr lang="en-US" altLang="en-US" sz="2400" b="1" dirty="0">
                <a:latin typeface="+mn-lt"/>
              </a:rPr>
              <a:t>set</a:t>
            </a:r>
            <a:r>
              <a:rPr lang="en-US" altLang="en-US" sz="24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then the total length of </a:t>
            </a:r>
            <a:r>
              <a:rPr lang="en-US" altLang="en-US" sz="2400" b="1" dirty="0">
                <a:latin typeface="+mn-lt"/>
              </a:rPr>
              <a:t>s </a:t>
            </a:r>
            <a:r>
              <a:rPr lang="en-US" altLang="en-US" sz="2400" dirty="0">
                <a:latin typeface="+mn-lt"/>
              </a:rPr>
              <a:t>(not counting the terminating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character) is returned.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447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3EC7C-3CE0-447B-B838-ED192745F410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35767" y="149959"/>
            <a:ext cx="424103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set_len1, set_len2, set_len3;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</a:t>
            </a:r>
            <a:r>
              <a:rPr lang="en-US" altLang="en-US" sz="2000" dirty="0" err="1">
                <a:latin typeface="+mn-lt"/>
              </a:rPr>
              <a:t>abcde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b[10] = {"</a:t>
            </a:r>
            <a:r>
              <a:rPr lang="en-US" altLang="en-US" sz="2000" dirty="0" err="1">
                <a:latin typeface="+mn-lt"/>
              </a:rPr>
              <a:t>bbcce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c[10] = {"</a:t>
            </a:r>
            <a:r>
              <a:rPr lang="en-US" altLang="en-US" sz="2000" dirty="0" err="1">
                <a:latin typeface="+mn-lt"/>
              </a:rPr>
              <a:t>cbbcca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b="1" dirty="0">
                <a:latin typeface="+mn-lt"/>
              </a:rPr>
              <a:t>set_len1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(a,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set_len2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(b,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     set_len3 = </a:t>
            </a:r>
            <a:r>
              <a:rPr lang="en-US" altLang="en-US" sz="2000" b="1" dirty="0" err="1">
                <a:latin typeface="+mn-lt"/>
              </a:rPr>
              <a:t>strspn</a:t>
            </a:r>
            <a:r>
              <a:rPr lang="en-US" altLang="en-US" sz="2000" b="1" dirty="0">
                <a:latin typeface="+mn-lt"/>
              </a:rPr>
              <a:t>(c, "</a:t>
            </a:r>
            <a:r>
              <a:rPr lang="en-US" altLang="en-US" sz="2000" b="1" dirty="0" err="1">
                <a:latin typeface="+mn-lt"/>
              </a:rPr>
              <a:t>bc</a:t>
            </a:r>
            <a:r>
              <a:rPr lang="en-US" altLang="en-US" sz="20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printf("set_len1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"set_len2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"set_len3=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  set_len1, set_len2, set_len3);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457950" y="3810000"/>
            <a:ext cx="17026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set_len1 = 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set_len2 =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set_len3 = 5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562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1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3856E6-9F1E-46D8-A20D-6D724DD0A33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83459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size_t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strcspn</a:t>
            </a:r>
            <a:r>
              <a:rPr lang="en-US" altLang="en-US" sz="2800" b="1" dirty="0">
                <a:latin typeface="+mn-lt"/>
              </a:rPr>
              <a:t>(s, set);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Similar to </a:t>
            </a:r>
            <a:r>
              <a:rPr lang="en-US" altLang="en-US" sz="2400" b="1" dirty="0" err="1">
                <a:latin typeface="+mn-lt"/>
              </a:rPr>
              <a:t>strspn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except that it searches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the first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occurrence of a character that </a:t>
            </a:r>
            <a:r>
              <a:rPr lang="en-US" altLang="en-US" sz="2800" b="1" u="sng" dirty="0">
                <a:latin typeface="+mn-lt"/>
              </a:rPr>
              <a:t>is</a:t>
            </a:r>
            <a:r>
              <a:rPr lang="en-US" altLang="en-US" sz="2400" dirty="0">
                <a:latin typeface="+mn-lt"/>
              </a:rPr>
              <a:t> included in the string </a:t>
            </a:r>
            <a:r>
              <a:rPr lang="en-US" altLang="en-US" sz="2400" b="1" dirty="0">
                <a:latin typeface="+mn-lt"/>
              </a:rPr>
              <a:t>set,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skipping over characters that are not in </a:t>
            </a:r>
            <a:r>
              <a:rPr lang="en-US" altLang="en-US" sz="2400" b="1" dirty="0">
                <a:latin typeface="+mn-lt"/>
              </a:rPr>
              <a:t>set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438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A01D38-C1BB-48E7-BE03-658521A33871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400800" y="4089400"/>
            <a:ext cx="17033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a-DK" altLang="en-US" sz="2400" i="1" u="sng" dirty="0">
                <a:latin typeface="+mn-lt"/>
              </a:rPr>
              <a:t>Output</a:t>
            </a:r>
            <a:r>
              <a:rPr lang="da-DK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set_len1 = 1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set_len2 = 0</a:t>
            </a:r>
          </a:p>
          <a:p>
            <a:pPr eaLnBrk="1" hangingPunct="1">
              <a:defRPr/>
            </a:pPr>
            <a:r>
              <a:rPr lang="da-DK" altLang="en-US" sz="2400" dirty="0">
                <a:latin typeface="+mn-lt"/>
              </a:rPr>
              <a:t>set_len3 = 3</a:t>
            </a:r>
            <a:endParaRPr lang="en-US" altLang="en-US" sz="2400" dirty="0">
              <a:latin typeface="+mn-lt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65125" y="265113"/>
            <a:ext cx="4241033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string.h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set_len1, set_len2, set_len3;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a[10] = {"</a:t>
            </a:r>
            <a:r>
              <a:rPr lang="en-US" altLang="en-US" sz="2000" dirty="0" err="1">
                <a:latin typeface="+mn-lt"/>
              </a:rPr>
              <a:t>abcde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b[10] = {"</a:t>
            </a:r>
            <a:r>
              <a:rPr lang="en-US" altLang="en-US" sz="2000" dirty="0" err="1">
                <a:latin typeface="+mn-lt"/>
              </a:rPr>
              <a:t>bbcce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char c[10] = {"</a:t>
            </a:r>
            <a:r>
              <a:rPr lang="en-US" altLang="en-US" sz="2000" dirty="0" err="1">
                <a:latin typeface="+mn-lt"/>
              </a:rPr>
              <a:t>asdcbbcca</a:t>
            </a:r>
            <a:r>
              <a:rPr lang="en-US" altLang="en-US" sz="20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</a:t>
            </a:r>
            <a:r>
              <a:rPr lang="en-US" altLang="en-US" sz="2200" b="1" dirty="0">
                <a:latin typeface="+mn-lt"/>
              </a:rPr>
              <a:t>set_len1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(a,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set_len2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(b,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r>
              <a:rPr lang="en-US" altLang="en-US" sz="2200" b="1" dirty="0">
                <a:latin typeface="+mn-lt"/>
              </a:rPr>
              <a:t>     set_len3 = </a:t>
            </a:r>
            <a:r>
              <a:rPr lang="en-US" altLang="en-US" sz="2200" b="1" dirty="0" err="1">
                <a:latin typeface="+mn-lt"/>
              </a:rPr>
              <a:t>strcspn</a:t>
            </a:r>
            <a:r>
              <a:rPr lang="en-US" altLang="en-US" sz="2200" b="1" dirty="0">
                <a:latin typeface="+mn-lt"/>
              </a:rPr>
              <a:t>(c, "</a:t>
            </a:r>
            <a:r>
              <a:rPr lang="en-US" altLang="en-US" sz="2200" b="1" dirty="0" err="1">
                <a:latin typeface="+mn-lt"/>
              </a:rPr>
              <a:t>bc</a:t>
            </a:r>
            <a:r>
              <a:rPr lang="en-US" altLang="en-US" sz="2200" b="1" dirty="0">
                <a:latin typeface="+mn-lt"/>
              </a:rPr>
              <a:t>");</a:t>
            </a:r>
          </a:p>
          <a:p>
            <a:pPr eaLnBrk="1" hangingPunct="1">
              <a:defRPr/>
            </a:pPr>
            <a:endParaRPr lang="en-US" altLang="en-US" sz="1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printf("set_len1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"set_len2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"set_len3 = %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\n",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 set_len1, set_len2, set_len3);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5715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4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8F9C0C-4F73-44A7-B8AE-C0606005D0D5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665945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strpbrk</a:t>
            </a:r>
            <a:r>
              <a:rPr lang="en-US" altLang="en-US" sz="2800" b="1" dirty="0">
                <a:latin typeface="+mn-lt"/>
              </a:rPr>
              <a:t>(s, t);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returns a pointer to the first occurrence in string 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of any character of string 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returns NULL if none of the characters in t occur in 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163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2403F-E5D1-452F-A7AA-D9C6C40351B7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4263731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a[10] = {"</a:t>
            </a:r>
            <a:r>
              <a:rPr lang="en-US" altLang="en-US" sz="2400" dirty="0" err="1">
                <a:latin typeface="+mn-lt"/>
              </a:rPr>
              <a:t>abcde</a:t>
            </a:r>
            <a:r>
              <a:rPr lang="en-US" altLang="en-US" sz="2400" dirty="0">
                <a:latin typeface="+mn-lt"/>
              </a:rPr>
              <a:t>"};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strpbrk</a:t>
            </a:r>
            <a:r>
              <a:rPr lang="en-US" altLang="en-US" sz="2600" b="1" dirty="0">
                <a:latin typeface="+mn-lt"/>
              </a:rPr>
              <a:t>(a, "cd");</a:t>
            </a:r>
          </a:p>
          <a:p>
            <a:pPr eaLnBrk="1" hangingPunct="1">
              <a:defRPr/>
            </a:pPr>
            <a:endParaRPr lang="en-US" altLang="en-US" sz="1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printf("*pos1 = %c\n"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"Address of a[2] = %u\n"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"Address in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  = %u\n",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, &amp;a[2],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562600" y="3446353"/>
            <a:ext cx="34512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*pos1 = c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Address of a[2] = 1245042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Address in 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   = 1245042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953000" y="17353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8F9C0C-4F73-44A7-B8AE-C0606005D0D5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6251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char *</a:t>
            </a:r>
            <a:r>
              <a:rPr lang="en-US" altLang="en-US" sz="2800" b="1" dirty="0" err="1">
                <a:latin typeface="+mn-lt"/>
              </a:rPr>
              <a:t>strtok</a:t>
            </a:r>
            <a:r>
              <a:rPr lang="en-US" altLang="en-US" sz="2800" b="1" dirty="0">
                <a:latin typeface="+mn-lt"/>
              </a:rPr>
              <a:t>(s, </a:t>
            </a:r>
            <a:r>
              <a:rPr lang="en-US" altLang="en-US" sz="2800" b="1" dirty="0" err="1">
                <a:latin typeface="+mn-lt"/>
              </a:rPr>
              <a:t>ct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extracts tokens from strings.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Searches string </a:t>
            </a:r>
            <a:r>
              <a:rPr lang="en-US" altLang="en-US" sz="2400" b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 for tokens delimited by characters from </a:t>
            </a:r>
            <a:r>
              <a:rPr lang="en-US" altLang="en-US" sz="2400" b="1" dirty="0">
                <a:latin typeface="+mn-lt"/>
              </a:rPr>
              <a:t>ct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?returns NULL if none of the characters in t occur in 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287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2403F-E5D1-452F-A7AA-D9C6C40351B7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456189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string.h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</a:t>
            </a:r>
            <a:r>
              <a:rPr lang="en-US" altLang="en-US" sz="2600" b="1" dirty="0">
                <a:latin typeface="+mn-lt"/>
              </a:rPr>
              <a:t> </a:t>
            </a:r>
            <a:r>
              <a:rPr lang="en-US" altLang="en-US" sz="2600" dirty="0">
                <a:latin typeface="+mn-lt"/>
              </a:rPr>
              <a:t>char *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char s[15] = "</a:t>
            </a:r>
            <a:r>
              <a:rPr lang="en-US" altLang="en-US" sz="2600" dirty="0" err="1">
                <a:latin typeface="+mn-lt"/>
              </a:rPr>
              <a:t>abc,de,fghi</a:t>
            </a:r>
            <a:r>
              <a:rPr lang="en-US" altLang="en-US" sz="2600" dirty="0">
                <a:latin typeface="+mn-lt"/>
              </a:rPr>
              <a:t>";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strtok</a:t>
            </a:r>
            <a:r>
              <a:rPr lang="en-US" altLang="en-US" sz="2600" b="1" dirty="0">
                <a:latin typeface="+mn-lt"/>
              </a:rPr>
              <a:t>(s, ",");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dirty="0">
                <a:latin typeface="+mn-lt"/>
              </a:rPr>
              <a:t>while(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 != NULL)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600" dirty="0">
                <a:latin typeface="+mn-lt"/>
              </a:rPr>
              <a:t>        </a:t>
            </a:r>
            <a:r>
              <a:rPr lang="en-US" altLang="en-US" sz="2600" dirty="0" err="1">
                <a:latin typeface="+mn-lt"/>
              </a:rPr>
              <a:t>printf</a:t>
            </a:r>
            <a:r>
              <a:rPr lang="en-US" altLang="en-US" sz="2600" dirty="0">
                <a:latin typeface="+mn-lt"/>
              </a:rPr>
              <a:t>("Token = %s\n", </a:t>
            </a:r>
            <a:r>
              <a:rPr lang="en-US" altLang="en-US" sz="2600" dirty="0" err="1">
                <a:latin typeface="+mn-lt"/>
              </a:rPr>
              <a:t>ptr</a:t>
            </a:r>
            <a:r>
              <a:rPr lang="en-US" altLang="en-US" sz="26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    </a:t>
            </a:r>
            <a:r>
              <a:rPr lang="en-US" altLang="en-US" sz="2600" b="1" dirty="0" err="1">
                <a:latin typeface="+mn-lt"/>
              </a:rPr>
              <a:t>ptr</a:t>
            </a:r>
            <a:r>
              <a:rPr lang="en-US" altLang="en-US" sz="2600" b="1" dirty="0">
                <a:latin typeface="+mn-lt"/>
              </a:rPr>
              <a:t> = </a:t>
            </a:r>
            <a:r>
              <a:rPr lang="en-US" altLang="en-US" sz="2600" b="1" dirty="0" err="1">
                <a:latin typeface="+mn-lt"/>
              </a:rPr>
              <a:t>strtok</a:t>
            </a:r>
            <a:r>
              <a:rPr lang="en-US" altLang="en-US" sz="2600" b="1" dirty="0">
                <a:latin typeface="+mn-lt"/>
              </a:rPr>
              <a:t>(NULL, ",");</a:t>
            </a:r>
          </a:p>
          <a:p>
            <a:pPr eaLnBrk="1" hangingPunct="1">
              <a:defRPr/>
            </a:pPr>
            <a:r>
              <a:rPr lang="en-US" altLang="en-US" sz="2600" b="1" dirty="0">
                <a:latin typeface="+mn-lt"/>
              </a:rPr>
              <a:t>    </a:t>
            </a:r>
            <a:r>
              <a:rPr lang="en-US" altLang="en-US" sz="2600" dirty="0">
                <a:latin typeface="+mn-lt"/>
              </a:rPr>
              <a:t>}</a:t>
            </a: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562600" y="3446353"/>
            <a:ext cx="243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Output</a:t>
            </a:r>
            <a:r>
              <a:rPr lang="en-US" altLang="en-US" sz="2400" i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abc</a:t>
            </a: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de</a:t>
            </a:r>
          </a:p>
          <a:p>
            <a:pPr eaLnBrk="1" hangingPunct="1">
              <a:defRPr/>
            </a:pPr>
            <a:r>
              <a:rPr lang="nb-NO" altLang="en-US" sz="2400" dirty="0">
                <a:latin typeface="+mn-lt"/>
              </a:rPr>
              <a:t>Token = fghi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953000" y="17353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E8AC8-8B2A-4D9C-86FA-244FF3CE263B}"/>
              </a:ext>
            </a:extLst>
          </p:cNvPr>
          <p:cNvSpPr txBox="1"/>
          <p:nvPr/>
        </p:nvSpPr>
        <p:spPr>
          <a:xfrm>
            <a:off x="5001600" y="228600"/>
            <a:ext cx="38878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In the loop, the call to </a:t>
            </a:r>
            <a:r>
              <a:rPr lang="en-US" sz="2400" dirty="0" err="1">
                <a:latin typeface="+mn-lt"/>
              </a:rPr>
              <a:t>strtok</a:t>
            </a:r>
            <a:r>
              <a:rPr lang="en-US" sz="2400" dirty="0">
                <a:latin typeface="+mn-lt"/>
              </a:rPr>
              <a:t> </a:t>
            </a:r>
          </a:p>
          <a:p>
            <a:r>
              <a:rPr lang="en-US" sz="2400" dirty="0">
                <a:latin typeface="+mn-lt"/>
              </a:rPr>
              <a:t>starts with a Null.  This has </a:t>
            </a:r>
          </a:p>
          <a:p>
            <a:r>
              <a:rPr lang="en-US" sz="2400" dirty="0" err="1">
                <a:latin typeface="+mn-lt"/>
              </a:rPr>
              <a:t>strtok</a:t>
            </a:r>
            <a:r>
              <a:rPr lang="en-US" sz="2400" dirty="0">
                <a:latin typeface="+mn-lt"/>
              </a:rPr>
              <a:t> start from where it left </a:t>
            </a:r>
          </a:p>
          <a:p>
            <a:r>
              <a:rPr lang="en-US" sz="2400" dirty="0">
                <a:latin typeface="+mn-lt"/>
              </a:rPr>
              <a:t>off in the string, instead of </a:t>
            </a:r>
          </a:p>
          <a:p>
            <a:r>
              <a:rPr lang="en-US" sz="2400">
                <a:latin typeface="+mn-lt"/>
              </a:rPr>
              <a:t>repeatedly </a:t>
            </a:r>
            <a:r>
              <a:rPr lang="en-US" sz="2400" dirty="0">
                <a:latin typeface="+mn-lt"/>
              </a:rPr>
              <a:t>starting at the </a:t>
            </a:r>
          </a:p>
          <a:p>
            <a:r>
              <a:rPr lang="en-US" sz="2400" dirty="0">
                <a:latin typeface="+mn-lt"/>
              </a:rPr>
              <a:t>beginning.</a:t>
            </a:r>
          </a:p>
        </p:txBody>
      </p:sp>
    </p:spTree>
    <p:extLst>
      <p:ext uri="{BB962C8B-B14F-4D97-AF65-F5344CB8AC3E}">
        <p14:creationId xmlns:p14="http://schemas.microsoft.com/office/powerpoint/2010/main" val="436784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29DCA-90DE-4C71-AA93-7DA79D494473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1676400" y="153970"/>
            <a:ext cx="5540375" cy="63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ASCII Character Codes                   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</a:t>
            </a:r>
            <a:endParaRPr lang="en-US" altLang="en-US" sz="24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r>
              <a:rPr lang="en-US" altLang="en-US" sz="2400" u="sng" dirty="0">
                <a:latin typeface="+mn-lt"/>
              </a:rPr>
              <a:t>                      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000  000   00   NULL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001  001   01   SOH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O02  002  02   STX, Start TX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003  003   03   ETX, End TX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004  004   04   EOT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005  005   05   ENQ, Inquire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006  006   06   ACK, Acknowledge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007  007   07   BEL, Bell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008  010   08   BS, Back Space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009  011   09   HT, Horizontal Tab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010  012   0A   LF, New Line(Line Feed)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011  013   0B   VT, Vertical Tab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012  014   0C   FF, Form Feed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013  015   0D   CR, Carriage Return      </a:t>
            </a:r>
          </a:p>
        </p:txBody>
      </p:sp>
    </p:spTree>
    <p:extLst>
      <p:ext uri="{BB962C8B-B14F-4D97-AF65-F5344CB8AC3E}">
        <p14:creationId xmlns:p14="http://schemas.microsoft.com/office/powerpoint/2010/main" val="15833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Now to deal with getting characters in and out….I/O.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Some choice.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5BAA7-A43F-4FD8-8E80-6C0ECE121D8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CC2F0B-029E-4DB4-9E99-A031E0555CE3}" type="slidenum">
              <a:rPr lang="en-US" altLang="en-US" sz="2000" smtClean="0">
                <a:solidFill>
                  <a:srgbClr val="898989"/>
                </a:solidFill>
              </a:rPr>
              <a:pPr/>
              <a:t>60</a:t>
            </a:fld>
            <a:endParaRPr lang="en-US" altLang="en-US" sz="2000">
              <a:solidFill>
                <a:srgbClr val="898989"/>
              </a:solidFill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676400" y="152400"/>
            <a:ext cx="410686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014  016   0E   SO, Stand Out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015  017   0F   SI, Stand In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016  020   10   DLE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017  021   11   DC1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018  022   12   DC2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019  023   13   DC3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020  024   14   DC4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021  025   15   NAK, Negative ACK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022  026   16   SYN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023  027   17   ETB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024  030   18   CAN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025  031   19   EM 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026  032   1A   SUB        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027  033   1B   ESC, Escape  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028  034   1C   FS, Cursor Right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029  035   1D   GS, Cursor Left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030  036   1E   RS, Cursor Up  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031  037   1F   US, Cursor Down   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032  040   20   SP, Space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1543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B6E3B-1DF4-438D-BF72-43C125EB9478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752600" y="354012"/>
            <a:ext cx="25146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033  041   21   !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034  042   22   "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035  043   23   #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036  044   24   $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037  045   25   %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038  046   26   &amp;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039  047   27   '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040  050   28   (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041  051   29   )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042  052   2A   *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043  053   2B   +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044  054   2C   ,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045  055   2D   -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046  056   2E   ,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047  057   2F   /                        </a:t>
            </a:r>
            <a:endParaRPr lang="en-US" altLang="en-US" sz="24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459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1109-BADF-48FC-B3D7-87DEBAB72897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676400" y="352424"/>
            <a:ext cx="24384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      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048  060   30   0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049  061   31   1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050  062   32   2    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051  063   33   3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052  064   34   4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053  065   35   5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054  066   36   6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055  067   37   7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056  070   38   8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057  071   39   9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058  072   3A   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059  073   3B   ;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060  074   3C   &lt;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061  156   66   n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062  076   3E   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063  077   3F   ?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064  100   40   @</a:t>
            </a:r>
          </a:p>
        </p:txBody>
      </p:sp>
    </p:spTree>
    <p:extLst>
      <p:ext uri="{BB962C8B-B14F-4D97-AF65-F5344CB8AC3E}">
        <p14:creationId xmlns:p14="http://schemas.microsoft.com/office/powerpoint/2010/main" val="3831109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C7B84-B2E2-4A6B-A03F-E025D1015700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752600" y="333556"/>
            <a:ext cx="3352800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065  101   41   A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066  102   42   B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067  103   43   C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068  104   44   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069  105   45   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070  106   46   F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071  107   47   G             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072  110   48   H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073  111   49   I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074  112   4A   J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075  113   4B   K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076  114   4C   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077  115   4D   M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078  116   4E   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079  117   4F   O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080  120   50   P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3001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E0335-931D-4AC2-AC54-2135E7526A10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752600" y="350837"/>
            <a:ext cx="2438400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Dec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Oct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>
                <a:latin typeface="+mn-lt"/>
              </a:rPr>
              <a:t>Hex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u="sng" dirty="0" err="1">
                <a:latin typeface="+mn-lt"/>
              </a:rPr>
              <a:t>Chr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081  121   51   Q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082  122   52   R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083  123   53   S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084  124   54   T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085  125   55   U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086  126   56   V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087  127   57   W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088  130   58   X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089  131   59   Y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090  132   5A   Z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091  133   5B   [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092  134   5C   \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093  135   5D   ]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094  136   5E   ^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095  137   5F   _                                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096  140   60   `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0700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599FE-2CC6-4BAB-961B-B63CACAC6547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752600" y="352424"/>
            <a:ext cx="23622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097  141   61   a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098  142   62   b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099  143   63   c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100  144   64   d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101  145   65   e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102  146   66   f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103  147   67   g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104  150   68   h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105  151   69   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106  152   6A   j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107  153   6B   k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108  154   6C   l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109  155   6D   m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110  156   66   n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111  157   66   o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112  160   70   p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113  161   71   q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648448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816E5-B96B-4EEE-8E95-238BF121BA7B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306387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114  162   72   r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115  163   73   s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116  164   74   t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117  165   75   u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118  166   76   v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119  167   77   w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120  170   78   x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121  171   79   y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122  172   7A   z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123  173   7B   {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124  174   7C   |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125  175   7D   }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126  176   7E   ~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127  177   7F   DEL, Delete    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010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C-11 </a:t>
            </a:r>
            <a:r>
              <a:rPr lang="en-US" altLang="en-US" sz="4400" dirty="0"/>
              <a:t>Characters and Strings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altLang="en-US" sz="3200"/>
              <a:t>The End</a:t>
            </a:r>
            <a:endParaRPr lang="en-US" altLang="en-US" sz="3200" dirty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70236-F5AC-4C24-B1A1-D5143018DF6A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730F6-0BE9-4DE3-9C87-77585F3AE9FF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683815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</a:t>
            </a:r>
            <a:r>
              <a:rPr lang="en-US" altLang="en-US" sz="2800" b="1" dirty="0">
                <a:latin typeface="+mn-lt"/>
              </a:rPr>
              <a:t>printf</a:t>
            </a:r>
            <a:r>
              <a:rPr lang="en-US" altLang="en-US" sz="2800" u="sng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</a:t>
            </a:r>
            <a:r>
              <a:rPr lang="en-US" altLang="en-US" sz="2800" b="1" dirty="0" err="1">
                <a:latin typeface="+mn-lt"/>
              </a:rPr>
              <a:t>scanf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for character I/O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utilizing the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specifier.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letter;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 ("%c", &amp;letter);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("The letter is:  %c \n", letter);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77129-BBF3-4325-846A-1BA51FDE69D0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8963" y="104775"/>
            <a:ext cx="7237046" cy="71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2, more common: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can use special character functions called 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– reads a character from the keyboard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returns an integer value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– prints a character to the screen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function prototypes for these functions are included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i="1" dirty="0" err="1">
                <a:latin typeface="+mn-lt"/>
              </a:rPr>
              <a:t>stdio.h</a:t>
            </a: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i="1" dirty="0">
                <a:latin typeface="+mn-lt"/>
              </a:rPr>
              <a:t>Function prototypes:</a:t>
            </a:r>
            <a:r>
              <a:rPr lang="en-US" altLang="en-US" sz="2800" dirty="0">
                <a:latin typeface="+mn-lt"/>
              </a:rPr>
              <a:t>        </a:t>
            </a:r>
            <a:r>
              <a:rPr lang="en-US" altLang="en-US" sz="2800" i="1" dirty="0">
                <a:latin typeface="+mn-lt"/>
              </a:rPr>
              <a:t>Example:</a:t>
            </a:r>
            <a:r>
              <a:rPr lang="en-US" altLang="en-US" sz="2800" dirty="0">
                <a:latin typeface="+mn-lt"/>
              </a:rPr>
              <a:t>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(void);         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);                 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                       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4495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5800" y="44958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D209C-C5CC-4215-AFC9-58D2012CD630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381000"/>
            <a:ext cx="7315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End of File (EOF)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Defined in 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#define EOF (-1)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This value is system dependent and will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vary from system to system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4545</TotalTime>
  <Words>5288</Words>
  <Application>Microsoft Office PowerPoint</Application>
  <PresentationFormat>On-screen Show (4:3)</PresentationFormat>
  <Paragraphs>1009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Times New Roman</vt:lpstr>
      <vt:lpstr>Wingdings</vt:lpstr>
      <vt:lpstr>1_Office Theme</vt:lpstr>
      <vt:lpstr>C-11 Characters and Strings</vt:lpstr>
      <vt:lpstr>PowerPoint Presentation</vt:lpstr>
      <vt:lpstr>PowerPoint Presentation</vt:lpstr>
      <vt:lpstr>PowerPoint Presentation</vt:lpstr>
      <vt:lpstr>PowerPoint Presentation</vt:lpstr>
      <vt:lpstr>Now to deal with getting characters in and out….I/O.</vt:lpstr>
      <vt:lpstr>PowerPoint Presentation</vt:lpstr>
      <vt:lpstr>PowerPoint Presentation</vt:lpstr>
      <vt:lpstr>PowerPoint Presentation</vt:lpstr>
      <vt:lpstr>How to implement EOF at the keyboard: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Functions in ctype.h</vt:lpstr>
      <vt:lpstr>Sample of one function</vt:lpstr>
      <vt:lpstr>PowerPoint Presentation</vt:lpstr>
      <vt:lpstr>PowerPoint Presentation</vt:lpstr>
      <vt:lpstr>PowerPoint Presentation</vt:lpstr>
      <vt:lpstr>Character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library string functions found in string.h: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next two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C-11 Characters and Strings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bielr</dc:creator>
  <cp:lastModifiedBy>Ruthann Biel</cp:lastModifiedBy>
  <cp:revision>134</cp:revision>
  <cp:lastPrinted>2017-03-13T17:38:59Z</cp:lastPrinted>
  <dcterms:created xsi:type="dcterms:W3CDTF">2002-09-15T04:23:11Z</dcterms:created>
  <dcterms:modified xsi:type="dcterms:W3CDTF">2020-10-29T20:26:36Z</dcterms:modified>
</cp:coreProperties>
</file>