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59" r:id="rId1"/>
  </p:sldMasterIdLst>
  <p:notesMasterIdLst>
    <p:notesMasterId r:id="rId14"/>
  </p:notesMasterIdLst>
  <p:handoutMasterIdLst>
    <p:handoutMasterId r:id="rId15"/>
  </p:handoutMasterIdLst>
  <p:sldIdLst>
    <p:sldId id="389" r:id="rId2"/>
    <p:sldId id="399" r:id="rId3"/>
    <p:sldId id="401" r:id="rId4"/>
    <p:sldId id="369" r:id="rId5"/>
    <p:sldId id="396" r:id="rId6"/>
    <p:sldId id="398" r:id="rId7"/>
    <p:sldId id="402" r:id="rId8"/>
    <p:sldId id="409" r:id="rId9"/>
    <p:sldId id="410" r:id="rId10"/>
    <p:sldId id="412" r:id="rId11"/>
    <p:sldId id="411" r:id="rId12"/>
    <p:sldId id="413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66229" autoAdjust="0"/>
  </p:normalViewPr>
  <p:slideViewPr>
    <p:cSldViewPr>
      <p:cViewPr varScale="1">
        <p:scale>
          <a:sx n="86" d="100"/>
          <a:sy n="86" d="100"/>
        </p:scale>
        <p:origin x="14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A434D961-7BA9-4F30-A729-480162B76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15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rebuchet MS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0C6B8645-FAF8-4ACD-8A53-06E3772F0B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365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71E0DA-E1C5-4D78-B530-230D44BB2B93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18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B8645-FAF8-4ACD-8A53-06E3772F0B2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62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6B8645-FAF8-4ACD-8A53-06E3772F0B2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941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71E0DA-E1C5-4D78-B530-230D44BB2B93}" type="slidenum">
              <a:rPr lang="en-US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49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SC25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5" indent="0" algn="ctr">
              <a:buNone/>
              <a:defRPr sz="1499"/>
            </a:lvl2pPr>
            <a:lvl3pPr marL="685729" indent="0" algn="ctr">
              <a:buNone/>
              <a:defRPr sz="1350"/>
            </a:lvl3pPr>
            <a:lvl4pPr marL="1028593" indent="0" algn="ctr">
              <a:buNone/>
              <a:defRPr sz="1200"/>
            </a:lvl4pPr>
            <a:lvl5pPr marL="1371458" indent="0" algn="ctr">
              <a:buNone/>
              <a:defRPr sz="1200"/>
            </a:lvl5pPr>
            <a:lvl6pPr marL="1714322" indent="0" algn="ctr">
              <a:buNone/>
              <a:defRPr sz="1200"/>
            </a:lvl6pPr>
            <a:lvl7pPr marL="2057187" indent="0" algn="ctr">
              <a:buNone/>
              <a:defRPr sz="1200"/>
            </a:lvl7pPr>
            <a:lvl8pPr marL="2400051" indent="0" algn="ctr">
              <a:buNone/>
              <a:defRPr sz="1200"/>
            </a:lvl8pPr>
            <a:lvl9pPr marL="27429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B3CAFF67-6B97-4A19-9413-6CC77AD5CA6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90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65" indent="0">
              <a:buNone/>
              <a:defRPr sz="2100"/>
            </a:lvl2pPr>
            <a:lvl3pPr marL="685729" indent="0">
              <a:buNone/>
              <a:defRPr sz="1800"/>
            </a:lvl3pPr>
            <a:lvl4pPr marL="1028593" indent="0">
              <a:buNone/>
              <a:defRPr sz="1499"/>
            </a:lvl4pPr>
            <a:lvl5pPr marL="1371458" indent="0">
              <a:buNone/>
              <a:defRPr sz="1499"/>
            </a:lvl5pPr>
            <a:lvl6pPr marL="1714322" indent="0">
              <a:buNone/>
              <a:defRPr sz="1499"/>
            </a:lvl6pPr>
            <a:lvl7pPr marL="2057187" indent="0">
              <a:buNone/>
              <a:defRPr sz="1499"/>
            </a:lvl7pPr>
            <a:lvl8pPr marL="2400051" indent="0">
              <a:buNone/>
              <a:defRPr sz="1499"/>
            </a:lvl8pPr>
            <a:lvl9pPr marL="2742915" indent="0">
              <a:buNone/>
              <a:defRPr sz="149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9A0F273-5BE3-4B4F-9458-2CD09E8483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5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EE20897-C9B4-42DE-B53C-43D58C458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80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EEEA8D0C-029C-4445-8585-69DC4BBB4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66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134A3DDB-F478-4630-9C1E-A97BEAF523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37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-152399" y="95250"/>
            <a:ext cx="9144000" cy="1600200"/>
          </a:xfrm>
          <a:prstGeom prst="rect">
            <a:avLst/>
          </a:prstGeom>
          <a:gradFill rotWithShape="1">
            <a:gsLst>
              <a:gs pos="0">
                <a:schemeClr val="tx2">
                  <a:lumMod val="50000"/>
                </a:schemeClr>
              </a:gs>
              <a:gs pos="0">
                <a:schemeClr val="bg1"/>
              </a:gs>
            </a:gsLst>
            <a:lin ang="5400000" scaled="1"/>
          </a:gradFill>
          <a:ln>
            <a:noFill/>
          </a:ln>
          <a:effectLst/>
        </p:spPr>
        <p:txBody>
          <a:bodyPr lIns="0" rIns="0" anchor="ctr">
            <a:normAutofit/>
          </a:bodyPr>
          <a:lstStyle/>
          <a:p>
            <a:pPr>
              <a:buFont typeface="Wingdings" pitchFamily="2" charset="2"/>
              <a:buNone/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7214"/>
            <a:ext cx="8229600" cy="2173287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229101"/>
            <a:ext cx="8229600" cy="2171700"/>
          </a:xfrm>
        </p:spPr>
        <p:txBody>
          <a:bodyPr lIns="0" tIns="0" rIns="0" bIns="0"/>
          <a:lstStyle>
            <a:lvl1pPr>
              <a:defRPr sz="2799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114301"/>
            <a:ext cx="8229600" cy="1371600"/>
          </a:xfrm>
          <a:noFill/>
        </p:spPr>
        <p:txBody>
          <a:bodyPr lIns="0" tIns="0" rIns="0" bIns="0">
            <a:normAutofit/>
          </a:bodyPr>
          <a:lstStyle>
            <a:lvl1pPr>
              <a:defRPr sz="3999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400300" y="6400800"/>
            <a:ext cx="43434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1" y="6400800"/>
            <a:ext cx="18288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numCol="1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900" u="none">
                <a:solidFill>
                  <a:srgbClr val="00563C"/>
                </a:solidFill>
                <a:cs typeface="+mn-cs"/>
              </a:defRPr>
            </a:lvl1pPr>
          </a:lstStyle>
          <a:p>
            <a:pPr>
              <a:defRPr/>
            </a:pPr>
            <a:fld id="{D6BF93EB-1C27-4463-AB87-A2C24DEC71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18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875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65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524000"/>
            <a:ext cx="7848600" cy="4419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55E04-0D40-49FE-8DF4-BD2D6B8E6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98">
                <a:cs typeface="+mn-cs"/>
              </a:defRPr>
            </a:lvl1pPr>
          </a:lstStyle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58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99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37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65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2pPr>
            <a:lvl3pPr marL="68572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5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36F6E454-C63B-4691-B3A5-9A6B26169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9658BE90-D830-4FBF-BCEC-228CA5AC5B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58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5" indent="0">
              <a:buNone/>
              <a:defRPr sz="1499" b="1"/>
            </a:lvl2pPr>
            <a:lvl3pPr marL="685729" indent="0">
              <a:buNone/>
              <a:defRPr sz="1350" b="1"/>
            </a:lvl3pPr>
            <a:lvl4pPr marL="1028593" indent="0">
              <a:buNone/>
              <a:defRPr sz="1200" b="1"/>
            </a:lvl4pPr>
            <a:lvl5pPr marL="1371458" indent="0">
              <a:buNone/>
              <a:defRPr sz="1200" b="1"/>
            </a:lvl5pPr>
            <a:lvl6pPr marL="1714322" indent="0">
              <a:buNone/>
              <a:defRPr sz="1200" b="1"/>
            </a:lvl6pPr>
            <a:lvl7pPr marL="2057187" indent="0">
              <a:buNone/>
              <a:defRPr sz="1200" b="1"/>
            </a:lvl7pPr>
            <a:lvl8pPr marL="2400051" indent="0">
              <a:buNone/>
              <a:defRPr sz="1200" b="1"/>
            </a:lvl8pPr>
            <a:lvl9pPr marL="27429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BB29C562-280F-45F8-B1E5-89B86F4A88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0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4E858C5C-53ED-4E76-BFB8-7C2C4C9AED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86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fld id="{8E304357-45BF-4BDC-AA5B-BA45F78139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27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499"/>
            </a:lvl4pPr>
            <a:lvl5pPr>
              <a:defRPr sz="1499"/>
            </a:lvl5pPr>
            <a:lvl6pPr>
              <a:defRPr sz="1499"/>
            </a:lvl6pPr>
            <a:lvl7pPr>
              <a:defRPr sz="1499"/>
            </a:lvl7pPr>
            <a:lvl8pPr>
              <a:defRPr sz="1499"/>
            </a:lvl8pPr>
            <a:lvl9pPr>
              <a:defRPr sz="1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65" indent="0">
              <a:buNone/>
              <a:defRPr sz="1050"/>
            </a:lvl2pPr>
            <a:lvl3pPr marL="685729" indent="0">
              <a:buNone/>
              <a:defRPr sz="900"/>
            </a:lvl3pPr>
            <a:lvl4pPr marL="1028593" indent="0">
              <a:buNone/>
              <a:defRPr sz="750"/>
            </a:lvl4pPr>
            <a:lvl5pPr marL="1371458" indent="0">
              <a:buNone/>
              <a:defRPr sz="750"/>
            </a:lvl5pPr>
            <a:lvl6pPr marL="1714322" indent="0">
              <a:buNone/>
              <a:defRPr sz="750"/>
            </a:lvl6pPr>
            <a:lvl7pPr marL="2057187" indent="0">
              <a:buNone/>
              <a:defRPr sz="750"/>
            </a:lvl7pPr>
            <a:lvl8pPr marL="2400051" indent="0">
              <a:buNone/>
              <a:defRPr sz="750"/>
            </a:lvl8pPr>
            <a:lvl9pPr marL="27429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503428C-B9A7-4ADD-9702-9CFC7396C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5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70C4D5-146F-401C-81D1-003BEB09F3F7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0"/>
            <a:ext cx="0" cy="685800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381000" y="0"/>
            <a:ext cx="0" cy="685800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1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0" r:id="rId1"/>
    <p:sldLayoutId id="2147485661" r:id="rId2"/>
    <p:sldLayoutId id="2147485662" r:id="rId3"/>
    <p:sldLayoutId id="2147485663" r:id="rId4"/>
    <p:sldLayoutId id="2147485664" r:id="rId5"/>
    <p:sldLayoutId id="2147485665" r:id="rId6"/>
    <p:sldLayoutId id="2147485666" r:id="rId7"/>
    <p:sldLayoutId id="2147485667" r:id="rId8"/>
    <p:sldLayoutId id="2147485668" r:id="rId9"/>
    <p:sldLayoutId id="2147485669" r:id="rId10"/>
    <p:sldLayoutId id="2147485670" r:id="rId11"/>
    <p:sldLayoutId id="2147485671" r:id="rId12"/>
    <p:sldLayoutId id="2147485672" r:id="rId13"/>
    <p:sldLayoutId id="2147485673" r:id="rId14"/>
    <p:sldLayoutId id="2147485674" r:id="rId15"/>
    <p:sldLayoutId id="2147485675" r:id="rId16"/>
  </p:sldLayoutIdLst>
  <p:hf hdr="0" ftr="0" dt="0"/>
  <p:txStyles>
    <p:titleStyle>
      <a:lvl1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729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153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305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458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610" algn="l" defTabSz="685729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32" indent="-171432" algn="l" defTabSz="685729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7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1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25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0" indent="-171432" algn="l" defTabSz="685729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55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19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83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48" indent="-171432" algn="l" defTabSz="68572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9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3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8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22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87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51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15" algn="l" defTabSz="68572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71600" y="1447800"/>
            <a:ext cx="648767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C12 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400" dirty="0">
                <a:latin typeface="+mn-lt"/>
              </a:rPr>
              <a:t>Memory Allocation</a:t>
            </a:r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3200" dirty="0">
                <a:solidFill>
                  <a:prstClr val="black"/>
                </a:solidFill>
                <a:latin typeface="Arial" panose="020B0604020202020204" pitchFamily="34" charset="0"/>
              </a:rPr>
              <a:t>TLPI, Chapter 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228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6B5-3BDF-4885-BB32-CDEF4ABF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i="1" dirty="0"/>
              <a:t>free() </a:t>
            </a:r>
            <a:r>
              <a:rPr lang="en-US" dirty="0"/>
              <a:t>the wrong thing.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8D8B-5D04-4338-84F0-A21DCFC6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Do not attempt to </a:t>
            </a:r>
            <a:r>
              <a:rPr lang="en-US" sz="2800" i="1" dirty="0"/>
              <a:t>free()</a:t>
            </a:r>
            <a:r>
              <a:rPr lang="en-US" sz="2800" dirty="0"/>
              <a:t> a variable that is not allocated by one of the memory allocation functions: </a:t>
            </a:r>
          </a:p>
          <a:p>
            <a:pPr marL="0" indent="0">
              <a:buNone/>
            </a:pPr>
            <a:r>
              <a:rPr lang="en-US" sz="2800" i="1" dirty="0"/>
              <a:t>malloc(), </a:t>
            </a:r>
            <a:r>
              <a:rPr lang="en-US" sz="2800" i="1" dirty="0" err="1"/>
              <a:t>calloc</a:t>
            </a:r>
            <a:r>
              <a:rPr lang="en-US" sz="2800" i="1" dirty="0"/>
              <a:t>(), </a:t>
            </a:r>
            <a:r>
              <a:rPr lang="en-US" sz="2800" i="1" dirty="0" err="1"/>
              <a:t>realloc</a:t>
            </a:r>
            <a:r>
              <a:rPr lang="en-US" sz="2800" i="1" dirty="0"/>
              <a:t>().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7B1B4-AF91-4CBB-86EC-A3DA8378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842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2B3-CFFE-422B-8EBF-E96E9F37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in TLPI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946A-AB6F-41F7-A22E-8AC9C4EE3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Page 142-143. malloc, free, </a:t>
            </a:r>
            <a:r>
              <a:rPr lang="en-US" sz="2800" dirty="0" err="1"/>
              <a:t>sbrk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4FBB4-1E23-410C-B85E-6D602EE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679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371600" y="1447800"/>
            <a:ext cx="648767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4400" dirty="0">
                <a:solidFill>
                  <a:prstClr val="black"/>
                </a:solidFill>
                <a:latin typeface="Arial" panose="020B0604020202020204" pitchFamily="34" charset="0"/>
              </a:rPr>
              <a:t>C12 </a:t>
            </a: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4400" dirty="0">
                <a:latin typeface="+mn-lt"/>
              </a:rPr>
              <a:t>Memory Allocation</a:t>
            </a:r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endParaRPr lang="en-US" altLang="en-US" sz="44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en-US" altLang="en-US" sz="3600" dirty="0">
                <a:solidFill>
                  <a:prstClr val="black"/>
                </a:solidFill>
                <a:latin typeface="Arial" panose="020B0604020202020204" pitchFamily="34" charset="0"/>
              </a:rPr>
              <a:t>The 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4231" y="4648200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04357-45BF-4BDC-AA5B-BA45F78139F7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923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7830F-025A-4FC4-8261-BFC00FAD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F86E5-40C1-4933-B112-558E868C15C8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7" name="Picture 6" descr="Typical memory layout of a process.">
            <a:extLst>
              <a:ext uri="{FF2B5EF4-FFF2-40B4-BE49-F238E27FC236}">
                <a16:creationId xmlns:a16="http://schemas.microsoft.com/office/drawing/2014/main" id="{CADEF916-72E4-49E1-8087-2A67EB25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48" y="136524"/>
            <a:ext cx="5829160" cy="64928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011D9E-1A82-43BE-AD58-02C6C2C65425}"/>
              </a:ext>
            </a:extLst>
          </p:cNvPr>
          <p:cNvSpPr txBox="1"/>
          <p:nvPr/>
        </p:nvSpPr>
        <p:spPr>
          <a:xfrm>
            <a:off x="762000" y="457200"/>
            <a:ext cx="1905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+mn-lt"/>
              </a:rPr>
              <a:t>Typical </a:t>
            </a:r>
          </a:p>
          <a:p>
            <a:pPr algn="ctr"/>
            <a:r>
              <a:rPr lang="en-US" sz="2800" b="1" dirty="0">
                <a:latin typeface="+mn-lt"/>
              </a:rPr>
              <a:t>Memory</a:t>
            </a:r>
          </a:p>
          <a:p>
            <a:pPr algn="ctr"/>
            <a:r>
              <a:rPr lang="en-US" sz="2800" b="1" dirty="0">
                <a:latin typeface="+mn-lt"/>
              </a:rPr>
              <a:t>Layout </a:t>
            </a:r>
          </a:p>
          <a:p>
            <a:pPr algn="ctr"/>
            <a:r>
              <a:rPr lang="en-US" sz="2800" b="1" dirty="0">
                <a:latin typeface="+mn-lt"/>
              </a:rPr>
              <a:t>of a </a:t>
            </a:r>
          </a:p>
          <a:p>
            <a:pPr algn="ctr"/>
            <a:r>
              <a:rPr lang="en-US" sz="2800" b="1" dirty="0">
                <a:latin typeface="+mn-lt"/>
              </a:rPr>
              <a:t>Process</a:t>
            </a:r>
          </a:p>
          <a:p>
            <a:pPr algn="ctr"/>
            <a:endParaRPr lang="en-US" sz="2800" b="1" dirty="0">
              <a:latin typeface="+mn-lt"/>
            </a:endParaRPr>
          </a:p>
          <a:p>
            <a:pPr algn="ctr"/>
            <a:r>
              <a:rPr lang="en-US" sz="2000" dirty="0">
                <a:latin typeface="+mn-lt"/>
              </a:rPr>
              <a:t>TLPI, Page 119</a:t>
            </a:r>
          </a:p>
        </p:txBody>
      </p:sp>
    </p:spTree>
    <p:extLst>
      <p:ext uri="{BB962C8B-B14F-4D97-AF65-F5344CB8AC3E}">
        <p14:creationId xmlns:p14="http://schemas.microsoft.com/office/powerpoint/2010/main" val="198563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526" y="92076"/>
            <a:ext cx="8078788" cy="127952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Why do we need to allocate Memory</a:t>
            </a:r>
            <a:endParaRPr lang="en-US" altLang="en-US" sz="4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58239" y="1371600"/>
            <a:ext cx="8064500" cy="5257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Some programs need to deal with linked lists and/or binary trees.  Their </a:t>
            </a:r>
            <a:r>
              <a:rPr lang="en-US" altLang="en-US" sz="2800" b="1" dirty="0"/>
              <a:t>size is not always known </a:t>
            </a:r>
            <a:r>
              <a:rPr lang="en-US" altLang="en-US" sz="2800" dirty="0"/>
              <a:t>at design time.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i="1" dirty="0"/>
              <a:t>Dynamic Memory Allocation </a:t>
            </a:r>
            <a:r>
              <a:rPr lang="en-US" altLang="en-US" sz="2800" dirty="0"/>
              <a:t>will help us deal with this situation.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It will allow a program to obtain more memory space at run time to hold new nodes, and then release space no longer needed.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397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526" y="92076"/>
            <a:ext cx="8078788" cy="127952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4000" dirty="0"/>
              <a:t>Allocating Memory on the Heap</a:t>
            </a:r>
            <a:br>
              <a:rPr lang="en-US" altLang="en-US" sz="4400" dirty="0"/>
            </a:br>
            <a:r>
              <a:rPr lang="en-US" altLang="en-US" sz="3600" i="1" dirty="0"/>
              <a:t>malloc() </a:t>
            </a:r>
            <a:r>
              <a:rPr lang="en-US" altLang="en-US" sz="3600" dirty="0"/>
              <a:t>and</a:t>
            </a:r>
            <a:r>
              <a:rPr lang="en-US" altLang="en-US" sz="3600" i="1" dirty="0"/>
              <a:t> free()</a:t>
            </a:r>
            <a:endParaRPr lang="en-US" altLang="en-US" sz="48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58239" y="1371600"/>
            <a:ext cx="80645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800" dirty="0"/>
              <a:t>These functions: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700" dirty="0"/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Are standardized as part of the C language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800" dirty="0"/>
              <a:t> 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Are easier to use in threaded programs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800" dirty="0"/>
              <a:t> 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Provide a simple interface that allows memory to be allocated in small units, and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800" dirty="0"/>
              <a:t> 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Allow us to arbitrarily deallocate blocks of memory, which are maintained on a free list and recycled in future calls to allocate memory.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8908"/>
            <a:ext cx="80645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sz="2400" dirty="0"/>
              <a:t>#include &lt;</a:t>
            </a:r>
            <a:r>
              <a:rPr lang="en-US" altLang="en-US" sz="2400" dirty="0" err="1"/>
              <a:t>stdlib.h</a:t>
            </a:r>
            <a:r>
              <a:rPr lang="en-US" altLang="en-US" sz="2400" dirty="0"/>
              <a:t>&gt;         // a C function call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900" dirty="0"/>
              <a:t>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 void </a:t>
            </a:r>
            <a:r>
              <a:rPr lang="en-US" altLang="en-US" sz="2400" b="1" dirty="0"/>
              <a:t>*malloc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size_t</a:t>
            </a:r>
            <a:r>
              <a:rPr lang="en-US" altLang="en-US" sz="2400" dirty="0"/>
              <a:t> </a:t>
            </a:r>
            <a:r>
              <a:rPr lang="en-US" altLang="en-US" sz="2400" i="1" dirty="0"/>
              <a:t>size</a:t>
            </a:r>
            <a:r>
              <a:rPr lang="en-US" altLang="en-US" sz="2400" dirty="0"/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Returns pointer to allocated memory on success,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or NULL on error.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1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1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This function allocates </a:t>
            </a:r>
            <a:r>
              <a:rPr lang="en-US" altLang="en-US" sz="2400" i="1" dirty="0"/>
              <a:t>size</a:t>
            </a:r>
            <a:r>
              <a:rPr lang="en-US" altLang="en-US" sz="2400" dirty="0"/>
              <a:t> bytes from the heap and returns a pointer to the start of the newly allocated block of memory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The allocated memory is </a:t>
            </a:r>
            <a:r>
              <a:rPr lang="en-US" altLang="en-US" sz="2400" b="1" dirty="0"/>
              <a:t>not initialized</a:t>
            </a:r>
            <a:r>
              <a:rPr lang="en-US" altLang="en-US" sz="2400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8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400" i="1" dirty="0"/>
              <a:t>malloc() </a:t>
            </a:r>
            <a:r>
              <a:rPr lang="en-US" altLang="en-US" sz="2400" dirty="0"/>
              <a:t>returns a </a:t>
            </a:r>
            <a:r>
              <a:rPr lang="en-US" altLang="en-US" sz="2400" i="1" dirty="0"/>
              <a:t>void*</a:t>
            </a:r>
            <a:r>
              <a:rPr lang="en-US" altLang="en-US" sz="2400" dirty="0"/>
              <a:t>, so we can assign it to any type of C pointer.</a:t>
            </a:r>
          </a:p>
          <a:p>
            <a:pPr marL="0" indent="0" eaLnBrk="1" hangingPunct="1">
              <a:buNone/>
            </a:pPr>
            <a:r>
              <a:rPr lang="en-US" altLang="en-US" sz="800" dirty="0"/>
              <a:t> 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286540"/>
            <a:ext cx="6990229" cy="22186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51EAC-DE8C-4652-88F2-FB165679F00E}"/>
              </a:ext>
            </a:extLst>
          </p:cNvPr>
          <p:cNvSpPr/>
          <p:nvPr/>
        </p:nvSpPr>
        <p:spPr>
          <a:xfrm>
            <a:off x="628650" y="304800"/>
            <a:ext cx="6814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>
                <a:latin typeface="+mn-lt"/>
              </a:rPr>
              <a:t>Allocating Memory on the Heap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21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73788" y="309282"/>
            <a:ext cx="80645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 …more on </a:t>
            </a:r>
            <a:r>
              <a:rPr lang="en-US" altLang="en-US" i="1" dirty="0"/>
              <a:t>malloc()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800" dirty="0"/>
              <a:t>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The block of memory returned by </a:t>
            </a:r>
            <a:r>
              <a:rPr lang="en-US" altLang="en-US" sz="2800" i="1" dirty="0"/>
              <a:t>malloc() </a:t>
            </a:r>
            <a:r>
              <a:rPr lang="en-US" altLang="en-US" sz="2800" dirty="0"/>
              <a:t>is always aligned on a byte boundary suitable for efficient access to any type of C data structure. 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In practice, this means that it is allocated on an 8-byte or 16-byte boundary on most architectures. </a:t>
            </a:r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buNone/>
            </a:pPr>
            <a:endParaRPr lang="en-US" altLang="en-US" sz="800" dirty="0"/>
          </a:p>
          <a:p>
            <a:pPr marL="0" indent="0" eaLnBrk="1" hangingPunct="1">
              <a:buNone/>
            </a:pPr>
            <a:r>
              <a:rPr lang="en-US" altLang="en-US" sz="2800" i="1" dirty="0"/>
              <a:t>malloc() </a:t>
            </a:r>
            <a:r>
              <a:rPr lang="en-US" altLang="en-US" sz="2800" dirty="0"/>
              <a:t>should be error checked.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51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8908"/>
            <a:ext cx="80645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dirty="0"/>
              <a:t> </a:t>
            </a:r>
            <a:r>
              <a:rPr lang="en-US" altLang="en-US" sz="2800" dirty="0"/>
              <a:t>#include &lt;</a:t>
            </a:r>
            <a:r>
              <a:rPr lang="en-US" altLang="en-US" sz="2800" dirty="0" err="1"/>
              <a:t>stdlib.h</a:t>
            </a:r>
            <a:r>
              <a:rPr lang="en-US" altLang="en-US" sz="2800" dirty="0"/>
              <a:t>&gt;         // a C function call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200" dirty="0"/>
              <a:t>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 void </a:t>
            </a:r>
            <a:r>
              <a:rPr lang="en-US" altLang="en-US" sz="2800" b="1" dirty="0"/>
              <a:t>free</a:t>
            </a:r>
            <a:r>
              <a:rPr lang="en-US" altLang="en-US" sz="2800" dirty="0"/>
              <a:t>(void *</a:t>
            </a:r>
            <a:r>
              <a:rPr lang="en-US" altLang="en-US" sz="2800" i="1" dirty="0" err="1"/>
              <a:t>ptr</a:t>
            </a:r>
            <a:r>
              <a:rPr lang="en-US" altLang="en-US" sz="2800" i="1" dirty="0"/>
              <a:t>);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endParaRPr lang="en-US" altLang="en-US" sz="11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This function adds the block of memory to a list of free blocks that are recycled by future calls to </a:t>
            </a:r>
            <a:r>
              <a:rPr lang="en-US" altLang="en-US" sz="2800" i="1" dirty="0"/>
              <a:t>malloc()</a:t>
            </a:r>
            <a:r>
              <a:rPr lang="en-US" altLang="en-US" sz="2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  <a:r>
              <a:rPr lang="en-US" altLang="en-US" sz="800" dirty="0"/>
              <a:t> 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286540"/>
            <a:ext cx="7123579" cy="13042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B0F0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51EAC-DE8C-4652-88F2-FB165679F00E}"/>
              </a:ext>
            </a:extLst>
          </p:cNvPr>
          <p:cNvSpPr/>
          <p:nvPr/>
        </p:nvSpPr>
        <p:spPr>
          <a:xfrm>
            <a:off x="628650" y="304800"/>
            <a:ext cx="2954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+mn-lt"/>
              </a:rPr>
              <a:t>free      		</a:t>
            </a:r>
          </a:p>
        </p:txBody>
      </p:sp>
    </p:spTree>
    <p:extLst>
      <p:ext uri="{BB962C8B-B14F-4D97-AF65-F5344CB8AC3E}">
        <p14:creationId xmlns:p14="http://schemas.microsoft.com/office/powerpoint/2010/main" val="262985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6B5-3BDF-4885-BB32-CDEF4ABF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8D8B-5D04-4338-84F0-A21DCFC6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If we are writing a long-running program (e.g., a shell or a network daemon process) that repeatedly allocates memory for various purposes, then we should ensure that we deallocate any memory after we have finished using it.  </a:t>
            </a:r>
          </a:p>
          <a:p>
            <a:pPr marL="0" indent="0">
              <a:buNone/>
            </a:pPr>
            <a:r>
              <a:rPr lang="en-US" sz="2800" dirty="0"/>
              <a:t>Failure to do means that the heap will steadily grow until we reach the limits of available memory, at which point further attempts to allocate memory fail. </a:t>
            </a:r>
          </a:p>
          <a:p>
            <a:pPr marL="0" indent="0">
              <a:buNone/>
            </a:pPr>
            <a:r>
              <a:rPr lang="en-US" sz="2800" dirty="0"/>
              <a:t>Such a condition is known as a </a:t>
            </a:r>
            <a:r>
              <a:rPr lang="en-US" sz="2800" b="1" dirty="0"/>
              <a:t>memory leak.</a:t>
            </a:r>
            <a:endParaRPr lang="en-US" sz="28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7B1B4-AF91-4CBB-86EC-A3DA8378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5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56B5-3BDF-4885-BB32-CDEF4ABF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dirty="0"/>
              <a:t>Use after </a:t>
            </a:r>
            <a:r>
              <a:rPr lang="en-US" i="1" dirty="0"/>
              <a:t>free()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8D8B-5D04-4338-84F0-A21DCFC6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Making any use of a </a:t>
            </a:r>
            <a:r>
              <a:rPr lang="en-US" sz="2800" i="1" dirty="0" err="1"/>
              <a:t>ptr</a:t>
            </a:r>
            <a:r>
              <a:rPr lang="en-US" sz="2800" i="1" dirty="0"/>
              <a:t> </a:t>
            </a:r>
            <a:r>
              <a:rPr lang="en-US" sz="2800" dirty="0"/>
              <a:t>after the call to </a:t>
            </a:r>
            <a:r>
              <a:rPr lang="en-US" sz="2800" i="1" dirty="0"/>
              <a:t>free() 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-- for example, passing it to </a:t>
            </a:r>
            <a:r>
              <a:rPr lang="en-US" sz="2800" i="1" dirty="0"/>
              <a:t>free()</a:t>
            </a:r>
            <a:r>
              <a:rPr lang="en-US" sz="2800" dirty="0"/>
              <a:t> a second time </a:t>
            </a:r>
          </a:p>
          <a:p>
            <a:pPr marL="0" indent="0">
              <a:buNone/>
            </a:pPr>
            <a:r>
              <a:rPr lang="en-US" sz="2800" dirty="0"/>
              <a:t>– is an error that can lead to unpredictable results.</a:t>
            </a:r>
            <a:endParaRPr lang="en-US" sz="2800" i="1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7B1B4-AF91-4CBB-86EC-A3DA8378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B7589-DB2F-4407-9F21-8206E52DC89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9218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81885</TotalTime>
  <Words>551</Words>
  <Application>Microsoft Office PowerPoint</Application>
  <PresentationFormat>On-screen Show (4:3)</PresentationFormat>
  <Paragraphs>93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Times New Roman</vt:lpstr>
      <vt:lpstr>Trebuchet MS</vt:lpstr>
      <vt:lpstr>Wingdings</vt:lpstr>
      <vt:lpstr>1_Office Theme</vt:lpstr>
      <vt:lpstr>PowerPoint Presentation</vt:lpstr>
      <vt:lpstr>PowerPoint Presentation</vt:lpstr>
      <vt:lpstr>Why do we need to allocate Memory</vt:lpstr>
      <vt:lpstr>Allocating Memory on the Heap malloc() and free()</vt:lpstr>
      <vt:lpstr>PowerPoint Presentation</vt:lpstr>
      <vt:lpstr>PowerPoint Presentation</vt:lpstr>
      <vt:lpstr>PowerPoint Presentation</vt:lpstr>
      <vt:lpstr>Memory Leak</vt:lpstr>
      <vt:lpstr>Use after free()</vt:lpstr>
      <vt:lpstr>free() the wrong thing.</vt:lpstr>
      <vt:lpstr>Code Example in TLPI book</vt:lpstr>
      <vt:lpstr>PowerPoint Presentation</vt:lpstr>
    </vt:vector>
  </TitlesOfParts>
  <Company>CETS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IO &amp; Unix Process</dc:title>
  <dc:creator>doan nguyen</dc:creator>
  <cp:lastModifiedBy>Biel, Ruthann</cp:lastModifiedBy>
  <cp:revision>884</cp:revision>
  <cp:lastPrinted>2019-04-30T18:30:06Z</cp:lastPrinted>
  <dcterms:created xsi:type="dcterms:W3CDTF">2002-03-04T21:55:41Z</dcterms:created>
  <dcterms:modified xsi:type="dcterms:W3CDTF">2021-11-29T17:33:38Z</dcterms:modified>
</cp:coreProperties>
</file>