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4" r:id="rId3"/>
    <p:sldId id="321" r:id="rId4"/>
    <p:sldId id="257" r:id="rId5"/>
    <p:sldId id="258" r:id="rId6"/>
    <p:sldId id="264" r:id="rId7"/>
    <p:sldId id="294" r:id="rId8"/>
    <p:sldId id="262" r:id="rId9"/>
    <p:sldId id="263" r:id="rId10"/>
    <p:sldId id="265" r:id="rId11"/>
    <p:sldId id="266" r:id="rId12"/>
    <p:sldId id="267" r:id="rId13"/>
    <p:sldId id="315" r:id="rId14"/>
    <p:sldId id="322" r:id="rId15"/>
    <p:sldId id="323" r:id="rId16"/>
    <p:sldId id="314" r:id="rId17"/>
    <p:sldId id="270" r:id="rId18"/>
    <p:sldId id="269" r:id="rId19"/>
    <p:sldId id="313" r:id="rId20"/>
    <p:sldId id="310" r:id="rId21"/>
    <p:sldId id="311" r:id="rId22"/>
    <p:sldId id="312" r:id="rId23"/>
    <p:sldId id="316" r:id="rId24"/>
    <p:sldId id="317" r:id="rId25"/>
    <p:sldId id="319" r:id="rId26"/>
    <p:sldId id="318" r:id="rId27"/>
    <p:sldId id="320" r:id="rId28"/>
    <p:sldId id="309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420E072-97B6-4E08-B36D-3D7C9D2A5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C38805-9100-45FB-8EBB-A450CE0D70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0E072-97B6-4E08-B36D-3D7C9D2A598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35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957CF-D91A-4204-B53C-B39C19862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7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E9F4-AE08-4A91-A52C-A3341A0D7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1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F5D6A-759C-45D3-AA27-331A86206A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28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91ED-6873-4CCB-985D-F950843B6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23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140A0-67BB-4FE9-BC34-4B482B159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BDA91-F255-45AD-8577-91E0B55EB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D64E7-3860-4AE5-8EA6-20EA07CA2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BFA1D-CBEB-4C77-8024-727FF8783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17E4D-4C3D-4D43-8936-F84F68D6EF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0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309B6-02C3-47B6-9D87-5EEC1F011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8D45CEDB-6781-4F79-8C06-DD7BE8B591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8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39D02-5535-47EE-A0F0-E20F95D76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57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14C067A-4C97-490E-97DC-0E0142407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7" r:id="rId8"/>
    <p:sldLayoutId id="2147483733" r:id="rId9"/>
    <p:sldLayoutId id="2147483734" r:id="rId10"/>
    <p:sldLayoutId id="2147483735" r:id="rId11"/>
    <p:sldLayoutId id="2147483736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C-4 Loops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AE1EE-6FA4-47DE-9E0F-9034299B9EC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B2F64-C582-42C1-824A-CE998F7EB3B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990600" y="171450"/>
            <a:ext cx="8040688" cy="63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/* Print a degree-to-radians table using a FOR loop structure */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stdio.h</a:t>
            </a:r>
            <a:r>
              <a:rPr lang="en-US" altLang="en-US" sz="24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#include &lt;</a:t>
            </a:r>
            <a:r>
              <a:rPr lang="en-US" altLang="en-US" sz="2400" dirty="0" err="1">
                <a:latin typeface="+mn-lt"/>
              </a:rPr>
              <a:t>stdlib.h</a:t>
            </a:r>
            <a:r>
              <a:rPr lang="en-US" altLang="en-US" sz="2400" dirty="0">
                <a:latin typeface="+mn-lt"/>
              </a:rPr>
              <a:t>&gt;	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#define PI 3.1415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degrees;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double radians;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printf(“\</a:t>
            </a:r>
            <a:r>
              <a:rPr lang="en-US" altLang="en-US" sz="2400" dirty="0" err="1">
                <a:latin typeface="+mn-lt"/>
              </a:rPr>
              <a:t>nDegrees</a:t>
            </a:r>
            <a:r>
              <a:rPr lang="en-US" altLang="en-US" sz="2400" dirty="0">
                <a:latin typeface="+mn-lt"/>
              </a:rPr>
              <a:t> to Radians \n”);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</a:t>
            </a: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for (degrees = 0; degrees &lt;= 360; degrees += 10)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{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radians = degrees * PI / 180;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    printf(“%6i %9.6f \n”, degrees, radians);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72FA3E-FFEB-4289-852C-0C00ECEBE8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050924" y="457200"/>
            <a:ext cx="237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Degrees to Radians </a:t>
            </a:r>
          </a:p>
          <a:p>
            <a:pPr eaLnBrk="1" hangingPunct="1"/>
            <a:r>
              <a:rPr lang="en-US" altLang="en-US" dirty="0"/>
              <a:t>       0   0.000000 </a:t>
            </a:r>
          </a:p>
          <a:p>
            <a:pPr eaLnBrk="1" hangingPunct="1"/>
            <a:r>
              <a:rPr lang="en-US" altLang="en-US" dirty="0"/>
              <a:t>     10   0.174533 </a:t>
            </a:r>
          </a:p>
          <a:p>
            <a:pPr eaLnBrk="1" hangingPunct="1"/>
            <a:r>
              <a:rPr lang="en-US" altLang="en-US" dirty="0"/>
              <a:t>     20   0.349066 </a:t>
            </a:r>
          </a:p>
          <a:p>
            <a:pPr eaLnBrk="1" hangingPunct="1"/>
            <a:r>
              <a:rPr lang="en-US" altLang="en-US" dirty="0"/>
              <a:t>     30   0.523599 </a:t>
            </a:r>
          </a:p>
          <a:p>
            <a:pPr eaLnBrk="1" hangingPunct="1"/>
            <a:r>
              <a:rPr lang="en-US" altLang="en-US" dirty="0"/>
              <a:t>     40   0.698132 </a:t>
            </a:r>
          </a:p>
          <a:p>
            <a:pPr eaLnBrk="1" hangingPunct="1"/>
            <a:r>
              <a:rPr lang="en-US" altLang="en-US" dirty="0"/>
              <a:t>     50   0.872665 </a:t>
            </a:r>
          </a:p>
          <a:p>
            <a:pPr eaLnBrk="1" hangingPunct="1"/>
            <a:r>
              <a:rPr lang="en-US" altLang="en-US" dirty="0"/>
              <a:t>     60   1.047198 </a:t>
            </a:r>
          </a:p>
          <a:p>
            <a:pPr eaLnBrk="1" hangingPunct="1"/>
            <a:r>
              <a:rPr lang="en-US" altLang="en-US" dirty="0"/>
              <a:t>     70   1.221731 </a:t>
            </a:r>
          </a:p>
          <a:p>
            <a:pPr eaLnBrk="1" hangingPunct="1"/>
            <a:r>
              <a:rPr lang="en-US" altLang="en-US" dirty="0"/>
              <a:t>     80   1.396264 </a:t>
            </a:r>
          </a:p>
          <a:p>
            <a:pPr eaLnBrk="1" hangingPunct="1"/>
            <a:r>
              <a:rPr lang="en-US" altLang="en-US" dirty="0"/>
              <a:t>     90   1.570796 </a:t>
            </a:r>
          </a:p>
          <a:p>
            <a:pPr eaLnBrk="1" hangingPunct="1"/>
            <a:r>
              <a:rPr lang="en-US" altLang="en-US" dirty="0"/>
              <a:t>   100   1.745329 </a:t>
            </a:r>
          </a:p>
          <a:p>
            <a:pPr eaLnBrk="1" hangingPunct="1"/>
            <a:r>
              <a:rPr lang="en-US" altLang="en-US" dirty="0"/>
              <a:t>   110   1.919862 </a:t>
            </a:r>
          </a:p>
          <a:p>
            <a:pPr eaLnBrk="1" hangingPunct="1"/>
            <a:r>
              <a:rPr lang="en-US" altLang="en-US" dirty="0"/>
              <a:t>   120   2.094395 </a:t>
            </a:r>
          </a:p>
          <a:p>
            <a:pPr eaLnBrk="1" hangingPunct="1"/>
            <a:r>
              <a:rPr lang="en-US" altLang="en-US" dirty="0"/>
              <a:t>   130   2.268928 </a:t>
            </a:r>
          </a:p>
          <a:p>
            <a:pPr eaLnBrk="1" hangingPunct="1"/>
            <a:r>
              <a:rPr lang="en-US" altLang="en-US" dirty="0"/>
              <a:t>   140   2.443461 </a:t>
            </a:r>
          </a:p>
          <a:p>
            <a:pPr eaLnBrk="1" hangingPunct="1"/>
            <a:r>
              <a:rPr lang="en-US" altLang="en-US" dirty="0"/>
              <a:t>   150   2.617994 </a:t>
            </a:r>
          </a:p>
          <a:p>
            <a:pPr eaLnBrk="1" hangingPunct="1"/>
            <a:r>
              <a:rPr lang="en-US" altLang="en-US" dirty="0"/>
              <a:t>   160   2.792527 </a:t>
            </a:r>
          </a:p>
          <a:p>
            <a:pPr eaLnBrk="1" hangingPunct="1"/>
            <a:r>
              <a:rPr lang="en-US" altLang="en-US" dirty="0"/>
              <a:t>   170   2.967060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817090" y="457200"/>
            <a:ext cx="196215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   180   3.141593 </a:t>
            </a:r>
          </a:p>
          <a:p>
            <a:pPr eaLnBrk="1" hangingPunct="1"/>
            <a:r>
              <a:rPr lang="en-US" altLang="en-US" dirty="0"/>
              <a:t>   190   3.316126 </a:t>
            </a:r>
          </a:p>
          <a:p>
            <a:pPr eaLnBrk="1" hangingPunct="1"/>
            <a:r>
              <a:rPr lang="en-US" altLang="en-US" dirty="0"/>
              <a:t>   200   3.490659 </a:t>
            </a:r>
          </a:p>
          <a:p>
            <a:pPr eaLnBrk="1" hangingPunct="1"/>
            <a:r>
              <a:rPr lang="en-US" altLang="en-US" dirty="0"/>
              <a:t>   210   3.665192 </a:t>
            </a:r>
          </a:p>
          <a:p>
            <a:pPr eaLnBrk="1" hangingPunct="1"/>
            <a:r>
              <a:rPr lang="en-US" altLang="en-US" dirty="0"/>
              <a:t>   220   3.839725 </a:t>
            </a:r>
          </a:p>
          <a:p>
            <a:pPr eaLnBrk="1" hangingPunct="1"/>
            <a:r>
              <a:rPr lang="en-US" altLang="en-US" dirty="0"/>
              <a:t>   230   4.014258 </a:t>
            </a:r>
          </a:p>
          <a:p>
            <a:pPr eaLnBrk="1" hangingPunct="1"/>
            <a:r>
              <a:rPr lang="en-US" altLang="en-US" dirty="0"/>
              <a:t>   240   4.188791 </a:t>
            </a:r>
          </a:p>
          <a:p>
            <a:pPr eaLnBrk="1" hangingPunct="1"/>
            <a:r>
              <a:rPr lang="en-US" altLang="en-US" dirty="0"/>
              <a:t>   250   4.363324 </a:t>
            </a:r>
          </a:p>
          <a:p>
            <a:pPr eaLnBrk="1" hangingPunct="1"/>
            <a:r>
              <a:rPr lang="en-US" altLang="en-US" dirty="0"/>
              <a:t>   260   4.537857 </a:t>
            </a:r>
          </a:p>
          <a:p>
            <a:pPr eaLnBrk="1" hangingPunct="1"/>
            <a:r>
              <a:rPr lang="en-US" altLang="en-US" dirty="0"/>
              <a:t>   270   4.712389 </a:t>
            </a:r>
          </a:p>
          <a:p>
            <a:pPr eaLnBrk="1" hangingPunct="1"/>
            <a:r>
              <a:rPr lang="en-US" altLang="en-US" dirty="0"/>
              <a:t>   280   4.886922 </a:t>
            </a:r>
          </a:p>
          <a:p>
            <a:pPr eaLnBrk="1" hangingPunct="1"/>
            <a:r>
              <a:rPr lang="en-US" altLang="en-US" dirty="0"/>
              <a:t>   290   5.061455 </a:t>
            </a:r>
          </a:p>
          <a:p>
            <a:pPr eaLnBrk="1" hangingPunct="1"/>
            <a:r>
              <a:rPr lang="en-US" altLang="en-US" dirty="0"/>
              <a:t>   300   5.235988 </a:t>
            </a:r>
          </a:p>
          <a:p>
            <a:pPr eaLnBrk="1" hangingPunct="1"/>
            <a:r>
              <a:rPr lang="en-US" altLang="en-US" dirty="0"/>
              <a:t>   310   5.410521 </a:t>
            </a:r>
          </a:p>
          <a:p>
            <a:pPr eaLnBrk="1" hangingPunct="1"/>
            <a:r>
              <a:rPr lang="en-US" altLang="en-US" dirty="0"/>
              <a:t>   320   5.585054 </a:t>
            </a:r>
          </a:p>
          <a:p>
            <a:pPr eaLnBrk="1" hangingPunct="1"/>
            <a:r>
              <a:rPr lang="en-US" altLang="en-US" dirty="0"/>
              <a:t>   330   5.759587 </a:t>
            </a:r>
          </a:p>
          <a:p>
            <a:pPr eaLnBrk="1" hangingPunct="1"/>
            <a:r>
              <a:rPr lang="en-US" altLang="en-US" dirty="0"/>
              <a:t>   340   5.934120 </a:t>
            </a:r>
          </a:p>
          <a:p>
            <a:pPr eaLnBrk="1" hangingPunct="1"/>
            <a:r>
              <a:rPr lang="en-US" altLang="en-US" dirty="0"/>
              <a:t>   350   6.108653 </a:t>
            </a:r>
          </a:p>
          <a:p>
            <a:pPr eaLnBrk="1" hangingPunct="1"/>
            <a:r>
              <a:rPr lang="en-US" altLang="en-US" dirty="0"/>
              <a:t>   360   6.283186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1033443" y="5903913"/>
            <a:ext cx="6041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[NOTE:  This has been cut and pasted to fit on one slide.]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F434E6-DE6D-4A41-AE25-433DE5603F1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98525" y="544513"/>
            <a:ext cx="69469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General Form of the </a:t>
            </a:r>
            <a:r>
              <a:rPr lang="en-US" altLang="en-US" sz="2800" b="1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for (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1; 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2;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3)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}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where: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1</a:t>
            </a:r>
            <a:r>
              <a:rPr lang="en-US" altLang="en-US" sz="2400" dirty="0">
                <a:latin typeface="+mn-lt"/>
              </a:rPr>
              <a:t>  is used to initialize the loop-control variable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2</a:t>
            </a:r>
            <a:r>
              <a:rPr lang="en-US" altLang="en-US" sz="2400" dirty="0">
                <a:latin typeface="+mn-lt"/>
              </a:rPr>
              <a:t>  specifies the condition that should be TRUE to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continue the loop repetition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3</a:t>
            </a:r>
            <a:r>
              <a:rPr lang="en-US" altLang="en-US" sz="2400" dirty="0">
                <a:latin typeface="+mn-lt"/>
              </a:rPr>
              <a:t>  specifies the modification to the loop-control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variable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20FD2-05D7-4931-9086-A996D61C409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914400" y="381000"/>
            <a:ext cx="7683500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b="1" u="sng" dirty="0">
                <a:latin typeface="+mn-lt"/>
              </a:rPr>
              <a:t>Picky details on the </a:t>
            </a:r>
            <a:r>
              <a:rPr lang="en-US" altLang="en-US" sz="3200" b="1" i="1" u="sng" dirty="0">
                <a:latin typeface="+mn-lt"/>
              </a:rPr>
              <a:t>for</a:t>
            </a:r>
            <a:r>
              <a:rPr lang="en-US" altLang="en-US" sz="3200" b="1" u="sng" dirty="0">
                <a:latin typeface="+mn-lt"/>
              </a:rPr>
              <a:t> loop</a:t>
            </a:r>
          </a:p>
          <a:p>
            <a:pPr eaLnBrk="1" hangingPunct="1">
              <a:defRPr/>
            </a:pPr>
            <a:endParaRPr lang="en-US" altLang="en-US" sz="2000" b="1" u="sng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minimum for a FOR loop is: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for ( ; ; )</a:t>
            </a:r>
            <a:r>
              <a:rPr lang="en-US" altLang="en-US" sz="2400" dirty="0">
                <a:latin typeface="+mn-lt"/>
              </a:rPr>
              <a:t>          It must have the two semicolons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and the ( )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if missing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exp1 – no initialization performed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exp2 – then test is ALWAYS true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exp3 – no for-loop automatic incrementing or decrementing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50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19D-37C8-4733-9185-392A69C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4" y="18255"/>
            <a:ext cx="7886700" cy="896145"/>
          </a:xfrm>
        </p:spPr>
        <p:txBody>
          <a:bodyPr/>
          <a:lstStyle/>
          <a:p>
            <a:r>
              <a:rPr lang="en-US" b="1" dirty="0"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DC3F-1497-4F04-82EE-69ECCE21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4" y="914400"/>
            <a:ext cx="8427366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u="sng" dirty="0"/>
              <a:t>declare</a:t>
            </a:r>
            <a:r>
              <a:rPr lang="en-US" dirty="0"/>
              <a:t> the loop counter in a </a:t>
            </a:r>
            <a:r>
              <a:rPr lang="en-US" i="1" dirty="0"/>
              <a:t>for</a:t>
            </a:r>
            <a:r>
              <a:rPr lang="en-US" dirty="0"/>
              <a:t> loop, you will have problems.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b="1" dirty="0"/>
              <a:t>int </a:t>
            </a:r>
            <a:r>
              <a:rPr lang="en-US" dirty="0"/>
              <a:t>x = start; x &lt;= end;  x++)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dirty="0"/>
              <a:t>Our compiler does not like the </a:t>
            </a:r>
            <a:r>
              <a:rPr lang="en-US" b="1" dirty="0"/>
              <a:t>int</a:t>
            </a:r>
            <a:r>
              <a:rPr lang="en-US" dirty="0"/>
              <a:t> in the </a:t>
            </a:r>
            <a:r>
              <a:rPr lang="en-US" i="1" dirty="0"/>
              <a:t>for</a:t>
            </a:r>
            <a:r>
              <a:rPr lang="en-US" dirty="0"/>
              <a:t> loop. It will give an error like this: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2000" dirty="0"/>
              <a:t>[bielr@ecs-pa-coding3 </a:t>
            </a:r>
            <a:r>
              <a:rPr lang="en-US" sz="2000" dirty="0" err="1"/>
              <a:t>ClassExamples</a:t>
            </a:r>
            <a:r>
              <a:rPr lang="en-US" sz="2000" dirty="0"/>
              <a:t>]$ </a:t>
            </a:r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ForLoopError.c</a:t>
            </a:r>
            <a:r>
              <a:rPr lang="en-US" sz="2000" dirty="0"/>
              <a:t> -o </a:t>
            </a:r>
            <a:r>
              <a:rPr lang="en-US" sz="2000" dirty="0" err="1"/>
              <a:t>ForLoopError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ForLoopError.c</a:t>
            </a:r>
            <a:r>
              <a:rPr lang="en-US" sz="2000" dirty="0"/>
              <a:t>: In function ‘main’:</a:t>
            </a:r>
          </a:p>
          <a:p>
            <a:pPr marL="0" indent="0">
              <a:buNone/>
            </a:pPr>
            <a:r>
              <a:rPr lang="en-US" sz="2000" dirty="0"/>
              <a:t>ForLoopError.c:11:5: error: ‘for’ loop initial declarations are only allowed in C99 mode</a:t>
            </a:r>
          </a:p>
          <a:p>
            <a:pPr marL="0" indent="0">
              <a:buNone/>
            </a:pPr>
            <a:r>
              <a:rPr lang="en-US" sz="2000" dirty="0"/>
              <a:t>     for (int degrees = 0; degrees &lt;= 360; degrees += 10)</a:t>
            </a:r>
          </a:p>
          <a:p>
            <a:pPr marL="0" indent="0">
              <a:buNone/>
            </a:pPr>
            <a:r>
              <a:rPr lang="en-US" sz="2000" dirty="0"/>
              <a:t>     ^</a:t>
            </a:r>
          </a:p>
          <a:p>
            <a:pPr marL="0" indent="0">
              <a:buNone/>
            </a:pPr>
            <a:r>
              <a:rPr lang="en-US" sz="2000" dirty="0"/>
              <a:t>ForLoopError.c:11:5: note: use option </a:t>
            </a:r>
            <a:r>
              <a:rPr lang="en-US" sz="2000" dirty="0">
                <a:highlight>
                  <a:srgbClr val="FFFF00"/>
                </a:highlight>
              </a:rPr>
              <a:t>-std=c99 </a:t>
            </a:r>
            <a:r>
              <a:rPr lang="en-US" sz="2000" dirty="0"/>
              <a:t>or -std=gnu99 to compile your code</a:t>
            </a:r>
          </a:p>
          <a:p>
            <a:pPr marL="0" indent="0">
              <a:buNone/>
            </a:pPr>
            <a:r>
              <a:rPr lang="en-US" sz="2000" dirty="0"/>
              <a:t>[bielr@ecs-pa-coding3 </a:t>
            </a:r>
            <a:r>
              <a:rPr lang="en-US" sz="2000" dirty="0" err="1"/>
              <a:t>ClassExamples</a:t>
            </a:r>
            <a:r>
              <a:rPr lang="en-US" sz="2000" dirty="0"/>
              <a:t>]$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C268-49A3-410B-B65E-F5C7BCE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BDA91-F255-45AD-8577-91E0B55EB5E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906EC-B568-4A5C-85A4-BB2D58AAEFD9}"/>
              </a:ext>
            </a:extLst>
          </p:cNvPr>
          <p:cNvCxnSpPr/>
          <p:nvPr/>
        </p:nvCxnSpPr>
        <p:spPr>
          <a:xfrm flipV="1">
            <a:off x="762000" y="3124200"/>
            <a:ext cx="7391400" cy="762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3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819D-37C8-4733-9185-392A69C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4" y="18255"/>
            <a:ext cx="7886700" cy="1325563"/>
          </a:xfrm>
        </p:spPr>
        <p:txBody>
          <a:bodyPr/>
          <a:lstStyle/>
          <a:p>
            <a:r>
              <a:rPr lang="en-US" b="1" dirty="0"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DC3F-1497-4F04-82EE-69ECCE21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4" y="1447800"/>
            <a:ext cx="7886700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you have two choices:</a:t>
            </a:r>
          </a:p>
          <a:p>
            <a:pPr marL="457200" indent="-457200">
              <a:buAutoNum type="arabicParenR"/>
            </a:pPr>
            <a:r>
              <a:rPr lang="en-US" dirty="0"/>
              <a:t>Declare the variable outside the loop</a:t>
            </a:r>
          </a:p>
          <a:p>
            <a:pPr marL="0" indent="0">
              <a:buNone/>
            </a:pPr>
            <a:r>
              <a:rPr lang="en-US" dirty="0"/>
              <a:t>       	int x;</a:t>
            </a:r>
          </a:p>
          <a:p>
            <a:pPr marL="0" indent="0">
              <a:buNone/>
            </a:pPr>
            <a:r>
              <a:rPr lang="en-US" dirty="0"/>
              <a:t>       	for (</a:t>
            </a:r>
            <a:r>
              <a:rPr lang="en-US" b="1" dirty="0"/>
              <a:t> </a:t>
            </a:r>
            <a:r>
              <a:rPr lang="en-US" dirty="0"/>
              <a:t>x = start; x &lt;= end;  x++)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 startAt="2"/>
            </a:pPr>
            <a:r>
              <a:rPr lang="en-US" dirty="0"/>
              <a:t>Add an option to the compile line </a:t>
            </a:r>
            <a:r>
              <a:rPr lang="en-US" i="1" dirty="0"/>
              <a:t>every </a:t>
            </a:r>
            <a:r>
              <a:rPr lang="en-US" dirty="0"/>
              <a:t>time you compile.</a:t>
            </a:r>
          </a:p>
          <a:p>
            <a:pPr marL="0" indent="0">
              <a:buNone/>
            </a:pPr>
            <a:r>
              <a:rPr lang="en-US" dirty="0"/>
              <a:t>	&gt; </a:t>
            </a:r>
            <a:r>
              <a:rPr lang="en-US" dirty="0" err="1"/>
              <a:t>gcc</a:t>
            </a:r>
            <a:r>
              <a:rPr lang="en-US" dirty="0"/>
              <a:t>  </a:t>
            </a:r>
            <a:r>
              <a:rPr lang="en-US" dirty="0" err="1"/>
              <a:t>test_for_loop.c</a:t>
            </a:r>
            <a:r>
              <a:rPr lang="en-US" dirty="0"/>
              <a:t>  </a:t>
            </a:r>
            <a:r>
              <a:rPr lang="en-US" b="1" dirty="0"/>
              <a:t>-std=c99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C268-49A3-410B-B65E-F5C7BCE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BDA91-F255-45AD-8577-91E0B55EB5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96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79BA0-B1A7-433B-A5EA-3819BFA6279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90600" y="304800"/>
            <a:ext cx="211137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while (condition)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400" b="1" dirty="0">
              <a:latin typeface="+mn-lt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876800" y="304800"/>
            <a:ext cx="2819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do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} while (condition);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050925" y="2209800"/>
            <a:ext cx="348615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for (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1; 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2; </a:t>
            </a:r>
            <a:r>
              <a:rPr lang="en-US" altLang="en-US" sz="2400" b="1" dirty="0" err="1">
                <a:latin typeface="+mn-lt"/>
              </a:rPr>
              <a:t>exp</a:t>
            </a:r>
            <a:r>
              <a:rPr lang="en-US" altLang="en-US" sz="2400" b="1" dirty="0">
                <a:latin typeface="+mn-lt"/>
              </a:rPr>
              <a:t> 3)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}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30555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break</a:t>
            </a:r>
            <a:r>
              <a:rPr lang="en-US" altLang="en-US" sz="2400" dirty="0">
                <a:latin typeface="+mn-lt"/>
              </a:rPr>
              <a:t> – used to </a:t>
            </a:r>
            <a:r>
              <a:rPr lang="en-US" altLang="en-US" sz="2400" i="1" dirty="0">
                <a:latin typeface="+mn-lt"/>
              </a:rPr>
              <a:t>exit</a:t>
            </a:r>
            <a:r>
              <a:rPr lang="en-US" altLang="en-US" sz="2400" dirty="0">
                <a:latin typeface="+mn-lt"/>
              </a:rPr>
              <a:t> any loop or structure immediately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continue</a:t>
            </a:r>
            <a:r>
              <a:rPr lang="en-US" altLang="en-US" sz="2400" dirty="0">
                <a:latin typeface="+mn-lt"/>
              </a:rPr>
              <a:t> – used to </a:t>
            </a:r>
            <a:r>
              <a:rPr lang="en-US" altLang="en-US" sz="2400" i="1" dirty="0">
                <a:latin typeface="+mn-lt"/>
              </a:rPr>
              <a:t>skip</a:t>
            </a:r>
            <a:r>
              <a:rPr lang="en-US" altLang="en-US" sz="2400" dirty="0">
                <a:latin typeface="+mn-lt"/>
              </a:rPr>
              <a:t> remaining statements in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current pass of the loop or structure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762000" y="2220913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3810000" y="45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762000" y="38862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DB7BC7-81AB-49EB-922E-95D76C41486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27125" y="696913"/>
            <a:ext cx="73936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For simple short </a:t>
            </a:r>
            <a:r>
              <a:rPr lang="en-US" altLang="en-US" sz="2400" i="1" dirty="0">
                <a:latin typeface="+mn-lt"/>
              </a:rPr>
              <a:t>for</a:t>
            </a:r>
            <a:r>
              <a:rPr lang="en-US" altLang="en-US" sz="2400" dirty="0">
                <a:latin typeface="+mn-lt"/>
              </a:rPr>
              <a:t> loops, one can just write down the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valid loop counters, and then count them up.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for (x = 0; x &lt;=18; x+=2)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valid loop counters would be: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0   2    4    6    8    10    12    14    16    18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1    2    3   4    5      6      7      8      9      10   </a:t>
            </a:r>
            <a:r>
              <a:rPr lang="en-US" altLang="en-US" sz="2400" dirty="0" err="1">
                <a:solidFill>
                  <a:srgbClr val="FF0000"/>
                </a:solidFill>
                <a:latin typeface="+mn-lt"/>
              </a:rPr>
              <a:t>MyCountingLine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 </a:t>
            </a:r>
          </a:p>
          <a:p>
            <a:pPr eaLnBrk="1" hangingPunct="1">
              <a:defRPr/>
            </a:pPr>
            <a:endParaRPr lang="en-US" altLang="en-US" sz="2400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list consists of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10</a:t>
            </a:r>
            <a:r>
              <a:rPr lang="en-US" altLang="en-US" sz="2400" dirty="0">
                <a:latin typeface="+mn-lt"/>
              </a:rPr>
              <a:t> numbers, so the loop would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execute 10 times.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C9C11C-5755-41EB-A54F-B422AFE7CAC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82423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latin typeface="+mn-lt"/>
              </a:rPr>
              <a:t>Computing the number of times a </a:t>
            </a:r>
            <a:r>
              <a:rPr lang="en-US" altLang="en-US" sz="2800" b="1" i="1" dirty="0">
                <a:latin typeface="+mn-lt"/>
              </a:rPr>
              <a:t>for</a:t>
            </a:r>
            <a:r>
              <a:rPr lang="en-US" altLang="en-US" sz="2800" dirty="0">
                <a:latin typeface="+mn-lt"/>
              </a:rPr>
              <a:t> loop will execute: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	(PS:  </a:t>
            </a:r>
            <a:r>
              <a:rPr lang="en-US" altLang="en-US" sz="2400" i="1" dirty="0">
                <a:latin typeface="+mn-lt"/>
              </a:rPr>
              <a:t>floor</a:t>
            </a:r>
            <a:r>
              <a:rPr lang="en-US" altLang="en-US" sz="2400" dirty="0">
                <a:latin typeface="+mn-lt"/>
              </a:rPr>
              <a:t> is a function that rounds down.)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floor ( </a:t>
            </a:r>
            <a:r>
              <a:rPr lang="en-US" altLang="en-US" sz="2400" b="1" u="sng" dirty="0">
                <a:latin typeface="+mn-lt"/>
              </a:rPr>
              <a:t>final – initial</a:t>
            </a:r>
            <a:r>
              <a:rPr lang="en-US" altLang="en-US" sz="2400" b="1" dirty="0">
                <a:latin typeface="+mn-lt"/>
              </a:rPr>
              <a:t> ) + 1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       increment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Example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for (k = 5; k &lt;= 83; k +=4)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floor ( </a:t>
            </a:r>
            <a:r>
              <a:rPr lang="en-US" altLang="en-US" sz="2400" u="sng" dirty="0">
                <a:latin typeface="+mn-lt"/>
              </a:rPr>
              <a:t>83 – 5</a:t>
            </a:r>
            <a:r>
              <a:rPr lang="en-US" altLang="en-US" sz="2400" dirty="0">
                <a:latin typeface="+mn-lt"/>
              </a:rPr>
              <a:t> ) + 1   =   floor ( </a:t>
            </a:r>
            <a:r>
              <a:rPr lang="en-US" altLang="en-US" sz="2400" u="sng" dirty="0">
                <a:latin typeface="+mn-lt"/>
              </a:rPr>
              <a:t>78 </a:t>
            </a:r>
            <a:r>
              <a:rPr lang="en-US" altLang="en-US" sz="2400" dirty="0">
                <a:latin typeface="+mn-lt"/>
              </a:rPr>
              <a:t>) + 1   =  19 + 1 = 20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4                                   4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343400"/>
            <a:ext cx="2362200" cy="8382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4326576"/>
            <a:ext cx="1905000" cy="85502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8281" y="4301837"/>
            <a:ext cx="1550719" cy="87976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&amp; printf &amp; columns.</a:t>
            </a:r>
            <a:br>
              <a:rPr lang="en-US" dirty="0"/>
            </a:br>
            <a:r>
              <a:rPr lang="en-US" dirty="0"/>
              <a:t>Using integers.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64E7-3860-4AE5-8EA6-20EA07CA2ED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56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6FCF-2F14-4F62-9004-246521E8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14EC3-7A83-478A-B7D9-0C7047F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140A0-67BB-4FE9-BC34-4B482B159AD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8FEB-EB22-402D-B783-8CA54951E125}"/>
              </a:ext>
            </a:extLst>
          </p:cNvPr>
          <p:cNvSpPr txBox="1"/>
          <p:nvPr/>
        </p:nvSpPr>
        <p:spPr>
          <a:xfrm flipH="1">
            <a:off x="838200" y="1681727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There are three forms of loop in C.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while </a:t>
            </a:r>
            <a:r>
              <a:rPr lang="en-US" sz="2400" dirty="0">
                <a:latin typeface="+mn-lt"/>
              </a:rPr>
              <a:t>loop</a:t>
            </a:r>
          </a:p>
          <a:p>
            <a:r>
              <a:rPr lang="en-US" sz="2400" b="1" dirty="0">
                <a:latin typeface="+mn-lt"/>
              </a:rPr>
              <a:t>do while </a:t>
            </a:r>
            <a:r>
              <a:rPr lang="en-US" sz="2400" dirty="0">
                <a:latin typeface="+mn-lt"/>
              </a:rPr>
              <a:t>loop</a:t>
            </a:r>
          </a:p>
          <a:p>
            <a:r>
              <a:rPr lang="en-US" sz="2400" b="1" dirty="0">
                <a:latin typeface="+mn-lt"/>
              </a:rPr>
              <a:t>for</a:t>
            </a:r>
            <a:r>
              <a:rPr lang="en-US" sz="2400" dirty="0">
                <a:latin typeface="+mn-lt"/>
              </a:rPr>
              <a:t> loop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On the next slides we will examine code to demonstrate each loop type.</a:t>
            </a:r>
          </a:p>
        </p:txBody>
      </p:sp>
    </p:spTree>
    <p:extLst>
      <p:ext uri="{BB962C8B-B14F-4D97-AF65-F5344CB8AC3E}">
        <p14:creationId xmlns:p14="http://schemas.microsoft.com/office/powerpoint/2010/main" val="393373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74702-9355-4639-91F4-4D75EBF5D68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228600"/>
            <a:ext cx="9418638" cy="6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Lining up numbers under column headers: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 a = 125, b = 789;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printf("First Number    Second Number \n");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printf("----------------      ------------------- \n");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 ("%4i%4i\n\n",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First Number    Second Number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----------------      --------------------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 125 789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PROBLEM: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numbers do not line up correctly under the column headers.</a:t>
            </a:r>
            <a:r>
              <a:rPr lang="en-US" altLang="en-US" dirty="0">
                <a:latin typeface="+mn-lt"/>
              </a:rPr>
              <a:t>		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09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E4A1CF-9DE3-4275-86FC-712B05598B5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990600" y="212725"/>
            <a:ext cx="7004050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There are several solutions.  Here is a first try:</a:t>
            </a:r>
          </a:p>
          <a:p>
            <a:pPr eaLnBrk="1" hangingPunct="1">
              <a:defRPr/>
            </a:pPr>
            <a:endParaRPr lang="en-US" altLang="en-US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 a = 125, b = 789;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printf("First Number    Second Number \n");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printf("----------------      ------------------- \n");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printf ("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%9i 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%8i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\n\n",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First Number    Second Number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----------------      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        125             789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PROBLEM: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125 is almost centered (if that is desired).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The 789 is still in the wrong place.</a:t>
            </a:r>
          </a:p>
        </p:txBody>
      </p:sp>
    </p:spTree>
    <p:extLst>
      <p:ext uri="{BB962C8B-B14F-4D97-AF65-F5344CB8AC3E}">
        <p14:creationId xmlns:p14="http://schemas.microsoft.com/office/powerpoint/2010/main" val="258672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F05E4-541E-42BF-9E52-A015EA499AE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23813"/>
            <a:ext cx="7426325" cy="670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There are several solutions.  Here is another try:</a:t>
            </a:r>
          </a:p>
          <a:p>
            <a:pPr eaLnBrk="1" hangingPunct="1">
              <a:defRPr/>
            </a:pPr>
            <a:endParaRPr lang="en-US" altLang="en-US" b="1" u="sng" dirty="0"/>
          </a:p>
          <a:p>
            <a:pPr eaLnBrk="1" hangingPunct="1">
              <a:defRPr/>
            </a:pPr>
            <a:r>
              <a:rPr lang="en-US" altLang="en-US" sz="2400" b="1" dirty="0"/>
              <a:t>CODE:</a:t>
            </a:r>
          </a:p>
          <a:p>
            <a:pPr eaLnBrk="1" hangingPunct="1">
              <a:defRPr/>
            </a:pPr>
            <a:r>
              <a:rPr lang="en-US" altLang="en-US" sz="24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 a = 125, b = 789;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printf("First Number    Second Number \n");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printf("----------------    ------------------- \n");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printf ("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%9i 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%9i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\n\n", a, b);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OUTPUT: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First Number    Second Number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----------------    -------------------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	        125                    789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/>
              <a:t>PROBLEM:</a:t>
            </a:r>
          </a:p>
          <a:p>
            <a:pPr eaLnBrk="1" hangingPunct="1">
              <a:defRPr/>
            </a:pPr>
            <a:r>
              <a:rPr lang="en-US" altLang="en-US" sz="2400" dirty="0"/>
              <a:t>The 125 is almost centered (if that is desired).</a:t>
            </a:r>
          </a:p>
          <a:p>
            <a:pPr eaLnBrk="1" hangingPunct="1">
              <a:defRPr/>
            </a:pPr>
            <a:r>
              <a:rPr lang="en-US" altLang="en-US" sz="2400" dirty="0"/>
              <a:t>Added 5 more spaces between.</a:t>
            </a:r>
          </a:p>
          <a:p>
            <a:pPr eaLnBrk="1" hangingPunct="1">
              <a:defRPr/>
            </a:pPr>
            <a:r>
              <a:rPr lang="en-US" altLang="en-US" sz="2400" dirty="0"/>
              <a:t>Now the 789 is about right place.</a:t>
            </a:r>
          </a:p>
        </p:txBody>
      </p:sp>
    </p:spTree>
    <p:extLst>
      <p:ext uri="{BB962C8B-B14F-4D97-AF65-F5344CB8AC3E}">
        <p14:creationId xmlns:p14="http://schemas.microsoft.com/office/powerpoint/2010/main" val="381344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&amp; printf &amp; columns.</a:t>
            </a:r>
            <a:br>
              <a:rPr lang="en-US" dirty="0"/>
            </a:br>
            <a:r>
              <a:rPr lang="en-US" dirty="0"/>
              <a:t>Using variables with decimal points.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8D64E7-3860-4AE5-8EA6-20EA07CA2ED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76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74702-9355-4639-91F4-4D75EBF5D680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85800" y="0"/>
            <a:ext cx="7327775" cy="69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+mn-lt"/>
              </a:rPr>
              <a:t>Lining up numbers under column headers:</a:t>
            </a:r>
          </a:p>
          <a:p>
            <a:pPr eaLnBrk="1" hangingPunct="1">
              <a:defRPr/>
            </a:pPr>
            <a:endParaRPr lang="en-US" altLang="en-US" sz="2400" b="1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double a = 125.6, b = 7.89, c = 45.678, d=567.1234;</a:t>
            </a:r>
          </a:p>
          <a:p>
            <a:pPr eaLnBrk="1" hangingPunct="1">
              <a:defRPr/>
            </a:pPr>
            <a:endParaRPr lang="en-US" altLang="en-US" sz="22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("1st Column   2nd Column \n");</a:t>
            </a: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("----------   ---------- \n");</a:t>
            </a: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("%f   %f \n", a, b);</a:t>
            </a:r>
          </a:p>
          <a:p>
            <a:pPr eaLnBrk="1" hangingPunct="1">
              <a:defRPr/>
            </a:pPr>
            <a:r>
              <a:rPr lang="en-US" altLang="en-US" sz="2200" dirty="0" err="1">
                <a:latin typeface="+mn-lt"/>
                <a:cs typeface="Times New Roman" panose="02020603050405020304" pitchFamily="18" charset="0"/>
              </a:rPr>
              <a:t>printf</a:t>
            </a: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("%f   %f \n", c, d);</a:t>
            </a:r>
          </a:p>
          <a:p>
            <a:pPr eaLnBrk="1" hangingPunct="1">
              <a:defRPr/>
            </a:pPr>
            <a:endParaRPr lang="en-US" altLang="en-US" sz="22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O</a:t>
            </a:r>
            <a:r>
              <a:rPr lang="en-US" altLang="en-US" sz="2400" b="1" dirty="0">
                <a:latin typeface="+mn-lt"/>
              </a:rPr>
              <a:t>UTPUT 2: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1st Column   2nd Column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----------   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125.6000     7.8900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45.6780   567.1234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PROBLEM: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Getting closer to a correct solution, but the spacing 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still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off</a:t>
            </a:r>
            <a:r>
              <a:rPr lang="en-US" altLang="en-US" sz="2400" dirty="0">
                <a:latin typeface="+mn-lt"/>
              </a:rPr>
              <a:t>. </a:t>
            </a:r>
            <a:r>
              <a:rPr lang="en-US" altLang="en-US" dirty="0">
                <a:latin typeface="+mn-lt"/>
              </a:rPr>
              <a:t>		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2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74702-9355-4639-91F4-4D75EBF5D680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76200"/>
            <a:ext cx="7495963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double a = 125.6, b = 7.89, c = 45.678, d=567.1234;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The most digits before the decimal point = 3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The decimal point will take one space.      = 1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The most digits after the decimal point     = 4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Solution = 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%8.4f</a:t>
            </a:r>
          </a:p>
          <a:p>
            <a:pPr eaLnBrk="1" hangingPunct="1">
              <a:defRPr/>
            </a:pPr>
            <a:endParaRPr lang="en-US" altLang="en-US" sz="20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printf("%8.4f   %8.4f 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printf("%8.4f   %8.4f \n", c, d);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Output 3: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Column   2nd Column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  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125.6000     7.8900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45.6780   567.1234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decimal points line-up but more space is required</a:t>
            </a:r>
          </a:p>
          <a:p>
            <a:pPr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to get the numbers to line up with the headers.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	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90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74702-9355-4639-91F4-4D75EBF5D680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228600"/>
            <a:ext cx="6755567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double a = 125.6, b = 7.89, c = 45.678, d=567.1234;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Both columns ought to shift to the right by 2 spaces.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Solution = 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%10.4f</a:t>
            </a:r>
          </a:p>
          <a:p>
            <a:pPr eaLnBrk="1" hangingPunct="1">
              <a:defRPr/>
            </a:pPr>
            <a:endParaRPr lang="en-US" altLang="en-US" sz="16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printf("%10.4f   %10.4f 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printf("%10.4f   %10.4f \n", c, d);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Output 4: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Column   2nd Column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  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125.6000       7.8900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45.6780     567.1234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decimal points line up.</a:t>
            </a:r>
          </a:p>
          <a:p>
            <a:pPr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numbers line up with the headers.</a:t>
            </a:r>
          </a:p>
          <a:p>
            <a:pPr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SUCCESS!</a:t>
            </a:r>
            <a:r>
              <a:rPr lang="en-US" altLang="en-US" dirty="0">
                <a:latin typeface="+mn-lt"/>
              </a:rPr>
              <a:t>		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537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74702-9355-4639-91F4-4D75EBF5D68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751237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CODE:</a:t>
            </a:r>
          </a:p>
          <a:p>
            <a:pPr eaLnBrk="1" hangingPunct="1">
              <a:defRPr/>
            </a:pPr>
            <a:r>
              <a:rPr lang="en-US" altLang="en-US" sz="2200" dirty="0">
                <a:latin typeface="+mn-lt"/>
                <a:cs typeface="Times New Roman" panose="02020603050405020304" pitchFamily="18" charset="0"/>
              </a:rPr>
              <a:t>double a = 125.6, b = 7.89, c = 45.678, d=567.1234;</a:t>
            </a:r>
          </a:p>
          <a:p>
            <a:pPr eaLnBrk="1" hangingPunct="1">
              <a:defRPr/>
            </a:pPr>
            <a:endParaRPr lang="en-US" altLang="en-US" sz="16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I allowed 3 spaces between the two header lines.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I could have left those three spaces 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out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and added the 3 to the second set of conversion specifiers.</a:t>
            </a:r>
          </a:p>
          <a:p>
            <a:pPr eaLnBrk="1" hangingPunct="1">
              <a:defRPr/>
            </a:pPr>
            <a:endParaRPr lang="pt-BR" altLang="en-US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printf("%10.4f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%13.4f 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\n", a, b);</a:t>
            </a:r>
          </a:p>
          <a:p>
            <a:pPr eaLnBrk="1" hangingPunct="1">
              <a:defRPr/>
            </a:pP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 printf("%10.4f</a:t>
            </a:r>
            <a:r>
              <a:rPr lang="pt-BR" altLang="en-US" sz="2400" b="1" dirty="0">
                <a:latin typeface="+mn-lt"/>
                <a:cs typeface="Times New Roman" panose="02020603050405020304" pitchFamily="18" charset="0"/>
              </a:rPr>
              <a:t>%13.4f </a:t>
            </a:r>
            <a:r>
              <a:rPr lang="pt-BR" altLang="en-US" sz="2400" dirty="0">
                <a:latin typeface="+mn-lt"/>
                <a:cs typeface="Times New Roman" panose="02020603050405020304" pitchFamily="18" charset="0"/>
              </a:rPr>
              <a:t>\n", c, d);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Output 5: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1st Column   2nd Column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  ----------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125.6000       7.8900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45.6780     567.1234</a:t>
            </a:r>
          </a:p>
          <a:p>
            <a:pPr eaLnBrk="1" hangingPunct="1">
              <a:defRPr/>
            </a:pPr>
            <a:endParaRPr lang="en-US" altLang="en-US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		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1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C-4 Loops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/>
              <a:t> THE END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807A8E-8690-43A2-8BD4-964ADA406E8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C31E-8EF4-4A52-B8B1-C8F160A8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87EF-2C0D-4B54-AEB8-5FA2FDB0C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A2A0E-64ED-42D5-AE2A-B36E1EFB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64E7-3860-4AE5-8EA6-20EA07CA2ED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1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BE130B-E748-4FBC-A1AC-ACEBCC8B426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990600" y="76200"/>
            <a:ext cx="6138863" cy="71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stdio.h</a:t>
            </a:r>
            <a:r>
              <a:rPr lang="en-US" altLang="en-US" sz="2000" dirty="0">
                <a:latin typeface="+mn-lt"/>
              </a:rPr>
              <a:t>&gt;	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#include &lt;</a:t>
            </a:r>
            <a:r>
              <a:rPr lang="en-US" altLang="en-US" sz="2000" dirty="0" err="1">
                <a:latin typeface="+mn-lt"/>
              </a:rPr>
              <a:t>stdlib.h</a:t>
            </a:r>
            <a:r>
              <a:rPr lang="en-US" altLang="en-US" sz="2000" dirty="0"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x, sum = 0, count = 0;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float average;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printf(“Enter a number (zero to end):  “);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 err="1">
                <a:latin typeface="+mn-lt"/>
              </a:rPr>
              <a:t>scanf</a:t>
            </a:r>
            <a:r>
              <a:rPr lang="en-US" altLang="en-US" sz="2000" dirty="0">
                <a:latin typeface="+mn-lt"/>
              </a:rPr>
              <a:t>(“%d”, &amp;x);</a:t>
            </a:r>
          </a:p>
          <a:p>
            <a:pPr eaLnBrk="1" hangingPunct="1">
              <a:defRPr/>
            </a:pPr>
            <a:endParaRPr lang="en-US" altLang="en-US" sz="20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while (x != 0)		/* blue shows the loop */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{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sum += x;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count += 1;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printf(“\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nEnter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a number (zero to end):  “);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     </a:t>
            </a:r>
            <a:r>
              <a:rPr lang="en-US" altLang="en-US" sz="2000" dirty="0" err="1">
                <a:solidFill>
                  <a:srgbClr val="0000CC"/>
                </a:solidFill>
                <a:latin typeface="+mn-lt"/>
              </a:rPr>
              <a:t>scanf</a:t>
            </a: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(“%d”, &amp;x);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CC"/>
                </a:solidFill>
                <a:latin typeface="+mn-lt"/>
              </a:rPr>
              <a:t>    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average = (float) sum / (float) count;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printf(“\</a:t>
            </a:r>
            <a:r>
              <a:rPr lang="en-US" altLang="en-US" sz="2000" dirty="0" err="1">
                <a:latin typeface="+mn-lt"/>
              </a:rPr>
              <a:t>nThe</a:t>
            </a:r>
            <a:r>
              <a:rPr lang="en-US" altLang="en-US" sz="2000" dirty="0">
                <a:latin typeface="+mn-lt"/>
              </a:rPr>
              <a:t> average of these %d numbers is %f.\n\n”,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         count, average);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   return EXIT_SUCCESS;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}</a:t>
            </a:r>
          </a:p>
          <a:p>
            <a:pPr eaLnBrk="1" hangingPunct="1">
              <a:defRPr/>
            </a:pPr>
            <a:r>
              <a:rPr lang="en-US" alt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4854D2-768A-4B81-AE28-527B8D35D9E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898525" y="569913"/>
            <a:ext cx="7934325" cy="42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General Form of the while loop: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</a:t>
            </a:r>
            <a:r>
              <a:rPr lang="en-US" altLang="en-US" sz="2400" b="1" dirty="0">
                <a:latin typeface="+mn-lt"/>
              </a:rPr>
              <a:t>while (condition)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	}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If the loop has only one statement, the braces can be omitted.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Most loops have more than one statement.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On to the </a:t>
            </a:r>
            <a:r>
              <a:rPr lang="en-US" altLang="en-US" sz="4400" b="1" i="1" dirty="0"/>
              <a:t>do while </a:t>
            </a:r>
            <a:r>
              <a:rPr lang="en-US" altLang="en-US" sz="4400" dirty="0"/>
              <a:t>loop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56C50B-14BC-41BC-A6BC-BA770B50251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F97B6-BE73-42BD-A79D-3E6FFC2DE47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27125" y="569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11250" y="14288"/>
            <a:ext cx="8032750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main (void)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dirty="0" err="1">
                <a:latin typeface="+mn-lt"/>
              </a:rPr>
              <a:t>int</a:t>
            </a:r>
            <a:r>
              <a:rPr lang="en-US" altLang="en-US" sz="2400" dirty="0">
                <a:latin typeface="+mn-lt"/>
              </a:rPr>
              <a:t> x, sum = 0, count = 0;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float average;</a:t>
            </a:r>
          </a:p>
          <a:p>
            <a:pPr eaLnBrk="1" hangingPunct="1">
              <a:defRPr/>
            </a:pPr>
            <a:endParaRPr lang="en-US" altLang="en-US" sz="11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b="1" dirty="0">
                <a:latin typeface="+mn-lt"/>
              </a:rPr>
              <a:t>do 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  {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printf(“Enter a number (zero to end:  ”);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</a:t>
            </a:r>
            <a:r>
              <a:rPr lang="en-US" altLang="en-US" sz="2400" dirty="0" err="1">
                <a:latin typeface="+mn-lt"/>
              </a:rPr>
              <a:t>scanf</a:t>
            </a:r>
            <a:r>
              <a:rPr lang="en-US" altLang="en-US" sz="2400" dirty="0">
                <a:latin typeface="+mn-lt"/>
              </a:rPr>
              <a:t>(“%d”, &amp;x);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sum += x;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count += 1;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</a:t>
            </a:r>
            <a:r>
              <a:rPr lang="en-US" altLang="en-US" sz="2400" b="1" dirty="0">
                <a:latin typeface="+mn-lt"/>
              </a:rPr>
              <a:t>} while (x != 0);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average = (float) sum / ((float) count -1);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printf (“The average of %d numbers is %f.”, 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count-1, average);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return EXIT_SUCCESS;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1E70E-0F3D-4D27-92AC-53ADECA7AA0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898525" y="569913"/>
            <a:ext cx="6491288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/>
              <a:t>General Form of the do-while loop: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do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{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     statements;</a:t>
            </a:r>
          </a:p>
          <a:p>
            <a:pPr eaLnBrk="1" hangingPunct="1">
              <a:defRPr/>
            </a:pPr>
            <a:r>
              <a:rPr lang="en-US" altLang="en-US" sz="2400" b="1" dirty="0">
                <a:latin typeface="+mn-lt"/>
              </a:rPr>
              <a:t>} while (condition);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			One of the few structures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we use that ends with a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                                         semicolon.</a:t>
            </a:r>
          </a:p>
          <a:p>
            <a:pPr eaLnBrk="1" hangingPunct="1"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In the do-while loop, the test happens at the end.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So, it is guaranteed to do the “statements” section</a:t>
            </a:r>
          </a:p>
          <a:p>
            <a:pPr eaLnBrk="1" hangingPunct="1">
              <a:defRPr/>
            </a:pPr>
            <a:r>
              <a:rPr lang="en-US" altLang="en-US" sz="2400" dirty="0">
                <a:latin typeface="+mn-lt"/>
              </a:rPr>
              <a:t>at least once.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3200400" y="28956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On to the </a:t>
            </a:r>
            <a:r>
              <a:rPr lang="en-US" altLang="en-US" sz="4400" b="1" i="1" dirty="0"/>
              <a:t>for</a:t>
            </a:r>
            <a:r>
              <a:rPr lang="en-US" altLang="en-US" sz="4400" dirty="0"/>
              <a:t> loop…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46AB03-50AD-43F5-AA03-86CDCBCBB6C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1896</Words>
  <Application>Microsoft Office PowerPoint</Application>
  <PresentationFormat>On-screen Show (4:3)</PresentationFormat>
  <Paragraphs>384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C-4 Loops</vt:lpstr>
      <vt:lpstr>Loops.</vt:lpstr>
      <vt:lpstr>The while Loop</vt:lpstr>
      <vt:lpstr>PowerPoint Presentation</vt:lpstr>
      <vt:lpstr>PowerPoint Presentation</vt:lpstr>
      <vt:lpstr>On to the do while loop</vt:lpstr>
      <vt:lpstr>PowerPoint Presentation</vt:lpstr>
      <vt:lpstr>PowerPoint Presentation</vt:lpstr>
      <vt:lpstr>On to the for loop…</vt:lpstr>
      <vt:lpstr>PowerPoint Presentation</vt:lpstr>
      <vt:lpstr>PowerPoint Presentation</vt:lpstr>
      <vt:lpstr>PowerPoint Presentation</vt:lpstr>
      <vt:lpstr>PowerPoint Presentation</vt:lpstr>
      <vt:lpstr>Warning</vt:lpstr>
      <vt:lpstr>Warning</vt:lpstr>
      <vt:lpstr>PowerPoint Presentation</vt:lpstr>
      <vt:lpstr>PowerPoint Presentation</vt:lpstr>
      <vt:lpstr>PowerPoint Presentation</vt:lpstr>
      <vt:lpstr>Loops &amp; printf &amp; columns. Using integers. </vt:lpstr>
      <vt:lpstr>PowerPoint Presentation</vt:lpstr>
      <vt:lpstr>PowerPoint Presentation</vt:lpstr>
      <vt:lpstr>PowerPoint Presentation</vt:lpstr>
      <vt:lpstr>Loops &amp; printf &amp; columns. Using variables with decimal points. </vt:lpstr>
      <vt:lpstr>PowerPoint Presentation</vt:lpstr>
      <vt:lpstr>PowerPoint Presentation</vt:lpstr>
      <vt:lpstr>PowerPoint Presentation</vt:lpstr>
      <vt:lpstr>PowerPoint Presentation</vt:lpstr>
      <vt:lpstr>C-4 Loops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bielr</dc:creator>
  <cp:lastModifiedBy>Biel, Ruthann</cp:lastModifiedBy>
  <cp:revision>119</cp:revision>
  <cp:lastPrinted>2017-02-08T21:22:17Z</cp:lastPrinted>
  <dcterms:created xsi:type="dcterms:W3CDTF">2002-09-04T03:43:36Z</dcterms:created>
  <dcterms:modified xsi:type="dcterms:W3CDTF">2022-02-15T19:40:42Z</dcterms:modified>
</cp:coreProperties>
</file>