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98" r:id="rId3"/>
    <p:sldMasterId id="2147483648" r:id="rId4"/>
  </p:sldMasterIdLst>
  <p:notesMasterIdLst>
    <p:notesMasterId r:id="rId35"/>
  </p:notesMasterIdLst>
  <p:sldIdLst>
    <p:sldId id="264" r:id="rId5"/>
    <p:sldId id="453" r:id="rId6"/>
    <p:sldId id="449" r:id="rId7"/>
    <p:sldId id="450" r:id="rId8"/>
    <p:sldId id="451" r:id="rId9"/>
    <p:sldId id="452" r:id="rId10"/>
    <p:sldId id="454" r:id="rId11"/>
    <p:sldId id="257" r:id="rId12"/>
    <p:sldId id="270" r:id="rId13"/>
    <p:sldId id="342" r:id="rId14"/>
    <p:sldId id="258" r:id="rId15"/>
    <p:sldId id="338" r:id="rId16"/>
    <p:sldId id="341" r:id="rId17"/>
    <p:sldId id="262" r:id="rId18"/>
    <p:sldId id="306" r:id="rId19"/>
    <p:sldId id="263" r:id="rId20"/>
    <p:sldId id="261" r:id="rId21"/>
    <p:sldId id="273" r:id="rId22"/>
    <p:sldId id="267" r:id="rId23"/>
    <p:sldId id="344" r:id="rId24"/>
    <p:sldId id="345" r:id="rId25"/>
    <p:sldId id="268" r:id="rId26"/>
    <p:sldId id="276" r:id="rId27"/>
    <p:sldId id="277" r:id="rId28"/>
    <p:sldId id="278" r:id="rId29"/>
    <p:sldId id="279" r:id="rId30"/>
    <p:sldId id="280" r:id="rId31"/>
    <p:sldId id="346" r:id="rId32"/>
    <p:sldId id="275" r:id="rId33"/>
    <p:sldId id="266" r:id="rId3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8DB2C-794D-4B2A-BFA5-8B4B96176A7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BE939-1657-4836-9AAF-9E7353A9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2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85372" indent="-302066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208265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91571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74878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0672BF-B790-449C-A745-542047099C40}" type="slidenum"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>
              <a:solidFill>
                <a:schemeClr val="tx1"/>
              </a:solidFill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120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EE223E-6DE9-4128-82AD-8AC57FC12E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2313"/>
            <a:ext cx="64008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 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4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EE223E-6DE9-4128-82AD-8AC57FC12E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2313"/>
            <a:ext cx="64008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 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230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EE223E-6DE9-4128-82AD-8AC57FC12E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2313"/>
            <a:ext cx="64008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 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44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Note: “Program exited with code 025” when exit/return statement is not specified.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85372" indent="-302066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208265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91571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74878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DA44C5-2A69-4641-81F8-C37ED72D6102}" type="slidenum">
              <a:rPr lang="en-US" altLang="en-US">
                <a:latin typeface="Trebuchet MS" panose="020B0603020202020204" pitchFamily="34" charset="0"/>
                <a:ea typeface="ＭＳ Ｐゴシック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55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85372" indent="-302066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208265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91571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74878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0672BF-B790-449C-A745-542047099C40}" type="slidenum"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>
              <a:solidFill>
                <a:schemeClr val="tx1"/>
              </a:solidFill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202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85372" indent="-302066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208265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91571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74878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0672BF-B790-449C-A745-542047099C40}" type="slidenum"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>
              <a:solidFill>
                <a:schemeClr val="tx1"/>
              </a:solidFill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9665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85372" indent="-302066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208265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91571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74878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0672BF-B790-449C-A745-542047099C40}" type="slidenum"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>
              <a:solidFill>
                <a:schemeClr val="tx1"/>
              </a:solidFill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4746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11400E-B53A-4181-B0F0-87A64B05E89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2313"/>
            <a:ext cx="64008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11400E-B53A-4181-B0F0-87A64B05E89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2313"/>
            <a:ext cx="64008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2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56E39C-0698-47BD-BEF0-A91B226603C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77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946150"/>
            <a:ext cx="5765800" cy="3243263"/>
          </a:xfrm>
          <a:solidFill>
            <a:srgbClr val="FFFFFF"/>
          </a:solidFill>
          <a:ln/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4503738"/>
            <a:ext cx="5562600" cy="3598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809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6815C9-5692-47B5-887A-A03AD612F4D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2313"/>
            <a:ext cx="64008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24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A74-6582-4FCA-86BE-E03AD8A2740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092-43C1-4F4B-8FBD-B604177A7C8E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60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A4AB-D5AD-43DD-BC5C-767C6CC588F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1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29BE-A35B-4065-A206-D1AD9FCAD407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6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E4D60-697B-4F3C-82A3-18EAECD09487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22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7214"/>
            <a:ext cx="109728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229100"/>
            <a:ext cx="10972800" cy="21717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089B0A86-8299-4CA5-BF7A-E9C3FD18661B}" type="datetime1">
              <a:rPr lang="en-US"/>
              <a:pPr>
                <a:defRPr/>
              </a:pPr>
              <a:t>5/12/2022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3200" y="95065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401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7213"/>
            <a:ext cx="7620000" cy="4570412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A07BB7EA-74B2-4474-B618-A374B13AECCF}" type="datetime1">
              <a:rPr lang="en-US"/>
              <a:pPr>
                <a:defRPr/>
              </a:pPr>
              <a:t>5/12/2022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534400" y="1828800"/>
            <a:ext cx="30480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0648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609600" y="1828800"/>
            <a:ext cx="10972800" cy="4572000"/>
          </a:xfrm>
          <a:prstGeom prst="rect">
            <a:avLst/>
          </a:prstGeom>
          <a:solidFill>
            <a:srgbClr val="1C1C1C"/>
          </a:solidFill>
          <a:ln w="19050">
            <a:solidFill>
              <a:srgbClr val="10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10363200" cy="4114800"/>
          </a:xfr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D2895239-6A89-4AFE-8529-9297DC695097}" type="datetime1">
              <a:rPr lang="en-US"/>
              <a:pPr>
                <a:defRPr/>
              </a:pPr>
              <a:t>5/12/2022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1801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1714500"/>
            <a:ext cx="12192000" cy="34163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00800" y="2057400"/>
            <a:ext cx="51816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0" rIns="0">
            <a:normAutofit/>
          </a:bodyPr>
          <a:lstStyle>
            <a:lvl1pPr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372100"/>
            <a:ext cx="10972800" cy="1257300"/>
          </a:xfrm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182880" rIns="182880">
            <a:normAutofit/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133600" y="2057400"/>
            <a:ext cx="3657600" cy="2743200"/>
          </a:xfrm>
        </p:spPr>
        <p:txBody>
          <a:bodyPr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4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pu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609600" y="2057400"/>
            <a:ext cx="10972800" cy="4343400"/>
          </a:xfrm>
          <a:prstGeom prst="rect">
            <a:avLst/>
          </a:prstGeom>
          <a:solidFill>
            <a:srgbClr val="1C1C1C"/>
          </a:solidFill>
          <a:ln w="19050">
            <a:solidFill>
              <a:srgbClr val="10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09600" y="1828800"/>
            <a:ext cx="10972800" cy="228600"/>
          </a:xfrm>
          <a:prstGeom prst="rect">
            <a:avLst/>
          </a:prstGeom>
          <a:solidFill>
            <a:srgbClr val="0070C0"/>
          </a:solidFill>
          <a:ln w="19050">
            <a:solidFill>
              <a:srgbClr val="10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10363200" cy="3886200"/>
          </a:xfrm>
          <a:noFill/>
          <a:ln w="25400">
            <a:noFill/>
          </a:ln>
        </p:spPr>
        <p:txBody>
          <a:bodyPr lIns="0" tIns="0" rIns="0" bIns="0" anchor="t">
            <a:normAutofit/>
          </a:bodyPr>
          <a:lstStyle>
            <a:lvl1pPr marL="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70A9B836-5B50-48BE-AF2A-D279F5EC3EB3}" type="datetime1">
              <a:rPr lang="en-US"/>
              <a:pPr>
                <a:defRPr/>
              </a:pPr>
              <a:t>5/12/2022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4950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609600" y="1828800"/>
            <a:ext cx="10972800" cy="4572000"/>
          </a:xfrm>
          <a:prstGeom prst="rect">
            <a:avLst/>
          </a:prstGeom>
          <a:solidFill>
            <a:srgbClr val="FF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10363200" cy="4114800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5BA96470-3CB2-4E3D-B238-49A7200F4AB6}" type="datetime1">
              <a:rPr lang="en-US"/>
              <a:pPr>
                <a:defRPr/>
              </a:pPr>
              <a:t>5/12/2022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675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691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609600" y="4343400"/>
            <a:ext cx="10972800" cy="2057400"/>
          </a:xfrm>
          <a:prstGeom prst="rect">
            <a:avLst/>
          </a:prstGeom>
          <a:solidFill>
            <a:srgbClr val="FF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FCAAF819-2730-47AC-AE64-C72335A45B26}" type="datetime1">
              <a:rPr lang="en-US"/>
              <a:pPr>
                <a:defRPr/>
              </a:pPr>
              <a:t>5/12/2022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914400" y="4572000"/>
            <a:ext cx="10363200" cy="16002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-11430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7214"/>
            <a:ext cx="109728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3622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5" indent="0" algn="ctr">
              <a:buNone/>
              <a:defRPr sz="1499"/>
            </a:lvl2pPr>
            <a:lvl3pPr marL="685729" indent="0" algn="ctr">
              <a:buNone/>
              <a:defRPr sz="1350"/>
            </a:lvl3pPr>
            <a:lvl4pPr marL="1028593" indent="0" algn="ctr">
              <a:buNone/>
              <a:defRPr sz="1200"/>
            </a:lvl4pPr>
            <a:lvl5pPr marL="1371458" indent="0" algn="ctr">
              <a:buNone/>
              <a:defRPr sz="1200"/>
            </a:lvl5pPr>
            <a:lvl6pPr marL="1714322" indent="0" algn="ctr">
              <a:buNone/>
              <a:defRPr sz="1200"/>
            </a:lvl6pPr>
            <a:lvl7pPr marL="2057187" indent="0" algn="ctr">
              <a:buNone/>
              <a:defRPr sz="1200"/>
            </a:lvl7pPr>
            <a:lvl8pPr marL="2400051" indent="0" algn="ctr">
              <a:buNone/>
              <a:defRPr sz="1200"/>
            </a:lvl8pPr>
            <a:lvl9pPr marL="274291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B3CAFF67-6B97-4A19-9413-6CC77AD5CA6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3243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834F86E5-40C1-4933-B112-558E868C15C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9434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99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9999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5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2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6F6E454-C63B-4691-B3A5-9A6B261691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04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658BE90-D830-4FBF-BCEC-228CA5AC5B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5696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29C562-280F-45F8-B1E5-89B86F4A8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6072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E858C5C-53ED-4E76-BFB8-7C2C4C9AED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812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8E304357-45BF-4BDC-AA5B-BA45F78139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83830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503428C-B9A7-4ADD-9702-9CFC7396C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217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48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5" indent="0">
              <a:buNone/>
              <a:defRPr sz="2100"/>
            </a:lvl2pPr>
            <a:lvl3pPr marL="685729" indent="0">
              <a:buNone/>
              <a:defRPr sz="1800"/>
            </a:lvl3pPr>
            <a:lvl4pPr marL="1028593" indent="0">
              <a:buNone/>
              <a:defRPr sz="1499"/>
            </a:lvl4pPr>
            <a:lvl5pPr marL="1371458" indent="0">
              <a:buNone/>
              <a:defRPr sz="1499"/>
            </a:lvl5pPr>
            <a:lvl6pPr marL="1714322" indent="0">
              <a:buNone/>
              <a:defRPr sz="1499"/>
            </a:lvl6pPr>
            <a:lvl7pPr marL="2057187" indent="0">
              <a:buNone/>
              <a:defRPr sz="1499"/>
            </a:lvl7pPr>
            <a:lvl8pPr marL="2400051" indent="0">
              <a:buNone/>
              <a:defRPr sz="1499"/>
            </a:lvl8pPr>
            <a:lvl9pPr marL="2742915" indent="0">
              <a:buNone/>
              <a:defRPr sz="149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9A0F273-5BE3-4B4F-9458-2CD09E848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2926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EE20897-C9B4-42DE-B53C-43D58C458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1301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EEA8D0C-029C-4445-8585-69DC4BBB4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338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34A3DDB-F478-4630-9C1E-A97BEAF523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4271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203199" y="9525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7215"/>
            <a:ext cx="10972800" cy="2173287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229101"/>
            <a:ext cx="10972800" cy="2171700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14301"/>
            <a:ext cx="109728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39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400800"/>
            <a:ext cx="2438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200400" y="6400800"/>
            <a:ext cx="57912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44001" y="6400800"/>
            <a:ext cx="2438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D6BF93EB-1C27-4463-AB87-A2C24DEC71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223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19100"/>
            <a:ext cx="10371667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5038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228600"/>
            <a:ext cx="103632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1200" y="1524000"/>
            <a:ext cx="10464800" cy="4419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5733" y="62293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2935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4667" y="62293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55E04-0D40-49FE-8DF4-BD2D6B8E6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6656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5" indent="0" algn="ctr">
              <a:buNone/>
              <a:defRPr sz="1499"/>
            </a:lvl2pPr>
            <a:lvl3pPr marL="685729" indent="0" algn="ctr">
              <a:buNone/>
              <a:defRPr sz="1350"/>
            </a:lvl3pPr>
            <a:lvl4pPr marL="1028593" indent="0" algn="ctr">
              <a:buNone/>
              <a:defRPr sz="1200"/>
            </a:lvl4pPr>
            <a:lvl5pPr marL="1371458" indent="0" algn="ctr">
              <a:buNone/>
              <a:defRPr sz="1200"/>
            </a:lvl5pPr>
            <a:lvl6pPr marL="1714322" indent="0" algn="ctr">
              <a:buNone/>
              <a:defRPr sz="1200"/>
            </a:lvl6pPr>
            <a:lvl7pPr marL="2057187" indent="0" algn="ctr">
              <a:buNone/>
              <a:defRPr sz="1200"/>
            </a:lvl7pPr>
            <a:lvl8pPr marL="2400051" indent="0" algn="ctr">
              <a:buNone/>
              <a:defRPr sz="1200"/>
            </a:lvl8pPr>
            <a:lvl9pPr marL="274291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B3CAFF67-6B97-4A19-9413-6CC77AD5CA6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95356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834F86E5-40C1-4933-B112-558E868C15C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01283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99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70">
                <a:cs typeface="+mn-cs"/>
              </a:defRPr>
            </a:lvl1pPr>
          </a:lstStyle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888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3295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5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2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6F6E454-C63B-4691-B3A5-9A6B261691D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17745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658BE90-D830-4FBF-BCEC-228CA5AC5B9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09915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29C562-280F-45F8-B1E5-89B86F4A88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30141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E858C5C-53ED-4E76-BFB8-7C2C4C9AED5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74003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8E304357-45BF-4BDC-AA5B-BA45F78139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49572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503428C-B9A7-4ADD-9702-9CFC7396CB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2530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5" indent="0">
              <a:buNone/>
              <a:defRPr sz="2100"/>
            </a:lvl2pPr>
            <a:lvl3pPr marL="685729" indent="0">
              <a:buNone/>
              <a:defRPr sz="1800"/>
            </a:lvl3pPr>
            <a:lvl4pPr marL="1028593" indent="0">
              <a:buNone/>
              <a:defRPr sz="1499"/>
            </a:lvl4pPr>
            <a:lvl5pPr marL="1371458" indent="0">
              <a:buNone/>
              <a:defRPr sz="1499"/>
            </a:lvl5pPr>
            <a:lvl6pPr marL="1714322" indent="0">
              <a:buNone/>
              <a:defRPr sz="1499"/>
            </a:lvl6pPr>
            <a:lvl7pPr marL="2057187" indent="0">
              <a:buNone/>
              <a:defRPr sz="1499"/>
            </a:lvl7pPr>
            <a:lvl8pPr marL="2400051" indent="0">
              <a:buNone/>
              <a:defRPr sz="1499"/>
            </a:lvl8pPr>
            <a:lvl9pPr marL="2742915" indent="0">
              <a:buNone/>
              <a:defRPr sz="1499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9A0F273-5BE3-4B4F-9458-2CD09E8483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4451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EE20897-C9B4-42DE-B53C-43D58C4583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7876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EEA8D0C-029C-4445-8585-69DC4BBB432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28925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34A3DDB-F478-4630-9C1E-A97BEAF523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466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B60F-CFAE-4001-A956-2B2A1E1E11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4118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203199" y="9525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7215"/>
            <a:ext cx="10972800" cy="2173287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229101"/>
            <a:ext cx="10972800" cy="2171700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14301"/>
            <a:ext cx="109728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39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400800"/>
            <a:ext cx="2438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200400" y="6400800"/>
            <a:ext cx="57912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44001" y="6400800"/>
            <a:ext cx="2438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D6BF93EB-1C27-4463-AB87-A2C24DEC71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911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381000"/>
            <a:ext cx="1093893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28776"/>
            <a:ext cx="5350933" cy="4695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3734" y="1628776"/>
            <a:ext cx="5350933" cy="4695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7051" y="6453188"/>
            <a:ext cx="153458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042400" y="64008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9164F-9937-4630-8D08-F5333440C96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64241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FC18-A8AC-4C5D-BFC8-98499C03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43E9-D043-48BC-BD9D-7B504132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A75F6-333B-414A-B1D4-DDC30621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3FBA-D77D-4523-86D3-50AF2A8AF5E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4FFE-C3D3-4EE3-9579-3D44F79C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37A15-6D68-4AD1-BB24-6F21D001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F98-5AA3-4F65-8C9A-0DF90528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1BF3-5C20-481E-8265-20676EA88D1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89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9634-DD3E-4613-AB0D-3E0DA19A224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5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73202DA-6D63-4F61-AA75-D08CFEB7E944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F16D-ED84-4E3E-AC58-803B07D837D9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5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32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508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48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70C4D5-146F-401C-81D1-003BEB09F3F7}" type="slidenum">
              <a:rPr lang="en-US" altLang="en-US" smtClean="0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32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508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8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hdr="0" ftr="0" dt="0"/>
  <p:txStyles>
    <p:titleStyle>
      <a:lvl1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  <a:lvl2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153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305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458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610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2" indent="-171432" algn="l" defTabSz="685729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1pPr>
      <a:lvl2pPr marL="514297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1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25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0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55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19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83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8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9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3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8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2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7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51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70C4D5-146F-401C-81D1-003BEB09F3F7}" type="slidenum">
              <a:rPr lang="en-US" altLang="en-US" smtClean="0">
                <a:latin typeface="Arial" panose="020B0604020202020204" pitchFamily="34" charset="0"/>
                <a:ea typeface="+mn-ea"/>
              </a:rPr>
              <a:pPr>
                <a:defRPr/>
              </a:pPr>
              <a:t>‹#›</a:t>
            </a:fld>
            <a:endParaRPr lang="en-US" altLang="en-US" dirty="0"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32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508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7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</p:sldLayoutIdLst>
  <p:hf hdr="0" ftr="0" dt="0"/>
  <p:txStyles>
    <p:titleStyle>
      <a:lvl1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  <a:lvl2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153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305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458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610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2" indent="-171432" algn="l" defTabSz="685729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1pPr>
      <a:lvl2pPr marL="514297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857161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200025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0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1885755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19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83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8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9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3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8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2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7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51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8ABC3-F75D-463B-9718-BA125E5A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82E55-2DB9-4C8D-A713-C9287F45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C9C45-F2BA-43DC-9732-5A7A65DE7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93FBA-D77D-4523-86D3-50AF2A8AF5E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4015B-FE3F-45F7-AFD9-B9A887F48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3D41-C285-4F15-BF4A-5953D84B4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5F98-5AA3-4F65-8C9A-0DF90528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6F8AD3-5D77-4DB2-93A3-40BD2676914C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43200" y="1036638"/>
            <a:ext cx="65532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Lab 10 Slides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4400" kern="0" dirty="0">
              <a:solidFill>
                <a:schemeClr val="tx2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Redirection &amp; </a:t>
            </a:r>
            <a:r>
              <a:rPr kumimoji="0" lang="en-US" altLang="en-US" sz="4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execvp</a:t>
            </a: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()</a:t>
            </a:r>
            <a:endParaRPr kumimoji="0" lang="en-US" alt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617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79231" y="143606"/>
            <a:ext cx="9225574" cy="867509"/>
          </a:xfrm>
        </p:spPr>
        <p:txBody>
          <a:bodyPr/>
          <a:lstStyle/>
          <a:p>
            <a:pPr>
              <a:defRPr/>
            </a:pPr>
            <a:r>
              <a:rPr lang="en-US" altLang="en-US" i="1" dirty="0"/>
              <a:t>_exit </a:t>
            </a:r>
            <a:r>
              <a:rPr lang="en-US" altLang="en-US" dirty="0"/>
              <a:t>Function – Use in code for the </a:t>
            </a:r>
            <a:r>
              <a:rPr lang="en-US" altLang="en-US" i="1" dirty="0"/>
              <a:t>child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879231" y="1279526"/>
            <a:ext cx="9618784" cy="2978709"/>
          </a:xfrm>
        </p:spPr>
        <p:txBody>
          <a:bodyPr/>
          <a:lstStyle/>
          <a:p>
            <a:r>
              <a:rPr lang="en-US" altLang="en-US" sz="2800" dirty="0"/>
              <a:t>There are two functions in Lab10 that will require the use of _exit</a:t>
            </a:r>
          </a:p>
          <a:p>
            <a:pPr marL="0" indent="0">
              <a:buNone/>
            </a:pPr>
            <a:endParaRPr lang="en-US" altLang="en-US" sz="2800" b="1" dirty="0"/>
          </a:p>
          <a:p>
            <a:pPr lvl="1"/>
            <a:r>
              <a:rPr lang="en-US" altLang="en-US" sz="2800" dirty="0" err="1"/>
              <a:t>ProcessCmd</a:t>
            </a:r>
            <a:endParaRPr lang="en-US" altLang="en-US" sz="2800" dirty="0"/>
          </a:p>
          <a:p>
            <a:pPr lvl="1"/>
            <a:r>
              <a:rPr lang="en-US" altLang="en-US" sz="2800" dirty="0"/>
              <a:t>Redirection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7B7589-DB2F-4407-9F21-8206E52DC89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91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i="1" dirty="0" err="1"/>
              <a:t>execvp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#include&lt;</a:t>
            </a:r>
            <a:r>
              <a:rPr lang="en-US" sz="2800" dirty="0" err="1"/>
              <a:t>unistd.h</a:t>
            </a:r>
            <a:r>
              <a:rPr lang="en-US" sz="2800" dirty="0"/>
              <a:t>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/>
              <a:t>execvp</a:t>
            </a:r>
            <a:r>
              <a:rPr lang="en-US" sz="2800" b="1" dirty="0"/>
              <a:t>(</a:t>
            </a:r>
            <a:r>
              <a:rPr lang="en-US" sz="2800" b="1" dirty="0" err="1"/>
              <a:t>const</a:t>
            </a:r>
            <a:r>
              <a:rPr lang="en-US" sz="2800" b="1" dirty="0"/>
              <a:t> char </a:t>
            </a:r>
            <a:r>
              <a:rPr lang="en-US" sz="2800" b="1" i="1" dirty="0"/>
              <a:t>*filename</a:t>
            </a:r>
            <a:r>
              <a:rPr lang="en-US" sz="2800" b="1" dirty="0"/>
              <a:t>, *</a:t>
            </a:r>
            <a:r>
              <a:rPr lang="en-US" sz="2800" b="1" dirty="0" err="1"/>
              <a:t>const</a:t>
            </a:r>
            <a:r>
              <a:rPr lang="en-US" sz="2800" b="1" dirty="0"/>
              <a:t> </a:t>
            </a:r>
            <a:r>
              <a:rPr lang="en-US" sz="2800" b="1" i="1" dirty="0" err="1"/>
              <a:t>argv</a:t>
            </a:r>
            <a:r>
              <a:rPr lang="en-US" sz="2800" b="1" i="1" dirty="0"/>
              <a:t>[] </a:t>
            </a:r>
            <a:r>
              <a:rPr lang="en-US" sz="2800" b="1" dirty="0"/>
              <a:t>);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2800" dirty="0"/>
              <a:t>	Returns nothing on success, or -1 on error.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i="1" dirty="0"/>
              <a:t>Example:  </a:t>
            </a:r>
            <a:r>
              <a:rPr lang="en-US" sz="2800" dirty="0" err="1"/>
              <a:t>return_value</a:t>
            </a:r>
            <a:r>
              <a:rPr lang="en-US" sz="2800" dirty="0"/>
              <a:t> = </a:t>
            </a:r>
            <a:r>
              <a:rPr lang="en-US" sz="2800" dirty="0" err="1"/>
              <a:t>execvp</a:t>
            </a:r>
            <a:r>
              <a:rPr lang="en-US" sz="2800" dirty="0"/>
              <a:t>(</a:t>
            </a:r>
            <a:r>
              <a:rPr lang="en-US" sz="2800" dirty="0" err="1"/>
              <a:t>argv</a:t>
            </a:r>
            <a:r>
              <a:rPr lang="en-US" sz="2800" dirty="0"/>
              <a:t>[0], </a:t>
            </a:r>
            <a:r>
              <a:rPr lang="en-US" sz="2800" dirty="0" err="1"/>
              <a:t>argv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i="1" dirty="0"/>
              <a:t>Hint:  The example is the line you need in lab10. (You may change the name of the variable “</a:t>
            </a:r>
            <a:r>
              <a:rPr lang="en-US" sz="2800" i="1" dirty="0" err="1"/>
              <a:t>return_value</a:t>
            </a:r>
            <a:r>
              <a:rPr lang="en-US" sz="2800" i="1" dirty="0"/>
              <a:t>”.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ADADCE-A72E-46A1-909D-DB23354E918C}"/>
              </a:ext>
            </a:extLst>
          </p:cNvPr>
          <p:cNvSpPr/>
          <p:nvPr/>
        </p:nvSpPr>
        <p:spPr>
          <a:xfrm>
            <a:off x="772357" y="1225118"/>
            <a:ext cx="7643674" cy="253901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9688"/>
            <a:ext cx="8078788" cy="954088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open </a:t>
            </a:r>
            <a:r>
              <a:rPr lang="en-US" altLang="en-US" dirty="0"/>
              <a:t>call  (1 of 5)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447800"/>
            <a:ext cx="8353425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Opening a file informs the kernel that an application wants to access a file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Allows the kernel to set aside resources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Returns file descriptor on success,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or -1 on error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buSzPct val="75000"/>
              <a:buFontTx/>
              <a:buNone/>
            </a:pPr>
            <a:endParaRPr lang="en-US" altLang="en-US" dirty="0"/>
          </a:p>
          <a:p>
            <a:pPr lvl="1" eaLnBrk="1" hangingPunct="1">
              <a:buSzPct val="75000"/>
              <a:buFontTx/>
              <a:buNone/>
            </a:pP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976655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2659" y="39688"/>
            <a:ext cx="9338329" cy="954088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open </a:t>
            </a:r>
            <a:r>
              <a:rPr lang="en-US" altLang="en-US" dirty="0"/>
              <a:t>call  (2 of 5)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815634" y="927434"/>
            <a:ext cx="8638223" cy="1751033"/>
          </a:xfrm>
        </p:spPr>
        <p:txBody>
          <a:bodyPr/>
          <a:lstStyle/>
          <a:p>
            <a:pPr lvl="1" eaLnBrk="1" hangingPunct="1">
              <a:buSzPct val="75000"/>
              <a:buFontTx/>
              <a:buNone/>
            </a:pPr>
            <a:r>
              <a:rPr lang="en-US" altLang="en-US" dirty="0"/>
              <a:t>Call: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102659" y="2667218"/>
            <a:ext cx="1287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srgbClr val="262626"/>
                </a:solidFill>
                <a:latin typeface="Calibri Light" panose="020F0302020204030204"/>
                <a:ea typeface="MS PGothic" pitchFamily="34" charset="-128"/>
              </a:rPr>
              <a:t>Example:</a:t>
            </a:r>
            <a:endParaRPr lang="en-US" sz="3200" b="1" dirty="0">
              <a:solidFill>
                <a:prstClr val="black"/>
              </a:solidFill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55303" name="TextBox 2"/>
          <p:cNvSpPr txBox="1">
            <a:spLocks noChangeArrowheads="1"/>
          </p:cNvSpPr>
          <p:nvPr/>
        </p:nvSpPr>
        <p:spPr bwMode="auto">
          <a:xfrm>
            <a:off x="1102659" y="5576623"/>
            <a:ext cx="78247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prstClr val="black"/>
                </a:solidFill>
                <a:latin typeface="Calibri" panose="020F0502020204030204"/>
              </a:rPr>
              <a:t>Note: a </a:t>
            </a:r>
            <a:r>
              <a:rPr lang="en-US" altLang="en-US" sz="2000" dirty="0" err="1">
                <a:solidFill>
                  <a:prstClr val="black"/>
                </a:solidFill>
                <a:latin typeface="Calibri" panose="020F0502020204030204"/>
              </a:rPr>
              <a:t>const</a:t>
            </a:r>
            <a:r>
              <a:rPr lang="en-US" altLang="en-US" sz="2000" dirty="0">
                <a:solidFill>
                  <a:prstClr val="black"/>
                </a:solidFill>
                <a:latin typeface="Calibri" panose="020F0502020204030204"/>
              </a:rPr>
              <a:t> char *pathname means that the program can't change the data that pathname points to through the pathname pointer!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0153" y="983103"/>
            <a:ext cx="746918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#include &lt;sys/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stat.h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#include &lt;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fcntl.h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open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const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char *</a:t>
            </a:r>
            <a:r>
              <a:rPr lang="en-US" sz="2000" i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pathname,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flags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, … /*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mode_t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mode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*/);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56329" y="2679773"/>
            <a:ext cx="7624007" cy="2554545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/* Open new or existing file for reading and writing, truncating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     to zero bytes; file permissions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read+write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 for owner, nothing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     for all others */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Calibri" panose="020F0502020204030204"/>
              <a:ea typeface="MS PGothic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=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open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(“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myfile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”, O_RDWR | O_CREAT |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             O_TRUNC,  S_IRUSR | S_IWUSR);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if (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== -1)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perror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(“Error opening file”);</a:t>
            </a:r>
          </a:p>
        </p:txBody>
      </p:sp>
    </p:spTree>
    <p:extLst>
      <p:ext uri="{BB962C8B-B14F-4D97-AF65-F5344CB8AC3E}">
        <p14:creationId xmlns:p14="http://schemas.microsoft.com/office/powerpoint/2010/main" val="3209030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307" y="0"/>
            <a:ext cx="9172482" cy="1219200"/>
          </a:xfrm>
        </p:spPr>
        <p:txBody>
          <a:bodyPr/>
          <a:lstStyle/>
          <a:p>
            <a:pPr>
              <a:defRPr/>
            </a:pPr>
            <a:r>
              <a:rPr lang="en-US" altLang="en-US" sz="3600" b="1" dirty="0"/>
              <a:t>open</a:t>
            </a:r>
            <a:r>
              <a:rPr lang="en-US" altLang="en-US" sz="3600" dirty="0"/>
              <a:t> call  (3 of 5)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192307" y="1409700"/>
            <a:ext cx="8064500" cy="4038600"/>
          </a:xfrm>
        </p:spPr>
        <p:txBody>
          <a:bodyPr/>
          <a:lstStyle/>
          <a:p>
            <a:r>
              <a:rPr lang="en-US" altLang="en-US" sz="2400" dirty="0"/>
              <a:t>Flags indicating access type:</a:t>
            </a:r>
          </a:p>
          <a:p>
            <a:pPr lvl="1"/>
            <a:r>
              <a:rPr lang="en-US" altLang="en-US" sz="2400" dirty="0"/>
              <a:t>O_RDONLY : read only</a:t>
            </a:r>
          </a:p>
          <a:p>
            <a:pPr lvl="1"/>
            <a:r>
              <a:rPr lang="en-US" altLang="en-US" sz="2400" dirty="0"/>
              <a:t>O_WRONLY : write only</a:t>
            </a:r>
          </a:p>
          <a:p>
            <a:pPr lvl="1"/>
            <a:r>
              <a:rPr lang="en-US" altLang="en-US" sz="2400" dirty="0"/>
              <a:t>O_RDWR: read/write</a:t>
            </a:r>
          </a:p>
          <a:p>
            <a:pPr lvl="1"/>
            <a:r>
              <a:rPr lang="en-US" altLang="en-US" sz="2400" dirty="0"/>
              <a:t>O_CREAT: create the file if doesn’t exist</a:t>
            </a:r>
          </a:p>
          <a:p>
            <a:pPr lvl="1"/>
            <a:r>
              <a:rPr lang="en-US" altLang="en-US" sz="2400" dirty="0"/>
              <a:t>O_APPEND: write at end</a:t>
            </a:r>
          </a:p>
          <a:p>
            <a:pPr lvl="1"/>
            <a:r>
              <a:rPr lang="en-US" altLang="en-US" sz="2400" dirty="0"/>
              <a:t>O_TRUNC:  Truncate exist file to zero length</a:t>
            </a:r>
          </a:p>
          <a:p>
            <a:pPr lvl="1"/>
            <a:r>
              <a:rPr lang="en-US" altLang="en-US" sz="2400" dirty="0"/>
              <a:t>etc.</a:t>
            </a:r>
          </a:p>
          <a:p>
            <a:r>
              <a:rPr lang="en-US" altLang="en-US" sz="2400" dirty="0"/>
              <a:t>Can also bitwise – inclusive – or  them</a:t>
            </a:r>
          </a:p>
          <a:p>
            <a:pPr lvl="1"/>
            <a:r>
              <a:rPr lang="en-US" altLang="en-US" sz="2400" dirty="0"/>
              <a:t>i.e.   O_WRONLY   |   O_APPEND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b="1" dirty="0"/>
              <a:t>See: Table 4-3 (in LPI, page 74)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0225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2195513" y="569914"/>
            <a:ext cx="8324850" cy="1144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4" tIns="40819" rIns="91434" bIns="4571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  <a:defRPr/>
            </a:pPr>
            <a:endParaRPr lang="en-US" sz="3628" dirty="0">
              <a:solidFill>
                <a:srgbClr val="57231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MT" pitchFamily="32" charset="0"/>
              <a:ea typeface="MS PGothic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52401"/>
            <a:ext cx="9391650" cy="1143000"/>
          </a:xfrm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r>
              <a:rPr lang="en-US" altLang="en-US" sz="3600" b="1" dirty="0"/>
              <a:t>open </a:t>
            </a:r>
            <a:r>
              <a:rPr lang="en-US" altLang="en-US" sz="3600" dirty="0"/>
              <a:t>call  (4 of 5)</a:t>
            </a:r>
            <a:endParaRPr lang="en-US" sz="3991" dirty="0"/>
          </a:p>
        </p:txBody>
      </p:sp>
      <p:sp>
        <p:nvSpPr>
          <p:cNvPr id="16388" name="Content Placeholder 3"/>
          <p:cNvSpPr>
            <a:spLocks noGrp="1"/>
          </p:cNvSpPr>
          <p:nvPr>
            <p:ph idx="1"/>
          </p:nvPr>
        </p:nvSpPr>
        <p:spPr>
          <a:xfrm>
            <a:off x="1219200" y="1385255"/>
            <a:ext cx="7816850" cy="523716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Different mode values (file permissions)</a:t>
            </a:r>
            <a:endParaRPr lang="en-US" altLang="en-US" sz="2800" b="1" dirty="0"/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S_IRUSR: </a:t>
            </a:r>
            <a:r>
              <a:rPr lang="en-US" sz="2800" dirty="0"/>
              <a:t>read permission, owner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S_IWUSR: </a:t>
            </a:r>
            <a:r>
              <a:rPr lang="en-US" sz="2800" dirty="0"/>
              <a:t>write permission, owner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S_IROTH: </a:t>
            </a:r>
            <a:r>
              <a:rPr lang="en-US" sz="2800" dirty="0"/>
              <a:t>read permission, others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S_IWOTH: </a:t>
            </a:r>
            <a:r>
              <a:rPr lang="en-US" sz="2800" dirty="0"/>
              <a:t>write permission, others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 </a:t>
            </a:r>
            <a:r>
              <a:rPr lang="en-US" altLang="en-US" sz="2800" dirty="0" err="1"/>
              <a:t>etc</a:t>
            </a:r>
            <a:endParaRPr lang="en-US" altLang="en-US" sz="2800" dirty="0"/>
          </a:p>
          <a:p>
            <a:pPr>
              <a:defRPr/>
            </a:pPr>
            <a:endParaRPr lang="en-US" altLang="en-US" sz="2800" dirty="0"/>
          </a:p>
          <a:p>
            <a:pPr marL="0" indent="0">
              <a:buNone/>
              <a:defRPr/>
            </a:pPr>
            <a:r>
              <a:rPr lang="en-US" altLang="en-US" sz="2800" dirty="0"/>
              <a:t>Note: for more information, please do a </a:t>
            </a:r>
          </a:p>
          <a:p>
            <a:pPr marL="0" indent="0">
              <a:buNone/>
              <a:defRPr/>
            </a:pPr>
            <a:r>
              <a:rPr lang="en-US" altLang="en-US" sz="2800" b="1" dirty="0"/>
              <a:t>            man 2 open </a:t>
            </a:r>
            <a:r>
              <a:rPr lang="en-US" altLang="en-US" sz="2800" dirty="0"/>
              <a:t>to get all modes values.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9864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3736" y="17755"/>
            <a:ext cx="8078788" cy="1657350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open</a:t>
            </a:r>
            <a:r>
              <a:rPr lang="en-US" altLang="en-US" dirty="0"/>
              <a:t> call  (5 of 5)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53736" y="1442345"/>
            <a:ext cx="8686800" cy="46958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 dirty="0"/>
              <a:t>Open returns a small integer called a </a:t>
            </a:r>
            <a:r>
              <a:rPr lang="en-US" altLang="en-US" sz="2400" b="1" i="1" dirty="0">
                <a:solidFill>
                  <a:srgbClr val="008000"/>
                </a:solidFill>
              </a:rPr>
              <a:t>file descriptor (</a:t>
            </a:r>
            <a:r>
              <a:rPr lang="en-US" altLang="en-US" sz="2400" b="1" i="1" dirty="0" err="1">
                <a:solidFill>
                  <a:srgbClr val="008000"/>
                </a:solidFill>
              </a:rPr>
              <a:t>fd</a:t>
            </a:r>
            <a:r>
              <a:rPr lang="en-US" altLang="en-US" sz="2400" b="1" i="1" dirty="0">
                <a:solidFill>
                  <a:srgbClr val="008000"/>
                </a:solidFill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dirty="0"/>
              <a:t>Application passes this value back to the kernel in subsequent requests to work with a file</a:t>
            </a:r>
            <a:br>
              <a:rPr lang="en-US" altLang="en-US" sz="2400" dirty="0"/>
            </a:br>
            <a:r>
              <a:rPr lang="en-US" altLang="en-US" sz="1600" dirty="0"/>
              <a:t> </a:t>
            </a:r>
            <a:endParaRPr lang="en-US" altLang="en-US" sz="2400" dirty="0"/>
          </a:p>
          <a:p>
            <a:pPr>
              <a:lnSpc>
                <a:spcPct val="90000"/>
              </a:lnSpc>
              <a:defRPr/>
            </a:pPr>
            <a:r>
              <a:rPr lang="en-US" altLang="en-US" sz="2400" dirty="0"/>
              <a:t>Each process created starts with three open files: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0: standard input (</a:t>
            </a:r>
            <a:r>
              <a:rPr lang="en-US" altLang="en-US" sz="2400" b="1" dirty="0" err="1">
                <a:solidFill>
                  <a:srgbClr val="FF0000"/>
                </a:solidFill>
              </a:rPr>
              <a:t>stdin</a:t>
            </a:r>
            <a:r>
              <a:rPr lang="en-US" altLang="en-US" sz="24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1: standard output (</a:t>
            </a:r>
            <a:r>
              <a:rPr lang="en-US" altLang="en-US" sz="2400" b="1" dirty="0" err="1">
                <a:solidFill>
                  <a:srgbClr val="FF0000"/>
                </a:solidFill>
              </a:rPr>
              <a:t>stdout</a:t>
            </a:r>
            <a:r>
              <a:rPr lang="en-US" altLang="en-US" sz="24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2: standard error (</a:t>
            </a:r>
            <a:r>
              <a:rPr lang="en-US" altLang="en-US" sz="2400" b="1" dirty="0" err="1">
                <a:solidFill>
                  <a:srgbClr val="FF0000"/>
                </a:solidFill>
              </a:rPr>
              <a:t>stderr</a:t>
            </a:r>
            <a:r>
              <a:rPr lang="en-US" altLang="en-US" sz="24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endParaRPr lang="en-US" altLang="en-US" sz="2400" dirty="0"/>
          </a:p>
          <a:p>
            <a:pPr marL="1588" lvl="1" indent="0">
              <a:buNone/>
              <a:defRPr/>
            </a:pPr>
            <a:r>
              <a:rPr lang="en-US" altLang="en-US" sz="2400" dirty="0"/>
              <a:t>  &lt;</a:t>
            </a:r>
            <a:r>
              <a:rPr lang="en-US" altLang="en-US" sz="2400" dirty="0" err="1"/>
              <a:t>inistd.h</a:t>
            </a:r>
            <a:r>
              <a:rPr lang="en-US" altLang="en-US" sz="2400" dirty="0"/>
              <a:t>&gt; contains constants: STDIN_FILENO, STDOUT_FILENO,</a:t>
            </a:r>
          </a:p>
          <a:p>
            <a:pPr marL="1588" lvl="1" indent="0">
              <a:buNone/>
              <a:defRPr/>
            </a:pPr>
            <a:r>
              <a:rPr lang="en-US" altLang="en-US" sz="2400" dirty="0"/>
              <a:t>					       STDERR_FILEN</a:t>
            </a:r>
          </a:p>
          <a:p>
            <a:pPr marL="1588" lvl="1" indent="0">
              <a:buNone/>
              <a:defRPr/>
            </a:pPr>
            <a:r>
              <a:rPr lang="en-US" altLang="en-US" sz="2400" dirty="0"/>
              <a:t>  &lt;</a:t>
            </a:r>
            <a:r>
              <a:rPr lang="en-US" altLang="en-US" sz="2400" dirty="0" err="1"/>
              <a:t>stdio.h</a:t>
            </a:r>
            <a:r>
              <a:rPr lang="en-US" altLang="en-US" sz="2400" dirty="0"/>
              <a:t>&gt; includes: stdin, </a:t>
            </a:r>
            <a:r>
              <a:rPr lang="en-US" altLang="en-US" sz="2400" dirty="0" err="1"/>
              <a:t>stdout</a:t>
            </a:r>
            <a:r>
              <a:rPr lang="en-US" altLang="en-US" sz="2400" dirty="0"/>
              <a:t>, stderr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400440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39" y="0"/>
            <a:ext cx="10515600" cy="1325563"/>
          </a:xfrm>
        </p:spPr>
        <p:txBody>
          <a:bodyPr/>
          <a:lstStyle/>
          <a:p>
            <a:r>
              <a:rPr lang="en-US" b="1" dirty="0"/>
              <a:t>dup2</a:t>
            </a:r>
            <a:r>
              <a:rPr lang="en-US" dirty="0"/>
              <a:t>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6622" y="1433147"/>
            <a:ext cx="10699557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#include &lt;</a:t>
            </a:r>
            <a:r>
              <a:rPr lang="en-US" sz="2600" dirty="0" err="1"/>
              <a:t>unistd.h</a:t>
            </a:r>
            <a:r>
              <a:rPr lang="en-US" sz="2600" dirty="0"/>
              <a:t>&gt;</a:t>
            </a:r>
          </a:p>
          <a:p>
            <a:endParaRPr lang="en-US" sz="2600" dirty="0"/>
          </a:p>
          <a:p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b="1" dirty="0"/>
              <a:t>dup2</a:t>
            </a:r>
            <a:r>
              <a:rPr lang="en-US" sz="2600" dirty="0"/>
              <a:t>(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i="1" dirty="0" err="1"/>
              <a:t>oldfd</a:t>
            </a:r>
            <a:r>
              <a:rPr lang="en-US" sz="2600" i="1" dirty="0"/>
              <a:t>, 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i="1" dirty="0" err="1"/>
              <a:t>newfd</a:t>
            </a:r>
            <a:r>
              <a:rPr lang="en-US" sz="2600" dirty="0"/>
              <a:t>);</a:t>
            </a:r>
          </a:p>
          <a:p>
            <a:endParaRPr lang="en-US" sz="2600" dirty="0"/>
          </a:p>
          <a:p>
            <a:r>
              <a:rPr lang="en-US" sz="2600" dirty="0"/>
              <a:t>                                        Returns (new) file descriptor on success, or -1 on error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6622" y="4010573"/>
            <a:ext cx="10699557" cy="1692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Example:  </a:t>
            </a:r>
            <a:r>
              <a:rPr lang="en-US" sz="2600" b="1" dirty="0"/>
              <a:t>dup2</a:t>
            </a:r>
            <a:r>
              <a:rPr lang="en-US" sz="2600" dirty="0"/>
              <a:t>(</a:t>
            </a:r>
            <a:r>
              <a:rPr lang="en-US" sz="2600" dirty="0" err="1"/>
              <a:t>fd</a:t>
            </a:r>
            <a:r>
              <a:rPr lang="en-US" sz="2600" dirty="0"/>
              <a:t>, 1);   // Redirect from </a:t>
            </a:r>
            <a:r>
              <a:rPr lang="en-US" sz="2600" dirty="0" err="1"/>
              <a:t>stdout</a:t>
            </a:r>
            <a:r>
              <a:rPr lang="en-US" sz="2600" dirty="0"/>
              <a:t> (1) to the file (</a:t>
            </a:r>
            <a:r>
              <a:rPr lang="en-US" sz="2600" dirty="0" err="1"/>
              <a:t>fd</a:t>
            </a:r>
            <a:r>
              <a:rPr lang="en-US" sz="2600" dirty="0"/>
              <a:t>).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More in 9-Unix, slide 44-46</a:t>
            </a:r>
          </a:p>
        </p:txBody>
      </p:sp>
    </p:spTree>
    <p:extLst>
      <p:ext uri="{BB962C8B-B14F-4D97-AF65-F5344CB8AC3E}">
        <p14:creationId xmlns:p14="http://schemas.microsoft.com/office/powerpoint/2010/main" val="37921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29069" y="-48358"/>
            <a:ext cx="8078787" cy="914400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close  - </a:t>
            </a:r>
            <a:r>
              <a:rPr lang="en-US" altLang="en-US" dirty="0"/>
              <a:t>Closing Files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929068" y="856841"/>
            <a:ext cx="10208323" cy="1410386"/>
          </a:xfrm>
        </p:spPr>
        <p:txBody>
          <a:bodyPr/>
          <a:lstStyle/>
          <a:p>
            <a:r>
              <a:rPr lang="en-US" altLang="en-US" sz="2800" dirty="0"/>
              <a:t>Closing a file tells the kernel it may free resources associated with managing the file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The Call</a:t>
            </a:r>
            <a:r>
              <a:rPr lang="en-US" altLang="en-US" sz="2800" dirty="0"/>
              <a:t>:</a:t>
            </a: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735" y="4674686"/>
            <a:ext cx="169225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Examples: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0632" y="2304535"/>
            <a:ext cx="777240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#include &lt;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unistd.h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close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);		         Returns 0 on success,                                                                   					           -1 on error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9993" y="4590774"/>
            <a:ext cx="4186087" cy="156966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if (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close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 == -1)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perror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(“close file error\n”);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exit(EXIT_FAILURE);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0EF62-D139-4EB1-AA4E-1C03F3492F63}"/>
              </a:ext>
            </a:extLst>
          </p:cNvPr>
          <p:cNvSpPr/>
          <p:nvPr/>
        </p:nvSpPr>
        <p:spPr>
          <a:xfrm>
            <a:off x="7148178" y="4599922"/>
            <a:ext cx="4186087" cy="1938992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returnvalue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=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close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if 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returnvalue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== -1)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perror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(“close file error\n”);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exit(EXIT_FAILURE);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859950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338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have at least two choices:</a:t>
            </a:r>
          </a:p>
          <a:p>
            <a:pPr lvl="1"/>
            <a:r>
              <a:rPr lang="en-US" i="1" dirty="0"/>
              <a:t>Use a </a:t>
            </a:r>
            <a:r>
              <a:rPr lang="en-US" i="1" dirty="0" err="1"/>
              <a:t>fprintf</a:t>
            </a:r>
            <a:r>
              <a:rPr lang="en-US" i="1" dirty="0"/>
              <a:t> </a:t>
            </a:r>
            <a:r>
              <a:rPr lang="en-US" dirty="0"/>
              <a:t>for non-system call errors, as in the redirection code</a:t>
            </a:r>
            <a:r>
              <a:rPr lang="en-US" i="1" dirty="0"/>
              <a:t>. </a:t>
            </a:r>
          </a:p>
          <a:p>
            <a:pPr lvl="2"/>
            <a:r>
              <a:rPr lang="en-US" i="1" dirty="0"/>
              <a:t>Example: </a:t>
            </a:r>
            <a:r>
              <a:rPr lang="en-US" dirty="0" err="1"/>
              <a:t>fprintf</a:t>
            </a:r>
            <a:r>
              <a:rPr lang="en-US" dirty="0"/>
              <a:t>(stderr, "No command \n");</a:t>
            </a:r>
          </a:p>
          <a:p>
            <a:pPr marL="685800" lvl="2" indent="0">
              <a:buNone/>
            </a:pPr>
            <a:endParaRPr lang="en-US" dirty="0"/>
          </a:p>
          <a:p>
            <a:pPr lvl="1"/>
            <a:r>
              <a:rPr lang="en-US" i="1" dirty="0"/>
              <a:t>Use </a:t>
            </a:r>
            <a:r>
              <a:rPr lang="en-US" i="1" dirty="0" err="1"/>
              <a:t>perror</a:t>
            </a:r>
            <a:r>
              <a:rPr lang="en-US" i="1" dirty="0"/>
              <a:t> function </a:t>
            </a:r>
            <a:r>
              <a:rPr lang="en-US" dirty="0"/>
              <a:t>for system calls errors</a:t>
            </a:r>
            <a:r>
              <a:rPr lang="en-US" i="1" dirty="0"/>
              <a:t>. </a:t>
            </a:r>
          </a:p>
          <a:p>
            <a:pPr lvl="2"/>
            <a:r>
              <a:rPr lang="en-US" i="1" dirty="0"/>
              <a:t>Example: </a:t>
            </a:r>
            <a:r>
              <a:rPr lang="en-US" dirty="0" err="1"/>
              <a:t>perror</a:t>
            </a:r>
            <a:r>
              <a:rPr lang="en-US" dirty="0"/>
              <a:t>("Error executing command \n");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sz="2600" dirty="0"/>
              <a:t>The book shows functions named:  </a:t>
            </a:r>
            <a:r>
              <a:rPr lang="en-US" sz="2600" dirty="0" err="1">
                <a:highlight>
                  <a:srgbClr val="FFFF00"/>
                </a:highlight>
              </a:rPr>
              <a:t>errExit</a:t>
            </a:r>
            <a:r>
              <a:rPr lang="en-US" sz="2600" dirty="0"/>
              <a:t> or </a:t>
            </a:r>
            <a:r>
              <a:rPr lang="en-US" sz="2600" dirty="0" err="1">
                <a:highlight>
                  <a:srgbClr val="FFFF00"/>
                </a:highlight>
              </a:rPr>
              <a:t>usageErr</a:t>
            </a:r>
            <a:r>
              <a:rPr lang="en-US" sz="2600" dirty="0"/>
              <a:t> or </a:t>
            </a:r>
            <a:r>
              <a:rPr lang="en-US" sz="2600" dirty="0">
                <a:highlight>
                  <a:srgbClr val="FFFF00"/>
                </a:highlight>
              </a:rPr>
              <a:t>fatal</a:t>
            </a:r>
          </a:p>
          <a:p>
            <a:pPr marL="0" indent="0">
              <a:buNone/>
            </a:pPr>
            <a:r>
              <a:rPr lang="en-US" sz="2600" dirty="0"/>
              <a:t>They will </a:t>
            </a:r>
            <a:r>
              <a:rPr lang="en-US" sz="2600" dirty="0">
                <a:highlight>
                  <a:srgbClr val="FFFF00"/>
                </a:highlight>
              </a:rPr>
              <a:t>not work</a:t>
            </a:r>
            <a:r>
              <a:rPr lang="en-US" sz="2600" dirty="0"/>
              <a:t> for us unless we include the appropriate code from the text book. </a:t>
            </a:r>
          </a:p>
          <a:p>
            <a:pPr marL="3429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6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997A-8020-1C96-779F-8619B868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argc</a:t>
            </a:r>
            <a:r>
              <a:rPr lang="en-US" dirty="0"/>
              <a:t> &amp;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B4B1B-4428-F715-E9A5-F6DB9C204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56756-3120-DC88-BB86-60B61C5E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742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20192" y="245566"/>
            <a:ext cx="10819586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/>
              <a:t>Error Checking - without calling the function twice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8038" y="2560063"/>
            <a:ext cx="4186087" cy="156966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if (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close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 == -1)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perror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(“close file error\n”);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exit(EXIT_FAILURE);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0EF62-D139-4EB1-AA4E-1C03F3492F63}"/>
              </a:ext>
            </a:extLst>
          </p:cNvPr>
          <p:cNvSpPr/>
          <p:nvPr/>
        </p:nvSpPr>
        <p:spPr>
          <a:xfrm>
            <a:off x="6096000" y="2560063"/>
            <a:ext cx="4186087" cy="1938992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returnvalue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=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close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if 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returnvalue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== -1)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perror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(“close file error\n”);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exit(EXIT_FAILURE);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09B8B-7FF5-4CE5-8001-93BD3B77BC5C}"/>
              </a:ext>
            </a:extLst>
          </p:cNvPr>
          <p:cNvSpPr txBox="1"/>
          <p:nvPr/>
        </p:nvSpPr>
        <p:spPr>
          <a:xfrm>
            <a:off x="1147482" y="1272988"/>
            <a:ext cx="949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 </a:t>
            </a:r>
            <a:r>
              <a:rPr lang="en-US" sz="2800" dirty="0"/>
              <a:t>Either pattern is acceptable. Don’t mix and match.</a:t>
            </a:r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614247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20192" y="245566"/>
            <a:ext cx="10819586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b="1" dirty="0"/>
              <a:t>Error Checking - without calling the function twice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0EF62-D139-4EB1-AA4E-1C03F3492F63}"/>
              </a:ext>
            </a:extLst>
          </p:cNvPr>
          <p:cNvSpPr/>
          <p:nvPr/>
        </p:nvSpPr>
        <p:spPr>
          <a:xfrm>
            <a:off x="6000750" y="2333625"/>
            <a:ext cx="4281337" cy="2677656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int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returnvalue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= </a:t>
            </a:r>
            <a:r>
              <a:rPr lang="en-US" sz="2400" b="1" u="sng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close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if (</a:t>
            </a:r>
            <a:r>
              <a:rPr lang="en-US" sz="2400" b="1" u="sng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close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 == -1){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perror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(“close file error\n”);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exit(EXIT_FAILURE);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09B8B-7FF5-4CE5-8001-93BD3B77BC5C}"/>
              </a:ext>
            </a:extLst>
          </p:cNvPr>
          <p:cNvSpPr txBox="1"/>
          <p:nvPr/>
        </p:nvSpPr>
        <p:spPr>
          <a:xfrm>
            <a:off x="5235388" y="1369806"/>
            <a:ext cx="949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Wrong Example</a:t>
            </a:r>
            <a:r>
              <a:rPr lang="en-US" sz="2800" b="1" dirty="0"/>
              <a:t>:  </a:t>
            </a:r>
            <a:r>
              <a:rPr lang="en-US" sz="2800" dirty="0"/>
              <a:t>Doing a mix and match.</a:t>
            </a:r>
            <a:r>
              <a:rPr lang="en-US" sz="2800" b="1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CBF2A-D565-4B24-8644-83217BA11C75}"/>
              </a:ext>
            </a:extLst>
          </p:cNvPr>
          <p:cNvSpPr txBox="1"/>
          <p:nvPr/>
        </p:nvSpPr>
        <p:spPr>
          <a:xfrm>
            <a:off x="674703" y="2560063"/>
            <a:ext cx="43809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problem with this example </a:t>
            </a:r>
          </a:p>
          <a:p>
            <a:r>
              <a:rPr lang="en-US" sz="2400" dirty="0"/>
              <a:t>is that </a:t>
            </a:r>
            <a:r>
              <a:rPr lang="en-US" sz="2400" b="1" dirty="0"/>
              <a:t>close</a:t>
            </a:r>
            <a:r>
              <a:rPr lang="en-US" sz="2400" dirty="0"/>
              <a:t> is being called twice.</a:t>
            </a:r>
          </a:p>
          <a:p>
            <a:r>
              <a:rPr lang="en-US" sz="2400" dirty="0"/>
              <a:t>The first time it will be successful,</a:t>
            </a:r>
          </a:p>
          <a:p>
            <a:r>
              <a:rPr lang="en-US" sz="2400" dirty="0"/>
              <a:t>the second time there will be no</a:t>
            </a:r>
          </a:p>
          <a:p>
            <a:r>
              <a:rPr lang="en-US" sz="2400" dirty="0"/>
              <a:t>file to close and we will get an </a:t>
            </a:r>
          </a:p>
          <a:p>
            <a:r>
              <a:rPr lang="en-US" sz="2400" dirty="0"/>
              <a:t>error.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172917-4E40-4D52-9AD0-3E5DA6B0DDA7}"/>
              </a:ext>
            </a:extLst>
          </p:cNvPr>
          <p:cNvCxnSpPr/>
          <p:nvPr/>
        </p:nvCxnSpPr>
        <p:spPr>
          <a:xfrm>
            <a:off x="6096000" y="1819275"/>
            <a:ext cx="371475" cy="4191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30566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625"/>
            <a:ext cx="10515600" cy="1325563"/>
          </a:xfrm>
        </p:spPr>
        <p:txBody>
          <a:bodyPr/>
          <a:lstStyle/>
          <a:p>
            <a:r>
              <a:rPr lang="en-US" dirty="0" err="1"/>
              <a:t>perror</a:t>
            </a:r>
            <a:r>
              <a:rPr lang="en-US" dirty="0"/>
              <a:t>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6577"/>
            <a:ext cx="10515600" cy="4550386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err="1"/>
              <a:t>perror</a:t>
            </a:r>
            <a:r>
              <a:rPr lang="en-US" dirty="0"/>
              <a:t> 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perror</a:t>
            </a:r>
            <a:r>
              <a:rPr lang="en-US" dirty="0"/>
              <a:t> also will print the associated </a:t>
            </a:r>
            <a:r>
              <a:rPr lang="en-US" i="1" dirty="0" err="1"/>
              <a:t>errno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information in the text on pages 48-50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922656"/>
            <a:ext cx="5257800" cy="19167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0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5728" y="1434391"/>
            <a:ext cx="8087889" cy="2515945"/>
          </a:xfrm>
        </p:spPr>
        <p:txBody>
          <a:bodyPr/>
          <a:lstStyle/>
          <a:p>
            <a:pPr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Review</a:t>
            </a:r>
            <a:br>
              <a:rPr lang="en-US" altLang="en-US" b="1" dirty="0">
                <a:latin typeface="Times New Roman" panose="02020603050405020304" pitchFamily="18" charset="0"/>
              </a:rPr>
            </a:br>
            <a:br>
              <a:rPr lang="en-US" altLang="en-US" dirty="0"/>
            </a:br>
            <a:r>
              <a:rPr lang="en-US" altLang="en-US" dirty="0"/>
              <a:t>Debugging </a:t>
            </a:r>
          </a:p>
        </p:txBody>
      </p:sp>
    </p:spTree>
    <p:extLst>
      <p:ext uri="{BB962C8B-B14F-4D97-AF65-F5344CB8AC3E}">
        <p14:creationId xmlns:p14="http://schemas.microsoft.com/office/powerpoint/2010/main" val="1341900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050" dirty="0"/>
              <a:t>What is </a:t>
            </a:r>
            <a:r>
              <a:rPr lang="en-US" altLang="en-US" sz="4050" dirty="0" err="1"/>
              <a:t>gdb</a:t>
            </a:r>
            <a:r>
              <a:rPr lang="en-US" altLang="en-US" sz="4050" dirty="0"/>
              <a:t>?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2152237" y="1825626"/>
            <a:ext cx="7887528" cy="3746319"/>
          </a:xfrm>
        </p:spPr>
        <p:txBody>
          <a:bodyPr/>
          <a:lstStyle/>
          <a:p>
            <a:pPr eaLnBrk="1" hangingPunct="1"/>
            <a:r>
              <a:rPr lang="en-US" altLang="en-US" sz="2540" b="1" dirty="0" err="1"/>
              <a:t>gdb</a:t>
            </a:r>
            <a:r>
              <a:rPr lang="en-US" altLang="en-US" sz="2540" dirty="0"/>
              <a:t> is the GNU Project debugger </a:t>
            </a:r>
          </a:p>
          <a:p>
            <a:pPr eaLnBrk="1" hangingPunct="1"/>
            <a:r>
              <a:rPr lang="en-US" altLang="en-US" sz="2540" b="1" dirty="0" err="1"/>
              <a:t>gdb</a:t>
            </a:r>
            <a:r>
              <a:rPr lang="en-US" altLang="en-US" sz="2540" dirty="0"/>
              <a:t> provides some helpful functionality</a:t>
            </a:r>
          </a:p>
          <a:p>
            <a:pPr lvl="1" eaLnBrk="1" hangingPunct="1"/>
            <a:r>
              <a:rPr lang="en-US" altLang="en-US" sz="2540" dirty="0"/>
              <a:t>Allows you to stop your program at any given point. </a:t>
            </a:r>
          </a:p>
          <a:p>
            <a:pPr lvl="1" eaLnBrk="1" hangingPunct="1"/>
            <a:r>
              <a:rPr lang="en-US" altLang="en-US" sz="2540" dirty="0"/>
              <a:t>You can examine the state of your program when it’s stopped. </a:t>
            </a:r>
          </a:p>
          <a:p>
            <a:pPr lvl="1" eaLnBrk="1" hangingPunct="1"/>
            <a:r>
              <a:rPr lang="en-US" altLang="en-US" sz="2540" dirty="0"/>
              <a:t>Change things in your program, so you can experiment with correcting the effects of a bug.</a:t>
            </a:r>
          </a:p>
          <a:p>
            <a:pPr eaLnBrk="1" hangingPunct="1"/>
            <a:r>
              <a:rPr lang="en-US" altLang="en-US" sz="2540" dirty="0"/>
              <a:t>Also a command-line program</a:t>
            </a:r>
          </a:p>
        </p:txBody>
      </p:sp>
    </p:spTree>
    <p:extLst>
      <p:ext uri="{BB962C8B-B14F-4D97-AF65-F5344CB8AC3E}">
        <p14:creationId xmlns:p14="http://schemas.microsoft.com/office/powerpoint/2010/main" val="1914276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050" dirty="0"/>
              <a:t>Using </a:t>
            </a:r>
            <a:r>
              <a:rPr lang="en-US" altLang="en-US" sz="4050" dirty="0" err="1"/>
              <a:t>gdb</a:t>
            </a:r>
            <a:r>
              <a:rPr lang="en-US" altLang="en-US" sz="4050" dirty="0"/>
              <a:t>: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540" dirty="0"/>
              <a:t>Compile with the </a:t>
            </a:r>
            <a:r>
              <a:rPr lang="en-US" altLang="en-US" sz="2540" b="1" dirty="0"/>
              <a:t>–g</a:t>
            </a:r>
            <a:r>
              <a:rPr lang="en-US" altLang="en-US" sz="2540" dirty="0"/>
              <a:t> flag to set up for debugging</a:t>
            </a:r>
          </a:p>
          <a:p>
            <a:pPr eaLnBrk="1" hangingPunct="1"/>
            <a:r>
              <a:rPr lang="en-US" altLang="en-US" sz="2540" dirty="0"/>
              <a:t>To start </a:t>
            </a:r>
            <a:r>
              <a:rPr lang="en-US" altLang="en-US" sz="2540" dirty="0" err="1"/>
              <a:t>gdb</a:t>
            </a:r>
            <a:r>
              <a:rPr lang="en-US" altLang="en-US" sz="2540" dirty="0"/>
              <a:t> with your hello program type:     </a:t>
            </a:r>
          </a:p>
          <a:p>
            <a:pPr marL="0" indent="0">
              <a:buNone/>
            </a:pPr>
            <a:r>
              <a:rPr lang="en-US" altLang="en-US" sz="2540" b="1" i="1" dirty="0"/>
              <a:t>		</a:t>
            </a:r>
            <a:r>
              <a:rPr lang="en-US" altLang="en-US" sz="2540" b="1" i="1" dirty="0" err="1"/>
              <a:t>gdb</a:t>
            </a:r>
            <a:r>
              <a:rPr lang="en-US" altLang="en-US" sz="2540" b="1" i="1" dirty="0"/>
              <a:t> </a:t>
            </a:r>
            <a:r>
              <a:rPr lang="en-US" altLang="en-US" sz="2540" b="1" i="1" dirty="0" err="1"/>
              <a:t>HelloProg</a:t>
            </a:r>
            <a:endParaRPr lang="en-US" altLang="en-US" sz="2540" b="1" i="1" dirty="0"/>
          </a:p>
          <a:p>
            <a:pPr eaLnBrk="1" hangingPunct="1"/>
            <a:r>
              <a:rPr lang="en-US" altLang="en-US" sz="2540" dirty="0"/>
              <a:t>When </a:t>
            </a:r>
            <a:r>
              <a:rPr lang="en-US" altLang="en-US" sz="2540" dirty="0" err="1"/>
              <a:t>gdb</a:t>
            </a:r>
            <a:r>
              <a:rPr lang="en-US" altLang="en-US" sz="2540" dirty="0"/>
              <a:t> starts, your program is not actually running.</a:t>
            </a:r>
          </a:p>
          <a:p>
            <a:pPr eaLnBrk="1" hangingPunct="1"/>
            <a:r>
              <a:rPr lang="en-US" altLang="en-US" sz="2540" dirty="0"/>
              <a:t>You have to use the </a:t>
            </a:r>
            <a:r>
              <a:rPr lang="en-US" altLang="en-US" sz="2540" b="1" i="1" dirty="0"/>
              <a:t>run</a:t>
            </a:r>
            <a:r>
              <a:rPr lang="en-US" altLang="en-US" sz="2540" dirty="0"/>
              <a:t> command to start execution.</a:t>
            </a:r>
          </a:p>
          <a:p>
            <a:pPr eaLnBrk="1" hangingPunct="1"/>
            <a:r>
              <a:rPr lang="en-US" altLang="en-US" sz="2540" dirty="0"/>
              <a:t>Before you do that, you should place some break points.</a:t>
            </a:r>
          </a:p>
          <a:p>
            <a:pPr eaLnBrk="1" hangingPunct="1"/>
            <a:r>
              <a:rPr lang="en-US" altLang="en-US" sz="2540" dirty="0"/>
              <a:t>Once you hit a break point, you can examine any variable</a:t>
            </a:r>
            <a:r>
              <a:rPr lang="en-US" altLang="en-US" sz="3266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2467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050" dirty="0"/>
              <a:t>Useful </a:t>
            </a:r>
            <a:r>
              <a:rPr lang="en-US" altLang="en-US" sz="4050" dirty="0" err="1"/>
              <a:t>gdb</a:t>
            </a:r>
            <a:r>
              <a:rPr lang="en-US" altLang="en-US" sz="4050" dirty="0"/>
              <a:t> commands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540" b="1" dirty="0"/>
              <a:t>run</a:t>
            </a:r>
            <a:r>
              <a:rPr lang="en-US" altLang="en-US" sz="2540" dirty="0"/>
              <a:t> </a:t>
            </a:r>
            <a:r>
              <a:rPr lang="en-US" altLang="en-US" sz="2540" i="1" dirty="0"/>
              <a:t>command-line-arguments</a:t>
            </a:r>
            <a:r>
              <a:rPr lang="en-US" altLang="en-US" sz="2540" dirty="0"/>
              <a:t> </a:t>
            </a:r>
          </a:p>
          <a:p>
            <a:pPr marL="342903" lvl="1" indent="0">
              <a:lnSpc>
                <a:spcPct val="80000"/>
              </a:lnSpc>
              <a:buNone/>
            </a:pPr>
            <a:r>
              <a:rPr lang="en-US" altLang="en-US" sz="2540" dirty="0"/>
              <a:t>Begin execution of your program with arguments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540" b="1" dirty="0"/>
              <a:t>break</a:t>
            </a:r>
            <a:r>
              <a:rPr lang="en-US" altLang="en-US" sz="2540" i="1" dirty="0"/>
              <a:t> place</a:t>
            </a:r>
            <a:r>
              <a:rPr lang="en-US" altLang="en-US" sz="2540" dirty="0"/>
              <a:t> </a:t>
            </a:r>
          </a:p>
          <a:p>
            <a:pPr marL="342903" lvl="1" indent="0">
              <a:lnSpc>
                <a:spcPct val="80000"/>
              </a:lnSpc>
              <a:buNone/>
            </a:pPr>
            <a:r>
              <a:rPr lang="en-US" altLang="en-US" sz="2540" i="1" dirty="0"/>
              <a:t>place</a:t>
            </a:r>
            <a:r>
              <a:rPr lang="en-US" altLang="en-US" sz="2540" dirty="0"/>
              <a:t> can be the name of a function or a line number</a:t>
            </a:r>
          </a:p>
          <a:p>
            <a:pPr marL="342903" lvl="1" indent="0">
              <a:lnSpc>
                <a:spcPct val="80000"/>
              </a:lnSpc>
              <a:buNone/>
            </a:pPr>
            <a:r>
              <a:rPr lang="en-US" altLang="en-US" sz="2540" dirty="0"/>
              <a:t>For example: </a:t>
            </a:r>
            <a:r>
              <a:rPr lang="en-US" altLang="en-US" sz="2540" b="1" dirty="0"/>
              <a:t>break main</a:t>
            </a:r>
            <a:r>
              <a:rPr lang="en-US" altLang="en-US" sz="2540" dirty="0"/>
              <a:t> will stop execution at the first instruction of your program </a:t>
            </a:r>
            <a:endParaRPr lang="en-US" altLang="en-US" sz="2540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540" b="1" dirty="0"/>
              <a:t>delete</a:t>
            </a:r>
            <a:r>
              <a:rPr lang="en-US" altLang="en-US" sz="2540" i="1" dirty="0"/>
              <a:t> N</a:t>
            </a:r>
            <a:r>
              <a:rPr lang="en-US" altLang="en-US" sz="2540" dirty="0"/>
              <a:t> </a:t>
            </a:r>
          </a:p>
          <a:p>
            <a:pPr marL="342903" lvl="1" indent="0">
              <a:lnSpc>
                <a:spcPct val="80000"/>
              </a:lnSpc>
              <a:buNone/>
            </a:pPr>
            <a:r>
              <a:rPr lang="en-US" altLang="en-US" sz="2540" dirty="0"/>
              <a:t>Removes breakpoints, where </a:t>
            </a:r>
            <a:r>
              <a:rPr lang="en-US" altLang="en-US" sz="2540" i="1" dirty="0"/>
              <a:t>N</a:t>
            </a:r>
            <a:r>
              <a:rPr lang="en-US" altLang="en-US" sz="2540" dirty="0"/>
              <a:t> is the number of the breakpoint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540" b="1" dirty="0"/>
              <a:t>step</a:t>
            </a:r>
            <a:r>
              <a:rPr lang="en-US" altLang="en-US" sz="2540" dirty="0"/>
              <a:t> </a:t>
            </a:r>
          </a:p>
          <a:p>
            <a:pPr marL="342903" lvl="1" indent="0">
              <a:lnSpc>
                <a:spcPct val="80000"/>
              </a:lnSpc>
              <a:buNone/>
            </a:pPr>
            <a:r>
              <a:rPr lang="en-US" altLang="en-US" sz="2540" dirty="0"/>
              <a:t>Executes current instruction and stops on the next one</a:t>
            </a:r>
          </a:p>
        </p:txBody>
      </p:sp>
    </p:spTree>
    <p:extLst>
      <p:ext uri="{BB962C8B-B14F-4D97-AF65-F5344CB8AC3E}">
        <p14:creationId xmlns:p14="http://schemas.microsoft.com/office/powerpoint/2010/main" val="376309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237" y="110892"/>
            <a:ext cx="7887528" cy="1325563"/>
          </a:xfrm>
        </p:spPr>
        <p:txBody>
          <a:bodyPr/>
          <a:lstStyle/>
          <a:p>
            <a:pPr>
              <a:defRPr/>
            </a:pPr>
            <a:r>
              <a:rPr lang="en-US" altLang="en-US" sz="4050" dirty="0" err="1"/>
              <a:t>Gdb</a:t>
            </a:r>
            <a:r>
              <a:rPr lang="en-US" altLang="en-US" sz="4050" dirty="0"/>
              <a:t> commands cont.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2152235" y="1428842"/>
            <a:ext cx="8091400" cy="504175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2540" b="1" dirty="0"/>
              <a:t>next</a:t>
            </a:r>
            <a:r>
              <a:rPr lang="en-US" altLang="en-US" sz="2540" dirty="0"/>
              <a:t> </a:t>
            </a:r>
          </a:p>
          <a:p>
            <a:pPr marL="1588" lvl="1" indent="0">
              <a:lnSpc>
                <a:spcPct val="80000"/>
              </a:lnSpc>
              <a:spcBef>
                <a:spcPts val="450"/>
              </a:spcBef>
              <a:buNone/>
              <a:defRPr/>
            </a:pPr>
            <a:r>
              <a:rPr lang="en-US" altLang="en-US" sz="2540" dirty="0"/>
              <a:t>   Same as </a:t>
            </a:r>
            <a:r>
              <a:rPr lang="en-US" altLang="en-US" sz="2540" b="1" dirty="0"/>
              <a:t>step</a:t>
            </a:r>
            <a:r>
              <a:rPr lang="en-US" altLang="en-US" sz="2540" dirty="0"/>
              <a:t> except this doesn’t step into functions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2540" b="1" dirty="0"/>
              <a:t>print</a:t>
            </a:r>
            <a:r>
              <a:rPr lang="en-US" altLang="en-US" sz="2540" dirty="0"/>
              <a:t> </a:t>
            </a:r>
            <a:r>
              <a:rPr lang="en-US" altLang="en-US" sz="2540" i="1" dirty="0"/>
              <a:t>E</a:t>
            </a:r>
            <a:r>
              <a:rPr lang="en-US" altLang="en-US" sz="2540" dirty="0"/>
              <a:t> </a:t>
            </a:r>
          </a:p>
          <a:p>
            <a:pPr marL="1588" lvl="1" indent="0">
              <a:lnSpc>
                <a:spcPct val="80000"/>
              </a:lnSpc>
              <a:spcBef>
                <a:spcPts val="450"/>
              </a:spcBef>
              <a:buNone/>
              <a:defRPr/>
            </a:pPr>
            <a:r>
              <a:rPr lang="en-US" altLang="en-US" sz="2540" dirty="0"/>
              <a:t>   Prints the value of any variable in your program when you </a:t>
            </a:r>
          </a:p>
          <a:p>
            <a:pPr marL="1588" lvl="1" indent="0">
              <a:lnSpc>
                <a:spcPct val="80000"/>
              </a:lnSpc>
              <a:spcBef>
                <a:spcPts val="450"/>
              </a:spcBef>
              <a:buNone/>
              <a:defRPr/>
            </a:pPr>
            <a:r>
              <a:rPr lang="en-US" altLang="en-US" sz="2540" dirty="0"/>
              <a:t>   are at a breakpoint, where </a:t>
            </a:r>
            <a:r>
              <a:rPr lang="en-US" altLang="en-US" sz="2540" i="1" dirty="0"/>
              <a:t>E</a:t>
            </a:r>
            <a:r>
              <a:rPr lang="en-US" altLang="en-US" sz="2540" dirty="0"/>
              <a:t> is the name of the variable </a:t>
            </a:r>
          </a:p>
          <a:p>
            <a:pPr marL="1588" lvl="1" indent="0">
              <a:lnSpc>
                <a:spcPct val="80000"/>
              </a:lnSpc>
              <a:spcBef>
                <a:spcPts val="450"/>
              </a:spcBef>
              <a:buNone/>
              <a:defRPr/>
            </a:pPr>
            <a:r>
              <a:rPr lang="en-US" altLang="en-US" sz="2540" dirty="0"/>
              <a:t>   you want to print</a:t>
            </a:r>
          </a:p>
          <a:p>
            <a:pPr marL="1588" lvl="1" indent="0">
              <a:lnSpc>
                <a:spcPct val="80000"/>
              </a:lnSpc>
              <a:spcBef>
                <a:spcPts val="450"/>
              </a:spcBef>
              <a:buNone/>
              <a:defRPr/>
            </a:pPr>
            <a:r>
              <a:rPr lang="en-US" altLang="en-US" sz="2540" dirty="0"/>
              <a:t>   print/x </a:t>
            </a:r>
            <a:r>
              <a:rPr lang="en-US" altLang="en-US" sz="2540" dirty="0" err="1"/>
              <a:t>var</a:t>
            </a:r>
            <a:r>
              <a:rPr lang="en-US" altLang="en-US" sz="2540" dirty="0"/>
              <a:t> (</a:t>
            </a:r>
            <a:r>
              <a:rPr lang="en-US" altLang="en-US" sz="2540" dirty="0" err="1"/>
              <a:t>i.e</a:t>
            </a:r>
            <a:r>
              <a:rPr lang="en-US" altLang="en-US" sz="2540" dirty="0"/>
              <a:t> p/x S_IFREG where x is the hex value), other</a:t>
            </a:r>
          </a:p>
          <a:p>
            <a:pPr marL="1588" lvl="1" indent="0">
              <a:lnSpc>
                <a:spcPct val="80000"/>
              </a:lnSpc>
              <a:spcBef>
                <a:spcPts val="450"/>
              </a:spcBef>
              <a:buNone/>
              <a:defRPr/>
            </a:pPr>
            <a:r>
              <a:rPr lang="en-US" altLang="en-US" sz="2540" dirty="0"/>
              <a:t>   options include: d (decimal), o (octal), t(two - binary), etc.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2540" b="1" dirty="0"/>
              <a:t>help</a:t>
            </a:r>
            <a:r>
              <a:rPr lang="en-US" altLang="en-US" sz="2540" dirty="0"/>
              <a:t> </a:t>
            </a:r>
            <a:r>
              <a:rPr lang="en-US" altLang="en-US" sz="2540" i="1" dirty="0"/>
              <a:t>command</a:t>
            </a:r>
            <a:r>
              <a:rPr lang="en-US" altLang="en-US" sz="2540" dirty="0"/>
              <a:t> </a:t>
            </a:r>
          </a:p>
          <a:p>
            <a:pPr marL="1588" lvl="1" indent="0">
              <a:lnSpc>
                <a:spcPct val="80000"/>
              </a:lnSpc>
              <a:spcBef>
                <a:spcPts val="450"/>
              </a:spcBef>
              <a:buNone/>
              <a:defRPr/>
            </a:pPr>
            <a:r>
              <a:rPr lang="en-US" altLang="en-US" sz="2540" dirty="0"/>
              <a:t>   Gives you more information about any command or all if</a:t>
            </a:r>
          </a:p>
          <a:p>
            <a:pPr marL="1588" lvl="1" indent="0">
              <a:lnSpc>
                <a:spcPct val="80000"/>
              </a:lnSpc>
              <a:spcBef>
                <a:spcPts val="450"/>
              </a:spcBef>
              <a:buNone/>
              <a:defRPr/>
            </a:pPr>
            <a:r>
              <a:rPr lang="en-US" altLang="en-US" sz="2540" dirty="0"/>
              <a:t>   you leave out command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2540" b="1" dirty="0"/>
              <a:t>quit</a:t>
            </a:r>
            <a:r>
              <a:rPr lang="en-US" altLang="en-US" sz="2540" dirty="0"/>
              <a:t>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2540" dirty="0"/>
              <a:t>   Exit </a:t>
            </a:r>
            <a:r>
              <a:rPr lang="en-US" altLang="en-US" sz="2540" dirty="0" err="1"/>
              <a:t>gdb</a:t>
            </a:r>
            <a:endParaRPr lang="en-US" altLang="en-US" sz="2540" dirty="0"/>
          </a:p>
          <a:p>
            <a:pPr marL="66676" indent="-66676">
              <a:lnSpc>
                <a:spcPct val="80000"/>
              </a:lnSpc>
              <a:defRPr/>
            </a:pPr>
            <a:endParaRPr lang="en-US" altLang="en-US" sz="2540" dirty="0"/>
          </a:p>
          <a:p>
            <a:pPr marL="66676" indent="-66676">
              <a:lnSpc>
                <a:spcPct val="80000"/>
              </a:lnSpc>
              <a:defRPr/>
            </a:pPr>
            <a:endParaRPr lang="en-US" altLang="en-US" sz="2540" dirty="0"/>
          </a:p>
        </p:txBody>
      </p:sp>
    </p:spTree>
    <p:extLst>
      <p:ext uri="{BB962C8B-B14F-4D97-AF65-F5344CB8AC3E}">
        <p14:creationId xmlns:p14="http://schemas.microsoft.com/office/powerpoint/2010/main" val="2364809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1371600" y="120073"/>
            <a:ext cx="71628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GDB debugger with </a:t>
            </a:r>
            <a:r>
              <a:rPr lang="en-US" altLang="en-US" i="1" dirty="0">
                <a:solidFill>
                  <a:schemeClr val="tx1"/>
                </a:solidFill>
                <a:latin typeface="+mn-lt"/>
              </a:rPr>
              <a:t>fork   </a:t>
            </a:r>
            <a:r>
              <a:rPr lang="en-US" altLang="en-US" sz="3200" i="1" dirty="0">
                <a:solidFill>
                  <a:schemeClr val="tx1"/>
                </a:solidFill>
                <a:latin typeface="+mn-lt"/>
              </a:rPr>
              <a:t>(1 of 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675350"/>
          <a:ext cx="8153400" cy="3781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3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GDB Commands using</a:t>
                      </a:r>
                      <a:r>
                        <a:rPr lang="en-US" sz="1800" baseline="0" dirty="0"/>
                        <a:t> with fork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15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gdb</a:t>
                      </a:r>
                      <a:r>
                        <a:rPr lang="en-US" sz="1800" dirty="0"/>
                        <a:t>) set follow-fork-mode ( child or parent)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r>
                        <a:rPr lang="en-US" sz="1800" b="1" dirty="0"/>
                        <a:t>Examples: </a:t>
                      </a:r>
                    </a:p>
                    <a:p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gdb</a:t>
                      </a:r>
                      <a:r>
                        <a:rPr lang="en-US" sz="1800" dirty="0"/>
                        <a:t>) set follow-fork-mode child </a:t>
                      </a:r>
                    </a:p>
                    <a:p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gdb</a:t>
                      </a:r>
                      <a:r>
                        <a:rPr lang="en-US" sz="1800" dirty="0"/>
                        <a:t>) set follow-fork-mode parent 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Set debugger response to a program call of fork.</a:t>
                      </a:r>
                    </a:p>
                    <a:p>
                      <a:r>
                        <a:rPr lang="en-US" sz="1800" dirty="0"/>
                        <a:t>follow-fork-mode can be: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800" dirty="0"/>
                        <a:t>  parent  - the original process is debugged after           a fork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  child   - the new process is debugged after a fork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800" dirty="0"/>
                        <a:t>The unfollowed process will continue to run.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By default, the debugger will follow the parent process.</a:t>
                      </a:r>
                    </a:p>
                    <a:p>
                      <a:endParaRPr lang="en-US" sz="12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5007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2362200" y="0"/>
            <a:ext cx="69342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GDB debugger with </a:t>
            </a:r>
            <a:r>
              <a:rPr lang="en-US" altLang="en-US" i="1" dirty="0">
                <a:solidFill>
                  <a:schemeClr val="tx1"/>
                </a:solidFill>
                <a:latin typeface="+mn-lt"/>
              </a:rPr>
              <a:t>fork   </a:t>
            </a:r>
            <a:r>
              <a:rPr lang="en-US" altLang="en-US" sz="3200" i="1" dirty="0">
                <a:solidFill>
                  <a:schemeClr val="tx1"/>
                </a:solidFill>
                <a:latin typeface="+mn-lt"/>
              </a:rPr>
              <a:t>(2 of 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914400"/>
          <a:ext cx="8153400" cy="3111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3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GDB Commands using</a:t>
                      </a:r>
                      <a:r>
                        <a:rPr lang="en-US" sz="2000" baseline="0" dirty="0"/>
                        <a:t> with fork</a:t>
                      </a:r>
                      <a:endParaRPr lang="en-US" sz="2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49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gdb</a:t>
                      </a:r>
                      <a:r>
                        <a:rPr lang="en-US" sz="2000" dirty="0"/>
                        <a:t>) catch fork</a:t>
                      </a:r>
                    </a:p>
                    <a:p>
                      <a:endParaRPr lang="en-US" sz="2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Catch calls to fork.</a:t>
                      </a:r>
                    </a:p>
                    <a:p>
                      <a:endParaRPr lang="en-US" sz="20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49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gdb</a:t>
                      </a:r>
                      <a:r>
                        <a:rPr lang="en-US" sz="2000" dirty="0"/>
                        <a:t>) info inferiors</a:t>
                      </a:r>
                    </a:p>
                    <a:p>
                      <a:endParaRPr lang="en-US" sz="2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Display IDs of currently known inferiors.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gdb</a:t>
                      </a:r>
                      <a:r>
                        <a:rPr lang="en-US" sz="2000" dirty="0"/>
                        <a:t>) inferior N</a:t>
                      </a:r>
                    </a:p>
                    <a:p>
                      <a:endParaRPr lang="en-US" sz="2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 this command to switch between inferiors.</a:t>
                      </a:r>
                    </a:p>
                    <a:p>
                      <a:r>
                        <a:rPr lang="en-US" sz="2000" dirty="0"/>
                        <a:t>The new inferior ID must be currently known</a:t>
                      </a:r>
                      <a:r>
                        <a:rPr lang="en-US" sz="2000" baseline="0" dirty="0"/>
                        <a:t> (See above command).</a:t>
                      </a:r>
                      <a:endParaRPr lang="en-US" sz="20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617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02880" y="173161"/>
            <a:ext cx="8259840" cy="727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kern="12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999" b="1" dirty="0">
                <a:solidFill>
                  <a:schemeClr val="tx1"/>
                </a:solidFill>
              </a:rPr>
              <a:t> Example 1 – a compile line</a:t>
            </a:r>
            <a:endParaRPr lang="en-US" altLang="en-US" sz="3999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EED05-EF4B-4B15-BFF2-303CDB2CE95D}"/>
              </a:ext>
            </a:extLst>
          </p:cNvPr>
          <p:cNvSpPr txBox="1"/>
          <p:nvPr/>
        </p:nvSpPr>
        <p:spPr>
          <a:xfrm>
            <a:off x="2209800" y="1366897"/>
            <a:ext cx="7772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&gt; </a:t>
            </a:r>
            <a:r>
              <a:rPr lang="en-US" sz="3200" dirty="0" err="1"/>
              <a:t>gcc</a:t>
            </a:r>
            <a:r>
              <a:rPr lang="en-US" sz="3200" dirty="0"/>
              <a:t>  lab7.c  –o  </a:t>
            </a:r>
            <a:r>
              <a:rPr lang="en-US" sz="3200" dirty="0" err="1"/>
              <a:t>struc</a:t>
            </a:r>
            <a:r>
              <a:rPr lang="en-US" sz="3200" dirty="0"/>
              <a:t>		</a:t>
            </a:r>
            <a:r>
              <a:rPr lang="en-US" sz="3200" dirty="0" err="1">
                <a:solidFill>
                  <a:srgbClr val="FF0000"/>
                </a:solidFill>
              </a:rPr>
              <a:t>argc</a:t>
            </a:r>
            <a:r>
              <a:rPr lang="en-US" sz="3200" dirty="0">
                <a:solidFill>
                  <a:srgbClr val="FF0000"/>
                </a:solidFill>
              </a:rPr>
              <a:t> = 4</a:t>
            </a:r>
            <a:endParaRPr lang="en-US" sz="3200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3198483-FF0E-4736-998B-1600D39A67DF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2247690"/>
          <a:ext cx="37455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851">
                  <a:extLst>
                    <a:ext uri="{9D8B030D-6E8A-4147-A177-3AD203B41FA5}">
                      <a16:colId xmlns:a16="http://schemas.microsoft.com/office/drawing/2014/main" val="3503752921"/>
                    </a:ext>
                  </a:extLst>
                </a:gridCol>
                <a:gridCol w="2274697">
                  <a:extLst>
                    <a:ext uri="{9D8B030D-6E8A-4147-A177-3AD203B41FA5}">
                      <a16:colId xmlns:a16="http://schemas.microsoft.com/office/drawing/2014/main" val="2850564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The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1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gcc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12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lab7.c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3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56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struc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250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911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6F8AD3-5D77-4DB2-93A3-40BD2676914C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16823" y="1027846"/>
            <a:ext cx="65532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Lab 10 Slides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4400" kern="0" dirty="0">
              <a:solidFill>
                <a:schemeClr val="tx2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The End</a:t>
            </a:r>
            <a:endParaRPr kumimoji="0" lang="en-US" alt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5062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02880" y="173161"/>
            <a:ext cx="8259840" cy="727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kern="12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999" b="1" dirty="0">
                <a:solidFill>
                  <a:schemeClr val="tx1"/>
                </a:solidFill>
              </a:rPr>
              <a:t> Example 2 – redirect output to a file</a:t>
            </a:r>
            <a:endParaRPr lang="en-US" altLang="en-US" sz="3999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EED05-EF4B-4B15-BFF2-303CDB2CE95D}"/>
              </a:ext>
            </a:extLst>
          </p:cNvPr>
          <p:cNvSpPr txBox="1"/>
          <p:nvPr/>
        </p:nvSpPr>
        <p:spPr>
          <a:xfrm>
            <a:off x="2102880" y="1381646"/>
            <a:ext cx="696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&gt; </a:t>
            </a:r>
            <a:r>
              <a:rPr lang="en-US" sz="3200" dirty="0" err="1"/>
              <a:t>struc</a:t>
            </a:r>
            <a:r>
              <a:rPr lang="en-US" sz="3200" dirty="0"/>
              <a:t>  &gt;  lab7.txt	   </a:t>
            </a:r>
            <a:r>
              <a:rPr lang="en-US" sz="3200" dirty="0" err="1">
                <a:solidFill>
                  <a:srgbClr val="FF0000"/>
                </a:solidFill>
              </a:rPr>
              <a:t>argc</a:t>
            </a:r>
            <a:r>
              <a:rPr lang="en-US" sz="3200" dirty="0">
                <a:solidFill>
                  <a:srgbClr val="FF0000"/>
                </a:solidFill>
              </a:rPr>
              <a:t> = 3</a:t>
            </a:r>
            <a:r>
              <a:rPr lang="en-US" sz="3200" dirty="0"/>
              <a:t>	</a:t>
            </a:r>
            <a:r>
              <a:rPr lang="en-US" dirty="0"/>
              <a:t>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3198483-FF0E-4736-998B-1600D39A67DF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2247690"/>
          <a:ext cx="37455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851">
                  <a:extLst>
                    <a:ext uri="{9D8B030D-6E8A-4147-A177-3AD203B41FA5}">
                      <a16:colId xmlns:a16="http://schemas.microsoft.com/office/drawing/2014/main" val="3503752921"/>
                    </a:ext>
                  </a:extLst>
                </a:gridCol>
                <a:gridCol w="2274697">
                  <a:extLst>
                    <a:ext uri="{9D8B030D-6E8A-4147-A177-3AD203B41FA5}">
                      <a16:colId xmlns:a16="http://schemas.microsoft.com/office/drawing/2014/main" val="2850564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The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1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struc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12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3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lab7.txt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565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85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02880" y="173161"/>
            <a:ext cx="8259840" cy="727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kern="12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999" b="1" dirty="0">
                <a:solidFill>
                  <a:schemeClr val="tx1"/>
                </a:solidFill>
              </a:rPr>
              <a:t> Example 3 – redirect input &amp; output </a:t>
            </a:r>
            <a:endParaRPr lang="en-US" altLang="en-US" sz="3999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EED05-EF4B-4B15-BFF2-303CDB2CE95D}"/>
              </a:ext>
            </a:extLst>
          </p:cNvPr>
          <p:cNvSpPr txBox="1"/>
          <p:nvPr/>
        </p:nvSpPr>
        <p:spPr>
          <a:xfrm>
            <a:off x="2286000" y="1143001"/>
            <a:ext cx="807672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wc</a:t>
            </a:r>
            <a:r>
              <a:rPr lang="en-US" sz="2800" dirty="0"/>
              <a:t> - print newline, word, and byte counts for each file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Create a file: 		 	ls &gt; ls.txt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Get counts for this file:  	</a:t>
            </a:r>
            <a:r>
              <a:rPr lang="en-US" sz="2800" dirty="0" err="1"/>
              <a:t>wc</a:t>
            </a:r>
            <a:r>
              <a:rPr lang="en-US" sz="2800" dirty="0"/>
              <a:t> &lt; ls.txt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Get counts for this file</a:t>
            </a:r>
          </a:p>
          <a:p>
            <a:r>
              <a:rPr lang="en-US" sz="2800" dirty="0"/>
              <a:t>      Save counts in a file:  		</a:t>
            </a:r>
            <a:r>
              <a:rPr lang="en-US" sz="2800" dirty="0" err="1"/>
              <a:t>wc</a:t>
            </a:r>
            <a:r>
              <a:rPr lang="en-US" sz="2800" dirty="0"/>
              <a:t> &lt; ls.txt &gt; wc.txt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976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55280" y="218881"/>
            <a:ext cx="8259840" cy="727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kern="12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>
                <a:solidFill>
                  <a:schemeClr val="tx1"/>
                </a:solidFill>
              </a:rPr>
              <a:t> Example 4 – redirect input &amp; output 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EED05-EF4B-4B15-BFF2-303CDB2CE95D}"/>
              </a:ext>
            </a:extLst>
          </p:cNvPr>
          <p:cNvSpPr txBox="1"/>
          <p:nvPr/>
        </p:nvSpPr>
        <p:spPr>
          <a:xfrm>
            <a:off x="2438400" y="1001833"/>
            <a:ext cx="80767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 &gt; ls.txt 	</a:t>
            </a:r>
            <a:r>
              <a:rPr lang="en-US" dirty="0" err="1">
                <a:solidFill>
                  <a:srgbClr val="FF0000"/>
                </a:solidFill>
              </a:rPr>
              <a:t>argc</a:t>
            </a:r>
            <a:r>
              <a:rPr lang="en-US" dirty="0">
                <a:solidFill>
                  <a:srgbClr val="FF0000"/>
                </a:solidFill>
              </a:rPr>
              <a:t> = 3</a:t>
            </a:r>
            <a:r>
              <a:rPr lang="en-US" dirty="0"/>
              <a:t>  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				 </a:t>
            </a:r>
            <a:r>
              <a:rPr lang="en-US" dirty="0" err="1"/>
              <a:t>wc</a:t>
            </a:r>
            <a:r>
              <a:rPr lang="en-US" dirty="0"/>
              <a:t> &lt; ls.txt &gt; wc.txt	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argc</a:t>
            </a:r>
            <a:r>
              <a:rPr lang="en-US" dirty="0">
                <a:solidFill>
                  <a:srgbClr val="FF0000"/>
                </a:solidFill>
              </a:rPr>
              <a:t> = 5</a:t>
            </a:r>
            <a:r>
              <a:rPr lang="en-US" dirty="0"/>
              <a:t> </a:t>
            </a:r>
            <a:endParaRPr lang="en-US" sz="3200" dirty="0"/>
          </a:p>
          <a:p>
            <a:r>
              <a:rPr lang="en-US" dirty="0"/>
              <a:t>				  </a:t>
            </a:r>
          </a:p>
          <a:p>
            <a:r>
              <a:rPr lang="en-US" dirty="0"/>
              <a:t>				</a:t>
            </a:r>
          </a:p>
          <a:p>
            <a:r>
              <a:rPr lang="en-US" dirty="0" err="1"/>
              <a:t>wc</a:t>
            </a:r>
            <a:r>
              <a:rPr lang="en-US" dirty="0"/>
              <a:t> &lt; ls.txt	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argc</a:t>
            </a:r>
            <a:r>
              <a:rPr lang="en-US" dirty="0">
                <a:solidFill>
                  <a:srgbClr val="FF0000"/>
                </a:solidFill>
              </a:rPr>
              <a:t> = 3</a:t>
            </a:r>
            <a:r>
              <a:rPr lang="en-US" dirty="0"/>
              <a:t> 		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3198483-FF0E-4736-998B-1600D39A67DF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1490257"/>
          <a:ext cx="275921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416">
                  <a:extLst>
                    <a:ext uri="{9D8B030D-6E8A-4147-A177-3AD203B41FA5}">
                      <a16:colId xmlns:a16="http://schemas.microsoft.com/office/drawing/2014/main" val="350375292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850564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The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1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12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3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ls.txt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565861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0FAF656-815F-4ED5-885E-260FB8C42108}"/>
              </a:ext>
            </a:extLst>
          </p:cNvPr>
          <p:cNvGraphicFramePr>
            <a:graphicFrameLocks noGrp="1"/>
          </p:cNvGraphicFramePr>
          <p:nvPr/>
        </p:nvGraphicFramePr>
        <p:xfrm>
          <a:off x="2553929" y="4084320"/>
          <a:ext cx="275921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416">
                  <a:extLst>
                    <a:ext uri="{9D8B030D-6E8A-4147-A177-3AD203B41FA5}">
                      <a16:colId xmlns:a16="http://schemas.microsoft.com/office/drawing/2014/main" val="350375292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850564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The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1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wc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12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3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ls.txt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565861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8A6247F-7BD4-4856-9795-5270049B963F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2971800"/>
          <a:ext cx="2667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1260643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780562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The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1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wc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25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3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ls.txt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677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7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wc.txt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49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60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E2FC-6D8E-0B4D-E1FF-5B99F6CF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System Calls for lab10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5430B-A6FD-FC06-02D6-47314CEC4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87DB8-A259-B08B-100A-37300FDB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0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25415"/>
          </a:xfrm>
        </p:spPr>
        <p:txBody>
          <a:bodyPr/>
          <a:lstStyle/>
          <a:p>
            <a:r>
              <a:rPr lang="en-US" b="1" i="1" dirty="0"/>
              <a:t>exit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233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stdlib.h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b="1" dirty="0"/>
              <a:t>void exit(int status);            // </a:t>
            </a:r>
            <a:r>
              <a:rPr lang="en-US" sz="2400" dirty="0"/>
              <a:t>The </a:t>
            </a:r>
            <a:r>
              <a:rPr lang="en-US" sz="2400" i="1" dirty="0"/>
              <a:t>_exit </a:t>
            </a:r>
            <a:r>
              <a:rPr lang="en-US" sz="2400" dirty="0"/>
              <a:t>call is should be used by the child.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i="1" dirty="0"/>
              <a:t>Example</a:t>
            </a:r>
            <a:r>
              <a:rPr lang="en-US" sz="2400" dirty="0"/>
              <a:t>: exit(EXIT_SUCCESS); 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The exit() function causes normal process termination and the value of status &amp; 0377 is returned to the parent. </a:t>
            </a:r>
          </a:p>
          <a:p>
            <a:pPr marL="342865" lvl="1" indent="0">
              <a:buNone/>
            </a:pPr>
            <a:endParaRPr lang="en-US" altLang="en-US" sz="1600" dirty="0"/>
          </a:p>
          <a:p>
            <a:pPr lvl="1"/>
            <a:r>
              <a:rPr lang="en-US" altLang="en-US" sz="2400" dirty="0"/>
              <a:t>All  open </a:t>
            </a:r>
            <a:r>
              <a:rPr lang="en-US" altLang="en-US" sz="2400" dirty="0" err="1"/>
              <a:t>stdio</a:t>
            </a:r>
            <a:r>
              <a:rPr lang="en-US" altLang="en-US" sz="2400" dirty="0"/>
              <a:t>(3) streams are </a:t>
            </a:r>
            <a:r>
              <a:rPr lang="en-US" altLang="en-US" sz="2400" b="1" dirty="0">
                <a:solidFill>
                  <a:srgbClr val="FF0000"/>
                </a:solidFill>
              </a:rPr>
              <a:t>flushed and closed</a:t>
            </a:r>
            <a:r>
              <a:rPr lang="en-US" altLang="en-US" sz="2400" dirty="0"/>
              <a:t>.                </a:t>
            </a:r>
          </a:p>
          <a:p>
            <a:pPr marL="685800" lvl="2" indent="0">
              <a:buNone/>
            </a:pPr>
            <a:r>
              <a:rPr lang="en-US" altLang="en-US" dirty="0"/>
              <a:t>(C standard library - from man 3 exit).  </a:t>
            </a:r>
            <a:r>
              <a:rPr lang="en-US" altLang="en-US" sz="2400" dirty="0"/>
              <a:t> (informally) </a:t>
            </a:r>
          </a:p>
          <a:p>
            <a:pPr marL="342865" lvl="1" indent="0">
              <a:buNone/>
            </a:pPr>
            <a:r>
              <a:rPr lang="en-US" altLang="en-US" sz="2400" dirty="0"/>
              <a:t>  clean shutdown, flush streams, close files, </a:t>
            </a:r>
            <a:r>
              <a:rPr lang="en-US" altLang="en-US" sz="2400" dirty="0" err="1"/>
              <a:t>etc</a:t>
            </a:r>
            <a:endParaRPr lang="en-US" alt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56838" y="2550628"/>
            <a:ext cx="429064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 </a:t>
            </a:r>
            <a:r>
              <a:rPr lang="en-US" sz="2400" dirty="0" err="1"/>
              <a:t>stdlib.h</a:t>
            </a:r>
            <a:r>
              <a:rPr lang="en-US" sz="2400" dirty="0"/>
              <a:t>:</a:t>
            </a:r>
          </a:p>
          <a:p>
            <a:r>
              <a:rPr lang="en-US" sz="2400" dirty="0"/>
              <a:t>	#define EXIT_SUCCESS 0</a:t>
            </a:r>
          </a:p>
          <a:p>
            <a:r>
              <a:rPr lang="en-US" sz="2400" dirty="0"/>
              <a:t>	#define EXIT_FAILURE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540D2-2739-4370-8A25-1750980DB18C}"/>
              </a:ext>
            </a:extLst>
          </p:cNvPr>
          <p:cNvSpPr/>
          <p:nvPr/>
        </p:nvSpPr>
        <p:spPr>
          <a:xfrm>
            <a:off x="727969" y="1012054"/>
            <a:ext cx="10271464" cy="29562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79231" y="143606"/>
            <a:ext cx="9225574" cy="867509"/>
          </a:xfrm>
        </p:spPr>
        <p:txBody>
          <a:bodyPr/>
          <a:lstStyle/>
          <a:p>
            <a:pPr>
              <a:defRPr/>
            </a:pPr>
            <a:r>
              <a:rPr lang="en-US" altLang="en-US" i="1" dirty="0"/>
              <a:t>_exit </a:t>
            </a:r>
            <a:r>
              <a:rPr lang="en-US" altLang="en-US" dirty="0"/>
              <a:t>Function – Use in code for the </a:t>
            </a:r>
            <a:r>
              <a:rPr lang="en-US" altLang="en-US" i="1" dirty="0"/>
              <a:t>child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879231" y="1279526"/>
            <a:ext cx="9618784" cy="5441951"/>
          </a:xfrm>
        </p:spPr>
        <p:txBody>
          <a:bodyPr/>
          <a:lstStyle/>
          <a:p>
            <a:r>
              <a:rPr lang="en-US" altLang="en-US" sz="2400" b="1" dirty="0"/>
              <a:t>_exit()  </a:t>
            </a:r>
          </a:p>
          <a:p>
            <a:pPr lvl="1"/>
            <a:r>
              <a:rPr lang="en-US" altLang="en-US" sz="2200" dirty="0"/>
              <a:t>- </a:t>
            </a:r>
            <a:r>
              <a:rPr lang="en-US" altLang="en-US" sz="2400" dirty="0"/>
              <a:t>The  function  _exit()  terminates the calling process "immediately".  </a:t>
            </a:r>
          </a:p>
          <a:p>
            <a:pPr lvl="1"/>
            <a:r>
              <a:rPr lang="en-US" altLang="en-US" sz="2400" dirty="0"/>
              <a:t>Any open file descriptors belonging to the process are closed; any children of the  process  are  inherited  by  process  1,  </a:t>
            </a:r>
            <a:r>
              <a:rPr lang="en-US" altLang="en-US" sz="2400" dirty="0" err="1"/>
              <a:t>init</a:t>
            </a:r>
            <a:r>
              <a:rPr lang="en-US" altLang="en-US" sz="2400" dirty="0"/>
              <a:t>, and the process’s parent is sent a </a:t>
            </a:r>
            <a:r>
              <a:rPr lang="en-US" altLang="en-US" sz="2400" b="1" dirty="0"/>
              <a:t>SIGCHLD</a:t>
            </a:r>
            <a:r>
              <a:rPr lang="en-US" altLang="en-US" sz="2400" dirty="0"/>
              <a:t> signal. </a:t>
            </a:r>
          </a:p>
          <a:p>
            <a:pPr lvl="1"/>
            <a:r>
              <a:rPr lang="en-US" altLang="en-US" sz="2400" dirty="0"/>
              <a:t>(System call - from man 2 _exit)</a:t>
            </a:r>
          </a:p>
          <a:p>
            <a:pPr marL="685729" lvl="2" indent="0">
              <a:buNone/>
            </a:pPr>
            <a:r>
              <a:rPr lang="en-US" altLang="en-US" dirty="0"/>
              <a:t>(informally) drop out, files are closed but </a:t>
            </a:r>
            <a:r>
              <a:rPr lang="en-US" altLang="en-US" dirty="0">
                <a:solidFill>
                  <a:srgbClr val="FF0000"/>
                </a:solidFill>
              </a:rPr>
              <a:t>streams are not flushed</a:t>
            </a:r>
          </a:p>
          <a:p>
            <a:pPr marL="342865" lvl="1" indent="0">
              <a:buNone/>
            </a:pPr>
            <a:endParaRPr lang="en-US" altLang="en-US" sz="1200" dirty="0">
              <a:solidFill>
                <a:srgbClr val="FF0000"/>
              </a:solidFill>
            </a:endParaRPr>
          </a:p>
          <a:p>
            <a:pPr marL="342865" lvl="1" indent="0">
              <a:buNone/>
            </a:pPr>
            <a:r>
              <a:rPr lang="en-US" altLang="en-US" sz="2200" b="1" dirty="0"/>
              <a:t>Note:</a:t>
            </a:r>
          </a:p>
          <a:p>
            <a:pPr marL="342865" lvl="1" indent="0">
              <a:buNone/>
            </a:pPr>
            <a:r>
              <a:rPr lang="en-US" altLang="en-US" sz="2200" dirty="0"/>
              <a:t>Child and parent could have buffers with a copy of the unflushed data. </a:t>
            </a:r>
          </a:p>
          <a:p>
            <a:pPr marL="342865" lvl="1" indent="0">
              <a:buNone/>
            </a:pPr>
            <a:r>
              <a:rPr lang="en-US" altLang="en-US" sz="2200" dirty="0"/>
              <a:t>If both call exit(), the pending </a:t>
            </a:r>
            <a:r>
              <a:rPr lang="en-US" altLang="en-US" sz="2200" dirty="0" err="1"/>
              <a:t>stdio</a:t>
            </a:r>
            <a:r>
              <a:rPr lang="en-US" altLang="en-US" sz="2200" dirty="0"/>
              <a:t> buffers to be </a:t>
            </a:r>
            <a:r>
              <a:rPr lang="en-US" altLang="en-US" sz="2200" b="1" dirty="0">
                <a:solidFill>
                  <a:srgbClr val="FF0000"/>
                </a:solidFill>
              </a:rPr>
              <a:t>flushed twice</a:t>
            </a:r>
            <a:r>
              <a:rPr lang="en-US" altLang="en-US" sz="2200" dirty="0"/>
              <a:t>. </a:t>
            </a:r>
          </a:p>
          <a:p>
            <a:pPr marL="342865" lvl="1" indent="0">
              <a:buNone/>
            </a:pPr>
            <a:r>
              <a:rPr lang="en-US" altLang="en-US" sz="2800" b="1" dirty="0"/>
              <a:t>Thus, </a:t>
            </a:r>
            <a:r>
              <a:rPr lang="en-US" altLang="en-US" sz="2800" b="1" u="sng" dirty="0"/>
              <a:t>child</a:t>
            </a:r>
            <a:r>
              <a:rPr lang="en-US" altLang="en-US" sz="2800" b="1" dirty="0"/>
              <a:t> should call  _exit()  instead.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7B7589-DB2F-4407-9F21-8206E52DC89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0655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9945</TotalTime>
  <Words>2025</Words>
  <Application>Microsoft Office PowerPoint</Application>
  <PresentationFormat>Widescreen</PresentationFormat>
  <Paragraphs>366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Gill Sans MT</vt:lpstr>
      <vt:lpstr>Times</vt:lpstr>
      <vt:lpstr>Times New Roman</vt:lpstr>
      <vt:lpstr>Trebuchet MS</vt:lpstr>
      <vt:lpstr>Wingdings</vt:lpstr>
      <vt:lpstr>1_Office Theme</vt:lpstr>
      <vt:lpstr>2_Office Theme</vt:lpstr>
      <vt:lpstr>3_Office Theme</vt:lpstr>
      <vt:lpstr>Office Theme</vt:lpstr>
      <vt:lpstr>PowerPoint Presentation</vt:lpstr>
      <vt:lpstr>argc &amp; argv</vt:lpstr>
      <vt:lpstr>PowerPoint Presentation</vt:lpstr>
      <vt:lpstr>PowerPoint Presentation</vt:lpstr>
      <vt:lpstr>PowerPoint Presentation</vt:lpstr>
      <vt:lpstr>PowerPoint Presentation</vt:lpstr>
      <vt:lpstr>Various System Calls for lab10</vt:lpstr>
      <vt:lpstr>exit Function</vt:lpstr>
      <vt:lpstr>_exit Function – Use in code for the child</vt:lpstr>
      <vt:lpstr>_exit Function – Use in code for the child</vt:lpstr>
      <vt:lpstr>execvp Function</vt:lpstr>
      <vt:lpstr>open call  (1 of 5)</vt:lpstr>
      <vt:lpstr>open call  (2 of 5)</vt:lpstr>
      <vt:lpstr>open call  (3 of 5)</vt:lpstr>
      <vt:lpstr>open call  (4 of 5)</vt:lpstr>
      <vt:lpstr>open call  (5 of 5)</vt:lpstr>
      <vt:lpstr>dup2 Function</vt:lpstr>
      <vt:lpstr>close  - Closing Files </vt:lpstr>
      <vt:lpstr>Dealing with Errors</vt:lpstr>
      <vt:lpstr>Error Checking - without calling the function twice</vt:lpstr>
      <vt:lpstr>Error Checking - without calling the function twice</vt:lpstr>
      <vt:lpstr>perror System Call</vt:lpstr>
      <vt:lpstr>Review  Debugging </vt:lpstr>
      <vt:lpstr>What is gdb? </vt:lpstr>
      <vt:lpstr>Using gdb:</vt:lpstr>
      <vt:lpstr>Useful gdb commands</vt:lpstr>
      <vt:lpstr>Gdb commands cont.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Ruthann</dc:creator>
  <cp:lastModifiedBy>Biel, Ruthann</cp:lastModifiedBy>
  <cp:revision>69</cp:revision>
  <cp:lastPrinted>2017-04-18T21:07:15Z</cp:lastPrinted>
  <dcterms:created xsi:type="dcterms:W3CDTF">2016-11-07T16:27:04Z</dcterms:created>
  <dcterms:modified xsi:type="dcterms:W3CDTF">2022-05-12T17:04:57Z</dcterms:modified>
</cp:coreProperties>
</file>