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0" r:id="rId4"/>
    <p:sldId id="290" r:id="rId5"/>
    <p:sldId id="291" r:id="rId6"/>
    <p:sldId id="292" r:id="rId7"/>
    <p:sldId id="296" r:id="rId8"/>
    <p:sldId id="297" r:id="rId9"/>
    <p:sldId id="298" r:id="rId10"/>
    <p:sldId id="299" r:id="rId11"/>
    <p:sldId id="293" r:id="rId12"/>
    <p:sldId id="294" r:id="rId13"/>
    <p:sldId id="295" r:id="rId14"/>
    <p:sldId id="300" r:id="rId15"/>
    <p:sldId id="28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79A"/>
    <a:srgbClr val="6B89B6"/>
    <a:srgbClr val="F0F0F0"/>
    <a:srgbClr val="FA6B00"/>
    <a:srgbClr val="BB2B2A"/>
    <a:srgbClr val="FA6B04"/>
    <a:srgbClr val="FC8604"/>
    <a:srgbClr val="ADCDEA"/>
    <a:srgbClr val="F08519"/>
    <a:srgbClr val="F7E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4757" autoAdjust="0"/>
  </p:normalViewPr>
  <p:slideViewPr>
    <p:cSldViewPr snapToGrid="0">
      <p:cViewPr varScale="1">
        <p:scale>
          <a:sx n="82" d="100"/>
          <a:sy n="82" d="100"/>
        </p:scale>
        <p:origin x="82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t>2018/5/6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t>‹#›</a:t>
            </a:fld>
            <a:endParaRPr lang="zh-CN" altLang="en-US"/>
          </a:p>
        </p:txBody>
      </p:sp>
    </p:spTree>
    <p:extLst>
      <p:ext uri="{BB962C8B-B14F-4D97-AF65-F5344CB8AC3E}">
        <p14:creationId xmlns:p14="http://schemas.microsoft.com/office/powerpoint/2010/main" val="394795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a:t>
            </a:fld>
            <a:endParaRPr lang="zh-CN" altLang="en-US"/>
          </a:p>
        </p:txBody>
      </p:sp>
    </p:spTree>
    <p:extLst>
      <p:ext uri="{BB962C8B-B14F-4D97-AF65-F5344CB8AC3E}">
        <p14:creationId xmlns:p14="http://schemas.microsoft.com/office/powerpoint/2010/main" val="141084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15</a:t>
            </a:fld>
            <a:endParaRPr lang="zh-CN" altLang="en-US"/>
          </a:p>
        </p:txBody>
      </p:sp>
    </p:spTree>
    <p:extLst>
      <p:ext uri="{BB962C8B-B14F-4D97-AF65-F5344CB8AC3E}">
        <p14:creationId xmlns:p14="http://schemas.microsoft.com/office/powerpoint/2010/main" val="1995263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58359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10109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45485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256659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14656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80248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7234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406900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19630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t>‹#›</a:t>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extLst>
      <p:ext uri="{BB962C8B-B14F-4D97-AF65-F5344CB8AC3E}">
        <p14:creationId xmlns:p14="http://schemas.microsoft.com/office/powerpoint/2010/main" val="12734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2018/5/6</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69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57070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pPr/>
              <a:t>2018/5/6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pPr/>
              <a:t>‹#›</a:t>
            </a:fld>
            <a:endParaRPr lang="zh-CN" altLang="en-US" dirty="0"/>
          </a:p>
        </p:txBody>
      </p:sp>
    </p:spTree>
    <p:extLst>
      <p:ext uri="{BB962C8B-B14F-4D97-AF65-F5344CB8AC3E}">
        <p14:creationId xmlns:p14="http://schemas.microsoft.com/office/powerpoint/2010/main" val="50860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egouz.com/europe/finland/"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link.zhihu.com/?target=http://www.seekcy.com/" TargetMode="Externa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item/%E5%8A%9F%E7%8E%87%E8%B0%B1%E5%AF%86%E5%BA%A6" TargetMode="External"/><Relationship Id="rId2" Type="http://schemas.openxmlformats.org/officeDocument/2006/relationships/hyperlink" Target="https://baike.baidu.com/item/%E4%BF%A1%E9%81%93"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baike.baidu.com/item/%E5%AE%9A%E4%BD%8D%E7%B2%BE%E5%BA%A6"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314827" y="2931059"/>
            <a:ext cx="5562346" cy="1015663"/>
          </a:xfrm>
          <a:prstGeom prst="rect">
            <a:avLst/>
          </a:prstGeom>
          <a:noFill/>
        </p:spPr>
        <p:txBody>
          <a:bodyPr wrap="square" rtlCol="0">
            <a:spAutoFit/>
          </a:bodyPr>
          <a:lstStyle/>
          <a:p>
            <a:pPr algn="ct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rPr>
              <a:t>定位技术调研</a:t>
            </a:r>
          </a:p>
        </p:txBody>
      </p:sp>
      <p:sp>
        <p:nvSpPr>
          <p:cNvPr id="15" name="椭圆 14"/>
          <p:cNvSpPr/>
          <p:nvPr/>
        </p:nvSpPr>
        <p:spPr>
          <a:xfrm>
            <a:off x="-190919" y="5948624"/>
            <a:ext cx="1075174" cy="1075174"/>
          </a:xfrm>
          <a:prstGeom prst="ellipse">
            <a:avLst/>
          </a:prstGeom>
          <a:solidFill>
            <a:srgbClr val="2B579A">
              <a:alpha val="88000"/>
            </a:srgbClr>
          </a:solidFill>
          <a:ln>
            <a:noFill/>
          </a:ln>
          <a:effectLst>
            <a:outerShdw blurRad="1651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6" name="椭圆 15"/>
          <p:cNvSpPr/>
          <p:nvPr/>
        </p:nvSpPr>
        <p:spPr>
          <a:xfrm>
            <a:off x="663927" y="5551714"/>
            <a:ext cx="1306286" cy="1306286"/>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7" name="椭圆 16"/>
          <p:cNvSpPr/>
          <p:nvPr/>
        </p:nvSpPr>
        <p:spPr>
          <a:xfrm>
            <a:off x="251208" y="5084466"/>
            <a:ext cx="633047" cy="633047"/>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8" name="椭圆 17"/>
          <p:cNvSpPr/>
          <p:nvPr/>
        </p:nvSpPr>
        <p:spPr>
          <a:xfrm>
            <a:off x="2420981" y="5948624"/>
            <a:ext cx="808156" cy="808156"/>
          </a:xfrm>
          <a:prstGeom prst="ellipse">
            <a:avLst/>
          </a:prstGeom>
          <a:solidFill>
            <a:srgbClr val="2B579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9" name="椭圆 18"/>
          <p:cNvSpPr/>
          <p:nvPr/>
        </p:nvSpPr>
        <p:spPr>
          <a:xfrm>
            <a:off x="2158250" y="4759199"/>
            <a:ext cx="633047" cy="63304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0" name="椭圆 19"/>
          <p:cNvSpPr/>
          <p:nvPr/>
        </p:nvSpPr>
        <p:spPr>
          <a:xfrm>
            <a:off x="3116461" y="6092181"/>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1" name="椭圆 20"/>
          <p:cNvSpPr/>
          <p:nvPr/>
        </p:nvSpPr>
        <p:spPr>
          <a:xfrm>
            <a:off x="1228107" y="5326363"/>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2" name="椭圆 21"/>
          <p:cNvSpPr/>
          <p:nvPr/>
        </p:nvSpPr>
        <p:spPr>
          <a:xfrm>
            <a:off x="261993" y="4262912"/>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3" name="椭圆 22"/>
          <p:cNvSpPr/>
          <p:nvPr/>
        </p:nvSpPr>
        <p:spPr>
          <a:xfrm>
            <a:off x="2035158" y="448826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4" name="椭圆 23"/>
          <p:cNvSpPr/>
          <p:nvPr/>
        </p:nvSpPr>
        <p:spPr>
          <a:xfrm>
            <a:off x="2045575" y="5392246"/>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l="25339" t="72495" r="50054"/>
          <a:stretch/>
        </p:blipFill>
        <p:spPr>
          <a:xfrm rot="8700000" flipV="1">
            <a:off x="8809134" y="1429690"/>
            <a:ext cx="796371" cy="658388"/>
          </a:xfrm>
          <a:prstGeom prst="rect">
            <a:avLst/>
          </a:prstGeom>
        </p:spPr>
      </p:pic>
      <p:sp>
        <p:nvSpPr>
          <p:cNvPr id="26" name="椭圆 25"/>
          <p:cNvSpPr/>
          <p:nvPr/>
        </p:nvSpPr>
        <p:spPr>
          <a:xfrm>
            <a:off x="10078497" y="368586"/>
            <a:ext cx="340243" cy="340243"/>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7" name="椭圆 26"/>
          <p:cNvSpPr/>
          <p:nvPr/>
        </p:nvSpPr>
        <p:spPr>
          <a:xfrm>
            <a:off x="10100170" y="2035804"/>
            <a:ext cx="442259" cy="442259"/>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l="45390" r="29063" b="16156"/>
          <a:stretch/>
        </p:blipFill>
        <p:spPr>
          <a:xfrm rot="8700000" flipV="1">
            <a:off x="10579316" y="755391"/>
            <a:ext cx="826791" cy="2006988"/>
          </a:xfrm>
          <a:prstGeom prst="rect">
            <a:avLst/>
          </a:prstGeom>
        </p:spPr>
      </p:pic>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t="18811" r="58132" b="23781"/>
          <a:stretch/>
        </p:blipFill>
        <p:spPr>
          <a:xfrm rot="8700000" flipV="1">
            <a:off x="11021801" y="-148385"/>
            <a:ext cx="1354979" cy="1374186"/>
          </a:xfrm>
          <a:prstGeom prst="rect">
            <a:avLst/>
          </a:prstGeom>
        </p:spPr>
      </p:pic>
      <p:sp>
        <p:nvSpPr>
          <p:cNvPr id="2" name="文本框 1">
            <a:extLst>
              <a:ext uri="{FF2B5EF4-FFF2-40B4-BE49-F238E27FC236}">
                <a16:creationId xmlns:a16="http://schemas.microsoft.com/office/drawing/2014/main" id="{2502F52D-0E81-4489-8354-C643D6063C56}"/>
              </a:ext>
            </a:extLst>
          </p:cNvPr>
          <p:cNvSpPr txBox="1"/>
          <p:nvPr/>
        </p:nvSpPr>
        <p:spPr>
          <a:xfrm>
            <a:off x="6096000" y="4713614"/>
            <a:ext cx="313197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Xiaochong Jiang</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09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8"/>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9"/>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0"/>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1"/>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fltVal val="0"/>
                                          </p:val>
                                        </p:tav>
                                        <p:tav tm="100000">
                                          <p:val>
                                            <p:strVal val="#ppt_w"/>
                                          </p:val>
                                        </p:tav>
                                      </p:tavLst>
                                    </p:anim>
                                    <p:anim calcmode="lin" valueType="num">
                                      <p:cBhvr>
                                        <p:cTn id="50" dur="1000" fill="hold"/>
                                        <p:tgtEl>
                                          <p:spTgt spid="22"/>
                                        </p:tgtEl>
                                        <p:attrNameLst>
                                          <p:attrName>ppt_h</p:attrName>
                                        </p:attrNameLst>
                                      </p:cBhvr>
                                      <p:tavLst>
                                        <p:tav tm="0">
                                          <p:val>
                                            <p:fltVal val="0"/>
                                          </p:val>
                                        </p:tav>
                                        <p:tav tm="100000">
                                          <p:val>
                                            <p:strVal val="#ppt_h"/>
                                          </p:val>
                                        </p:tav>
                                      </p:tavLst>
                                    </p:anim>
                                    <p:anim calcmode="lin" valueType="num">
                                      <p:cBhvr>
                                        <p:cTn id="5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2"/>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ppt_w</p:attrName>
                                        </p:attrNameLst>
                                      </p:cBhvr>
                                      <p:tavLst>
                                        <p:tav tm="0">
                                          <p:val>
                                            <p:fltVal val="0"/>
                                          </p:val>
                                        </p:tav>
                                        <p:tav tm="100000">
                                          <p:val>
                                            <p:strVal val="#ppt_w"/>
                                          </p:val>
                                        </p:tav>
                                      </p:tavLst>
                                    </p:anim>
                                    <p:anim calcmode="lin" valueType="num">
                                      <p:cBhvr>
                                        <p:cTn id="56" dur="1000" fill="hold"/>
                                        <p:tgtEl>
                                          <p:spTgt spid="23"/>
                                        </p:tgtEl>
                                        <p:attrNameLst>
                                          <p:attrName>ppt_h</p:attrName>
                                        </p:attrNameLst>
                                      </p:cBhvr>
                                      <p:tavLst>
                                        <p:tav tm="0">
                                          <p:val>
                                            <p:fltVal val="0"/>
                                          </p:val>
                                        </p:tav>
                                        <p:tav tm="100000">
                                          <p:val>
                                            <p:strVal val="#ppt_h"/>
                                          </p:val>
                                        </p:tav>
                                      </p:tavLst>
                                    </p:anim>
                                    <p:anim calcmode="lin" valueType="num">
                                      <p:cBhvr>
                                        <p:cTn id="5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3"/>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4"/>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1000" fill="hold"/>
                                        <p:tgtEl>
                                          <p:spTgt spid="26"/>
                                        </p:tgtEl>
                                        <p:attrNameLst>
                                          <p:attrName>ppt_w</p:attrName>
                                        </p:attrNameLst>
                                      </p:cBhvr>
                                      <p:tavLst>
                                        <p:tav tm="0">
                                          <p:val>
                                            <p:fltVal val="0"/>
                                          </p:val>
                                        </p:tav>
                                        <p:tav tm="100000">
                                          <p:val>
                                            <p:strVal val="#ppt_w"/>
                                          </p:val>
                                        </p:tav>
                                      </p:tavLst>
                                    </p:anim>
                                    <p:anim calcmode="lin" valueType="num">
                                      <p:cBhvr>
                                        <p:cTn id="68" dur="1000" fill="hold"/>
                                        <p:tgtEl>
                                          <p:spTgt spid="26"/>
                                        </p:tgtEl>
                                        <p:attrNameLst>
                                          <p:attrName>ppt_h</p:attrName>
                                        </p:attrNameLst>
                                      </p:cBhvr>
                                      <p:tavLst>
                                        <p:tav tm="0">
                                          <p:val>
                                            <p:fltVal val="0"/>
                                          </p:val>
                                        </p:tav>
                                        <p:tav tm="100000">
                                          <p:val>
                                            <p:strVal val="#ppt_h"/>
                                          </p:val>
                                        </p:tav>
                                      </p:tavLst>
                                    </p:anim>
                                    <p:anim calcmode="lin" valueType="num">
                                      <p:cBhvr>
                                        <p:cTn id="6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6"/>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1000" fill="hold"/>
                                        <p:tgtEl>
                                          <p:spTgt spid="27"/>
                                        </p:tgtEl>
                                        <p:attrNameLst>
                                          <p:attrName>ppt_w</p:attrName>
                                        </p:attrNameLst>
                                      </p:cBhvr>
                                      <p:tavLst>
                                        <p:tav tm="0">
                                          <p:val>
                                            <p:fltVal val="0"/>
                                          </p:val>
                                        </p:tav>
                                        <p:tav tm="100000">
                                          <p:val>
                                            <p:strVal val="#ppt_w"/>
                                          </p:val>
                                        </p:tav>
                                      </p:tavLst>
                                    </p:anim>
                                    <p:anim calcmode="lin" valueType="num">
                                      <p:cBhvr>
                                        <p:cTn id="74" dur="1000" fill="hold"/>
                                        <p:tgtEl>
                                          <p:spTgt spid="27"/>
                                        </p:tgtEl>
                                        <p:attrNameLst>
                                          <p:attrName>ppt_h</p:attrName>
                                        </p:attrNameLst>
                                      </p:cBhvr>
                                      <p:tavLst>
                                        <p:tav tm="0">
                                          <p:val>
                                            <p:fltVal val="0"/>
                                          </p:val>
                                        </p:tav>
                                        <p:tav tm="100000">
                                          <p:val>
                                            <p:strVal val="#ppt_h"/>
                                          </p:val>
                                        </p:tav>
                                      </p:tavLst>
                                    </p:anim>
                                    <p:anim calcmode="lin" valueType="num">
                                      <p:cBhvr>
                                        <p:cTn id="75"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7"/>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8"/>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1000" fill="hold"/>
                                        <p:tgtEl>
                                          <p:spTgt spid="29"/>
                                        </p:tgtEl>
                                        <p:attrNameLst>
                                          <p:attrName>ppt_w</p:attrName>
                                        </p:attrNameLst>
                                      </p:cBhvr>
                                      <p:tavLst>
                                        <p:tav tm="0">
                                          <p:val>
                                            <p:fltVal val="0"/>
                                          </p:val>
                                        </p:tav>
                                        <p:tav tm="100000">
                                          <p:val>
                                            <p:strVal val="#ppt_w"/>
                                          </p:val>
                                        </p:tav>
                                      </p:tavLst>
                                    </p:anim>
                                    <p:anim calcmode="lin" valueType="num">
                                      <p:cBhvr>
                                        <p:cTn id="86" dur="1000" fill="hold"/>
                                        <p:tgtEl>
                                          <p:spTgt spid="29"/>
                                        </p:tgtEl>
                                        <p:attrNameLst>
                                          <p:attrName>ppt_h</p:attrName>
                                        </p:attrNameLst>
                                      </p:cBhvr>
                                      <p:tavLst>
                                        <p:tav tm="0">
                                          <p:val>
                                            <p:fltVal val="0"/>
                                          </p:val>
                                        </p:tav>
                                        <p:tav tm="100000">
                                          <p:val>
                                            <p:strVal val="#ppt_h"/>
                                          </p:val>
                                        </p:tav>
                                      </p:tavLst>
                                    </p:anim>
                                    <p:anim calcmode="lin" valueType="num">
                                      <p:cBhvr>
                                        <p:cTn id="8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29"/>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1000" fill="hold"/>
                                        <p:tgtEl>
                                          <p:spTgt spid="25"/>
                                        </p:tgtEl>
                                        <p:attrNameLst>
                                          <p:attrName>ppt_w</p:attrName>
                                        </p:attrNameLst>
                                      </p:cBhvr>
                                      <p:tavLst>
                                        <p:tav tm="0">
                                          <p:val>
                                            <p:fltVal val="0"/>
                                          </p:val>
                                        </p:tav>
                                        <p:tav tm="100000">
                                          <p:val>
                                            <p:strVal val="#ppt_w"/>
                                          </p:val>
                                        </p:tav>
                                      </p:tavLst>
                                    </p:anim>
                                    <p:anim calcmode="lin" valueType="num">
                                      <p:cBhvr>
                                        <p:cTn id="92" dur="1000" fill="hold"/>
                                        <p:tgtEl>
                                          <p:spTgt spid="25"/>
                                        </p:tgtEl>
                                        <p:attrNameLst>
                                          <p:attrName>ppt_h</p:attrName>
                                        </p:attrNameLst>
                                      </p:cBhvr>
                                      <p:tavLst>
                                        <p:tav tm="0">
                                          <p:val>
                                            <p:fltVal val="0"/>
                                          </p:val>
                                        </p:tav>
                                        <p:tav tm="100000">
                                          <p:val>
                                            <p:strVal val="#ppt_h"/>
                                          </p:val>
                                        </p:tav>
                                      </p:tavLst>
                                    </p:anim>
                                    <p:anim calcmode="lin" valueType="num">
                                      <p:cBhvr>
                                        <p:cTn id="9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1000"/>
                                        <p:tgtEl>
                                          <p:spTgt spid="8"/>
                                        </p:tgtEl>
                                      </p:cBhvr>
                                    </p:animEffect>
                                    <p:anim calcmode="lin" valueType="num">
                                      <p:cBhvr>
                                        <p:cTn id="100" dur="1000" fill="hold"/>
                                        <p:tgtEl>
                                          <p:spTgt spid="8"/>
                                        </p:tgtEl>
                                        <p:attrNameLst>
                                          <p:attrName>ppt_x</p:attrName>
                                        </p:attrNameLst>
                                      </p:cBhvr>
                                      <p:tavLst>
                                        <p:tav tm="0">
                                          <p:val>
                                            <p:strVal val="#ppt_x"/>
                                          </p:val>
                                        </p:tav>
                                        <p:tav tm="100000">
                                          <p:val>
                                            <p:strVal val="#ppt_x"/>
                                          </p:val>
                                        </p:tav>
                                      </p:tavLst>
                                    </p:anim>
                                    <p:anim calcmode="lin" valueType="num">
                                      <p:cBhvr>
                                        <p:cTn id="10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03853" y="1402438"/>
            <a:ext cx="10677437"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）基于时间的定位方法：在基于时间的定位方法中，决定两节点之间距离的是信号的传播速度和从发送节点到接收节点的传输时间。基于时间的定位分为基于到达时间的定位（</a:t>
            </a:r>
            <a:r>
              <a:rPr lang="en-US" altLang="zh-CN" sz="2400" dirty="0">
                <a:latin typeface="微软雅黑" panose="020B0503020204020204" pitchFamily="34" charset="-122"/>
                <a:ea typeface="微软雅黑" panose="020B0503020204020204" pitchFamily="34" charset="-122"/>
              </a:rPr>
              <a:t>time of arrival TOA</a:t>
            </a:r>
            <a:r>
              <a:rPr lang="zh-CN" altLang="zh-CN" sz="2400" dirty="0">
                <a:latin typeface="微软雅黑" panose="020B0503020204020204" pitchFamily="34" charset="-122"/>
                <a:ea typeface="微软雅黑" panose="020B0503020204020204" pitchFamily="34" charset="-122"/>
              </a:rPr>
              <a:t>）和基于到达时间差的定位（</a:t>
            </a:r>
            <a:r>
              <a:rPr lang="en-US" altLang="zh-CN" sz="2400" dirty="0">
                <a:latin typeface="微软雅黑" panose="020B0503020204020204" pitchFamily="34" charset="-122"/>
                <a:ea typeface="微软雅黑" panose="020B0503020204020204" pitchFamily="34" charset="-122"/>
              </a:rPr>
              <a:t>time difference of arrival TDOA</a:t>
            </a:r>
            <a:r>
              <a:rPr lang="zh-CN" altLang="zh-CN" sz="2400" dirty="0">
                <a:latin typeface="微软雅黑" panose="020B0503020204020204" pitchFamily="34" charset="-122"/>
                <a:ea typeface="微软雅黑" panose="020B0503020204020204" pitchFamily="34" charset="-122"/>
              </a:rPr>
              <a:t>）。基于到达时间定位需要发送方和接收方的时间同步，基于到达时间差的定位方法只需要接收方的时间同步。这种方法相对其他方法来说最主要的挑战是时间同步，并且信号传播速度越快，误差越大。同时，在室内情况下，多径效应将会对这种方法提出很大的挑战。</a:t>
            </a: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solidFill>
                  <a:srgbClr val="2B579A"/>
                </a:solidFill>
                <a:latin typeface="微软雅黑" panose="020B0503020204020204" pitchFamily="34" charset="-122"/>
                <a:ea typeface="微软雅黑" panose="020B0503020204020204" pitchFamily="34" charset="-122"/>
              </a:rPr>
              <a:t>无线信号定位常用算法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67E8801D-0ABB-4F05-9E6D-58AB4EABDCD3}"/>
              </a:ext>
            </a:extLst>
          </p:cNvPr>
          <p:cNvPicPr/>
          <p:nvPr/>
        </p:nvPicPr>
        <p:blipFill>
          <a:blip r:embed="rId2">
            <a:extLst>
              <a:ext uri="{28A0092B-C50C-407E-A947-70E740481C1C}">
                <a14:useLocalDpi xmlns:a14="http://schemas.microsoft.com/office/drawing/2010/main" val="0"/>
              </a:ext>
            </a:extLst>
          </a:blip>
          <a:stretch>
            <a:fillRect/>
          </a:stretch>
        </p:blipFill>
        <p:spPr>
          <a:xfrm>
            <a:off x="2100822" y="3806888"/>
            <a:ext cx="4785170" cy="2771193"/>
          </a:xfrm>
          <a:prstGeom prst="rect">
            <a:avLst/>
          </a:prstGeom>
        </p:spPr>
      </p:pic>
    </p:spTree>
    <p:extLst>
      <p:ext uri="{BB962C8B-B14F-4D97-AF65-F5344CB8AC3E}">
        <p14:creationId xmlns:p14="http://schemas.microsoft.com/office/powerpoint/2010/main" val="3163129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03853" y="1402438"/>
            <a:ext cx="10677437"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panose="020B0503020204020204" pitchFamily="34" charset="-122"/>
                <a:ea typeface="微软雅黑" panose="020B0503020204020204" pitchFamily="34" charset="-122"/>
              </a:rPr>
              <a:t>惯性传感器包括加速度计和陀螺仪等，可测量加速度和角速度。通过对运动传感器的信息进行整合计算，不断更新待移动点的位置和速度。通过对加速度进行积分，可以知道待移动点的位置变化、速度变化，通过对角速度进行积分，可以得到移动点的方向变化。</a:t>
            </a:r>
          </a:p>
          <a:p>
            <a:r>
              <a:rPr lang="zh-CN" altLang="zh-CN" sz="2400" dirty="0">
                <a:latin typeface="微软雅黑" panose="020B0503020204020204" pitchFamily="34" charset="-122"/>
                <a:ea typeface="微软雅黑" panose="020B0503020204020204" pitchFamily="34" charset="-122"/>
              </a:rPr>
              <a:t>惯性传感器定位于其他方法的不同之处在于，不需要事先布置基站或对室内情况有预先了解，所以在救援人员追踪方面有重要应用，因为在这种情况下，室内的无线信号可能受到强烈干扰、基站可能无法正产工作、或救援环境未知。在无线信号难以正常运行时，惯性传感器定位则成为最优选择。另外，由于现在手机中多带有惯性传感器，所以惯性传感器定位也有易于普及的硬件条件。</a:t>
            </a: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solidFill>
                  <a:srgbClr val="2B579A"/>
                </a:solidFill>
                <a:latin typeface="微软雅黑" panose="020B0503020204020204" pitchFamily="34" charset="-122"/>
                <a:ea typeface="微软雅黑" panose="020B0503020204020204" pitchFamily="34" charset="-122"/>
              </a:rPr>
              <a:t>惯性导航</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3D4A2F8B-B0B4-46D3-AD64-4F144AB1B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751" y="4583363"/>
            <a:ext cx="2574003" cy="2191297"/>
          </a:xfrm>
          <a:prstGeom prst="rect">
            <a:avLst/>
          </a:prstGeom>
        </p:spPr>
      </p:pic>
    </p:spTree>
    <p:extLst>
      <p:ext uri="{BB962C8B-B14F-4D97-AF65-F5344CB8AC3E}">
        <p14:creationId xmlns:p14="http://schemas.microsoft.com/office/powerpoint/2010/main" val="2750880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id="{FF857B7C-FDB1-4CE6-ACA0-2D24B6D3DC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320" r="6320"/>
          <a:stretch>
            <a:fillRect/>
          </a:stretch>
        </p:blipFill>
        <p:spPr>
          <a:xfrm>
            <a:off x="285750" y="601663"/>
            <a:ext cx="6586538" cy="5654675"/>
          </a:xfrm>
          <a:effectLst>
            <a:outerShdw blurRad="152400" dist="114300" dir="2700000" algn="tl" rotWithShape="0">
              <a:prstClr val="black">
                <a:alpha val="40000"/>
              </a:prstClr>
            </a:outerShdw>
          </a:effectLst>
        </p:spPr>
      </p:pic>
      <p:sp>
        <p:nvSpPr>
          <p:cNvPr id="4" name="文本框 3"/>
          <p:cNvSpPr txBox="1"/>
          <p:nvPr/>
        </p:nvSpPr>
        <p:spPr>
          <a:xfrm>
            <a:off x="7128588" y="761992"/>
            <a:ext cx="4235374" cy="1631216"/>
          </a:xfrm>
          <a:prstGeom prst="rect">
            <a:avLst/>
          </a:prstGeom>
          <a:noFill/>
        </p:spPr>
        <p:txBody>
          <a:bodyPr wrap="square" rtlCol="0">
            <a:spAutoFit/>
          </a:bodyPr>
          <a:lstStyle/>
          <a:p>
            <a:r>
              <a:rPr lang="en-US" altLang="zh-CN" sz="2000" dirty="0"/>
              <a:t>SLAM (simultaneous localization and mapping)</a:t>
            </a:r>
            <a:r>
              <a:rPr lang="zh-CN" altLang="zh-CN" sz="2000" dirty="0"/>
              <a:t>即时定位与地图构建，或并发建图与定位目前用在</a:t>
            </a:r>
            <a:r>
              <a:rPr lang="en-US" altLang="zh-CN" sz="2000" dirty="0"/>
              <a:t>SLAM</a:t>
            </a:r>
            <a:r>
              <a:rPr lang="zh-CN" altLang="zh-CN" sz="2000" dirty="0"/>
              <a:t>上的</a:t>
            </a:r>
            <a:r>
              <a:rPr lang="en-US" altLang="zh-CN" sz="2000" dirty="0"/>
              <a:t>Sensor</a:t>
            </a:r>
            <a:r>
              <a:rPr lang="zh-CN" altLang="zh-CN" sz="2000" dirty="0"/>
              <a:t>主要分两大类，激光雷达和摄像头。</a:t>
            </a:r>
          </a:p>
        </p:txBody>
      </p:sp>
      <p:sp>
        <p:nvSpPr>
          <p:cNvPr id="8" name="椭圆 7"/>
          <p:cNvSpPr/>
          <p:nvPr/>
        </p:nvSpPr>
        <p:spPr>
          <a:xfrm>
            <a:off x="11363962" y="75278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681209" y="1322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61062" y="54092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A5989463-EA82-4529-9B3A-ABB7DB037142}"/>
              </a:ext>
            </a:extLst>
          </p:cNvPr>
          <p:cNvPicPr/>
          <p:nvPr/>
        </p:nvPicPr>
        <p:blipFill>
          <a:blip r:embed="rId3"/>
          <a:stretch>
            <a:fillRect/>
          </a:stretch>
        </p:blipFill>
        <p:spPr>
          <a:xfrm>
            <a:off x="7679093" y="2789853"/>
            <a:ext cx="2829415" cy="3750907"/>
          </a:xfrm>
          <a:prstGeom prst="rect">
            <a:avLst/>
          </a:prstGeom>
        </p:spPr>
      </p:pic>
    </p:spTree>
    <p:extLst>
      <p:ext uri="{BB962C8B-B14F-4D97-AF65-F5344CB8AC3E}">
        <p14:creationId xmlns:p14="http://schemas.microsoft.com/office/powerpoint/2010/main" val="3342807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31846" y="1331835"/>
            <a:ext cx="5980921"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地磁场定位导航地图系统是一个利用地磁进行室内导航的移动地图应用，通过识别地球每个位置独特的地磁进行定位。</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IndoorAtlas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是有</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hlinkClick r:id="rId2"/>
              </a:rPr>
              <a:t>芬兰</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奥卢大学</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(University of Oulu)</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的一个研究团队开发的移动地图应用，可以通过识别不同地点的地磁，帮助用户进行室内导。航</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IndoorAtlas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通过识别地球每个位置独特的地磁进行定位，它甚至可以在没有无线信号的区域进行工作。</a:t>
            </a: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solidFill>
                  <a:srgbClr val="2B579A"/>
                </a:solidFill>
                <a:latin typeface="微软雅黑" panose="020B0503020204020204" pitchFamily="34" charset="-122"/>
                <a:ea typeface="微软雅黑" panose="020B0503020204020204" pitchFamily="34" charset="-122"/>
              </a:rPr>
              <a:t>地磁导航</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AA491C0-88E4-4AEC-918A-01D38828A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252" y="1609142"/>
            <a:ext cx="4886325" cy="3905250"/>
          </a:xfrm>
          <a:prstGeom prst="rect">
            <a:avLst/>
          </a:prstGeom>
        </p:spPr>
      </p:pic>
    </p:spTree>
    <p:extLst>
      <p:ext uri="{BB962C8B-B14F-4D97-AF65-F5344CB8AC3E}">
        <p14:creationId xmlns:p14="http://schemas.microsoft.com/office/powerpoint/2010/main" val="2340333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03853" y="1402438"/>
            <a:ext cx="10677437"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现在是市面上导航技术大多数都是：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无线信号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惯性定位</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SLAM+</a:t>
            </a:r>
            <a:r>
              <a:rPr lang="zh-CN" altLang="en-US" dirty="0">
                <a:latin typeface="微软雅黑" panose="020B0503020204020204" pitchFamily="34" charset="-122"/>
                <a:ea typeface="微软雅黑" panose="020B0503020204020204" pitchFamily="34" charset="-122"/>
              </a:rPr>
              <a:t>惯性定位</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地磁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惯性定位</a:t>
            </a:r>
            <a:endParaRPr lang="en-US" altLang="zh-CN" dirty="0">
              <a:latin typeface="微软雅黑" panose="020B0503020204020204" pitchFamily="34" charset="-122"/>
              <a:ea typeface="微软雅黑" panose="020B0503020204020204" pitchFamily="34" charset="-122"/>
            </a:endParaRPr>
          </a:p>
          <a:p>
            <a:endParaRPr lang="zh-CN" altLang="zh-CN" dirty="0">
              <a:latin typeface="微软雅黑" panose="020B0503020204020204" pitchFamily="34" charset="-122"/>
              <a:ea typeface="微软雅黑" panose="020B0503020204020204" pitchFamily="34" charset="-122"/>
            </a:endParaRP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solidFill>
                  <a:srgbClr val="2B579A"/>
                </a:solidFill>
                <a:latin typeface="微软雅黑" panose="020B0503020204020204" pitchFamily="34" charset="-122"/>
                <a:ea typeface="微软雅黑" panose="020B0503020204020204" pitchFamily="34" charset="-122"/>
              </a:rPr>
              <a:t>无线信号定位常用算法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976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1951" y="6376072"/>
            <a:ext cx="688803" cy="688803"/>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93252" y="5853372"/>
            <a:ext cx="688807" cy="688807"/>
          </a:xfrm>
          <a:prstGeom prst="ellipse">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25011" y="6225460"/>
            <a:ext cx="786258" cy="7862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06377" y="5769939"/>
            <a:ext cx="1284592" cy="1284592"/>
          </a:xfrm>
          <a:prstGeom prst="ellipse">
            <a:avLst/>
          </a:prstGeom>
          <a:solidFill>
            <a:srgbClr val="2B579A"/>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386077" y="5857394"/>
            <a:ext cx="497256" cy="497256"/>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65421" y="5760710"/>
            <a:ext cx="331504" cy="331504"/>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60981" y="3013502"/>
            <a:ext cx="5091289" cy="830997"/>
          </a:xfrm>
          <a:prstGeom prst="rect">
            <a:avLst/>
          </a:prstGeom>
          <a:noFill/>
        </p:spPr>
        <p:txBody>
          <a:bodyPr wrap="square" rtlCol="0">
            <a:spAutoFit/>
          </a:bodyPr>
          <a:lstStyle/>
          <a:p>
            <a:pPr algn="ctr"/>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rPr>
              <a:t>谢谢观赏！</a:t>
            </a:r>
          </a:p>
        </p:txBody>
      </p:sp>
      <p:sp>
        <p:nvSpPr>
          <p:cNvPr id="16" name="椭圆 15"/>
          <p:cNvSpPr/>
          <p:nvPr/>
        </p:nvSpPr>
        <p:spPr>
          <a:xfrm flipV="1">
            <a:off x="3133630" y="-278588"/>
            <a:ext cx="1328050" cy="1328050"/>
          </a:xfrm>
          <a:prstGeom prst="ellipse">
            <a:avLst/>
          </a:prstGeom>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V="1">
            <a:off x="4771824" y="-318612"/>
            <a:ext cx="777821" cy="777821"/>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V="1">
            <a:off x="5834776" y="271636"/>
            <a:ext cx="777826" cy="777826"/>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flipV="1">
            <a:off x="7112799" y="-258585"/>
            <a:ext cx="887871" cy="8878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8333916" y="-306931"/>
            <a:ext cx="1450608" cy="1450608"/>
          </a:xfrm>
          <a:prstGeom prst="ellipse">
            <a:avLst/>
          </a:prstGeom>
          <a:solidFill>
            <a:srgbClr val="2B579A">
              <a:alpha val="72000"/>
            </a:srgb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V="1">
            <a:off x="2286980" y="511738"/>
            <a:ext cx="561520" cy="561520"/>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V="1">
            <a:off x="1533824" y="-368602"/>
            <a:ext cx="786975" cy="786975"/>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V="1">
            <a:off x="10117770" y="483400"/>
            <a:ext cx="561520" cy="5615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V="1">
            <a:off x="6819661" y="779752"/>
            <a:ext cx="374347" cy="374347"/>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729" y="4868087"/>
            <a:ext cx="4139025" cy="3061409"/>
          </a:xfrm>
          <a:prstGeom prst="rect">
            <a:avLst/>
          </a:prstGeom>
        </p:spPr>
      </p:pic>
    </p:spTree>
    <p:extLst>
      <p:ext uri="{BB962C8B-B14F-4D97-AF65-F5344CB8AC3E}">
        <p14:creationId xmlns:p14="http://schemas.microsoft.com/office/powerpoint/2010/main" val="1694640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899138" y="2228409"/>
            <a:ext cx="1219200" cy="2401182"/>
            <a:chOff x="1899138" y="1774372"/>
            <a:chExt cx="1219200" cy="2401182"/>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138" y="1774372"/>
              <a:ext cx="1219200" cy="1219200"/>
            </a:xfrm>
            <a:prstGeom prst="rect">
              <a:avLst/>
            </a:prstGeom>
          </p:spPr>
        </p:pic>
        <p:sp>
          <p:nvSpPr>
            <p:cNvPr id="3" name="文本框 2"/>
            <p:cNvSpPr txBox="1"/>
            <p:nvPr/>
          </p:nvSpPr>
          <p:spPr>
            <a:xfrm>
              <a:off x="1934382" y="3206058"/>
              <a:ext cx="1148712" cy="969496"/>
            </a:xfrm>
            <a:prstGeom prst="rect">
              <a:avLst/>
            </a:prstGeom>
            <a:noFill/>
          </p:spPr>
          <p:txBody>
            <a:bodyPr wrap="none" rtlCol="0">
              <a:spAutoFit/>
            </a:bodyPr>
            <a:lstStyle/>
            <a:p>
              <a:pPr algn="ctr">
                <a:lnSpc>
                  <a:spcPct val="150000"/>
                </a:lnSpc>
              </a:pPr>
              <a:r>
                <a:rPr lang="zh-CN" altLang="en-US" sz="2400" b="1" dirty="0">
                  <a:latin typeface="微软雅黑" panose="020B0503020204020204" pitchFamily="34" charset="-122"/>
                  <a:ea typeface="微软雅黑" panose="020B0503020204020204" pitchFamily="34" charset="-122"/>
                </a:rPr>
                <a:t>目  录</a:t>
              </a:r>
              <a:endParaRPr lang="en-US" altLang="zh-CN" sz="2400" b="1" dirty="0">
                <a:latin typeface="微软雅黑" panose="020B0503020204020204" pitchFamily="34" charset="-122"/>
                <a:ea typeface="微软雅黑" panose="020B0503020204020204" pitchFamily="34" charset="-122"/>
              </a:endParaRPr>
            </a:p>
            <a:p>
              <a:pPr algn="ctr">
                <a:lnSpc>
                  <a:spcPct val="150000"/>
                </a:lnSpc>
              </a:pPr>
              <a:r>
                <a:rPr lang="en-US" altLang="zh-CN" sz="1400" dirty="0">
                  <a:latin typeface="微软雅黑" panose="020B0503020204020204" pitchFamily="34" charset="-122"/>
                  <a:ea typeface="微软雅黑" panose="020B0503020204020204" pitchFamily="34" charset="-122"/>
                </a:rPr>
                <a:t>CONTENTS</a:t>
              </a:r>
              <a:endParaRPr lang="zh-CN" altLang="en-US" sz="1400" dirty="0">
                <a:latin typeface="微软雅黑" panose="020B0503020204020204" pitchFamily="34" charset="-122"/>
                <a:ea typeface="微软雅黑" panose="020B0503020204020204" pitchFamily="34" charset="-122"/>
              </a:endParaRPr>
            </a:p>
          </p:txBody>
        </p:sp>
      </p:grpSp>
      <p:sp>
        <p:nvSpPr>
          <p:cNvPr id="8" name="椭圆 7"/>
          <p:cNvSpPr/>
          <p:nvPr/>
        </p:nvSpPr>
        <p:spPr>
          <a:xfrm>
            <a:off x="5310194" y="2418299"/>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02</a:t>
            </a:r>
            <a:endParaRPr lang="zh-CN" altLang="en-US" dirty="0">
              <a:latin typeface="Segoe UI Emoji" panose="020B0502040204020203" pitchFamily="34" charset="0"/>
              <a:ea typeface="微软雅黑" panose="020B0503020204020204" pitchFamily="34" charset="-122"/>
            </a:endParaRPr>
          </a:p>
        </p:txBody>
      </p:sp>
      <p:sp>
        <p:nvSpPr>
          <p:cNvPr id="11" name="椭圆 10"/>
          <p:cNvSpPr/>
          <p:nvPr/>
        </p:nvSpPr>
        <p:spPr>
          <a:xfrm>
            <a:off x="5310194" y="3805337"/>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03</a:t>
            </a:r>
            <a:endParaRPr lang="zh-CN" altLang="en-US" dirty="0">
              <a:latin typeface="Segoe UI Emoji" panose="020B0502040204020203" pitchFamily="34" charset="0"/>
              <a:ea typeface="微软雅黑" panose="020B0503020204020204" pitchFamily="34" charset="-122"/>
            </a:endParaRPr>
          </a:p>
        </p:txBody>
      </p:sp>
      <p:sp>
        <p:nvSpPr>
          <p:cNvPr id="14" name="椭圆 13"/>
          <p:cNvSpPr/>
          <p:nvPr/>
        </p:nvSpPr>
        <p:spPr>
          <a:xfrm>
            <a:off x="5310194" y="5192376"/>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04</a:t>
            </a:r>
            <a:endParaRPr lang="zh-CN" altLang="en-US" dirty="0">
              <a:latin typeface="Segoe UI Emoji" panose="020B0502040204020203" pitchFamily="34" charset="0"/>
              <a:ea typeface="微软雅黑" panose="020B0503020204020204" pitchFamily="34" charset="-122"/>
            </a:endParaRPr>
          </a:p>
        </p:txBody>
      </p:sp>
      <p:sp>
        <p:nvSpPr>
          <p:cNvPr id="28" name="椭圆 27"/>
          <p:cNvSpPr/>
          <p:nvPr/>
        </p:nvSpPr>
        <p:spPr>
          <a:xfrm>
            <a:off x="5310194" y="1031261"/>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Segoe UI Emoji" panose="020B0502040204020203" pitchFamily="34" charset="0"/>
                <a:ea typeface="Segoe UI Emoji" panose="020B0502040204020203" pitchFamily="34" charset="0"/>
              </a:rPr>
              <a:t>01</a:t>
            </a:r>
            <a:endParaRPr lang="zh-CN" altLang="en-US" dirty="0">
              <a:latin typeface="Segoe UI Emoji" panose="020B0502040204020203" pitchFamily="34" charset="0"/>
              <a:ea typeface="微软雅黑" panose="020B0503020204020204" pitchFamily="34" charset="-122"/>
            </a:endParaRPr>
          </a:p>
        </p:txBody>
      </p:sp>
      <p:sp>
        <p:nvSpPr>
          <p:cNvPr id="29" name="文本框 28"/>
          <p:cNvSpPr txBox="1"/>
          <p:nvPr/>
        </p:nvSpPr>
        <p:spPr>
          <a:xfrm>
            <a:off x="6625648" y="1148387"/>
            <a:ext cx="1723549" cy="400110"/>
          </a:xfrm>
          <a:prstGeom prst="rect">
            <a:avLst/>
          </a:prstGeom>
          <a:noFill/>
        </p:spPr>
        <p:txBody>
          <a:bodyPr wrap="none" rtlCol="0">
            <a:spAutoFit/>
          </a:bodyPr>
          <a:lstStyle/>
          <a:p>
            <a:r>
              <a:rPr lang="zh-CN" altLang="zh-CN" sz="2000" dirty="0">
                <a:solidFill>
                  <a:schemeClr val="tx1">
                    <a:lumMod val="75000"/>
                    <a:lumOff val="25000"/>
                  </a:schemeClr>
                </a:solidFill>
                <a:latin typeface="Arial" panose="020B0604020202020204" pitchFamily="34" charset="0"/>
                <a:ea typeface="微软雅黑" panose="020B0503020204020204" pitchFamily="34" charset="-122"/>
              </a:rPr>
              <a:t>基于无线信号</a:t>
            </a:r>
          </a:p>
        </p:txBody>
      </p:sp>
      <p:sp>
        <p:nvSpPr>
          <p:cNvPr id="30" name="文本框 29"/>
          <p:cNvSpPr txBox="1"/>
          <p:nvPr/>
        </p:nvSpPr>
        <p:spPr>
          <a:xfrm>
            <a:off x="6625648" y="2540456"/>
            <a:ext cx="1980029" cy="400110"/>
          </a:xfrm>
          <a:prstGeom prst="rect">
            <a:avLst/>
          </a:prstGeom>
          <a:noFill/>
        </p:spPr>
        <p:txBody>
          <a:bodyPr wrap="none" rtlCol="0">
            <a:spAutoFit/>
          </a:bodyPr>
          <a:lstStyle/>
          <a:p>
            <a:r>
              <a:rPr lang="zh-CN" altLang="zh-CN" sz="2000" dirty="0">
                <a:solidFill>
                  <a:schemeClr val="tx1">
                    <a:lumMod val="75000"/>
                    <a:lumOff val="25000"/>
                  </a:schemeClr>
                </a:solidFill>
                <a:latin typeface="Arial" panose="020B0604020202020204" pitchFamily="34" charset="0"/>
                <a:ea typeface="微软雅黑" panose="020B0503020204020204" pitchFamily="34" charset="-122"/>
              </a:rPr>
              <a:t>基于惯性传感器</a:t>
            </a:r>
            <a:endParaRPr lang="zh-CN" altLang="en-US" sz="200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31" name="文本框 30"/>
          <p:cNvSpPr txBox="1"/>
          <p:nvPr/>
        </p:nvSpPr>
        <p:spPr>
          <a:xfrm>
            <a:off x="6634696" y="3944788"/>
            <a:ext cx="883575" cy="400110"/>
          </a:xfrm>
          <a:prstGeom prst="rect">
            <a:avLst/>
          </a:prstGeom>
          <a:noFill/>
        </p:spPr>
        <p:txBody>
          <a:bodyPr wrap="none" rtlCol="0">
            <a:spAutoFit/>
          </a:bodyPr>
          <a:lstStyle/>
          <a:p>
            <a:r>
              <a:rPr lang="en-US" altLang="zh-CN" sz="2000" dirty="0">
                <a:solidFill>
                  <a:schemeClr val="tx1">
                    <a:lumMod val="75000"/>
                    <a:lumOff val="25000"/>
                  </a:schemeClr>
                </a:solidFill>
                <a:latin typeface="Arial" panose="020B0604020202020204" pitchFamily="34" charset="0"/>
                <a:ea typeface="微软雅黑" panose="020B0503020204020204" pitchFamily="34" charset="-122"/>
              </a:rPr>
              <a:t>SLAM</a:t>
            </a:r>
            <a:endParaRPr lang="zh-CN" altLang="en-US" sz="200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32" name="文本框 31"/>
          <p:cNvSpPr txBox="1"/>
          <p:nvPr/>
        </p:nvSpPr>
        <p:spPr>
          <a:xfrm>
            <a:off x="6676289" y="5308935"/>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Arial" panose="020B0604020202020204" pitchFamily="34" charset="0"/>
                <a:ea typeface="微软雅黑" panose="020B0503020204020204" pitchFamily="34" charset="-122"/>
              </a:rPr>
              <a:t>地磁定位</a:t>
            </a:r>
          </a:p>
        </p:txBody>
      </p:sp>
      <p:sp>
        <p:nvSpPr>
          <p:cNvPr id="17" name="文本框 16">
            <a:extLst>
              <a:ext uri="{FF2B5EF4-FFF2-40B4-BE49-F238E27FC236}">
                <a16:creationId xmlns:a16="http://schemas.microsoft.com/office/drawing/2014/main" id="{C660A4D3-7BE8-464D-BFEA-8E9EA6CB194C}"/>
              </a:ext>
            </a:extLst>
          </p:cNvPr>
          <p:cNvSpPr txBox="1"/>
          <p:nvPr/>
        </p:nvSpPr>
        <p:spPr>
          <a:xfrm>
            <a:off x="6453696" y="1576419"/>
            <a:ext cx="2866362" cy="584775"/>
          </a:xfrm>
          <a:prstGeom prst="rect">
            <a:avLst/>
          </a:prstGeom>
          <a:noFill/>
        </p:spPr>
        <p:txBody>
          <a:bodyPr wrap="none" rtlCol="0">
            <a:spAutoFit/>
          </a:bodyPr>
          <a:lstStyle/>
          <a:p>
            <a:r>
              <a:rPr lang="en-US" altLang="zh-CN" sz="1600" dirty="0" err="1">
                <a:latin typeface="微软雅黑" panose="020B0503020204020204" pitchFamily="34" charset="-122"/>
                <a:ea typeface="微软雅黑" panose="020B0503020204020204" pitchFamily="34" charset="-122"/>
              </a:rPr>
              <a:t>WiFi</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ZigBee</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Bluetooth</a:t>
            </a:r>
            <a:r>
              <a:rPr lang="zh-CN"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UltraWide</a:t>
            </a:r>
            <a:r>
              <a:rPr lang="en-US" altLang="zh-CN" sz="1600" dirty="0">
                <a:latin typeface="微软雅黑" panose="020B0503020204020204" pitchFamily="34" charset="-122"/>
                <a:ea typeface="微软雅黑" panose="020B0503020204020204" pitchFamily="34" charset="-122"/>
              </a:rPr>
              <a:t>-Band(UWB)</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593136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CC57C42-45B5-4788-B4B8-0A154E3E3CE9}"/>
              </a:ext>
            </a:extLst>
          </p:cNvPr>
          <p:cNvPicPr/>
          <p:nvPr/>
        </p:nvPicPr>
        <p:blipFill>
          <a:blip r:embed="rId2">
            <a:extLst>
              <a:ext uri="{28A0092B-C50C-407E-A947-70E740481C1C}">
                <a14:useLocalDpi xmlns:a14="http://schemas.microsoft.com/office/drawing/2010/main" val="0"/>
              </a:ext>
            </a:extLst>
          </a:blip>
          <a:stretch>
            <a:fillRect/>
          </a:stretch>
        </p:blipFill>
        <p:spPr>
          <a:xfrm>
            <a:off x="2517055" y="240645"/>
            <a:ext cx="6038215" cy="3726815"/>
          </a:xfrm>
          <a:prstGeom prst="rect">
            <a:avLst/>
          </a:prstGeom>
        </p:spPr>
      </p:pic>
      <p:pic>
        <p:nvPicPr>
          <p:cNvPr id="3" name="图片 2">
            <a:extLst>
              <a:ext uri="{FF2B5EF4-FFF2-40B4-BE49-F238E27FC236}">
                <a16:creationId xmlns:a16="http://schemas.microsoft.com/office/drawing/2014/main" id="{EC9B8262-F218-4662-8E9E-F9E9DDBA001B}"/>
              </a:ext>
            </a:extLst>
          </p:cNvPr>
          <p:cNvPicPr/>
          <p:nvPr/>
        </p:nvPicPr>
        <p:blipFill>
          <a:blip r:embed="rId3">
            <a:extLst>
              <a:ext uri="{28A0092B-C50C-407E-A947-70E740481C1C}">
                <a14:useLocalDpi xmlns:a14="http://schemas.microsoft.com/office/drawing/2010/main" val="0"/>
              </a:ext>
            </a:extLst>
          </a:blip>
          <a:stretch>
            <a:fillRect/>
          </a:stretch>
        </p:blipFill>
        <p:spPr>
          <a:xfrm>
            <a:off x="2625090" y="4252860"/>
            <a:ext cx="6027420" cy="1953895"/>
          </a:xfrm>
          <a:prstGeom prst="rect">
            <a:avLst/>
          </a:prstGeom>
        </p:spPr>
      </p:pic>
    </p:spTree>
    <p:extLst>
      <p:ext uri="{BB962C8B-B14F-4D97-AF65-F5344CB8AC3E}">
        <p14:creationId xmlns:p14="http://schemas.microsoft.com/office/powerpoint/2010/main" val="30501981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31846" y="1331835"/>
            <a:ext cx="10677437"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Wi-Fi</a:t>
            </a:r>
            <a:r>
              <a:rPr lang="zh-CN" altLang="zh-CN" dirty="0">
                <a:latin typeface="微软雅黑" panose="020B0503020204020204" pitchFamily="34" charset="-122"/>
                <a:ea typeface="微软雅黑" panose="020B0503020204020204" pitchFamily="34" charset="-122"/>
              </a:rPr>
              <a:t>技术的室内定位主要依据</a:t>
            </a:r>
            <a:r>
              <a:rPr lang="en-US" altLang="zh-CN" dirty="0">
                <a:latin typeface="微软雅黑" panose="020B0503020204020204" pitchFamily="34" charset="-122"/>
                <a:ea typeface="微软雅黑" panose="020B0503020204020204" pitchFamily="34" charset="-122"/>
              </a:rPr>
              <a:t>RSSI</a:t>
            </a:r>
            <a:r>
              <a:rPr lang="zh-CN" altLang="zh-CN" dirty="0">
                <a:latin typeface="微软雅黑" panose="020B0503020204020204" pitchFamily="34" charset="-122"/>
                <a:ea typeface="微软雅黑" panose="020B0503020204020204" pitchFamily="34" charset="-122"/>
              </a:rPr>
              <a:t>强度信息来判断用户位置。</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一类方法，在已知各个</a:t>
            </a:r>
            <a:r>
              <a:rPr lang="en-US" altLang="zh-CN" dirty="0">
                <a:latin typeface="微软雅黑" panose="020B0503020204020204" pitchFamily="34" charset="-122"/>
                <a:ea typeface="微软雅黑" panose="020B0503020204020204" pitchFamily="34" charset="-122"/>
              </a:rPr>
              <a:t>AP</a:t>
            </a:r>
            <a:r>
              <a:rPr lang="zh-CN" altLang="zh-CN" dirty="0">
                <a:latin typeface="微软雅黑" panose="020B0503020204020204" pitchFamily="34" charset="-122"/>
                <a:ea typeface="微软雅黑" panose="020B0503020204020204" pitchFamily="34" charset="-122"/>
              </a:rPr>
              <a:t>位置的前提下，用信号衰减模型计算移动设备与各个</a:t>
            </a:r>
            <a:r>
              <a:rPr lang="en-US" altLang="zh-CN" dirty="0">
                <a:latin typeface="微软雅黑" panose="020B0503020204020204" pitchFamily="34" charset="-122"/>
                <a:ea typeface="微软雅黑" panose="020B0503020204020204" pitchFamily="34" charset="-122"/>
              </a:rPr>
              <a:t>AP</a:t>
            </a:r>
            <a:r>
              <a:rPr lang="zh-CN" altLang="zh-CN" dirty="0">
                <a:latin typeface="微软雅黑" panose="020B0503020204020204" pitchFamily="34" charset="-122"/>
                <a:ea typeface="微软雅黑" panose="020B0503020204020204" pitchFamily="34" charset="-122"/>
              </a:rPr>
              <a:t>的距离，用三角定位法确定移动设备的大致位置。</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另一类方法则类似于机器学习算法，首先将待检测的室内区域按特定面积进行网格划分，然后获取每个网格内的</a:t>
            </a:r>
            <a:r>
              <a:rPr lang="en-US" altLang="zh-CN" dirty="0">
                <a:latin typeface="微软雅黑" panose="020B0503020204020204" pitchFamily="34" charset="-122"/>
                <a:ea typeface="微软雅黑" panose="020B0503020204020204" pitchFamily="34" charset="-122"/>
              </a:rPr>
              <a:t>Wi-Fi</a:t>
            </a:r>
            <a:r>
              <a:rPr lang="zh-CN" altLang="zh-CN" dirty="0">
                <a:latin typeface="微软雅黑" panose="020B0503020204020204" pitchFamily="34" charset="-122"/>
                <a:ea typeface="微软雅黑" panose="020B0503020204020204" pitchFamily="34" charset="-122"/>
              </a:rPr>
              <a:t>信号强度信息，这实际上是一个训练的过程。在训练阶段得到每个网格的信号强度信息，在定位时，通过实时检测信号强度，将与当前信号强度匹配度最高的网格作为移动设备当前的位置。</a:t>
            </a: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400" dirty="0">
                <a:solidFill>
                  <a:srgbClr val="2B579A"/>
                </a:solidFill>
                <a:latin typeface="微软雅黑" panose="020B0503020204020204" pitchFamily="34" charset="-122"/>
                <a:ea typeface="微软雅黑" panose="020B0503020204020204" pitchFamily="34" charset="-122"/>
              </a:rPr>
              <a:t>WIFI</a:t>
            </a:r>
            <a:r>
              <a:rPr lang="zh-CN" altLang="en-US" sz="2400" dirty="0">
                <a:solidFill>
                  <a:srgbClr val="2B579A"/>
                </a:solidFill>
                <a:latin typeface="微软雅黑" panose="020B0503020204020204" pitchFamily="34" charset="-122"/>
                <a:ea typeface="微软雅黑" panose="020B0503020204020204" pitchFamily="34" charset="-122"/>
              </a:rPr>
              <a:t>定位</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CF097787-6FD8-4229-831D-E8064B107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833" y="4415569"/>
            <a:ext cx="3221932" cy="2197646"/>
          </a:xfrm>
          <a:prstGeom prst="rect">
            <a:avLst/>
          </a:prstGeom>
        </p:spPr>
      </p:pic>
    </p:spTree>
    <p:extLst>
      <p:ext uri="{BB962C8B-B14F-4D97-AF65-F5344CB8AC3E}">
        <p14:creationId xmlns:p14="http://schemas.microsoft.com/office/powerpoint/2010/main" val="3551358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31846" y="1331835"/>
            <a:ext cx="10677437"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微软雅黑" panose="020B0503020204020204" pitchFamily="34" charset="-122"/>
                <a:ea typeface="微软雅黑" panose="020B0503020204020204" pitchFamily="34" charset="-122"/>
              </a:rPr>
              <a:t>iBeacon</a:t>
            </a:r>
            <a:r>
              <a:rPr lang="zh-CN" altLang="zh-CN" dirty="0">
                <a:latin typeface="微软雅黑" panose="020B0503020204020204" pitchFamily="34" charset="-122"/>
                <a:ea typeface="微软雅黑" panose="020B0503020204020204" pitchFamily="34" charset="-122"/>
              </a:rPr>
              <a:t>进行位置感知的依据</a:t>
            </a:r>
            <a:r>
              <a:rPr lang="zh-CN" altLang="en-US" dirty="0">
                <a:latin typeface="微软雅黑" panose="020B0503020204020204" pitchFamily="34" charset="-122"/>
                <a:ea typeface="微软雅黑" panose="020B0503020204020204" pitchFamily="34" charset="-122"/>
              </a:rPr>
              <a:t>也</a:t>
            </a:r>
            <a:r>
              <a:rPr lang="zh-CN" altLang="zh-CN" dirty="0">
                <a:latin typeface="微软雅黑" panose="020B0503020204020204" pitchFamily="34" charset="-122"/>
                <a:ea typeface="微软雅黑" panose="020B0503020204020204" pitchFamily="34" charset="-122"/>
              </a:rPr>
              <a:t>是其信号强度</a:t>
            </a:r>
            <a:r>
              <a:rPr lang="en-US" altLang="zh-CN" dirty="0">
                <a:latin typeface="微软雅黑" panose="020B0503020204020204" pitchFamily="34" charset="-122"/>
                <a:ea typeface="微软雅黑" panose="020B0503020204020204" pitchFamily="34" charset="-122"/>
              </a:rPr>
              <a:t>RSSI</a:t>
            </a:r>
            <a:r>
              <a:rPr lang="zh-CN" altLang="zh-CN"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RSSI</a:t>
            </a:r>
            <a:r>
              <a:rPr lang="zh-CN" altLang="zh-CN" dirty="0">
                <a:latin typeface="微软雅黑" panose="020B0503020204020204" pitchFamily="34" charset="-122"/>
                <a:ea typeface="微软雅黑" panose="020B0503020204020204" pitchFamily="34" charset="-122"/>
              </a:rPr>
              <a:t>值的变化来判断用户距离</a:t>
            </a:r>
            <a:r>
              <a:rPr lang="en-US" altLang="zh-CN" b="1" u="sng" dirty="0" err="1">
                <a:latin typeface="微软雅黑" panose="020B0503020204020204" pitchFamily="34" charset="-122"/>
                <a:ea typeface="微软雅黑" panose="020B0503020204020204" pitchFamily="34" charset="-122"/>
                <a:hlinkClick r:id="rId2"/>
              </a:rPr>
              <a:t>iBeacon设备</a:t>
            </a:r>
            <a:r>
              <a:rPr lang="zh-CN" altLang="zh-CN" dirty="0">
                <a:latin typeface="微软雅黑" panose="020B0503020204020204" pitchFamily="34" charset="-122"/>
                <a:ea typeface="微软雅黑" panose="020B0503020204020204" pitchFamily="34" charset="-122"/>
              </a:rPr>
              <a:t>的远近。如已知某距离（</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米）的</a:t>
            </a:r>
            <a:r>
              <a:rPr lang="en-US" altLang="zh-CN" dirty="0">
                <a:latin typeface="微软雅黑" panose="020B0503020204020204" pitchFamily="34" charset="-122"/>
                <a:ea typeface="微软雅黑" panose="020B0503020204020204" pitchFamily="34" charset="-122"/>
              </a:rPr>
              <a:t>RSSI</a:t>
            </a:r>
            <a:r>
              <a:rPr lang="zh-CN" altLang="zh-CN" dirty="0">
                <a:latin typeface="微软雅黑" panose="020B0503020204020204" pitchFamily="34" charset="-122"/>
                <a:ea typeface="微软雅黑" panose="020B0503020204020204" pitchFamily="34" charset="-122"/>
              </a:rPr>
              <a:t>，那么大于该值则距离小于</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米，小于该值则距离大于</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米。通过部署多个基站，则可以通过与两个或多个基站的相对距离来找到用户的位置大致区域。</a:t>
            </a: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400" dirty="0" err="1">
                <a:solidFill>
                  <a:srgbClr val="2B579A"/>
                </a:solidFill>
                <a:latin typeface="微软雅黑" panose="020B0503020204020204" pitchFamily="34" charset="-122"/>
                <a:ea typeface="微软雅黑" panose="020B0503020204020204" pitchFamily="34" charset="-122"/>
              </a:rPr>
              <a:t>IBeacon</a:t>
            </a:r>
            <a:r>
              <a:rPr lang="zh-CN" altLang="zh-CN" sz="2400" dirty="0">
                <a:solidFill>
                  <a:srgbClr val="2B579A"/>
                </a:solidFill>
                <a:latin typeface="微软雅黑" panose="020B0503020204020204" pitchFamily="34" charset="-122"/>
                <a:ea typeface="微软雅黑" panose="020B0503020204020204" pitchFamily="34" charset="-122"/>
              </a:rPr>
              <a:t>（蓝牙定位）</a:t>
            </a:r>
          </a:p>
          <a:p>
            <a:pPr algn="ctr"/>
            <a:endParaRPr lang="zh-CN" altLang="en-US" sz="2400" dirty="0">
              <a:solidFill>
                <a:srgbClr val="2B579A"/>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58043B9-9FAF-42C5-B367-8E039308C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592" y="3150456"/>
            <a:ext cx="3278155" cy="3278155"/>
          </a:xfrm>
          <a:prstGeom prst="rect">
            <a:avLst/>
          </a:prstGeom>
        </p:spPr>
      </p:pic>
      <p:pic>
        <p:nvPicPr>
          <p:cNvPr id="6" name="图片 5">
            <a:extLst>
              <a:ext uri="{FF2B5EF4-FFF2-40B4-BE49-F238E27FC236}">
                <a16:creationId xmlns:a16="http://schemas.microsoft.com/office/drawing/2014/main" id="{F2206499-F01F-41BC-B871-70072A9A9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621" y="3873830"/>
            <a:ext cx="3945620" cy="2209547"/>
          </a:xfrm>
          <a:prstGeom prst="rect">
            <a:avLst/>
          </a:prstGeom>
        </p:spPr>
      </p:pic>
    </p:spTree>
    <p:extLst>
      <p:ext uri="{BB962C8B-B14F-4D97-AF65-F5344CB8AC3E}">
        <p14:creationId xmlns:p14="http://schemas.microsoft.com/office/powerpoint/2010/main" val="2612107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03853" y="1402438"/>
            <a:ext cx="10677437"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微软雅黑" panose="020B0503020204020204" pitchFamily="34" charset="-122"/>
                <a:ea typeface="微软雅黑" panose="020B0503020204020204" pitchFamily="34" charset="-122"/>
              </a:rPr>
              <a:t>UWB</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Ultra Wide band</a:t>
            </a:r>
            <a:r>
              <a:rPr lang="zh-CN" altLang="zh-CN" sz="2000" dirty="0">
                <a:latin typeface="微软雅黑" panose="020B0503020204020204" pitchFamily="34" charset="-122"/>
                <a:ea typeface="微软雅黑" panose="020B0503020204020204" pitchFamily="34" charset="-122"/>
              </a:rPr>
              <a:t>）是一种无载波通信技术，利用纳秒至微微秒级的非正弦波窄脉冲传输数据。通过在较宽的频谱上传送极低功率的信号，</a:t>
            </a:r>
            <a:r>
              <a:rPr lang="en-US" altLang="zh-CN" sz="2000" dirty="0">
                <a:latin typeface="微软雅黑" panose="020B0503020204020204" pitchFamily="34" charset="-122"/>
                <a:ea typeface="微软雅黑" panose="020B0503020204020204" pitchFamily="34" charset="-122"/>
              </a:rPr>
              <a:t>UWB</a:t>
            </a:r>
            <a:r>
              <a:rPr lang="zh-CN" altLang="zh-CN" sz="2000" dirty="0">
                <a:latin typeface="微软雅黑" panose="020B0503020204020204" pitchFamily="34" charset="-122"/>
                <a:ea typeface="微软雅黑" panose="020B0503020204020204" pitchFamily="34" charset="-122"/>
              </a:rPr>
              <a:t>能在</a:t>
            </a:r>
            <a:r>
              <a:rPr lang="en-US" altLang="zh-CN" sz="2000" dirty="0">
                <a:latin typeface="微软雅黑" panose="020B0503020204020204" pitchFamily="34" charset="-122"/>
                <a:ea typeface="微软雅黑" panose="020B0503020204020204" pitchFamily="34" charset="-122"/>
              </a:rPr>
              <a:t>10</a:t>
            </a:r>
            <a:r>
              <a:rPr lang="zh-CN" altLang="zh-CN" sz="2000" dirty="0">
                <a:latin typeface="微软雅黑" panose="020B0503020204020204" pitchFamily="34" charset="-122"/>
                <a:ea typeface="微软雅黑" panose="020B0503020204020204" pitchFamily="34" charset="-122"/>
              </a:rPr>
              <a:t>米左右的范围内实现数百</a:t>
            </a:r>
            <a:r>
              <a:rPr lang="en-US" altLang="zh-CN" sz="2000" dirty="0">
                <a:latin typeface="微软雅黑" panose="020B0503020204020204" pitchFamily="34" charset="-122"/>
                <a:ea typeface="微软雅黑" panose="020B0503020204020204" pitchFamily="34" charset="-122"/>
              </a:rPr>
              <a:t>Mbit/s</a:t>
            </a:r>
            <a:r>
              <a:rPr lang="zh-CN" altLang="zh-CN" sz="2000" dirty="0">
                <a:latin typeface="微软雅黑" panose="020B0503020204020204" pitchFamily="34" charset="-122"/>
                <a:ea typeface="微软雅黑" panose="020B0503020204020204" pitchFamily="34" charset="-122"/>
              </a:rPr>
              <a:t>至数</a:t>
            </a:r>
            <a:r>
              <a:rPr lang="en-US" altLang="zh-CN" sz="2000" dirty="0" err="1">
                <a:latin typeface="微软雅黑" panose="020B0503020204020204" pitchFamily="34" charset="-122"/>
                <a:ea typeface="微软雅黑" panose="020B0503020204020204" pitchFamily="34" charset="-122"/>
              </a:rPr>
              <a:t>Gbit</a:t>
            </a:r>
            <a:r>
              <a:rPr lang="en-US" altLang="zh-CN" sz="2000" dirty="0">
                <a:latin typeface="微软雅黑" panose="020B0503020204020204" pitchFamily="34" charset="-122"/>
                <a:ea typeface="微软雅黑" panose="020B0503020204020204" pitchFamily="34" charset="-122"/>
              </a:rPr>
              <a:t>/s</a:t>
            </a:r>
            <a:r>
              <a:rPr lang="zh-CN" altLang="zh-CN" sz="2000" dirty="0">
                <a:latin typeface="微软雅黑" panose="020B0503020204020204" pitchFamily="34" charset="-122"/>
                <a:ea typeface="微软雅黑" panose="020B0503020204020204" pitchFamily="34" charset="-122"/>
              </a:rPr>
              <a:t>的数据传输速率。</a:t>
            </a:r>
          </a:p>
          <a:p>
            <a:r>
              <a:rPr lang="zh-CN" altLang="zh-CN" sz="2000" dirty="0">
                <a:latin typeface="微软雅黑" panose="020B0503020204020204" pitchFamily="34" charset="-122"/>
                <a:ea typeface="微软雅黑" panose="020B0503020204020204" pitchFamily="34" charset="-122"/>
              </a:rPr>
              <a:t>超宽带技术解决了困扰传统无线技术多年的有关传播方面的重大难题，它具有对</a:t>
            </a:r>
            <a:r>
              <a:rPr lang="en-US" altLang="zh-CN" sz="2000" dirty="0" err="1">
                <a:latin typeface="微软雅黑" panose="020B0503020204020204" pitchFamily="34" charset="-122"/>
                <a:ea typeface="微软雅黑" panose="020B0503020204020204" pitchFamily="34" charset="-122"/>
                <a:hlinkClick r:id="rId2"/>
              </a:rPr>
              <a:t>信道</a:t>
            </a:r>
            <a:r>
              <a:rPr lang="zh-CN" altLang="zh-CN" sz="2000" dirty="0">
                <a:latin typeface="微软雅黑" panose="020B0503020204020204" pitchFamily="34" charset="-122"/>
                <a:ea typeface="微软雅黑" panose="020B0503020204020204" pitchFamily="34" charset="-122"/>
              </a:rPr>
              <a:t>衰落不敏感、发射信号</a:t>
            </a:r>
            <a:r>
              <a:rPr lang="en-US" altLang="zh-CN" sz="2000" dirty="0" err="1">
                <a:latin typeface="微软雅黑" panose="020B0503020204020204" pitchFamily="34" charset="-122"/>
                <a:ea typeface="微软雅黑" panose="020B0503020204020204" pitchFamily="34" charset="-122"/>
                <a:hlinkClick r:id="rId3"/>
              </a:rPr>
              <a:t>功率谱密度</a:t>
            </a:r>
            <a:r>
              <a:rPr lang="zh-CN" altLang="zh-CN" sz="2000" dirty="0">
                <a:latin typeface="微软雅黑" panose="020B0503020204020204" pitchFamily="34" charset="-122"/>
                <a:ea typeface="微软雅黑" panose="020B0503020204020204" pitchFamily="34" charset="-122"/>
              </a:rPr>
              <a:t>低、低截获能力、系统复杂度低、能提供数厘米的</a:t>
            </a:r>
            <a:r>
              <a:rPr lang="en-US" altLang="zh-CN" sz="2000" dirty="0" err="1">
                <a:latin typeface="微软雅黑" panose="020B0503020204020204" pitchFamily="34" charset="-122"/>
                <a:ea typeface="微软雅黑" panose="020B0503020204020204" pitchFamily="34" charset="-122"/>
                <a:hlinkClick r:id="rId4"/>
              </a:rPr>
              <a:t>定位精度</a:t>
            </a:r>
            <a:r>
              <a:rPr lang="zh-CN" altLang="zh-CN" sz="2000" dirty="0">
                <a:latin typeface="微软雅黑" panose="020B0503020204020204" pitchFamily="34" charset="-122"/>
                <a:ea typeface="微软雅黑" panose="020B0503020204020204" pitchFamily="34" charset="-122"/>
              </a:rPr>
              <a:t>等优点。</a:t>
            </a:r>
          </a:p>
          <a:p>
            <a:r>
              <a:rPr lang="en-US" altLang="zh-CN" sz="2000" dirty="0">
                <a:latin typeface="微软雅黑" panose="020B0503020204020204" pitchFamily="34" charset="-122"/>
                <a:ea typeface="微软雅黑" panose="020B0503020204020204" pitchFamily="34" charset="-122"/>
              </a:rPr>
              <a:t>UWB</a:t>
            </a:r>
            <a:r>
              <a:rPr lang="zh-CN" altLang="zh-CN" sz="2000" dirty="0">
                <a:latin typeface="微软雅黑" panose="020B0503020204020204" pitchFamily="34" charset="-122"/>
                <a:ea typeface="微软雅黑" panose="020B0503020204020204" pitchFamily="34" charset="-122"/>
              </a:rPr>
              <a:t>定位通过测距和测向来完成</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一般包括三种方法</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基于到达角度</a:t>
            </a:r>
            <a:r>
              <a:rPr lang="en-US" altLang="zh-CN" sz="2000" dirty="0">
                <a:latin typeface="微软雅黑" panose="020B0503020204020204" pitchFamily="34" charset="-122"/>
                <a:ea typeface="微软雅黑" panose="020B0503020204020204" pitchFamily="34" charset="-122"/>
              </a:rPr>
              <a:t>(AOA :Angle of Arrival) </a:t>
            </a:r>
            <a:r>
              <a:rPr lang="zh-CN" altLang="zh-CN" sz="2000" dirty="0">
                <a:latin typeface="微软雅黑" panose="020B0503020204020204" pitchFamily="34" charset="-122"/>
                <a:ea typeface="微软雅黑" panose="020B0503020204020204" pitchFamily="34" charset="-122"/>
              </a:rPr>
              <a:t>估计、基于接收信号强度</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RSS:Received</a:t>
            </a:r>
            <a:r>
              <a:rPr lang="en-US" altLang="zh-CN" sz="2000" dirty="0">
                <a:latin typeface="微软雅黑" panose="020B0503020204020204" pitchFamily="34" charset="-122"/>
                <a:ea typeface="微软雅黑" panose="020B0503020204020204" pitchFamily="34" charset="-122"/>
              </a:rPr>
              <a:t> Signal Strength) </a:t>
            </a:r>
            <a:r>
              <a:rPr lang="zh-CN" altLang="zh-CN" sz="2000" dirty="0">
                <a:latin typeface="微软雅黑" panose="020B0503020204020204" pitchFamily="34" charset="-122"/>
                <a:ea typeface="微软雅黑" panose="020B0503020204020204" pitchFamily="34" charset="-122"/>
              </a:rPr>
              <a:t>和基于到达时间</a:t>
            </a:r>
            <a:r>
              <a:rPr lang="en-US" altLang="zh-CN" sz="2000" dirty="0">
                <a:latin typeface="微软雅黑" panose="020B0503020204020204" pitchFamily="34" charset="-122"/>
                <a:ea typeface="微软雅黑" panose="020B0503020204020204" pitchFamily="34" charset="-122"/>
              </a:rPr>
              <a:t>(TOA/ TDOA :Time/ Time Difference of Arrival) </a:t>
            </a:r>
            <a:r>
              <a:rPr lang="zh-CN" altLang="zh-CN" sz="2000" dirty="0">
                <a:latin typeface="微软雅黑" panose="020B0503020204020204" pitchFamily="34" charset="-122"/>
                <a:ea typeface="微软雅黑" panose="020B0503020204020204" pitchFamily="34" charset="-122"/>
              </a:rPr>
              <a:t>估计 。</a:t>
            </a:r>
          </a:p>
          <a:p>
            <a:endParaRPr lang="zh-CN" altLang="zh-CN" sz="2000" dirty="0">
              <a:latin typeface="微软雅黑" panose="020B0503020204020204" pitchFamily="34" charset="-122"/>
              <a:ea typeface="微软雅黑" panose="020B0503020204020204" pitchFamily="34" charset="-122"/>
            </a:endParaRP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400" dirty="0">
                <a:solidFill>
                  <a:srgbClr val="2B579A"/>
                </a:solidFill>
                <a:latin typeface="微软雅黑" panose="020B0503020204020204" pitchFamily="34" charset="-122"/>
                <a:ea typeface="微软雅黑" panose="020B0503020204020204" pitchFamily="34" charset="-122"/>
              </a:rPr>
              <a:t>UWB</a:t>
            </a:r>
            <a:endParaRPr lang="zh-CN" altLang="en-US" sz="2400" dirty="0">
              <a:solidFill>
                <a:srgbClr val="2B579A"/>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BB65668B-8EA5-4C6C-9B2A-8119180F598A}"/>
              </a:ext>
            </a:extLst>
          </p:cNvPr>
          <p:cNvPicPr/>
          <p:nvPr/>
        </p:nvPicPr>
        <p:blipFill>
          <a:blip r:embed="rId5">
            <a:extLst>
              <a:ext uri="{28A0092B-C50C-407E-A947-70E740481C1C}">
                <a14:useLocalDpi xmlns:a14="http://schemas.microsoft.com/office/drawing/2010/main" val="0"/>
              </a:ext>
            </a:extLst>
          </a:blip>
          <a:stretch>
            <a:fillRect/>
          </a:stretch>
        </p:blipFill>
        <p:spPr>
          <a:xfrm>
            <a:off x="6475445" y="3918856"/>
            <a:ext cx="5169159" cy="2789853"/>
          </a:xfrm>
          <a:prstGeom prst="rect">
            <a:avLst/>
          </a:prstGeom>
        </p:spPr>
      </p:pic>
    </p:spTree>
    <p:extLst>
      <p:ext uri="{BB962C8B-B14F-4D97-AF65-F5344CB8AC3E}">
        <p14:creationId xmlns:p14="http://schemas.microsoft.com/office/powerpoint/2010/main" val="296266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03853" y="1402438"/>
            <a:ext cx="10677437"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panose="020B0503020204020204" pitchFamily="34" charset="-122"/>
                <a:ea typeface="微软雅黑" panose="020B0503020204020204" pitchFamily="34" charset="-122"/>
              </a:rPr>
              <a:t>在传感器网络定位系统中，节点被分为两组，一组为锚节点（</a:t>
            </a:r>
            <a:r>
              <a:rPr lang="en-US" altLang="zh-CN" sz="2400" dirty="0">
                <a:latin typeface="微软雅黑" panose="020B0503020204020204" pitchFamily="34" charset="-122"/>
                <a:ea typeface="微软雅黑" panose="020B0503020204020204" pitchFamily="34" charset="-122"/>
              </a:rPr>
              <a:t>anchor nodes</a:t>
            </a:r>
            <a:r>
              <a:rPr lang="zh-CN" altLang="zh-CN" sz="2400" dirty="0">
                <a:latin typeface="微软雅黑" panose="020B0503020204020204" pitchFamily="34" charset="-122"/>
                <a:ea typeface="微软雅黑" panose="020B0503020204020204" pitchFamily="34" charset="-122"/>
              </a:rPr>
              <a:t>），另一组为跟踪节点（</a:t>
            </a:r>
            <a:r>
              <a:rPr lang="en-US" altLang="zh-CN" sz="2400" dirty="0">
                <a:latin typeface="微软雅黑" panose="020B0503020204020204" pitchFamily="34" charset="-122"/>
                <a:ea typeface="微软雅黑" panose="020B0503020204020204" pitchFamily="34" charset="-122"/>
              </a:rPr>
              <a:t>tracked nodes</a:t>
            </a:r>
            <a:r>
              <a:rPr lang="zh-CN" altLang="zh-CN" sz="2400" dirty="0">
                <a:latin typeface="微软雅黑" panose="020B0503020204020204" pitchFamily="34" charset="-122"/>
                <a:ea typeface="微软雅黑" panose="020B0503020204020204" pitchFamily="34" charset="-122"/>
              </a:rPr>
              <a:t>）。</a:t>
            </a:r>
          </a:p>
          <a:p>
            <a:r>
              <a:rPr lang="zh-CN" altLang="zh-CN" sz="2400" dirty="0">
                <a:latin typeface="微软雅黑" panose="020B0503020204020204" pitchFamily="34" charset="-122"/>
                <a:ea typeface="微软雅黑" panose="020B0503020204020204" pitchFamily="34" charset="-122"/>
              </a:rPr>
              <a:t>锚节点一般通过</a:t>
            </a:r>
            <a:r>
              <a:rPr lang="en-US" altLang="zh-CN" sz="2400" dirty="0">
                <a:latin typeface="微软雅黑" panose="020B0503020204020204" pitchFamily="34" charset="-122"/>
                <a:ea typeface="微软雅黑" panose="020B0503020204020204" pitchFamily="34" charset="-122"/>
              </a:rPr>
              <a:t>GPS</a:t>
            </a:r>
            <a:r>
              <a:rPr lang="zh-CN" altLang="zh-CN" sz="2400" dirty="0">
                <a:latin typeface="微软雅黑" panose="020B0503020204020204" pitchFamily="34" charset="-122"/>
                <a:ea typeface="微软雅黑" panose="020B0503020204020204" pitchFamily="34" charset="-122"/>
              </a:rPr>
              <a:t>定位或者人工部署的方式知道自身的精确位置，盲节点通过信标节点来确定自身位置。节点定位的过程主要总结如下：</a:t>
            </a:r>
          </a:p>
          <a:p>
            <a:r>
              <a:rPr lang="zh-CN" altLang="zh-CN" sz="2400" dirty="0">
                <a:latin typeface="微软雅黑" panose="020B0503020204020204" pitchFamily="34" charset="-122"/>
                <a:ea typeface="微软雅黑" panose="020B0503020204020204" pitchFamily="34" charset="-122"/>
              </a:rPr>
              <a:t>第一步：确定跟踪节点到锚节点的距离或方位；</a:t>
            </a:r>
          </a:p>
          <a:p>
            <a:r>
              <a:rPr lang="zh-CN" altLang="zh-CN" sz="2400" dirty="0">
                <a:latin typeface="微软雅黑" panose="020B0503020204020204" pitchFamily="34" charset="-122"/>
                <a:ea typeface="微软雅黑" panose="020B0503020204020204" pitchFamily="34" charset="-122"/>
              </a:rPr>
              <a:t>第二步：通过使用三边测量法、三角测量法、极大似然估计法来最后计算节点位置。</a:t>
            </a: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solidFill>
                  <a:srgbClr val="2B579A"/>
                </a:solidFill>
                <a:latin typeface="微软雅黑" panose="020B0503020204020204" pitchFamily="34" charset="-122"/>
                <a:ea typeface="微软雅黑" panose="020B0503020204020204" pitchFamily="34" charset="-122"/>
              </a:rPr>
              <a:t>无线信号定位常用算法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AACE0B3-C637-41D7-A498-7FC66267D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215" y="3987670"/>
            <a:ext cx="2576630" cy="2525097"/>
          </a:xfrm>
          <a:prstGeom prst="rect">
            <a:avLst/>
          </a:prstGeom>
        </p:spPr>
      </p:pic>
    </p:spTree>
    <p:extLst>
      <p:ext uri="{BB962C8B-B14F-4D97-AF65-F5344CB8AC3E}">
        <p14:creationId xmlns:p14="http://schemas.microsoft.com/office/powerpoint/2010/main" val="1752661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03853" y="1402438"/>
            <a:ext cx="10677437"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latin typeface="微软雅黑" panose="020B0503020204020204" pitchFamily="34" charset="-122"/>
                <a:ea typeface="微软雅黑" panose="020B0503020204020204" pitchFamily="34" charset="-122"/>
              </a:rPr>
              <a:t>基于</a:t>
            </a:r>
            <a:r>
              <a:rPr lang="zh-CN" altLang="en-US" dirty="0">
                <a:latin typeface="微软雅黑" panose="020B0503020204020204" pitchFamily="34" charset="-122"/>
                <a:ea typeface="微软雅黑" panose="020B0503020204020204" pitchFamily="34" charset="-122"/>
              </a:rPr>
              <a:t>测距</a:t>
            </a:r>
            <a:r>
              <a:rPr lang="zh-CN" altLang="zh-CN" dirty="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定位技术</a:t>
            </a:r>
            <a:r>
              <a:rPr lang="zh-CN" altLang="zh-CN" dirty="0">
                <a:latin typeface="微软雅黑" panose="020B0503020204020204" pitchFamily="34" charset="-122"/>
                <a:ea typeface="微软雅黑" panose="020B0503020204020204" pitchFamily="34" charset="-122"/>
              </a:rPr>
              <a:t>有三种方法：</a:t>
            </a:r>
          </a:p>
          <a:p>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）基于接收信号强度指示（</a:t>
            </a:r>
            <a:r>
              <a:rPr lang="en-US" altLang="zh-CN" dirty="0">
                <a:latin typeface="微软雅黑" panose="020B0503020204020204" pitchFamily="34" charset="-122"/>
                <a:ea typeface="微软雅黑" panose="020B0503020204020204" pitchFamily="34" charset="-122"/>
              </a:rPr>
              <a:t>received signal strength indicator</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RSSI</a:t>
            </a:r>
            <a:r>
              <a:rPr lang="zh-CN" altLang="zh-CN" dirty="0">
                <a:latin typeface="微软雅黑" panose="020B0503020204020204" pitchFamily="34" charset="-122"/>
                <a:ea typeface="微软雅黑" panose="020B0503020204020204" pitchFamily="34" charset="-122"/>
              </a:rPr>
              <a:t>）定位：在基于接收信号强度指示</a:t>
            </a:r>
            <a:r>
              <a:rPr lang="en-US" altLang="zh-CN" dirty="0">
                <a:latin typeface="微软雅黑" panose="020B0503020204020204" pitchFamily="34" charset="-122"/>
                <a:ea typeface="微软雅黑" panose="020B0503020204020204" pitchFamily="34" charset="-122"/>
              </a:rPr>
              <a:t>RSSI</a:t>
            </a:r>
            <a:r>
              <a:rPr lang="zh-CN" altLang="zh-CN" dirty="0">
                <a:latin typeface="微软雅黑" panose="020B0503020204020204" pitchFamily="34" charset="-122"/>
                <a:ea typeface="微软雅黑" panose="020B0503020204020204" pitchFamily="34" charset="-122"/>
              </a:rPr>
              <a:t>的定位中，已知发射节点的发射信号强度，接收节点根据接收到信号的强度计算出信号的传播损耗，利用理论和经验模型将传输损耗转化为距离，再利用已有的算法计算出节点的位置。在大多数情况下，这种方法因为其简单性以及硬件不需要做过多改动而得到广泛的应用。但这种方法受环境干扰较大。</a:t>
            </a:r>
          </a:p>
          <a:p>
            <a:endParaRPr lang="zh-CN" altLang="zh-CN" sz="2400" dirty="0">
              <a:latin typeface="微软雅黑" panose="020B0503020204020204" pitchFamily="34" charset="-122"/>
              <a:ea typeface="微软雅黑" panose="020B0503020204020204" pitchFamily="34" charset="-122"/>
            </a:endParaRP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solidFill>
                  <a:srgbClr val="2B579A"/>
                </a:solidFill>
                <a:latin typeface="微软雅黑" panose="020B0503020204020204" pitchFamily="34" charset="-122"/>
                <a:ea typeface="微软雅黑" panose="020B0503020204020204" pitchFamily="34" charset="-122"/>
              </a:rPr>
              <a:t>无线信号定位常用算法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155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txBox="1">
            <a:spLocks/>
          </p:cNvSpPr>
          <p:nvPr/>
        </p:nvSpPr>
        <p:spPr>
          <a:xfrm>
            <a:off x="503853" y="1402438"/>
            <a:ext cx="10677437" cy="41825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）基于到达角度（</a:t>
            </a:r>
            <a:r>
              <a:rPr lang="en-US" altLang="zh-CN" dirty="0">
                <a:latin typeface="微软雅黑" panose="020B0503020204020204" pitchFamily="34" charset="-122"/>
                <a:ea typeface="微软雅黑" panose="020B0503020204020204" pitchFamily="34" charset="-122"/>
              </a:rPr>
              <a:t>angle of arrival</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AOA</a:t>
            </a:r>
            <a:r>
              <a:rPr lang="zh-CN" altLang="zh-CN" dirty="0">
                <a:latin typeface="微软雅黑" panose="020B0503020204020204" pitchFamily="34" charset="-122"/>
                <a:ea typeface="微软雅黑" panose="020B0503020204020204" pitchFamily="34" charset="-122"/>
              </a:rPr>
              <a:t>）定位：虽然一些简单的天线只能测得到达信号的强度，但是在不考虑成本和复杂度的情况下，接收节点可以通过天线阵列或多个超声波接收机感知发射节点信号的到达角度，计算出接收节点和发射节点之间的相对方位或角度，再通过三角测量法计算出节点的位置。这种方法除了需要特殊的硬件决定角度外，同时这种算法在实现的过程中不允许锚节点和跟踪节点之间有障碍物存在，这些都大大限制了这种方法的应用。</a:t>
            </a:r>
          </a:p>
        </p:txBody>
      </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solidFill>
                  <a:srgbClr val="2B579A"/>
                </a:solidFill>
                <a:latin typeface="微软雅黑" panose="020B0503020204020204" pitchFamily="34" charset="-122"/>
                <a:ea typeface="微软雅黑" panose="020B0503020204020204" pitchFamily="34" charset="-122"/>
              </a:rPr>
              <a:t>无线信号定位常用算法</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D385D82-48E9-4D86-AAF1-0324DB2A56D6}"/>
              </a:ext>
            </a:extLst>
          </p:cNvPr>
          <p:cNvPicPr/>
          <p:nvPr/>
        </p:nvPicPr>
        <p:blipFill>
          <a:blip r:embed="rId2">
            <a:extLst>
              <a:ext uri="{28A0092B-C50C-407E-A947-70E740481C1C}">
                <a14:useLocalDpi xmlns:a14="http://schemas.microsoft.com/office/drawing/2010/main" val="0"/>
              </a:ext>
            </a:extLst>
          </a:blip>
          <a:stretch>
            <a:fillRect/>
          </a:stretch>
        </p:blipFill>
        <p:spPr>
          <a:xfrm>
            <a:off x="4158641" y="4169157"/>
            <a:ext cx="5274310" cy="2475865"/>
          </a:xfrm>
          <a:prstGeom prst="rect">
            <a:avLst/>
          </a:prstGeom>
        </p:spPr>
      </p:pic>
    </p:spTree>
    <p:extLst>
      <p:ext uri="{BB962C8B-B14F-4D97-AF65-F5344CB8AC3E}">
        <p14:creationId xmlns:p14="http://schemas.microsoft.com/office/powerpoint/2010/main" val="1412148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1251</Words>
  <Application>Microsoft Office PowerPoint</Application>
  <PresentationFormat>宽屏</PresentationFormat>
  <Paragraphs>51</Paragraphs>
  <Slides>15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微软雅黑</vt:lpstr>
      <vt:lpstr>Arial</vt:lpstr>
      <vt:lpstr>Calibri</vt:lpstr>
      <vt:lpstr>Calibri Light</vt:lpstr>
      <vt:lpstr>Segoe UI Emoji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Jiang Xiaochong</cp:lastModifiedBy>
  <cp:revision>78</cp:revision>
  <dcterms:created xsi:type="dcterms:W3CDTF">2017-04-26T08:43:40Z</dcterms:created>
  <dcterms:modified xsi:type="dcterms:W3CDTF">2018-05-06T13:17:22Z</dcterms:modified>
</cp:coreProperties>
</file>