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61" r:id="rId2"/>
    <p:sldId id="371" r:id="rId3"/>
    <p:sldId id="373" r:id="rId4"/>
    <p:sldId id="374" r:id="rId5"/>
    <p:sldId id="377" r:id="rId6"/>
    <p:sldId id="380" r:id="rId7"/>
    <p:sldId id="376" r:id="rId8"/>
    <p:sldId id="372" r:id="rId9"/>
    <p:sldId id="368" r:id="rId10"/>
    <p:sldId id="378" r:id="rId11"/>
    <p:sldId id="381" r:id="rId12"/>
    <p:sldId id="379" r:id="rId13"/>
    <p:sldId id="369" r:id="rId14"/>
    <p:sldId id="3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94689" autoAdjust="0"/>
  </p:normalViewPr>
  <p:slideViewPr>
    <p:cSldViewPr>
      <p:cViewPr varScale="1">
        <p:scale>
          <a:sx n="143" d="100"/>
          <a:sy n="143" d="100"/>
        </p:scale>
        <p:origin x="224" y="2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11/18/19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11/18/19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11/18/19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11/18/19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11/18/19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11/18/19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11/18/19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11/18/19</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11/18/19</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11/18/19</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dafruit.com/product/367" TargetMode="External"/><Relationship Id="rId7" Type="http://schemas.openxmlformats.org/officeDocument/2006/relationships/hyperlink" Target="https://www.digikey.com/product-detail/en/rohm-semiconductor/SLR-56VR3F/511-1264-ND/636992" TargetMode="External"/><Relationship Id="rId2" Type="http://schemas.openxmlformats.org/officeDocument/2006/relationships/hyperlink" Target="https://www.adafruit.com/product/3844" TargetMode="External"/><Relationship Id="rId1" Type="http://schemas.openxmlformats.org/officeDocument/2006/relationships/slideLayout" Target="../slideLayouts/slideLayout2.xml"/><Relationship Id="rId6" Type="http://schemas.openxmlformats.org/officeDocument/2006/relationships/hyperlink" Target="https://www.digikey.com/product-detail/en/lite-on-inc/LTL-4233/160-1130-ND/217580" TargetMode="External"/><Relationship Id="rId5" Type="http://schemas.openxmlformats.org/officeDocument/2006/relationships/hyperlink" Target="https://www.adafruit.com/product/1512" TargetMode="External"/><Relationship Id="rId4" Type="http://schemas.openxmlformats.org/officeDocument/2006/relationships/hyperlink" Target="https://www.adafruit.com/product/413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hackster.io/najad/pattern-lock-8ede38" TargetMode="External"/><Relationship Id="rId2" Type="http://schemas.openxmlformats.org/officeDocument/2006/relationships/hyperlink" Target="https://www.hackster.io/LoganSpace42/arduino-lock-box-0d52c0" TargetMode="External"/><Relationship Id="rId1" Type="http://schemas.openxmlformats.org/officeDocument/2006/relationships/slideLayout" Target="../slideLayouts/slideLayout2.xml"/><Relationship Id="rId4" Type="http://schemas.openxmlformats.org/officeDocument/2006/relationships/hyperlink" Target="https://www.hackster.io/camdelk/keypad-entry-lock-4d7a0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dirty="0"/>
              <a:t>“</a:t>
            </a:r>
            <a:r>
              <a:rPr lang="en-US" sz="6000" dirty="0"/>
              <a:t>Stupidly Secure Safe”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October 22</a:t>
            </a:r>
            <a:r>
              <a:rPr lang="en-US" baseline="30000" dirty="0"/>
              <a:t>nd</a:t>
            </a:r>
            <a:r>
              <a:rPr lang="en-US" dirty="0"/>
              <a:t>, 2019</a:t>
            </a:r>
          </a:p>
          <a:p>
            <a:r>
              <a:rPr lang="en-US" dirty="0"/>
              <a:t>John Perez</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AAD1-029F-6E4F-9F14-A4ABD92C725C}"/>
              </a:ext>
            </a:extLst>
          </p:cNvPr>
          <p:cNvSpPr>
            <a:spLocks noGrp="1"/>
          </p:cNvSpPr>
          <p:nvPr>
            <p:ph type="title"/>
          </p:nvPr>
        </p:nvSpPr>
        <p:spPr/>
        <p:txBody>
          <a:bodyPr/>
          <a:lstStyle/>
          <a:p>
            <a:r>
              <a:rPr lang="en-US" dirty="0"/>
              <a:t>System Block Diagram</a:t>
            </a:r>
          </a:p>
        </p:txBody>
      </p:sp>
      <p:sp>
        <p:nvSpPr>
          <p:cNvPr id="4" name="Rectangle 3">
            <a:extLst>
              <a:ext uri="{FF2B5EF4-FFF2-40B4-BE49-F238E27FC236}">
                <a16:creationId xmlns:a16="http://schemas.microsoft.com/office/drawing/2014/main" id="{A19C505E-5B83-1E47-BFBE-95F25961C739}"/>
              </a:ext>
            </a:extLst>
          </p:cNvPr>
          <p:cNvSpPr/>
          <p:nvPr/>
        </p:nvSpPr>
        <p:spPr>
          <a:xfrm>
            <a:off x="2347349" y="2105026"/>
            <a:ext cx="1070090" cy="557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Keypad</a:t>
            </a:r>
          </a:p>
        </p:txBody>
      </p:sp>
      <p:sp>
        <p:nvSpPr>
          <p:cNvPr id="5" name="Rectangle 4">
            <a:extLst>
              <a:ext uri="{FF2B5EF4-FFF2-40B4-BE49-F238E27FC236}">
                <a16:creationId xmlns:a16="http://schemas.microsoft.com/office/drawing/2014/main" id="{FD1BBC00-7DA2-DC4E-8A06-D4A7462ABA00}"/>
              </a:ext>
            </a:extLst>
          </p:cNvPr>
          <p:cNvSpPr/>
          <p:nvPr/>
        </p:nvSpPr>
        <p:spPr>
          <a:xfrm>
            <a:off x="1724025" y="3614417"/>
            <a:ext cx="578427" cy="557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Button 1</a:t>
            </a:r>
          </a:p>
        </p:txBody>
      </p:sp>
      <p:sp>
        <p:nvSpPr>
          <p:cNvPr id="8" name="Rectangle 7">
            <a:extLst>
              <a:ext uri="{FF2B5EF4-FFF2-40B4-BE49-F238E27FC236}">
                <a16:creationId xmlns:a16="http://schemas.microsoft.com/office/drawing/2014/main" id="{05530BAF-D639-6046-B438-6B9A7977E67A}"/>
              </a:ext>
            </a:extLst>
          </p:cNvPr>
          <p:cNvSpPr/>
          <p:nvPr/>
        </p:nvSpPr>
        <p:spPr>
          <a:xfrm>
            <a:off x="2638425" y="3614417"/>
            <a:ext cx="578427" cy="557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Button 2</a:t>
            </a:r>
          </a:p>
        </p:txBody>
      </p:sp>
      <p:sp>
        <p:nvSpPr>
          <p:cNvPr id="9" name="Rectangle 8">
            <a:extLst>
              <a:ext uri="{FF2B5EF4-FFF2-40B4-BE49-F238E27FC236}">
                <a16:creationId xmlns:a16="http://schemas.microsoft.com/office/drawing/2014/main" id="{7AAA3277-07DE-264A-9EE1-0E3EB42E1960}"/>
              </a:ext>
            </a:extLst>
          </p:cNvPr>
          <p:cNvSpPr/>
          <p:nvPr/>
        </p:nvSpPr>
        <p:spPr>
          <a:xfrm>
            <a:off x="3552825" y="3614417"/>
            <a:ext cx="578427" cy="557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Button 3</a:t>
            </a:r>
          </a:p>
        </p:txBody>
      </p:sp>
      <p:sp>
        <p:nvSpPr>
          <p:cNvPr id="10" name="Rectangle 9">
            <a:extLst>
              <a:ext uri="{FF2B5EF4-FFF2-40B4-BE49-F238E27FC236}">
                <a16:creationId xmlns:a16="http://schemas.microsoft.com/office/drawing/2014/main" id="{C1CFE009-371C-1B4D-8438-A8BF87E67AF5}"/>
              </a:ext>
            </a:extLst>
          </p:cNvPr>
          <p:cNvSpPr/>
          <p:nvPr/>
        </p:nvSpPr>
        <p:spPr>
          <a:xfrm>
            <a:off x="1646526" y="5410200"/>
            <a:ext cx="578427" cy="557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Dial 1</a:t>
            </a:r>
          </a:p>
        </p:txBody>
      </p:sp>
      <p:sp>
        <p:nvSpPr>
          <p:cNvPr id="11" name="Rectangle 10">
            <a:extLst>
              <a:ext uri="{FF2B5EF4-FFF2-40B4-BE49-F238E27FC236}">
                <a16:creationId xmlns:a16="http://schemas.microsoft.com/office/drawing/2014/main" id="{23EE51D5-44BB-A14E-97B1-44BD63E45C08}"/>
              </a:ext>
            </a:extLst>
          </p:cNvPr>
          <p:cNvSpPr/>
          <p:nvPr/>
        </p:nvSpPr>
        <p:spPr>
          <a:xfrm>
            <a:off x="2560926" y="5410200"/>
            <a:ext cx="578427" cy="557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Dial 2</a:t>
            </a:r>
          </a:p>
        </p:txBody>
      </p:sp>
      <p:sp>
        <p:nvSpPr>
          <p:cNvPr id="12" name="Rectangle 11">
            <a:extLst>
              <a:ext uri="{FF2B5EF4-FFF2-40B4-BE49-F238E27FC236}">
                <a16:creationId xmlns:a16="http://schemas.microsoft.com/office/drawing/2014/main" id="{19A4F277-DADA-F141-923F-BCD8A031B219}"/>
              </a:ext>
            </a:extLst>
          </p:cNvPr>
          <p:cNvSpPr/>
          <p:nvPr/>
        </p:nvSpPr>
        <p:spPr>
          <a:xfrm>
            <a:off x="3475326" y="5410200"/>
            <a:ext cx="578427" cy="557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Dial 3</a:t>
            </a:r>
          </a:p>
        </p:txBody>
      </p:sp>
      <p:sp>
        <p:nvSpPr>
          <p:cNvPr id="13" name="Oval 12">
            <a:extLst>
              <a:ext uri="{FF2B5EF4-FFF2-40B4-BE49-F238E27FC236}">
                <a16:creationId xmlns:a16="http://schemas.microsoft.com/office/drawing/2014/main" id="{C1C3A4F2-554C-FB4A-B681-B33CC1456C22}"/>
              </a:ext>
            </a:extLst>
          </p:cNvPr>
          <p:cNvSpPr/>
          <p:nvPr/>
        </p:nvSpPr>
        <p:spPr>
          <a:xfrm>
            <a:off x="609600" y="2119882"/>
            <a:ext cx="578426" cy="55728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Red LED 1</a:t>
            </a:r>
          </a:p>
        </p:txBody>
      </p:sp>
      <p:sp>
        <p:nvSpPr>
          <p:cNvPr id="14" name="Oval 13">
            <a:extLst>
              <a:ext uri="{FF2B5EF4-FFF2-40B4-BE49-F238E27FC236}">
                <a16:creationId xmlns:a16="http://schemas.microsoft.com/office/drawing/2014/main" id="{FDAE44AF-E4A7-6645-81C3-76AE2B4DBDAD}"/>
              </a:ext>
            </a:extLst>
          </p:cNvPr>
          <p:cNvSpPr/>
          <p:nvPr/>
        </p:nvSpPr>
        <p:spPr>
          <a:xfrm>
            <a:off x="609600" y="3917833"/>
            <a:ext cx="578426" cy="55728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Red LED 2</a:t>
            </a:r>
          </a:p>
        </p:txBody>
      </p:sp>
      <p:sp>
        <p:nvSpPr>
          <p:cNvPr id="15" name="Oval 14">
            <a:extLst>
              <a:ext uri="{FF2B5EF4-FFF2-40B4-BE49-F238E27FC236}">
                <a16:creationId xmlns:a16="http://schemas.microsoft.com/office/drawing/2014/main" id="{0EC1BCEE-F857-0D40-B41A-C72C661056D6}"/>
              </a:ext>
            </a:extLst>
          </p:cNvPr>
          <p:cNvSpPr/>
          <p:nvPr/>
        </p:nvSpPr>
        <p:spPr>
          <a:xfrm>
            <a:off x="635578" y="5635247"/>
            <a:ext cx="578426" cy="55728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Red LED 3</a:t>
            </a:r>
          </a:p>
        </p:txBody>
      </p:sp>
      <p:sp>
        <p:nvSpPr>
          <p:cNvPr id="16" name="Oval 15">
            <a:extLst>
              <a:ext uri="{FF2B5EF4-FFF2-40B4-BE49-F238E27FC236}">
                <a16:creationId xmlns:a16="http://schemas.microsoft.com/office/drawing/2014/main" id="{CB858B9F-C729-5B4B-8D4B-C2F156636DD2}"/>
              </a:ext>
            </a:extLst>
          </p:cNvPr>
          <p:cNvSpPr/>
          <p:nvPr/>
        </p:nvSpPr>
        <p:spPr>
          <a:xfrm>
            <a:off x="635578" y="1444424"/>
            <a:ext cx="578426" cy="557284"/>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 LED 1</a:t>
            </a:r>
          </a:p>
        </p:txBody>
      </p:sp>
      <p:sp>
        <p:nvSpPr>
          <p:cNvPr id="17" name="Oval 16">
            <a:extLst>
              <a:ext uri="{FF2B5EF4-FFF2-40B4-BE49-F238E27FC236}">
                <a16:creationId xmlns:a16="http://schemas.microsoft.com/office/drawing/2014/main" id="{5D6FC40B-05D8-AC4A-B96D-45929C10E9D2}"/>
              </a:ext>
            </a:extLst>
          </p:cNvPr>
          <p:cNvSpPr/>
          <p:nvPr/>
        </p:nvSpPr>
        <p:spPr>
          <a:xfrm>
            <a:off x="640557" y="3175376"/>
            <a:ext cx="578426" cy="557284"/>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 LED 2</a:t>
            </a:r>
          </a:p>
        </p:txBody>
      </p:sp>
      <p:sp>
        <p:nvSpPr>
          <p:cNvPr id="18" name="Oval 17">
            <a:extLst>
              <a:ext uri="{FF2B5EF4-FFF2-40B4-BE49-F238E27FC236}">
                <a16:creationId xmlns:a16="http://schemas.microsoft.com/office/drawing/2014/main" id="{20163AEC-2DE1-BF45-87CD-6EDBD4B67236}"/>
              </a:ext>
            </a:extLst>
          </p:cNvPr>
          <p:cNvSpPr/>
          <p:nvPr/>
        </p:nvSpPr>
        <p:spPr>
          <a:xfrm>
            <a:off x="640557" y="4973327"/>
            <a:ext cx="578426" cy="557284"/>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 LED 3</a:t>
            </a:r>
          </a:p>
        </p:txBody>
      </p:sp>
      <p:sp>
        <p:nvSpPr>
          <p:cNvPr id="19" name="Rectangle 18">
            <a:extLst>
              <a:ext uri="{FF2B5EF4-FFF2-40B4-BE49-F238E27FC236}">
                <a16:creationId xmlns:a16="http://schemas.microsoft.com/office/drawing/2014/main" id="{9BCE3BE4-28FA-1A47-A55F-A106A2DE0633}"/>
              </a:ext>
            </a:extLst>
          </p:cNvPr>
          <p:cNvSpPr/>
          <p:nvPr/>
        </p:nvSpPr>
        <p:spPr>
          <a:xfrm>
            <a:off x="5986463" y="2119882"/>
            <a:ext cx="1070090" cy="41796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Solenoid 1</a:t>
            </a:r>
          </a:p>
        </p:txBody>
      </p:sp>
      <p:sp>
        <p:nvSpPr>
          <p:cNvPr id="20" name="Rectangle 19">
            <a:extLst>
              <a:ext uri="{FF2B5EF4-FFF2-40B4-BE49-F238E27FC236}">
                <a16:creationId xmlns:a16="http://schemas.microsoft.com/office/drawing/2014/main" id="{4A9BE08A-E6D0-6C44-8899-308A6456590A}"/>
              </a:ext>
            </a:extLst>
          </p:cNvPr>
          <p:cNvSpPr/>
          <p:nvPr/>
        </p:nvSpPr>
        <p:spPr>
          <a:xfrm>
            <a:off x="6029152" y="3677537"/>
            <a:ext cx="1070090" cy="41796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Solenoid 2</a:t>
            </a:r>
          </a:p>
        </p:txBody>
      </p:sp>
      <p:sp>
        <p:nvSpPr>
          <p:cNvPr id="21" name="Rectangle 20">
            <a:extLst>
              <a:ext uri="{FF2B5EF4-FFF2-40B4-BE49-F238E27FC236}">
                <a16:creationId xmlns:a16="http://schemas.microsoft.com/office/drawing/2014/main" id="{F9C30182-53BF-7F44-A3FB-4EC71BDCA2D2}"/>
              </a:ext>
            </a:extLst>
          </p:cNvPr>
          <p:cNvSpPr/>
          <p:nvPr/>
        </p:nvSpPr>
        <p:spPr>
          <a:xfrm>
            <a:off x="6028026" y="5495926"/>
            <a:ext cx="1070090" cy="41796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Solenoid 3</a:t>
            </a:r>
          </a:p>
        </p:txBody>
      </p:sp>
      <p:sp>
        <p:nvSpPr>
          <p:cNvPr id="22" name="Rectangle 21">
            <a:extLst>
              <a:ext uri="{FF2B5EF4-FFF2-40B4-BE49-F238E27FC236}">
                <a16:creationId xmlns:a16="http://schemas.microsoft.com/office/drawing/2014/main" id="{E90990C7-ACF5-4E40-9567-31282EC0D8B6}"/>
              </a:ext>
            </a:extLst>
          </p:cNvPr>
          <p:cNvSpPr/>
          <p:nvPr/>
        </p:nvSpPr>
        <p:spPr>
          <a:xfrm>
            <a:off x="8485349" y="1812707"/>
            <a:ext cx="578427" cy="55728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RESET Button</a:t>
            </a:r>
          </a:p>
        </p:txBody>
      </p:sp>
      <p:sp>
        <p:nvSpPr>
          <p:cNvPr id="23" name="Rectangle 22">
            <a:extLst>
              <a:ext uri="{FF2B5EF4-FFF2-40B4-BE49-F238E27FC236}">
                <a16:creationId xmlns:a16="http://schemas.microsoft.com/office/drawing/2014/main" id="{D50C3174-7441-E64B-9DD3-28174E695880}"/>
              </a:ext>
            </a:extLst>
          </p:cNvPr>
          <p:cNvSpPr/>
          <p:nvPr/>
        </p:nvSpPr>
        <p:spPr>
          <a:xfrm>
            <a:off x="4000499" y="2105026"/>
            <a:ext cx="578427" cy="557284"/>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Enter Button</a:t>
            </a:r>
          </a:p>
        </p:txBody>
      </p:sp>
      <p:sp>
        <p:nvSpPr>
          <p:cNvPr id="24" name="Rectangle 23">
            <a:extLst>
              <a:ext uri="{FF2B5EF4-FFF2-40B4-BE49-F238E27FC236}">
                <a16:creationId xmlns:a16="http://schemas.microsoft.com/office/drawing/2014/main" id="{9DE80C7A-883F-BD46-8BD9-B516AA55C96F}"/>
              </a:ext>
            </a:extLst>
          </p:cNvPr>
          <p:cNvSpPr/>
          <p:nvPr/>
        </p:nvSpPr>
        <p:spPr>
          <a:xfrm>
            <a:off x="4805363" y="3538216"/>
            <a:ext cx="578427" cy="557284"/>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Enter Button</a:t>
            </a:r>
          </a:p>
        </p:txBody>
      </p:sp>
      <p:sp>
        <p:nvSpPr>
          <p:cNvPr id="25" name="Rectangle 24">
            <a:extLst>
              <a:ext uri="{FF2B5EF4-FFF2-40B4-BE49-F238E27FC236}">
                <a16:creationId xmlns:a16="http://schemas.microsoft.com/office/drawing/2014/main" id="{4777F2F5-593E-174F-88D6-36A4F001FE97}"/>
              </a:ext>
            </a:extLst>
          </p:cNvPr>
          <p:cNvSpPr/>
          <p:nvPr/>
        </p:nvSpPr>
        <p:spPr>
          <a:xfrm>
            <a:off x="4727864" y="5448299"/>
            <a:ext cx="578427" cy="557284"/>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Enter Button</a:t>
            </a:r>
          </a:p>
        </p:txBody>
      </p:sp>
      <p:sp>
        <p:nvSpPr>
          <p:cNvPr id="26" name="Rounded Rectangle 25">
            <a:extLst>
              <a:ext uri="{FF2B5EF4-FFF2-40B4-BE49-F238E27FC236}">
                <a16:creationId xmlns:a16="http://schemas.microsoft.com/office/drawing/2014/main" id="{04CDD216-A1DF-1642-82E2-3DFEA5C3E465}"/>
              </a:ext>
            </a:extLst>
          </p:cNvPr>
          <p:cNvSpPr/>
          <p:nvPr/>
        </p:nvSpPr>
        <p:spPr>
          <a:xfrm>
            <a:off x="9672637" y="3387393"/>
            <a:ext cx="1590675" cy="186690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28" name="Straight Connector 27">
            <a:extLst>
              <a:ext uri="{FF2B5EF4-FFF2-40B4-BE49-F238E27FC236}">
                <a16:creationId xmlns:a16="http://schemas.microsoft.com/office/drawing/2014/main" id="{51E22E94-FD04-1E4E-A18E-20F3ABC6A099}"/>
              </a:ext>
            </a:extLst>
          </p:cNvPr>
          <p:cNvCxnSpPr>
            <a:stCxn id="4" idx="3"/>
            <a:endCxn id="23" idx="1"/>
          </p:cNvCxnSpPr>
          <p:nvPr/>
        </p:nvCxnSpPr>
        <p:spPr>
          <a:xfrm>
            <a:off x="3417439" y="2383668"/>
            <a:ext cx="583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C53DE47-F431-8B45-AEC1-248D6F952252}"/>
              </a:ext>
            </a:extLst>
          </p:cNvPr>
          <p:cNvCxnSpPr>
            <a:stCxn id="13" idx="6"/>
            <a:endCxn id="4" idx="1"/>
          </p:cNvCxnSpPr>
          <p:nvPr/>
        </p:nvCxnSpPr>
        <p:spPr>
          <a:xfrm flipV="1">
            <a:off x="1188026" y="2383668"/>
            <a:ext cx="1159323" cy="14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A12C09E-8A9D-044E-A75A-57015B2C54BA}"/>
              </a:ext>
            </a:extLst>
          </p:cNvPr>
          <p:cNvCxnSpPr>
            <a:stCxn id="5" idx="2"/>
          </p:cNvCxnSpPr>
          <p:nvPr/>
        </p:nvCxnSpPr>
        <p:spPr>
          <a:xfrm flipH="1">
            <a:off x="2013238" y="4171701"/>
            <a:ext cx="1" cy="514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ED3A40C-DF7E-B540-8EAF-5B8D5553E458}"/>
              </a:ext>
            </a:extLst>
          </p:cNvPr>
          <p:cNvCxnSpPr/>
          <p:nvPr/>
        </p:nvCxnSpPr>
        <p:spPr>
          <a:xfrm flipH="1">
            <a:off x="2927637" y="4168236"/>
            <a:ext cx="1" cy="514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E3771CC-D6C6-5043-A922-24BF1733F2A5}"/>
              </a:ext>
            </a:extLst>
          </p:cNvPr>
          <p:cNvCxnSpPr/>
          <p:nvPr/>
        </p:nvCxnSpPr>
        <p:spPr>
          <a:xfrm flipH="1">
            <a:off x="3842035" y="4168236"/>
            <a:ext cx="1" cy="514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DB15D17-58F8-D548-9CD3-857FE419CB3D}"/>
              </a:ext>
            </a:extLst>
          </p:cNvPr>
          <p:cNvCxnSpPr>
            <a:cxnSpLocks/>
          </p:cNvCxnSpPr>
          <p:nvPr/>
        </p:nvCxnSpPr>
        <p:spPr>
          <a:xfrm>
            <a:off x="2013238" y="4682835"/>
            <a:ext cx="4549833" cy="148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262ACEC-56E7-4343-91BF-9B429C82F730}"/>
              </a:ext>
            </a:extLst>
          </p:cNvPr>
          <p:cNvCxnSpPr/>
          <p:nvPr/>
        </p:nvCxnSpPr>
        <p:spPr>
          <a:xfrm flipH="1">
            <a:off x="1916258" y="5974479"/>
            <a:ext cx="1" cy="514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3FC2DA7-FCB4-804C-847F-C3E0CBF9C828}"/>
              </a:ext>
            </a:extLst>
          </p:cNvPr>
          <p:cNvCxnSpPr/>
          <p:nvPr/>
        </p:nvCxnSpPr>
        <p:spPr>
          <a:xfrm flipH="1">
            <a:off x="2830657" y="5971014"/>
            <a:ext cx="1" cy="514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2561D6C-75B4-1B40-ABC0-5D6BF428C235}"/>
              </a:ext>
            </a:extLst>
          </p:cNvPr>
          <p:cNvCxnSpPr/>
          <p:nvPr/>
        </p:nvCxnSpPr>
        <p:spPr>
          <a:xfrm flipH="1">
            <a:off x="3745055" y="5971014"/>
            <a:ext cx="1" cy="514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621D2FD-FB1A-494F-918B-261198EB4B8A}"/>
              </a:ext>
            </a:extLst>
          </p:cNvPr>
          <p:cNvCxnSpPr>
            <a:cxnSpLocks/>
          </p:cNvCxnSpPr>
          <p:nvPr/>
        </p:nvCxnSpPr>
        <p:spPr>
          <a:xfrm>
            <a:off x="1916258" y="6485613"/>
            <a:ext cx="4672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FD6E36A-2A30-9843-AE01-7E9C1050999E}"/>
              </a:ext>
            </a:extLst>
          </p:cNvPr>
          <p:cNvCxnSpPr>
            <a:cxnSpLocks/>
            <a:endCxn id="4" idx="1"/>
          </p:cNvCxnSpPr>
          <p:nvPr/>
        </p:nvCxnSpPr>
        <p:spPr>
          <a:xfrm>
            <a:off x="1214004" y="1737922"/>
            <a:ext cx="1133345" cy="6457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8B12078-DDB6-DB48-AD08-17D6F664A5AF}"/>
              </a:ext>
            </a:extLst>
          </p:cNvPr>
          <p:cNvCxnSpPr>
            <a:cxnSpLocks/>
          </p:cNvCxnSpPr>
          <p:nvPr/>
        </p:nvCxnSpPr>
        <p:spPr>
          <a:xfrm>
            <a:off x="1221601" y="3493459"/>
            <a:ext cx="791637" cy="1204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9F2954B-60A0-8146-8F49-358208F67CF4}"/>
              </a:ext>
            </a:extLst>
          </p:cNvPr>
          <p:cNvCxnSpPr>
            <a:cxnSpLocks/>
          </p:cNvCxnSpPr>
          <p:nvPr/>
        </p:nvCxnSpPr>
        <p:spPr>
          <a:xfrm>
            <a:off x="1175098" y="4185939"/>
            <a:ext cx="838139" cy="483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6AB8880-9DF3-1C4D-BB64-D13B852623CA}"/>
              </a:ext>
            </a:extLst>
          </p:cNvPr>
          <p:cNvCxnSpPr>
            <a:cxnSpLocks/>
          </p:cNvCxnSpPr>
          <p:nvPr/>
        </p:nvCxnSpPr>
        <p:spPr>
          <a:xfrm>
            <a:off x="1227684" y="5245279"/>
            <a:ext cx="685173" cy="1210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B6571B5-ABBF-894F-96B6-704E96055BC5}"/>
              </a:ext>
            </a:extLst>
          </p:cNvPr>
          <p:cNvCxnSpPr>
            <a:cxnSpLocks/>
          </p:cNvCxnSpPr>
          <p:nvPr/>
        </p:nvCxnSpPr>
        <p:spPr>
          <a:xfrm>
            <a:off x="1203222" y="5916881"/>
            <a:ext cx="692785" cy="568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53EDA83-94E7-B94C-A3E8-C3C7E75F7E30}"/>
              </a:ext>
            </a:extLst>
          </p:cNvPr>
          <p:cNvCxnSpPr>
            <a:cxnSpLocks/>
            <a:endCxn id="19" idx="3"/>
          </p:cNvCxnSpPr>
          <p:nvPr/>
        </p:nvCxnSpPr>
        <p:spPr>
          <a:xfrm flipH="1">
            <a:off x="7056553" y="2060795"/>
            <a:ext cx="1428796" cy="268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6BCB6C7-D887-7F48-B259-F42D11C6ACF3}"/>
              </a:ext>
            </a:extLst>
          </p:cNvPr>
          <p:cNvCxnSpPr>
            <a:cxnSpLocks/>
            <a:stCxn id="22" idx="1"/>
          </p:cNvCxnSpPr>
          <p:nvPr/>
        </p:nvCxnSpPr>
        <p:spPr>
          <a:xfrm flipH="1">
            <a:off x="7098117" y="2091349"/>
            <a:ext cx="1387232" cy="18241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0C9893-3EC6-E744-8569-4702DF3C45F9}"/>
              </a:ext>
            </a:extLst>
          </p:cNvPr>
          <p:cNvCxnSpPr>
            <a:cxnSpLocks/>
            <a:stCxn id="22" idx="1"/>
          </p:cNvCxnSpPr>
          <p:nvPr/>
        </p:nvCxnSpPr>
        <p:spPr>
          <a:xfrm flipH="1">
            <a:off x="7105453" y="2091349"/>
            <a:ext cx="1379896" cy="35903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5F7A151-CBC1-8B49-B7DD-09D65A31D262}"/>
              </a:ext>
            </a:extLst>
          </p:cNvPr>
          <p:cNvCxnSpPr>
            <a:cxnSpLocks/>
          </p:cNvCxnSpPr>
          <p:nvPr/>
        </p:nvCxnSpPr>
        <p:spPr>
          <a:xfrm flipH="1" flipV="1">
            <a:off x="5086548" y="4108292"/>
            <a:ext cx="8028" cy="604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B5898FE-E494-6546-80FA-653E709CFE71}"/>
              </a:ext>
            </a:extLst>
          </p:cNvPr>
          <p:cNvCxnSpPr>
            <a:cxnSpLocks/>
          </p:cNvCxnSpPr>
          <p:nvPr/>
        </p:nvCxnSpPr>
        <p:spPr>
          <a:xfrm flipV="1">
            <a:off x="5017077" y="6010827"/>
            <a:ext cx="5131" cy="478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D5E46A7-5E3E-1949-BBC1-6DF62B0BA494}"/>
              </a:ext>
            </a:extLst>
          </p:cNvPr>
          <p:cNvCxnSpPr>
            <a:cxnSpLocks/>
          </p:cNvCxnSpPr>
          <p:nvPr/>
        </p:nvCxnSpPr>
        <p:spPr>
          <a:xfrm flipV="1">
            <a:off x="2850139" y="1723066"/>
            <a:ext cx="0" cy="387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725DE55-8AF3-354C-8A6E-2E1B46310A40}"/>
              </a:ext>
            </a:extLst>
          </p:cNvPr>
          <p:cNvCxnSpPr>
            <a:cxnSpLocks/>
          </p:cNvCxnSpPr>
          <p:nvPr/>
        </p:nvCxnSpPr>
        <p:spPr>
          <a:xfrm>
            <a:off x="2850139" y="1716137"/>
            <a:ext cx="3712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95E7333-6309-CB45-9AF3-37C9C80ED87B}"/>
              </a:ext>
            </a:extLst>
          </p:cNvPr>
          <p:cNvCxnSpPr>
            <a:cxnSpLocks/>
          </p:cNvCxnSpPr>
          <p:nvPr/>
        </p:nvCxnSpPr>
        <p:spPr>
          <a:xfrm flipV="1">
            <a:off x="6563071" y="1732771"/>
            <a:ext cx="0" cy="387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37402B6-3741-A74D-BDA1-FBBFC2C96865}"/>
              </a:ext>
            </a:extLst>
          </p:cNvPr>
          <p:cNvCxnSpPr>
            <a:cxnSpLocks/>
          </p:cNvCxnSpPr>
          <p:nvPr/>
        </p:nvCxnSpPr>
        <p:spPr>
          <a:xfrm flipH="1" flipV="1">
            <a:off x="6569282" y="4095277"/>
            <a:ext cx="8028" cy="604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85B1A79-E993-FC46-92D9-6E84D1F4B6FE}"/>
              </a:ext>
            </a:extLst>
          </p:cNvPr>
          <p:cNvCxnSpPr>
            <a:cxnSpLocks/>
          </p:cNvCxnSpPr>
          <p:nvPr/>
        </p:nvCxnSpPr>
        <p:spPr>
          <a:xfrm flipH="1" flipV="1">
            <a:off x="6580390" y="5913889"/>
            <a:ext cx="8028" cy="604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F726268-7215-6B47-BE28-48013E8F2CB4}"/>
              </a:ext>
            </a:extLst>
          </p:cNvPr>
          <p:cNvCxnSpPr>
            <a:cxnSpLocks/>
          </p:cNvCxnSpPr>
          <p:nvPr/>
        </p:nvCxnSpPr>
        <p:spPr>
          <a:xfrm flipV="1">
            <a:off x="2850139" y="2662310"/>
            <a:ext cx="0" cy="387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A18F777-DAB4-444B-90A0-197583FC6E0C}"/>
              </a:ext>
            </a:extLst>
          </p:cNvPr>
          <p:cNvCxnSpPr>
            <a:cxnSpLocks/>
          </p:cNvCxnSpPr>
          <p:nvPr/>
        </p:nvCxnSpPr>
        <p:spPr>
          <a:xfrm>
            <a:off x="2850139" y="3049421"/>
            <a:ext cx="3712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3B9DF6F-871B-5C43-ADE4-C0DAABBB2EAC}"/>
              </a:ext>
            </a:extLst>
          </p:cNvPr>
          <p:cNvCxnSpPr>
            <a:cxnSpLocks/>
          </p:cNvCxnSpPr>
          <p:nvPr/>
        </p:nvCxnSpPr>
        <p:spPr>
          <a:xfrm flipH="1" flipV="1">
            <a:off x="6559058" y="3047260"/>
            <a:ext cx="3113579" cy="7535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925EED2-A103-B143-BDA9-F85C2734327E}"/>
              </a:ext>
            </a:extLst>
          </p:cNvPr>
          <p:cNvCxnSpPr>
            <a:cxnSpLocks/>
            <a:endCxn id="26" idx="1"/>
          </p:cNvCxnSpPr>
          <p:nvPr/>
        </p:nvCxnSpPr>
        <p:spPr>
          <a:xfrm flipV="1">
            <a:off x="6569282" y="4320843"/>
            <a:ext cx="3103355" cy="379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DB7B1F8-A66C-AF4B-955A-5859F2DD3930}"/>
              </a:ext>
            </a:extLst>
          </p:cNvPr>
          <p:cNvCxnSpPr>
            <a:cxnSpLocks/>
          </p:cNvCxnSpPr>
          <p:nvPr/>
        </p:nvCxnSpPr>
        <p:spPr>
          <a:xfrm flipV="1">
            <a:off x="6577310" y="4876800"/>
            <a:ext cx="3095327" cy="1608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BC5B720-9579-BE4B-A102-1130B1548B70}"/>
              </a:ext>
            </a:extLst>
          </p:cNvPr>
          <p:cNvCxnSpPr>
            <a:cxnSpLocks/>
            <a:endCxn id="26" idx="0"/>
          </p:cNvCxnSpPr>
          <p:nvPr/>
        </p:nvCxnSpPr>
        <p:spPr>
          <a:xfrm>
            <a:off x="9063776" y="2089522"/>
            <a:ext cx="1404199" cy="1297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0755A265-6BFF-A748-88D9-806ED3D31444}"/>
              </a:ext>
            </a:extLst>
          </p:cNvPr>
          <p:cNvSpPr txBox="1"/>
          <p:nvPr/>
        </p:nvSpPr>
        <p:spPr>
          <a:xfrm>
            <a:off x="10142384" y="3422218"/>
            <a:ext cx="717541" cy="215444"/>
          </a:xfrm>
          <a:prstGeom prst="rect">
            <a:avLst/>
          </a:prstGeom>
          <a:noFill/>
        </p:spPr>
        <p:txBody>
          <a:bodyPr wrap="square" rtlCol="0">
            <a:spAutoFit/>
          </a:bodyPr>
          <a:lstStyle/>
          <a:p>
            <a:r>
              <a:rPr lang="en-US" sz="800" dirty="0"/>
              <a:t>GPIO 109</a:t>
            </a:r>
          </a:p>
        </p:txBody>
      </p:sp>
      <p:sp>
        <p:nvSpPr>
          <p:cNvPr id="91" name="TextBox 90">
            <a:extLst>
              <a:ext uri="{FF2B5EF4-FFF2-40B4-BE49-F238E27FC236}">
                <a16:creationId xmlns:a16="http://schemas.microsoft.com/office/drawing/2014/main" id="{B66C37EA-BB99-794B-8756-38EA5D656455}"/>
              </a:ext>
            </a:extLst>
          </p:cNvPr>
          <p:cNvSpPr txBox="1"/>
          <p:nvPr/>
        </p:nvSpPr>
        <p:spPr>
          <a:xfrm>
            <a:off x="9691978" y="3709136"/>
            <a:ext cx="717541" cy="215444"/>
          </a:xfrm>
          <a:prstGeom prst="rect">
            <a:avLst/>
          </a:prstGeom>
          <a:noFill/>
        </p:spPr>
        <p:txBody>
          <a:bodyPr wrap="square" rtlCol="0">
            <a:spAutoFit/>
          </a:bodyPr>
          <a:lstStyle/>
          <a:p>
            <a:r>
              <a:rPr lang="en-US" sz="800" dirty="0"/>
              <a:t>GPIO 59</a:t>
            </a:r>
          </a:p>
        </p:txBody>
      </p:sp>
      <p:sp>
        <p:nvSpPr>
          <p:cNvPr id="92" name="TextBox 91">
            <a:extLst>
              <a:ext uri="{FF2B5EF4-FFF2-40B4-BE49-F238E27FC236}">
                <a16:creationId xmlns:a16="http://schemas.microsoft.com/office/drawing/2014/main" id="{421B22EF-5A1A-FA46-AC28-7DC34D985878}"/>
              </a:ext>
            </a:extLst>
          </p:cNvPr>
          <p:cNvSpPr txBox="1"/>
          <p:nvPr/>
        </p:nvSpPr>
        <p:spPr>
          <a:xfrm>
            <a:off x="9671180" y="4216820"/>
            <a:ext cx="717541" cy="215444"/>
          </a:xfrm>
          <a:prstGeom prst="rect">
            <a:avLst/>
          </a:prstGeom>
          <a:noFill/>
        </p:spPr>
        <p:txBody>
          <a:bodyPr wrap="square" rtlCol="0">
            <a:spAutoFit/>
          </a:bodyPr>
          <a:lstStyle/>
          <a:p>
            <a:r>
              <a:rPr lang="en-US" sz="800" dirty="0"/>
              <a:t>GPIO 58</a:t>
            </a:r>
          </a:p>
        </p:txBody>
      </p:sp>
      <p:sp>
        <p:nvSpPr>
          <p:cNvPr id="93" name="TextBox 92">
            <a:extLst>
              <a:ext uri="{FF2B5EF4-FFF2-40B4-BE49-F238E27FC236}">
                <a16:creationId xmlns:a16="http://schemas.microsoft.com/office/drawing/2014/main" id="{DF563B3B-8739-434D-B76C-63BF00504BC9}"/>
              </a:ext>
            </a:extLst>
          </p:cNvPr>
          <p:cNvSpPr txBox="1"/>
          <p:nvPr/>
        </p:nvSpPr>
        <p:spPr>
          <a:xfrm>
            <a:off x="9691978" y="4775791"/>
            <a:ext cx="717541" cy="215444"/>
          </a:xfrm>
          <a:prstGeom prst="rect">
            <a:avLst/>
          </a:prstGeom>
          <a:noFill/>
        </p:spPr>
        <p:txBody>
          <a:bodyPr wrap="square" rtlCol="0">
            <a:spAutoFit/>
          </a:bodyPr>
          <a:lstStyle/>
          <a:p>
            <a:r>
              <a:rPr lang="en-US" sz="800" dirty="0"/>
              <a:t>GPIO 57</a:t>
            </a:r>
          </a:p>
        </p:txBody>
      </p:sp>
    </p:spTree>
    <p:extLst>
      <p:ext uri="{BB962C8B-B14F-4D97-AF65-F5344CB8AC3E}">
        <p14:creationId xmlns:p14="http://schemas.microsoft.com/office/powerpoint/2010/main" val="1175731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AAD1-029F-6E4F-9F14-A4ABD92C725C}"/>
              </a:ext>
            </a:extLst>
          </p:cNvPr>
          <p:cNvSpPr>
            <a:spLocks noGrp="1"/>
          </p:cNvSpPr>
          <p:nvPr>
            <p:ph type="title"/>
          </p:nvPr>
        </p:nvSpPr>
        <p:spPr/>
        <p:txBody>
          <a:bodyPr/>
          <a:lstStyle/>
          <a:p>
            <a:r>
              <a:rPr lang="en-US" dirty="0"/>
              <a:t>System Block Diagram</a:t>
            </a:r>
          </a:p>
        </p:txBody>
      </p:sp>
      <p:sp>
        <p:nvSpPr>
          <p:cNvPr id="4" name="Rectangle 3">
            <a:extLst>
              <a:ext uri="{FF2B5EF4-FFF2-40B4-BE49-F238E27FC236}">
                <a16:creationId xmlns:a16="http://schemas.microsoft.com/office/drawing/2014/main" id="{A19C505E-5B83-1E47-BFBE-95F25961C739}"/>
              </a:ext>
            </a:extLst>
          </p:cNvPr>
          <p:cNvSpPr/>
          <p:nvPr/>
        </p:nvSpPr>
        <p:spPr>
          <a:xfrm>
            <a:off x="2347349" y="2105026"/>
            <a:ext cx="1070090" cy="557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Keypad</a:t>
            </a:r>
          </a:p>
        </p:txBody>
      </p:sp>
      <p:sp>
        <p:nvSpPr>
          <p:cNvPr id="5" name="Rectangle 4">
            <a:extLst>
              <a:ext uri="{FF2B5EF4-FFF2-40B4-BE49-F238E27FC236}">
                <a16:creationId xmlns:a16="http://schemas.microsoft.com/office/drawing/2014/main" id="{FD1BBC00-7DA2-DC4E-8A06-D4A7462ABA00}"/>
              </a:ext>
            </a:extLst>
          </p:cNvPr>
          <p:cNvSpPr/>
          <p:nvPr/>
        </p:nvSpPr>
        <p:spPr>
          <a:xfrm>
            <a:off x="1724025" y="3614417"/>
            <a:ext cx="578427" cy="557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Button 1</a:t>
            </a:r>
          </a:p>
        </p:txBody>
      </p:sp>
      <p:sp>
        <p:nvSpPr>
          <p:cNvPr id="8" name="Rectangle 7">
            <a:extLst>
              <a:ext uri="{FF2B5EF4-FFF2-40B4-BE49-F238E27FC236}">
                <a16:creationId xmlns:a16="http://schemas.microsoft.com/office/drawing/2014/main" id="{05530BAF-D639-6046-B438-6B9A7977E67A}"/>
              </a:ext>
            </a:extLst>
          </p:cNvPr>
          <p:cNvSpPr/>
          <p:nvPr/>
        </p:nvSpPr>
        <p:spPr>
          <a:xfrm>
            <a:off x="2638425" y="3614417"/>
            <a:ext cx="578427" cy="557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Button 2</a:t>
            </a:r>
          </a:p>
        </p:txBody>
      </p:sp>
      <p:sp>
        <p:nvSpPr>
          <p:cNvPr id="9" name="Rectangle 8">
            <a:extLst>
              <a:ext uri="{FF2B5EF4-FFF2-40B4-BE49-F238E27FC236}">
                <a16:creationId xmlns:a16="http://schemas.microsoft.com/office/drawing/2014/main" id="{7AAA3277-07DE-264A-9EE1-0E3EB42E1960}"/>
              </a:ext>
            </a:extLst>
          </p:cNvPr>
          <p:cNvSpPr/>
          <p:nvPr/>
        </p:nvSpPr>
        <p:spPr>
          <a:xfrm>
            <a:off x="3552825" y="3614417"/>
            <a:ext cx="578427" cy="557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Button 3</a:t>
            </a:r>
          </a:p>
        </p:txBody>
      </p:sp>
      <p:sp>
        <p:nvSpPr>
          <p:cNvPr id="10" name="Rectangle 9">
            <a:extLst>
              <a:ext uri="{FF2B5EF4-FFF2-40B4-BE49-F238E27FC236}">
                <a16:creationId xmlns:a16="http://schemas.microsoft.com/office/drawing/2014/main" id="{C1CFE009-371C-1B4D-8438-A8BF87E67AF5}"/>
              </a:ext>
            </a:extLst>
          </p:cNvPr>
          <p:cNvSpPr/>
          <p:nvPr/>
        </p:nvSpPr>
        <p:spPr>
          <a:xfrm>
            <a:off x="1646526" y="5410200"/>
            <a:ext cx="578427" cy="557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Dial 1</a:t>
            </a:r>
          </a:p>
        </p:txBody>
      </p:sp>
      <p:sp>
        <p:nvSpPr>
          <p:cNvPr id="11" name="Rectangle 10">
            <a:extLst>
              <a:ext uri="{FF2B5EF4-FFF2-40B4-BE49-F238E27FC236}">
                <a16:creationId xmlns:a16="http://schemas.microsoft.com/office/drawing/2014/main" id="{23EE51D5-44BB-A14E-97B1-44BD63E45C08}"/>
              </a:ext>
            </a:extLst>
          </p:cNvPr>
          <p:cNvSpPr/>
          <p:nvPr/>
        </p:nvSpPr>
        <p:spPr>
          <a:xfrm>
            <a:off x="2560926" y="5410200"/>
            <a:ext cx="578427" cy="557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Dial 2</a:t>
            </a:r>
          </a:p>
        </p:txBody>
      </p:sp>
      <p:sp>
        <p:nvSpPr>
          <p:cNvPr id="12" name="Rectangle 11">
            <a:extLst>
              <a:ext uri="{FF2B5EF4-FFF2-40B4-BE49-F238E27FC236}">
                <a16:creationId xmlns:a16="http://schemas.microsoft.com/office/drawing/2014/main" id="{19A4F277-DADA-F141-923F-BCD8A031B219}"/>
              </a:ext>
            </a:extLst>
          </p:cNvPr>
          <p:cNvSpPr/>
          <p:nvPr/>
        </p:nvSpPr>
        <p:spPr>
          <a:xfrm>
            <a:off x="3475326" y="5410200"/>
            <a:ext cx="578427" cy="557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Dial 3</a:t>
            </a:r>
          </a:p>
        </p:txBody>
      </p:sp>
      <p:sp>
        <p:nvSpPr>
          <p:cNvPr id="13" name="Oval 12">
            <a:extLst>
              <a:ext uri="{FF2B5EF4-FFF2-40B4-BE49-F238E27FC236}">
                <a16:creationId xmlns:a16="http://schemas.microsoft.com/office/drawing/2014/main" id="{C1C3A4F2-554C-FB4A-B681-B33CC1456C22}"/>
              </a:ext>
            </a:extLst>
          </p:cNvPr>
          <p:cNvSpPr/>
          <p:nvPr/>
        </p:nvSpPr>
        <p:spPr>
          <a:xfrm>
            <a:off x="609600" y="2119882"/>
            <a:ext cx="578426" cy="55728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Red LED 1</a:t>
            </a:r>
          </a:p>
        </p:txBody>
      </p:sp>
      <p:sp>
        <p:nvSpPr>
          <p:cNvPr id="14" name="Oval 13">
            <a:extLst>
              <a:ext uri="{FF2B5EF4-FFF2-40B4-BE49-F238E27FC236}">
                <a16:creationId xmlns:a16="http://schemas.microsoft.com/office/drawing/2014/main" id="{FDAE44AF-E4A7-6645-81C3-76AE2B4DBDAD}"/>
              </a:ext>
            </a:extLst>
          </p:cNvPr>
          <p:cNvSpPr/>
          <p:nvPr/>
        </p:nvSpPr>
        <p:spPr>
          <a:xfrm>
            <a:off x="609600" y="3917833"/>
            <a:ext cx="578426" cy="55728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Red LED 2</a:t>
            </a:r>
          </a:p>
        </p:txBody>
      </p:sp>
      <p:sp>
        <p:nvSpPr>
          <p:cNvPr id="15" name="Oval 14">
            <a:extLst>
              <a:ext uri="{FF2B5EF4-FFF2-40B4-BE49-F238E27FC236}">
                <a16:creationId xmlns:a16="http://schemas.microsoft.com/office/drawing/2014/main" id="{0EC1BCEE-F857-0D40-B41A-C72C661056D6}"/>
              </a:ext>
            </a:extLst>
          </p:cNvPr>
          <p:cNvSpPr/>
          <p:nvPr/>
        </p:nvSpPr>
        <p:spPr>
          <a:xfrm>
            <a:off x="4710118" y="5074429"/>
            <a:ext cx="578426" cy="55728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Red LED 3</a:t>
            </a:r>
          </a:p>
        </p:txBody>
      </p:sp>
      <p:sp>
        <p:nvSpPr>
          <p:cNvPr id="16" name="Oval 15">
            <a:extLst>
              <a:ext uri="{FF2B5EF4-FFF2-40B4-BE49-F238E27FC236}">
                <a16:creationId xmlns:a16="http://schemas.microsoft.com/office/drawing/2014/main" id="{CB858B9F-C729-5B4B-8D4B-C2F156636DD2}"/>
              </a:ext>
            </a:extLst>
          </p:cNvPr>
          <p:cNvSpPr/>
          <p:nvPr/>
        </p:nvSpPr>
        <p:spPr>
          <a:xfrm>
            <a:off x="635578" y="1444424"/>
            <a:ext cx="578426" cy="557284"/>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 LED 1</a:t>
            </a:r>
          </a:p>
        </p:txBody>
      </p:sp>
      <p:sp>
        <p:nvSpPr>
          <p:cNvPr id="17" name="Oval 16">
            <a:extLst>
              <a:ext uri="{FF2B5EF4-FFF2-40B4-BE49-F238E27FC236}">
                <a16:creationId xmlns:a16="http://schemas.microsoft.com/office/drawing/2014/main" id="{5D6FC40B-05D8-AC4A-B96D-45929C10E9D2}"/>
              </a:ext>
            </a:extLst>
          </p:cNvPr>
          <p:cNvSpPr/>
          <p:nvPr/>
        </p:nvSpPr>
        <p:spPr>
          <a:xfrm>
            <a:off x="640557" y="3175376"/>
            <a:ext cx="578426" cy="557284"/>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 LED 2</a:t>
            </a:r>
          </a:p>
        </p:txBody>
      </p:sp>
      <p:sp>
        <p:nvSpPr>
          <p:cNvPr id="18" name="Oval 17">
            <a:extLst>
              <a:ext uri="{FF2B5EF4-FFF2-40B4-BE49-F238E27FC236}">
                <a16:creationId xmlns:a16="http://schemas.microsoft.com/office/drawing/2014/main" id="{20163AEC-2DE1-BF45-87CD-6EDBD4B67236}"/>
              </a:ext>
            </a:extLst>
          </p:cNvPr>
          <p:cNvSpPr/>
          <p:nvPr/>
        </p:nvSpPr>
        <p:spPr>
          <a:xfrm>
            <a:off x="5614691" y="5034367"/>
            <a:ext cx="578426" cy="557284"/>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 LED 3</a:t>
            </a:r>
          </a:p>
        </p:txBody>
      </p:sp>
      <p:sp>
        <p:nvSpPr>
          <p:cNvPr id="19" name="Rectangle 18">
            <a:extLst>
              <a:ext uri="{FF2B5EF4-FFF2-40B4-BE49-F238E27FC236}">
                <a16:creationId xmlns:a16="http://schemas.microsoft.com/office/drawing/2014/main" id="{9BCE3BE4-28FA-1A47-A55F-A106A2DE0633}"/>
              </a:ext>
            </a:extLst>
          </p:cNvPr>
          <p:cNvSpPr/>
          <p:nvPr/>
        </p:nvSpPr>
        <p:spPr>
          <a:xfrm>
            <a:off x="8267700" y="1652118"/>
            <a:ext cx="1070090" cy="41796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Solenoid</a:t>
            </a:r>
          </a:p>
        </p:txBody>
      </p:sp>
      <p:sp>
        <p:nvSpPr>
          <p:cNvPr id="23" name="Rectangle 22">
            <a:extLst>
              <a:ext uri="{FF2B5EF4-FFF2-40B4-BE49-F238E27FC236}">
                <a16:creationId xmlns:a16="http://schemas.microsoft.com/office/drawing/2014/main" id="{D50C3174-7441-E64B-9DD3-28174E695880}"/>
              </a:ext>
            </a:extLst>
          </p:cNvPr>
          <p:cNvSpPr/>
          <p:nvPr/>
        </p:nvSpPr>
        <p:spPr>
          <a:xfrm>
            <a:off x="4000499" y="2105026"/>
            <a:ext cx="578427" cy="557284"/>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Enter Button</a:t>
            </a:r>
          </a:p>
        </p:txBody>
      </p:sp>
      <p:sp>
        <p:nvSpPr>
          <p:cNvPr id="24" name="Rectangle 23">
            <a:extLst>
              <a:ext uri="{FF2B5EF4-FFF2-40B4-BE49-F238E27FC236}">
                <a16:creationId xmlns:a16="http://schemas.microsoft.com/office/drawing/2014/main" id="{9DE80C7A-883F-BD46-8BD9-B516AA55C96F}"/>
              </a:ext>
            </a:extLst>
          </p:cNvPr>
          <p:cNvSpPr/>
          <p:nvPr/>
        </p:nvSpPr>
        <p:spPr>
          <a:xfrm>
            <a:off x="4805363" y="3538216"/>
            <a:ext cx="578427" cy="557284"/>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Enter Button</a:t>
            </a:r>
          </a:p>
        </p:txBody>
      </p:sp>
      <p:sp>
        <p:nvSpPr>
          <p:cNvPr id="26" name="Rounded Rectangle 25">
            <a:extLst>
              <a:ext uri="{FF2B5EF4-FFF2-40B4-BE49-F238E27FC236}">
                <a16:creationId xmlns:a16="http://schemas.microsoft.com/office/drawing/2014/main" id="{04CDD216-A1DF-1642-82E2-3DFEA5C3E465}"/>
              </a:ext>
            </a:extLst>
          </p:cNvPr>
          <p:cNvSpPr/>
          <p:nvPr/>
        </p:nvSpPr>
        <p:spPr>
          <a:xfrm>
            <a:off x="9672637" y="3387393"/>
            <a:ext cx="1590675" cy="186690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28" name="Straight Connector 27">
            <a:extLst>
              <a:ext uri="{FF2B5EF4-FFF2-40B4-BE49-F238E27FC236}">
                <a16:creationId xmlns:a16="http://schemas.microsoft.com/office/drawing/2014/main" id="{51E22E94-FD04-1E4E-A18E-20F3ABC6A099}"/>
              </a:ext>
            </a:extLst>
          </p:cNvPr>
          <p:cNvCxnSpPr>
            <a:cxnSpLocks/>
          </p:cNvCxnSpPr>
          <p:nvPr/>
        </p:nvCxnSpPr>
        <p:spPr>
          <a:xfrm flipV="1">
            <a:off x="4252338" y="2662310"/>
            <a:ext cx="0" cy="396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C53DE47-F431-8B45-AEC1-248D6F952252}"/>
              </a:ext>
            </a:extLst>
          </p:cNvPr>
          <p:cNvCxnSpPr>
            <a:cxnSpLocks/>
            <a:stCxn id="13" idx="6"/>
          </p:cNvCxnSpPr>
          <p:nvPr/>
        </p:nvCxnSpPr>
        <p:spPr>
          <a:xfrm>
            <a:off x="1188026" y="2398524"/>
            <a:ext cx="1650986" cy="6457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A12C09E-8A9D-044E-A75A-57015B2C54BA}"/>
              </a:ext>
            </a:extLst>
          </p:cNvPr>
          <p:cNvCxnSpPr>
            <a:stCxn id="5" idx="2"/>
          </p:cNvCxnSpPr>
          <p:nvPr/>
        </p:nvCxnSpPr>
        <p:spPr>
          <a:xfrm flipH="1">
            <a:off x="2013238" y="4171701"/>
            <a:ext cx="1" cy="514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ED3A40C-DF7E-B540-8EAF-5B8D5553E458}"/>
              </a:ext>
            </a:extLst>
          </p:cNvPr>
          <p:cNvCxnSpPr/>
          <p:nvPr/>
        </p:nvCxnSpPr>
        <p:spPr>
          <a:xfrm flipH="1">
            <a:off x="2927637" y="4168236"/>
            <a:ext cx="1" cy="514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E3771CC-D6C6-5043-A922-24BF1733F2A5}"/>
              </a:ext>
            </a:extLst>
          </p:cNvPr>
          <p:cNvCxnSpPr/>
          <p:nvPr/>
        </p:nvCxnSpPr>
        <p:spPr>
          <a:xfrm flipH="1">
            <a:off x="3842035" y="4168236"/>
            <a:ext cx="1" cy="514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DB15D17-58F8-D548-9CD3-857FE419CB3D}"/>
              </a:ext>
            </a:extLst>
          </p:cNvPr>
          <p:cNvCxnSpPr>
            <a:cxnSpLocks/>
          </p:cNvCxnSpPr>
          <p:nvPr/>
        </p:nvCxnSpPr>
        <p:spPr>
          <a:xfrm>
            <a:off x="2013238" y="4682835"/>
            <a:ext cx="4549833" cy="148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262ACEC-56E7-4343-91BF-9B429C82F730}"/>
              </a:ext>
            </a:extLst>
          </p:cNvPr>
          <p:cNvCxnSpPr/>
          <p:nvPr/>
        </p:nvCxnSpPr>
        <p:spPr>
          <a:xfrm flipH="1">
            <a:off x="1916258" y="5974479"/>
            <a:ext cx="1" cy="514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3FC2DA7-FCB4-804C-847F-C3E0CBF9C828}"/>
              </a:ext>
            </a:extLst>
          </p:cNvPr>
          <p:cNvCxnSpPr/>
          <p:nvPr/>
        </p:nvCxnSpPr>
        <p:spPr>
          <a:xfrm flipH="1">
            <a:off x="2830657" y="5971014"/>
            <a:ext cx="1" cy="514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2561D6C-75B4-1B40-ABC0-5D6BF428C235}"/>
              </a:ext>
            </a:extLst>
          </p:cNvPr>
          <p:cNvCxnSpPr/>
          <p:nvPr/>
        </p:nvCxnSpPr>
        <p:spPr>
          <a:xfrm flipH="1">
            <a:off x="3745055" y="5971014"/>
            <a:ext cx="1" cy="514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621D2FD-FB1A-494F-918B-261198EB4B8A}"/>
              </a:ext>
            </a:extLst>
          </p:cNvPr>
          <p:cNvCxnSpPr>
            <a:cxnSpLocks/>
          </p:cNvCxnSpPr>
          <p:nvPr/>
        </p:nvCxnSpPr>
        <p:spPr>
          <a:xfrm>
            <a:off x="1916258" y="6485613"/>
            <a:ext cx="4672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FD6E36A-2A30-9843-AE01-7E9C1050999E}"/>
              </a:ext>
            </a:extLst>
          </p:cNvPr>
          <p:cNvCxnSpPr>
            <a:cxnSpLocks/>
          </p:cNvCxnSpPr>
          <p:nvPr/>
        </p:nvCxnSpPr>
        <p:spPr>
          <a:xfrm>
            <a:off x="1214004" y="1737922"/>
            <a:ext cx="1649774" cy="13205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8B12078-DDB6-DB48-AD08-17D6F664A5AF}"/>
              </a:ext>
            </a:extLst>
          </p:cNvPr>
          <p:cNvCxnSpPr>
            <a:cxnSpLocks/>
          </p:cNvCxnSpPr>
          <p:nvPr/>
        </p:nvCxnSpPr>
        <p:spPr>
          <a:xfrm>
            <a:off x="1221601" y="3493459"/>
            <a:ext cx="791637" cy="1204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9F2954B-60A0-8146-8F49-358208F67CF4}"/>
              </a:ext>
            </a:extLst>
          </p:cNvPr>
          <p:cNvCxnSpPr>
            <a:cxnSpLocks/>
          </p:cNvCxnSpPr>
          <p:nvPr/>
        </p:nvCxnSpPr>
        <p:spPr>
          <a:xfrm>
            <a:off x="1175098" y="4185939"/>
            <a:ext cx="838139" cy="483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5F7A151-CBC1-8B49-B7DD-09D65A31D262}"/>
              </a:ext>
            </a:extLst>
          </p:cNvPr>
          <p:cNvCxnSpPr>
            <a:cxnSpLocks/>
          </p:cNvCxnSpPr>
          <p:nvPr/>
        </p:nvCxnSpPr>
        <p:spPr>
          <a:xfrm flipH="1" flipV="1">
            <a:off x="5086548" y="4108292"/>
            <a:ext cx="8028" cy="604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F726268-7215-6B47-BE28-48013E8F2CB4}"/>
              </a:ext>
            </a:extLst>
          </p:cNvPr>
          <p:cNvCxnSpPr>
            <a:cxnSpLocks/>
          </p:cNvCxnSpPr>
          <p:nvPr/>
        </p:nvCxnSpPr>
        <p:spPr>
          <a:xfrm flipV="1">
            <a:off x="2850139" y="2662310"/>
            <a:ext cx="0" cy="387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A18F777-DAB4-444B-90A0-197583FC6E0C}"/>
              </a:ext>
            </a:extLst>
          </p:cNvPr>
          <p:cNvCxnSpPr>
            <a:cxnSpLocks/>
          </p:cNvCxnSpPr>
          <p:nvPr/>
        </p:nvCxnSpPr>
        <p:spPr>
          <a:xfrm>
            <a:off x="2850139" y="3049421"/>
            <a:ext cx="3712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3B9DF6F-871B-5C43-ADE4-C0DAABBB2EAC}"/>
              </a:ext>
            </a:extLst>
          </p:cNvPr>
          <p:cNvCxnSpPr>
            <a:cxnSpLocks/>
          </p:cNvCxnSpPr>
          <p:nvPr/>
        </p:nvCxnSpPr>
        <p:spPr>
          <a:xfrm flipH="1" flipV="1">
            <a:off x="6559058" y="3047260"/>
            <a:ext cx="3113579" cy="7535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925EED2-A103-B143-BDA9-F85C2734327E}"/>
              </a:ext>
            </a:extLst>
          </p:cNvPr>
          <p:cNvCxnSpPr>
            <a:cxnSpLocks/>
            <a:endCxn id="26" idx="1"/>
          </p:cNvCxnSpPr>
          <p:nvPr/>
        </p:nvCxnSpPr>
        <p:spPr>
          <a:xfrm flipV="1">
            <a:off x="6569282" y="4320843"/>
            <a:ext cx="3103355" cy="379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DB7B1F8-A66C-AF4B-955A-5859F2DD3930}"/>
              </a:ext>
            </a:extLst>
          </p:cNvPr>
          <p:cNvCxnSpPr>
            <a:cxnSpLocks/>
          </p:cNvCxnSpPr>
          <p:nvPr/>
        </p:nvCxnSpPr>
        <p:spPr>
          <a:xfrm flipV="1">
            <a:off x="6577310" y="4876800"/>
            <a:ext cx="3095327" cy="1608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BC5B720-9579-BE4B-A102-1130B1548B70}"/>
              </a:ext>
            </a:extLst>
          </p:cNvPr>
          <p:cNvCxnSpPr>
            <a:cxnSpLocks/>
            <a:endCxn id="26" idx="0"/>
          </p:cNvCxnSpPr>
          <p:nvPr/>
        </p:nvCxnSpPr>
        <p:spPr>
          <a:xfrm>
            <a:off x="9063776" y="2089522"/>
            <a:ext cx="1404199" cy="1297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0755A265-6BFF-A748-88D9-806ED3D31444}"/>
              </a:ext>
            </a:extLst>
          </p:cNvPr>
          <p:cNvSpPr txBox="1"/>
          <p:nvPr/>
        </p:nvSpPr>
        <p:spPr>
          <a:xfrm>
            <a:off x="9692295" y="4753202"/>
            <a:ext cx="717541" cy="215444"/>
          </a:xfrm>
          <a:prstGeom prst="rect">
            <a:avLst/>
          </a:prstGeom>
          <a:noFill/>
        </p:spPr>
        <p:txBody>
          <a:bodyPr wrap="square" rtlCol="0">
            <a:spAutoFit/>
          </a:bodyPr>
          <a:lstStyle/>
          <a:p>
            <a:r>
              <a:rPr lang="en-US" sz="800" dirty="0"/>
              <a:t>AIN</a:t>
            </a:r>
          </a:p>
        </p:txBody>
      </p:sp>
      <p:sp>
        <p:nvSpPr>
          <p:cNvPr id="92" name="TextBox 91">
            <a:extLst>
              <a:ext uri="{FF2B5EF4-FFF2-40B4-BE49-F238E27FC236}">
                <a16:creationId xmlns:a16="http://schemas.microsoft.com/office/drawing/2014/main" id="{421B22EF-5A1A-FA46-AC28-7DC34D985878}"/>
              </a:ext>
            </a:extLst>
          </p:cNvPr>
          <p:cNvSpPr txBox="1"/>
          <p:nvPr/>
        </p:nvSpPr>
        <p:spPr>
          <a:xfrm>
            <a:off x="9671180" y="4216820"/>
            <a:ext cx="717541" cy="215444"/>
          </a:xfrm>
          <a:prstGeom prst="rect">
            <a:avLst/>
          </a:prstGeom>
          <a:noFill/>
        </p:spPr>
        <p:txBody>
          <a:bodyPr wrap="square" rtlCol="0">
            <a:spAutoFit/>
          </a:bodyPr>
          <a:lstStyle/>
          <a:p>
            <a:r>
              <a:rPr lang="en-US" sz="800" dirty="0"/>
              <a:t>GPIO</a:t>
            </a:r>
          </a:p>
        </p:txBody>
      </p:sp>
      <p:sp>
        <p:nvSpPr>
          <p:cNvPr id="62" name="TextBox 61">
            <a:extLst>
              <a:ext uri="{FF2B5EF4-FFF2-40B4-BE49-F238E27FC236}">
                <a16:creationId xmlns:a16="http://schemas.microsoft.com/office/drawing/2014/main" id="{8CEFBD15-D280-9C44-A8C1-ED91996668C3}"/>
              </a:ext>
            </a:extLst>
          </p:cNvPr>
          <p:cNvSpPr txBox="1"/>
          <p:nvPr/>
        </p:nvSpPr>
        <p:spPr>
          <a:xfrm>
            <a:off x="9671180" y="3733185"/>
            <a:ext cx="717541" cy="215444"/>
          </a:xfrm>
          <a:prstGeom prst="rect">
            <a:avLst/>
          </a:prstGeom>
          <a:noFill/>
        </p:spPr>
        <p:txBody>
          <a:bodyPr wrap="square" rtlCol="0">
            <a:spAutoFit/>
          </a:bodyPr>
          <a:lstStyle/>
          <a:p>
            <a:r>
              <a:rPr lang="en-US" sz="800" dirty="0"/>
              <a:t>GPIO</a:t>
            </a:r>
          </a:p>
        </p:txBody>
      </p:sp>
      <p:sp>
        <p:nvSpPr>
          <p:cNvPr id="64" name="TextBox 63">
            <a:extLst>
              <a:ext uri="{FF2B5EF4-FFF2-40B4-BE49-F238E27FC236}">
                <a16:creationId xmlns:a16="http://schemas.microsoft.com/office/drawing/2014/main" id="{F17A2CB2-983D-CA44-8A8A-1979EE8ACCF7}"/>
              </a:ext>
            </a:extLst>
          </p:cNvPr>
          <p:cNvSpPr txBox="1"/>
          <p:nvPr/>
        </p:nvSpPr>
        <p:spPr>
          <a:xfrm>
            <a:off x="10244620" y="3463442"/>
            <a:ext cx="717541" cy="215444"/>
          </a:xfrm>
          <a:prstGeom prst="rect">
            <a:avLst/>
          </a:prstGeom>
          <a:noFill/>
        </p:spPr>
        <p:txBody>
          <a:bodyPr wrap="square" rtlCol="0">
            <a:spAutoFit/>
          </a:bodyPr>
          <a:lstStyle/>
          <a:p>
            <a:r>
              <a:rPr lang="en-US" sz="800" dirty="0"/>
              <a:t>GPIO</a:t>
            </a:r>
          </a:p>
        </p:txBody>
      </p:sp>
      <p:sp>
        <p:nvSpPr>
          <p:cNvPr id="65" name="Rectangle 64">
            <a:extLst>
              <a:ext uri="{FF2B5EF4-FFF2-40B4-BE49-F238E27FC236}">
                <a16:creationId xmlns:a16="http://schemas.microsoft.com/office/drawing/2014/main" id="{31C8DA58-782E-784D-847E-2213328F7005}"/>
              </a:ext>
            </a:extLst>
          </p:cNvPr>
          <p:cNvSpPr/>
          <p:nvPr/>
        </p:nvSpPr>
        <p:spPr>
          <a:xfrm>
            <a:off x="5219836" y="5880970"/>
            <a:ext cx="578427" cy="557284"/>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Enter Button</a:t>
            </a:r>
          </a:p>
        </p:txBody>
      </p:sp>
      <p:cxnSp>
        <p:nvCxnSpPr>
          <p:cNvPr id="67" name="Straight Connector 66">
            <a:extLst>
              <a:ext uri="{FF2B5EF4-FFF2-40B4-BE49-F238E27FC236}">
                <a16:creationId xmlns:a16="http://schemas.microsoft.com/office/drawing/2014/main" id="{EEA71010-7906-3A43-B603-AF62A8886015}"/>
              </a:ext>
            </a:extLst>
          </p:cNvPr>
          <p:cNvCxnSpPr>
            <a:cxnSpLocks/>
          </p:cNvCxnSpPr>
          <p:nvPr/>
        </p:nvCxnSpPr>
        <p:spPr>
          <a:xfrm flipH="1" flipV="1">
            <a:off x="5265158" y="5454270"/>
            <a:ext cx="182445" cy="224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DE20203-BD46-4A41-9A9C-8E0C50C15DCA}"/>
              </a:ext>
            </a:extLst>
          </p:cNvPr>
          <p:cNvCxnSpPr>
            <a:cxnSpLocks/>
            <a:endCxn id="18" idx="3"/>
          </p:cNvCxnSpPr>
          <p:nvPr/>
        </p:nvCxnSpPr>
        <p:spPr>
          <a:xfrm flipV="1">
            <a:off x="5411984" y="5510039"/>
            <a:ext cx="287416" cy="1690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853BB72-2D67-7745-8167-B8F3034A9CDA}"/>
              </a:ext>
            </a:extLst>
          </p:cNvPr>
          <p:cNvCxnSpPr>
            <a:cxnSpLocks/>
          </p:cNvCxnSpPr>
          <p:nvPr/>
        </p:nvCxnSpPr>
        <p:spPr>
          <a:xfrm flipH="1" flipV="1">
            <a:off x="5418581" y="5679072"/>
            <a:ext cx="16789" cy="218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046E01-CCB5-724B-9838-AEC9544C760A}"/>
              </a:ext>
            </a:extLst>
          </p:cNvPr>
          <p:cNvCxnSpPr>
            <a:cxnSpLocks/>
          </p:cNvCxnSpPr>
          <p:nvPr/>
        </p:nvCxnSpPr>
        <p:spPr>
          <a:xfrm>
            <a:off x="5418581" y="5649687"/>
            <a:ext cx="925024" cy="278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EF83B88-EBA0-7840-A322-6818BB616B02}"/>
              </a:ext>
            </a:extLst>
          </p:cNvPr>
          <p:cNvCxnSpPr>
            <a:cxnSpLocks/>
          </p:cNvCxnSpPr>
          <p:nvPr/>
        </p:nvCxnSpPr>
        <p:spPr>
          <a:xfrm flipV="1">
            <a:off x="6350202" y="4583987"/>
            <a:ext cx="3328250" cy="13497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978F994-1C8D-1542-BE2B-DC0AAC17DB5D}"/>
              </a:ext>
            </a:extLst>
          </p:cNvPr>
          <p:cNvSpPr txBox="1"/>
          <p:nvPr/>
        </p:nvSpPr>
        <p:spPr>
          <a:xfrm>
            <a:off x="9671180" y="4485479"/>
            <a:ext cx="717541" cy="215444"/>
          </a:xfrm>
          <a:prstGeom prst="rect">
            <a:avLst/>
          </a:prstGeom>
          <a:noFill/>
        </p:spPr>
        <p:txBody>
          <a:bodyPr wrap="square" rtlCol="0">
            <a:spAutoFit/>
          </a:bodyPr>
          <a:lstStyle/>
          <a:p>
            <a:r>
              <a:rPr lang="en-US" sz="800" dirty="0"/>
              <a:t>GPIO</a:t>
            </a:r>
          </a:p>
        </p:txBody>
      </p:sp>
      <p:sp>
        <p:nvSpPr>
          <p:cNvPr id="79" name="Rectangle 78">
            <a:extLst>
              <a:ext uri="{FF2B5EF4-FFF2-40B4-BE49-F238E27FC236}">
                <a16:creationId xmlns:a16="http://schemas.microsoft.com/office/drawing/2014/main" id="{8305B5DE-A97F-F14C-96BA-6516BA7D1439}"/>
              </a:ext>
            </a:extLst>
          </p:cNvPr>
          <p:cNvSpPr/>
          <p:nvPr/>
        </p:nvSpPr>
        <p:spPr>
          <a:xfrm>
            <a:off x="5129367" y="2097424"/>
            <a:ext cx="578427" cy="557284"/>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Send Button</a:t>
            </a:r>
          </a:p>
        </p:txBody>
      </p:sp>
      <p:cxnSp>
        <p:nvCxnSpPr>
          <p:cNvPr id="83" name="Straight Connector 82">
            <a:extLst>
              <a:ext uri="{FF2B5EF4-FFF2-40B4-BE49-F238E27FC236}">
                <a16:creationId xmlns:a16="http://schemas.microsoft.com/office/drawing/2014/main" id="{BAA88ADF-0119-F049-A1B5-18D85DB65C0E}"/>
              </a:ext>
            </a:extLst>
          </p:cNvPr>
          <p:cNvCxnSpPr>
            <a:cxnSpLocks/>
          </p:cNvCxnSpPr>
          <p:nvPr/>
        </p:nvCxnSpPr>
        <p:spPr>
          <a:xfrm flipV="1">
            <a:off x="5395306" y="2662310"/>
            <a:ext cx="0" cy="396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1ECA8D8-F2D9-1D4E-9F98-8261AF3896A7}"/>
              </a:ext>
            </a:extLst>
          </p:cNvPr>
          <p:cNvSpPr txBox="1"/>
          <p:nvPr/>
        </p:nvSpPr>
        <p:spPr>
          <a:xfrm>
            <a:off x="6982195" y="3252086"/>
            <a:ext cx="838200" cy="1200329"/>
          </a:xfrm>
          <a:prstGeom prst="rect">
            <a:avLst/>
          </a:prstGeom>
          <a:noFill/>
        </p:spPr>
        <p:txBody>
          <a:bodyPr wrap="square" rtlCol="0">
            <a:spAutoFit/>
          </a:bodyPr>
          <a:lstStyle/>
          <a:p>
            <a:r>
              <a:rPr lang="en-US" sz="1200" dirty="0"/>
              <a:t>Note: These are all different GPIO channels</a:t>
            </a:r>
          </a:p>
        </p:txBody>
      </p:sp>
    </p:spTree>
    <p:extLst>
      <p:ext uri="{BB962C8B-B14F-4D97-AF65-F5344CB8AC3E}">
        <p14:creationId xmlns:p14="http://schemas.microsoft.com/office/powerpoint/2010/main" val="385234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AAD1-029F-6E4F-9F14-A4ABD92C725C}"/>
              </a:ext>
            </a:extLst>
          </p:cNvPr>
          <p:cNvSpPr>
            <a:spLocks noGrp="1"/>
          </p:cNvSpPr>
          <p:nvPr>
            <p:ph type="title"/>
          </p:nvPr>
        </p:nvSpPr>
        <p:spPr/>
        <p:txBody>
          <a:bodyPr/>
          <a:lstStyle/>
          <a:p>
            <a:r>
              <a:rPr lang="en-US" dirty="0"/>
              <a:t>Power Block Diagram</a:t>
            </a:r>
          </a:p>
        </p:txBody>
      </p:sp>
      <p:sp>
        <p:nvSpPr>
          <p:cNvPr id="13" name="Oval 12">
            <a:extLst>
              <a:ext uri="{FF2B5EF4-FFF2-40B4-BE49-F238E27FC236}">
                <a16:creationId xmlns:a16="http://schemas.microsoft.com/office/drawing/2014/main" id="{C1C3A4F2-554C-FB4A-B681-B33CC1456C22}"/>
              </a:ext>
            </a:extLst>
          </p:cNvPr>
          <p:cNvSpPr/>
          <p:nvPr/>
        </p:nvSpPr>
        <p:spPr>
          <a:xfrm>
            <a:off x="3191167" y="4063036"/>
            <a:ext cx="578426" cy="55728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Red LED 1</a:t>
            </a:r>
          </a:p>
        </p:txBody>
      </p:sp>
      <p:sp>
        <p:nvSpPr>
          <p:cNvPr id="14" name="Oval 13">
            <a:extLst>
              <a:ext uri="{FF2B5EF4-FFF2-40B4-BE49-F238E27FC236}">
                <a16:creationId xmlns:a16="http://schemas.microsoft.com/office/drawing/2014/main" id="{FDAE44AF-E4A7-6645-81C3-76AE2B4DBDAD}"/>
              </a:ext>
            </a:extLst>
          </p:cNvPr>
          <p:cNvSpPr/>
          <p:nvPr/>
        </p:nvSpPr>
        <p:spPr>
          <a:xfrm>
            <a:off x="3218879" y="4728042"/>
            <a:ext cx="578426" cy="55728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Red LED 2</a:t>
            </a:r>
          </a:p>
        </p:txBody>
      </p:sp>
      <p:sp>
        <p:nvSpPr>
          <p:cNvPr id="15" name="Oval 14">
            <a:extLst>
              <a:ext uri="{FF2B5EF4-FFF2-40B4-BE49-F238E27FC236}">
                <a16:creationId xmlns:a16="http://schemas.microsoft.com/office/drawing/2014/main" id="{0EC1BCEE-F857-0D40-B41A-C72C661056D6}"/>
              </a:ext>
            </a:extLst>
          </p:cNvPr>
          <p:cNvSpPr/>
          <p:nvPr/>
        </p:nvSpPr>
        <p:spPr>
          <a:xfrm>
            <a:off x="3232734" y="5344926"/>
            <a:ext cx="578426" cy="55728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Red LED 3</a:t>
            </a:r>
          </a:p>
        </p:txBody>
      </p:sp>
      <p:sp>
        <p:nvSpPr>
          <p:cNvPr id="16" name="Oval 15">
            <a:extLst>
              <a:ext uri="{FF2B5EF4-FFF2-40B4-BE49-F238E27FC236}">
                <a16:creationId xmlns:a16="http://schemas.microsoft.com/office/drawing/2014/main" id="{CB858B9F-C729-5B4B-8D4B-C2F156636DD2}"/>
              </a:ext>
            </a:extLst>
          </p:cNvPr>
          <p:cNvSpPr/>
          <p:nvPr/>
        </p:nvSpPr>
        <p:spPr>
          <a:xfrm>
            <a:off x="2521678" y="4063036"/>
            <a:ext cx="578426" cy="557284"/>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 LED 1</a:t>
            </a:r>
          </a:p>
        </p:txBody>
      </p:sp>
      <p:sp>
        <p:nvSpPr>
          <p:cNvPr id="17" name="Oval 16">
            <a:extLst>
              <a:ext uri="{FF2B5EF4-FFF2-40B4-BE49-F238E27FC236}">
                <a16:creationId xmlns:a16="http://schemas.microsoft.com/office/drawing/2014/main" id="{5D6FC40B-05D8-AC4A-B96D-45929C10E9D2}"/>
              </a:ext>
            </a:extLst>
          </p:cNvPr>
          <p:cNvSpPr/>
          <p:nvPr/>
        </p:nvSpPr>
        <p:spPr>
          <a:xfrm>
            <a:off x="2535531" y="4703981"/>
            <a:ext cx="578426" cy="557284"/>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 LED 2</a:t>
            </a:r>
          </a:p>
        </p:txBody>
      </p:sp>
      <p:sp>
        <p:nvSpPr>
          <p:cNvPr id="18" name="Oval 17">
            <a:extLst>
              <a:ext uri="{FF2B5EF4-FFF2-40B4-BE49-F238E27FC236}">
                <a16:creationId xmlns:a16="http://schemas.microsoft.com/office/drawing/2014/main" id="{20163AEC-2DE1-BF45-87CD-6EDBD4B67236}"/>
              </a:ext>
            </a:extLst>
          </p:cNvPr>
          <p:cNvSpPr/>
          <p:nvPr/>
        </p:nvSpPr>
        <p:spPr>
          <a:xfrm>
            <a:off x="2521678" y="5344926"/>
            <a:ext cx="578426" cy="557284"/>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 LED 3</a:t>
            </a:r>
          </a:p>
        </p:txBody>
      </p:sp>
      <p:sp>
        <p:nvSpPr>
          <p:cNvPr id="26" name="Rounded Rectangle 25">
            <a:extLst>
              <a:ext uri="{FF2B5EF4-FFF2-40B4-BE49-F238E27FC236}">
                <a16:creationId xmlns:a16="http://schemas.microsoft.com/office/drawing/2014/main" id="{04CDD216-A1DF-1642-82E2-3DFEA5C3E465}"/>
              </a:ext>
            </a:extLst>
          </p:cNvPr>
          <p:cNvSpPr/>
          <p:nvPr/>
        </p:nvSpPr>
        <p:spPr>
          <a:xfrm>
            <a:off x="7429500" y="3124200"/>
            <a:ext cx="1590675" cy="186690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82" name="Straight Connector 81">
            <a:extLst>
              <a:ext uri="{FF2B5EF4-FFF2-40B4-BE49-F238E27FC236}">
                <a16:creationId xmlns:a16="http://schemas.microsoft.com/office/drawing/2014/main" id="{C3B9DF6F-871B-5C43-ADE4-C0DAABBB2EAC}"/>
              </a:ext>
            </a:extLst>
          </p:cNvPr>
          <p:cNvCxnSpPr>
            <a:cxnSpLocks/>
          </p:cNvCxnSpPr>
          <p:nvPr/>
        </p:nvCxnSpPr>
        <p:spPr>
          <a:xfrm flipH="1" flipV="1">
            <a:off x="5186363" y="2969698"/>
            <a:ext cx="2243138" cy="5679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925EED2-A103-B143-BDA9-F85C2734327E}"/>
              </a:ext>
            </a:extLst>
          </p:cNvPr>
          <p:cNvCxnSpPr>
            <a:cxnSpLocks/>
            <a:stCxn id="35" idx="3"/>
            <a:endCxn id="26" idx="1"/>
          </p:cNvCxnSpPr>
          <p:nvPr/>
        </p:nvCxnSpPr>
        <p:spPr>
          <a:xfrm flipV="1">
            <a:off x="4138375" y="4057650"/>
            <a:ext cx="3291125" cy="933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BC5B720-9579-BE4B-A102-1130B1548B70}"/>
              </a:ext>
            </a:extLst>
          </p:cNvPr>
          <p:cNvCxnSpPr>
            <a:cxnSpLocks/>
            <a:endCxn id="26" idx="0"/>
          </p:cNvCxnSpPr>
          <p:nvPr/>
        </p:nvCxnSpPr>
        <p:spPr>
          <a:xfrm>
            <a:off x="8166382" y="1881277"/>
            <a:ext cx="58456" cy="1242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0755A265-6BFF-A748-88D9-806ED3D31444}"/>
              </a:ext>
            </a:extLst>
          </p:cNvPr>
          <p:cNvSpPr txBox="1"/>
          <p:nvPr/>
        </p:nvSpPr>
        <p:spPr>
          <a:xfrm>
            <a:off x="7899247" y="3159025"/>
            <a:ext cx="717541" cy="338554"/>
          </a:xfrm>
          <a:prstGeom prst="rect">
            <a:avLst/>
          </a:prstGeom>
          <a:noFill/>
        </p:spPr>
        <p:txBody>
          <a:bodyPr wrap="square" rtlCol="0">
            <a:spAutoFit/>
          </a:bodyPr>
          <a:lstStyle/>
          <a:p>
            <a:r>
              <a:rPr lang="en-US" sz="800" dirty="0"/>
              <a:t>USB Connection</a:t>
            </a:r>
          </a:p>
        </p:txBody>
      </p:sp>
      <p:sp>
        <p:nvSpPr>
          <p:cNvPr id="91" name="TextBox 90">
            <a:extLst>
              <a:ext uri="{FF2B5EF4-FFF2-40B4-BE49-F238E27FC236}">
                <a16:creationId xmlns:a16="http://schemas.microsoft.com/office/drawing/2014/main" id="{B66C37EA-BB99-794B-8756-38EA5D656455}"/>
              </a:ext>
            </a:extLst>
          </p:cNvPr>
          <p:cNvSpPr txBox="1"/>
          <p:nvPr/>
        </p:nvSpPr>
        <p:spPr>
          <a:xfrm>
            <a:off x="7448841" y="3445943"/>
            <a:ext cx="717541" cy="215444"/>
          </a:xfrm>
          <a:prstGeom prst="rect">
            <a:avLst/>
          </a:prstGeom>
          <a:noFill/>
        </p:spPr>
        <p:txBody>
          <a:bodyPr wrap="square" rtlCol="0">
            <a:spAutoFit/>
          </a:bodyPr>
          <a:lstStyle/>
          <a:p>
            <a:r>
              <a:rPr lang="en-US" sz="800" dirty="0"/>
              <a:t>VIN_BAT</a:t>
            </a:r>
          </a:p>
        </p:txBody>
      </p:sp>
      <p:sp>
        <p:nvSpPr>
          <p:cNvPr id="92" name="TextBox 91">
            <a:extLst>
              <a:ext uri="{FF2B5EF4-FFF2-40B4-BE49-F238E27FC236}">
                <a16:creationId xmlns:a16="http://schemas.microsoft.com/office/drawing/2014/main" id="{421B22EF-5A1A-FA46-AC28-7DC34D985878}"/>
              </a:ext>
            </a:extLst>
          </p:cNvPr>
          <p:cNvSpPr txBox="1"/>
          <p:nvPr/>
        </p:nvSpPr>
        <p:spPr>
          <a:xfrm>
            <a:off x="7428043" y="3953627"/>
            <a:ext cx="717541" cy="215444"/>
          </a:xfrm>
          <a:prstGeom prst="rect">
            <a:avLst/>
          </a:prstGeom>
          <a:noFill/>
        </p:spPr>
        <p:txBody>
          <a:bodyPr wrap="square" rtlCol="0">
            <a:spAutoFit/>
          </a:bodyPr>
          <a:lstStyle/>
          <a:p>
            <a:r>
              <a:rPr lang="en-US" sz="800" dirty="0"/>
              <a:t>SYS_OUT</a:t>
            </a:r>
          </a:p>
        </p:txBody>
      </p:sp>
      <p:sp>
        <p:nvSpPr>
          <p:cNvPr id="64" name="Rectangle 63">
            <a:extLst>
              <a:ext uri="{FF2B5EF4-FFF2-40B4-BE49-F238E27FC236}">
                <a16:creationId xmlns:a16="http://schemas.microsoft.com/office/drawing/2014/main" id="{40D6074D-94BC-214D-9320-2EFED0682003}"/>
              </a:ext>
            </a:extLst>
          </p:cNvPr>
          <p:cNvSpPr/>
          <p:nvPr/>
        </p:nvSpPr>
        <p:spPr>
          <a:xfrm>
            <a:off x="2598539" y="1856689"/>
            <a:ext cx="1070090" cy="41796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Solenoid 1</a:t>
            </a:r>
          </a:p>
        </p:txBody>
      </p:sp>
      <p:sp>
        <p:nvSpPr>
          <p:cNvPr id="69" name="Rectangle 68">
            <a:extLst>
              <a:ext uri="{FF2B5EF4-FFF2-40B4-BE49-F238E27FC236}">
                <a16:creationId xmlns:a16="http://schemas.microsoft.com/office/drawing/2014/main" id="{2B5DEC90-22EC-D348-8C32-A398552437A8}"/>
              </a:ext>
            </a:extLst>
          </p:cNvPr>
          <p:cNvSpPr/>
          <p:nvPr/>
        </p:nvSpPr>
        <p:spPr>
          <a:xfrm>
            <a:off x="4138375" y="2760716"/>
            <a:ext cx="1070090" cy="41796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12 V Battery</a:t>
            </a:r>
          </a:p>
        </p:txBody>
      </p:sp>
      <p:cxnSp>
        <p:nvCxnSpPr>
          <p:cNvPr id="70" name="Straight Connector 69">
            <a:extLst>
              <a:ext uri="{FF2B5EF4-FFF2-40B4-BE49-F238E27FC236}">
                <a16:creationId xmlns:a16="http://schemas.microsoft.com/office/drawing/2014/main" id="{957C5733-2E85-F94E-9442-B4768E19EF6D}"/>
              </a:ext>
            </a:extLst>
          </p:cNvPr>
          <p:cNvCxnSpPr>
            <a:cxnSpLocks/>
            <a:endCxn id="69" idx="1"/>
          </p:cNvCxnSpPr>
          <p:nvPr/>
        </p:nvCxnSpPr>
        <p:spPr>
          <a:xfrm>
            <a:off x="3679020" y="2062959"/>
            <a:ext cx="459355" cy="9067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6E847DB0-9CAE-9348-8FBE-69C7268A9D18}"/>
              </a:ext>
            </a:extLst>
          </p:cNvPr>
          <p:cNvSpPr/>
          <p:nvPr/>
        </p:nvSpPr>
        <p:spPr>
          <a:xfrm>
            <a:off x="7610539" y="1464287"/>
            <a:ext cx="1070090" cy="41796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USB Power</a:t>
            </a:r>
          </a:p>
        </p:txBody>
      </p:sp>
      <p:sp>
        <p:nvSpPr>
          <p:cNvPr id="35" name="Rectangle 34">
            <a:extLst>
              <a:ext uri="{FF2B5EF4-FFF2-40B4-BE49-F238E27FC236}">
                <a16:creationId xmlns:a16="http://schemas.microsoft.com/office/drawing/2014/main" id="{0A126B5A-BF02-7144-B566-FF85478C37E2}"/>
              </a:ext>
            </a:extLst>
          </p:cNvPr>
          <p:cNvSpPr/>
          <p:nvPr/>
        </p:nvSpPr>
        <p:spPr>
          <a:xfrm>
            <a:off x="2324100" y="3886200"/>
            <a:ext cx="1814275" cy="2209800"/>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503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098870545"/>
              </p:ext>
            </p:extLst>
          </p:nvPr>
        </p:nvGraphicFramePr>
        <p:xfrm>
          <a:off x="609600" y="1295400"/>
          <a:ext cx="10972800" cy="29667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 (total)</a:t>
                      </a:r>
                    </a:p>
                  </a:txBody>
                  <a:tcPr/>
                </a:tc>
                <a:extLst>
                  <a:ext uri="{0D108BD9-81ED-4DB2-BD59-A6C34878D82A}">
                    <a16:rowId xmlns:a16="http://schemas.microsoft.com/office/drawing/2014/main" val="1606800787"/>
                  </a:ext>
                </a:extLst>
              </a:tr>
              <a:tr h="370840">
                <a:tc>
                  <a:txBody>
                    <a:bodyPr/>
                    <a:lstStyle/>
                    <a:p>
                      <a:r>
                        <a:rPr lang="en-US" dirty="0"/>
                        <a:t>Keypad</a:t>
                      </a:r>
                    </a:p>
                  </a:txBody>
                  <a:tcPr/>
                </a:tc>
                <a:tc>
                  <a:txBody>
                    <a:bodyPr/>
                    <a:lstStyle/>
                    <a:p>
                      <a:r>
                        <a:rPr lang="en-US" dirty="0"/>
                        <a:t>x1</a:t>
                      </a:r>
                    </a:p>
                  </a:txBody>
                  <a:tcPr/>
                </a:tc>
                <a:tc>
                  <a:txBody>
                    <a:bodyPr/>
                    <a:lstStyle/>
                    <a:p>
                      <a:r>
                        <a:rPr lang="en-US" dirty="0"/>
                        <a:t>5.95</a:t>
                      </a:r>
                    </a:p>
                  </a:txBody>
                  <a:tcPr/>
                </a:tc>
                <a:extLst>
                  <a:ext uri="{0D108BD9-81ED-4DB2-BD59-A6C34878D82A}">
                    <a16:rowId xmlns:a16="http://schemas.microsoft.com/office/drawing/2014/main" val="33313506"/>
                  </a:ext>
                </a:extLst>
              </a:tr>
              <a:tr h="370840">
                <a:tc>
                  <a:txBody>
                    <a:bodyPr/>
                    <a:lstStyle/>
                    <a:p>
                      <a:r>
                        <a:rPr lang="en-US" dirty="0"/>
                        <a:t>Button (Pattern, Enter, Reset)</a:t>
                      </a:r>
                    </a:p>
                  </a:txBody>
                  <a:tcPr/>
                </a:tc>
                <a:tc>
                  <a:txBody>
                    <a:bodyPr/>
                    <a:lstStyle/>
                    <a:p>
                      <a:r>
                        <a:rPr lang="en-US" dirty="0"/>
                        <a:t>x3, x3, x1</a:t>
                      </a:r>
                    </a:p>
                  </a:txBody>
                  <a:tcPr/>
                </a:tc>
                <a:tc>
                  <a:txBody>
                    <a:bodyPr/>
                    <a:lstStyle/>
                    <a:p>
                      <a:r>
                        <a:rPr lang="en-US" dirty="0"/>
                        <a:t>2.50</a:t>
                      </a:r>
                    </a:p>
                  </a:txBody>
                  <a:tcPr/>
                </a:tc>
                <a:extLst>
                  <a:ext uri="{0D108BD9-81ED-4DB2-BD59-A6C34878D82A}">
                    <a16:rowId xmlns:a16="http://schemas.microsoft.com/office/drawing/2014/main" val="2595126612"/>
                  </a:ext>
                </a:extLst>
              </a:tr>
              <a:tr h="370840">
                <a:tc>
                  <a:txBody>
                    <a:bodyPr/>
                    <a:lstStyle/>
                    <a:p>
                      <a:r>
                        <a:rPr lang="en-US" dirty="0"/>
                        <a:t>Turn Potentiometer (Dial)</a:t>
                      </a:r>
                    </a:p>
                  </a:txBody>
                  <a:tcPr/>
                </a:tc>
                <a:tc>
                  <a:txBody>
                    <a:bodyPr/>
                    <a:lstStyle/>
                    <a:p>
                      <a:r>
                        <a:rPr lang="en-US" dirty="0"/>
                        <a:t>x3</a:t>
                      </a:r>
                    </a:p>
                  </a:txBody>
                  <a:tcPr/>
                </a:tc>
                <a:tc>
                  <a:txBody>
                    <a:bodyPr/>
                    <a:lstStyle/>
                    <a:p>
                      <a:r>
                        <a:rPr lang="en-US" dirty="0"/>
                        <a:t>3.75</a:t>
                      </a:r>
                    </a:p>
                  </a:txBody>
                  <a:tcPr/>
                </a:tc>
                <a:extLst>
                  <a:ext uri="{0D108BD9-81ED-4DB2-BD59-A6C34878D82A}">
                    <a16:rowId xmlns:a16="http://schemas.microsoft.com/office/drawing/2014/main" val="1757493575"/>
                  </a:ext>
                </a:extLst>
              </a:tr>
              <a:tr h="370840">
                <a:tc>
                  <a:txBody>
                    <a:bodyPr/>
                    <a:lstStyle/>
                    <a:p>
                      <a:r>
                        <a:rPr lang="en-US" dirty="0"/>
                        <a:t>Green LED </a:t>
                      </a:r>
                    </a:p>
                  </a:txBody>
                  <a:tcPr/>
                </a:tc>
                <a:tc>
                  <a:txBody>
                    <a:bodyPr/>
                    <a:lstStyle/>
                    <a:p>
                      <a:r>
                        <a:rPr lang="en-US" dirty="0"/>
                        <a:t>x3</a:t>
                      </a:r>
                    </a:p>
                  </a:txBody>
                  <a:tcPr/>
                </a:tc>
                <a:tc>
                  <a:txBody>
                    <a:bodyPr/>
                    <a:lstStyle/>
                    <a:p>
                      <a:r>
                        <a:rPr lang="en-US" dirty="0"/>
                        <a:t>1.08</a:t>
                      </a:r>
                    </a:p>
                  </a:txBody>
                  <a:tcPr/>
                </a:tc>
                <a:extLst>
                  <a:ext uri="{0D108BD9-81ED-4DB2-BD59-A6C34878D82A}">
                    <a16:rowId xmlns:a16="http://schemas.microsoft.com/office/drawing/2014/main" val="3862840897"/>
                  </a:ext>
                </a:extLst>
              </a:tr>
              <a:tr h="370840">
                <a:tc>
                  <a:txBody>
                    <a:bodyPr/>
                    <a:lstStyle/>
                    <a:p>
                      <a:r>
                        <a:rPr lang="en-US" dirty="0"/>
                        <a:t>Red LED</a:t>
                      </a:r>
                    </a:p>
                  </a:txBody>
                  <a:tcPr/>
                </a:tc>
                <a:tc>
                  <a:txBody>
                    <a:bodyPr/>
                    <a:lstStyle/>
                    <a:p>
                      <a:r>
                        <a:rPr lang="en-US" dirty="0"/>
                        <a:t>x3</a:t>
                      </a:r>
                    </a:p>
                  </a:txBody>
                  <a:tcPr/>
                </a:tc>
                <a:tc>
                  <a:txBody>
                    <a:bodyPr/>
                    <a:lstStyle/>
                    <a:p>
                      <a:r>
                        <a:rPr lang="en-US" dirty="0"/>
                        <a:t>1.80</a:t>
                      </a:r>
                    </a:p>
                  </a:txBody>
                  <a:tcPr/>
                </a:tc>
                <a:extLst>
                  <a:ext uri="{0D108BD9-81ED-4DB2-BD59-A6C34878D82A}">
                    <a16:rowId xmlns:a16="http://schemas.microsoft.com/office/drawing/2014/main" val="16983561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 Solenoid (Lock)</a:t>
                      </a:r>
                    </a:p>
                  </a:txBody>
                  <a:tcPr/>
                </a:tc>
                <a:tc>
                  <a:txBody>
                    <a:bodyPr/>
                    <a:lstStyle/>
                    <a:p>
                      <a:r>
                        <a:rPr lang="en-US" dirty="0"/>
                        <a:t>x3</a:t>
                      </a:r>
                    </a:p>
                  </a:txBody>
                  <a:tcPr/>
                </a:tc>
                <a:tc>
                  <a:txBody>
                    <a:bodyPr/>
                    <a:lstStyle/>
                    <a:p>
                      <a:r>
                        <a:rPr lang="en-US" dirty="0"/>
                        <a:t>44.85</a:t>
                      </a:r>
                    </a:p>
                  </a:txBody>
                  <a:tcPr/>
                </a:tc>
                <a:extLst>
                  <a:ext uri="{0D108BD9-81ED-4DB2-BD59-A6C34878D82A}">
                    <a16:rowId xmlns:a16="http://schemas.microsoft.com/office/drawing/2014/main" val="136448929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8505-53BD-B445-B6CC-445F17EC3800}"/>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4FC26F0F-B3E9-3642-8C91-A436CB383459}"/>
              </a:ext>
            </a:extLst>
          </p:cNvPr>
          <p:cNvSpPr>
            <a:spLocks noGrp="1"/>
          </p:cNvSpPr>
          <p:nvPr>
            <p:ph idx="1"/>
          </p:nvPr>
        </p:nvSpPr>
        <p:spPr/>
        <p:txBody>
          <a:bodyPr/>
          <a:lstStyle/>
          <a:p>
            <a:r>
              <a:rPr lang="en-US" dirty="0"/>
              <a:t>Link to Components w/ specific names</a:t>
            </a:r>
          </a:p>
          <a:p>
            <a:pPr lvl="1"/>
            <a:r>
              <a:rPr lang="en-US" dirty="0"/>
              <a:t>4x4 Matrix Keypad: </a:t>
            </a:r>
            <a:r>
              <a:rPr lang="en-US" dirty="0">
                <a:hlinkClick r:id="rId2"/>
              </a:rPr>
              <a:t>https://www.adafruit.com/product/3844</a:t>
            </a:r>
            <a:endParaRPr lang="en-US" dirty="0"/>
          </a:p>
          <a:p>
            <a:pPr lvl="1"/>
            <a:r>
              <a:rPr lang="en-US" dirty="0"/>
              <a:t>Tactile Button Switch: </a:t>
            </a:r>
            <a:r>
              <a:rPr lang="en-US" dirty="0">
                <a:hlinkClick r:id="rId3"/>
              </a:rPr>
              <a:t>https://www.adafruit.com/product/367</a:t>
            </a:r>
            <a:endParaRPr lang="en-US" dirty="0"/>
          </a:p>
          <a:p>
            <a:pPr lvl="1"/>
            <a:r>
              <a:rPr lang="en-US" dirty="0"/>
              <a:t>Potentiometer with built-in in knob: </a:t>
            </a:r>
            <a:r>
              <a:rPr lang="en-US" dirty="0">
                <a:hlinkClick r:id="rId4"/>
              </a:rPr>
              <a:t>https://www.adafruit.com/product/4133</a:t>
            </a:r>
            <a:endParaRPr lang="en-US" dirty="0"/>
          </a:p>
          <a:p>
            <a:pPr lvl="1"/>
            <a:r>
              <a:rPr lang="en-US" dirty="0"/>
              <a:t>Lock-Style Solenoid: </a:t>
            </a:r>
            <a:r>
              <a:rPr lang="en-US" dirty="0">
                <a:hlinkClick r:id="rId5"/>
              </a:rPr>
              <a:t>https://www.adafruit.com/product/1512</a:t>
            </a:r>
            <a:endParaRPr lang="en-US" dirty="0"/>
          </a:p>
          <a:p>
            <a:pPr lvl="1"/>
            <a:r>
              <a:rPr lang="en-US" dirty="0"/>
              <a:t>Green 569nm LED Indication: </a:t>
            </a:r>
            <a:r>
              <a:rPr lang="en-US" dirty="0">
                <a:hlinkClick r:id="rId6"/>
              </a:rPr>
              <a:t>https://www.digikey.com/product-detail/en/lite-on-inc/LTL-4233/160-1130-ND/217580</a:t>
            </a:r>
            <a:endParaRPr lang="en-US" dirty="0"/>
          </a:p>
          <a:p>
            <a:pPr lvl="2"/>
            <a:r>
              <a:rPr lang="en-US" dirty="0"/>
              <a:t>OEDK</a:t>
            </a:r>
          </a:p>
          <a:p>
            <a:pPr lvl="1"/>
            <a:r>
              <a:rPr lang="en-US" dirty="0"/>
              <a:t>Red 630nm LED Indication: </a:t>
            </a:r>
            <a:r>
              <a:rPr lang="en-US" dirty="0">
                <a:hlinkClick r:id="rId7"/>
              </a:rPr>
              <a:t>https://www.digikey.com/product-detail/en/rohm-semiconductor/SLR-56VR3F/511-1264-ND/636992</a:t>
            </a:r>
            <a:endParaRPr lang="en-US" dirty="0"/>
          </a:p>
          <a:p>
            <a:pPr lvl="2"/>
            <a:r>
              <a:rPr lang="en-US" dirty="0"/>
              <a:t>OEDK</a:t>
            </a:r>
          </a:p>
        </p:txBody>
      </p:sp>
    </p:spTree>
    <p:extLst>
      <p:ext uri="{BB962C8B-B14F-4D97-AF65-F5344CB8AC3E}">
        <p14:creationId xmlns:p14="http://schemas.microsoft.com/office/powerpoint/2010/main" val="2620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8C81-20FD-2441-8758-C63C2953E6D8}"/>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D7F56F48-FA3C-9044-A68F-B9278667790A}"/>
              </a:ext>
            </a:extLst>
          </p:cNvPr>
          <p:cNvSpPr>
            <a:spLocks noGrp="1"/>
          </p:cNvSpPr>
          <p:nvPr>
            <p:ph idx="1"/>
          </p:nvPr>
        </p:nvSpPr>
        <p:spPr/>
        <p:txBody>
          <a:bodyPr>
            <a:normAutofit lnSpcReduction="10000"/>
          </a:bodyPr>
          <a:lstStyle/>
          <a:p>
            <a:r>
              <a:rPr lang="en-US" dirty="0"/>
              <a:t>The proposed project would effectively be a safe with three levels of security</a:t>
            </a:r>
          </a:p>
          <a:p>
            <a:r>
              <a:rPr lang="en-US" dirty="0"/>
              <a:t>The safe would be closed with three solenoid locks, each wired to a different unlock mechanism</a:t>
            </a:r>
          </a:p>
          <a:p>
            <a:pPr lvl="1"/>
            <a:r>
              <a:rPr lang="en-US" dirty="0"/>
              <a:t>The three mechanisms represent unique ways to open a lock – keypad, pattern lock, and dial combination lock</a:t>
            </a:r>
          </a:p>
          <a:p>
            <a:r>
              <a:rPr lang="en-US" dirty="0"/>
              <a:t>When one of the three mechanisms is correctly activated (i.e. the correct password input, the correct pattern put in, or correct number combination) and enter button pressed, the associated lock would disengage, and a green indicator light would turn on</a:t>
            </a:r>
          </a:p>
          <a:p>
            <a:pPr lvl="1"/>
            <a:r>
              <a:rPr lang="en-US" dirty="0"/>
              <a:t>An incorrect password results in a red indicator light to flash</a:t>
            </a:r>
          </a:p>
          <a:p>
            <a:r>
              <a:rPr lang="en-US" dirty="0"/>
              <a:t>With all three correct passwords put in and all three locks disengaged, the door will be able to physically open</a:t>
            </a:r>
          </a:p>
          <a:p>
            <a:r>
              <a:rPr lang="en-US" dirty="0"/>
              <a:t>The user can access the contents, close the door, then press a reset button to turn off green indicator lights and relock all three locks simultaneously</a:t>
            </a:r>
          </a:p>
        </p:txBody>
      </p:sp>
    </p:spTree>
    <p:extLst>
      <p:ext uri="{BB962C8B-B14F-4D97-AF65-F5344CB8AC3E}">
        <p14:creationId xmlns:p14="http://schemas.microsoft.com/office/powerpoint/2010/main" val="10441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D2FE-325C-1649-BF9B-F047C8004677}"/>
              </a:ext>
            </a:extLst>
          </p:cNvPr>
          <p:cNvSpPr>
            <a:spLocks noGrp="1"/>
          </p:cNvSpPr>
          <p:nvPr>
            <p:ph type="title"/>
          </p:nvPr>
        </p:nvSpPr>
        <p:spPr/>
        <p:txBody>
          <a:bodyPr/>
          <a:lstStyle/>
          <a:p>
            <a:r>
              <a:rPr lang="en-US" dirty="0"/>
              <a:t>Background Information</a:t>
            </a:r>
          </a:p>
        </p:txBody>
      </p:sp>
      <p:sp>
        <p:nvSpPr>
          <p:cNvPr id="4" name="Rectangle 3">
            <a:extLst>
              <a:ext uri="{FF2B5EF4-FFF2-40B4-BE49-F238E27FC236}">
                <a16:creationId xmlns:a16="http://schemas.microsoft.com/office/drawing/2014/main" id="{F6BAF593-4A35-0E42-AC1E-79794A115C67}"/>
              </a:ext>
            </a:extLst>
          </p:cNvPr>
          <p:cNvSpPr/>
          <p:nvPr/>
        </p:nvSpPr>
        <p:spPr>
          <a:xfrm>
            <a:off x="3562350" y="1409700"/>
            <a:ext cx="5067300" cy="4724400"/>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8650E9-65A7-BA46-94B2-18E6D4B56AC3}"/>
              </a:ext>
            </a:extLst>
          </p:cNvPr>
          <p:cNvSpPr/>
          <p:nvPr/>
        </p:nvSpPr>
        <p:spPr>
          <a:xfrm>
            <a:off x="5638800" y="2628900"/>
            <a:ext cx="2819400" cy="3352800"/>
          </a:xfrm>
          <a:prstGeom prst="rect">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2D2649D-615A-464F-878F-A029CF70FB11}"/>
              </a:ext>
            </a:extLst>
          </p:cNvPr>
          <p:cNvSpPr/>
          <p:nvPr/>
        </p:nvSpPr>
        <p:spPr>
          <a:xfrm>
            <a:off x="5867400" y="3810000"/>
            <a:ext cx="114300" cy="9906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91EEC7D-ADFE-E147-A129-7EC4EC506CB9}"/>
              </a:ext>
            </a:extLst>
          </p:cNvPr>
          <p:cNvSpPr/>
          <p:nvPr/>
        </p:nvSpPr>
        <p:spPr>
          <a:xfrm>
            <a:off x="6003768" y="1991576"/>
            <a:ext cx="285750" cy="3048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9A0E45-60DD-2140-BC43-95302F7C9D24}"/>
              </a:ext>
            </a:extLst>
          </p:cNvPr>
          <p:cNvSpPr/>
          <p:nvPr/>
        </p:nvSpPr>
        <p:spPr>
          <a:xfrm>
            <a:off x="6505032" y="1987805"/>
            <a:ext cx="285750" cy="3048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7746127-8DBE-BF4F-8F63-C2258B1AEC74}"/>
              </a:ext>
            </a:extLst>
          </p:cNvPr>
          <p:cNvSpPr/>
          <p:nvPr/>
        </p:nvSpPr>
        <p:spPr>
          <a:xfrm>
            <a:off x="6999118" y="1994410"/>
            <a:ext cx="285750" cy="3048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54A00C7-F24E-664E-9985-C2DC6707CBD2}"/>
              </a:ext>
            </a:extLst>
          </p:cNvPr>
          <p:cNvSpPr/>
          <p:nvPr/>
        </p:nvSpPr>
        <p:spPr>
          <a:xfrm>
            <a:off x="3648830" y="2409054"/>
            <a:ext cx="285750" cy="3048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1B687B9-6B35-D34D-9D69-0F61DB8E8262}"/>
              </a:ext>
            </a:extLst>
          </p:cNvPr>
          <p:cNvSpPr/>
          <p:nvPr/>
        </p:nvSpPr>
        <p:spPr>
          <a:xfrm>
            <a:off x="3653700" y="3899521"/>
            <a:ext cx="285750" cy="3048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3B4D81E-C975-3947-8651-35B3002F9C1B}"/>
              </a:ext>
            </a:extLst>
          </p:cNvPr>
          <p:cNvSpPr/>
          <p:nvPr/>
        </p:nvSpPr>
        <p:spPr>
          <a:xfrm>
            <a:off x="3648830" y="5259687"/>
            <a:ext cx="285750" cy="3048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photo, clock, black, white&#10;&#10;Description automatically generated">
            <a:extLst>
              <a:ext uri="{FF2B5EF4-FFF2-40B4-BE49-F238E27FC236}">
                <a16:creationId xmlns:a16="http://schemas.microsoft.com/office/drawing/2014/main" id="{02D8AA3B-C038-2749-B7A5-CD66B1AD7409}"/>
              </a:ext>
            </a:extLst>
          </p:cNvPr>
          <p:cNvPicPr>
            <a:picLocks noChangeAspect="1"/>
          </p:cNvPicPr>
          <p:nvPr/>
        </p:nvPicPr>
        <p:blipFill>
          <a:blip r:embed="rId2"/>
          <a:stretch>
            <a:fillRect/>
          </a:stretch>
        </p:blipFill>
        <p:spPr>
          <a:xfrm>
            <a:off x="4070890" y="5207068"/>
            <a:ext cx="407018" cy="410039"/>
          </a:xfrm>
          <a:prstGeom prst="rect">
            <a:avLst/>
          </a:prstGeom>
        </p:spPr>
      </p:pic>
      <p:pic>
        <p:nvPicPr>
          <p:cNvPr id="24" name="Picture 23" descr="A picture containing photo, clock, black, white&#10;&#10;Description automatically generated">
            <a:extLst>
              <a:ext uri="{FF2B5EF4-FFF2-40B4-BE49-F238E27FC236}">
                <a16:creationId xmlns:a16="http://schemas.microsoft.com/office/drawing/2014/main" id="{0D8CBFB1-F6E8-E54A-AC32-5B63DBD2EB36}"/>
              </a:ext>
            </a:extLst>
          </p:cNvPr>
          <p:cNvPicPr>
            <a:picLocks noChangeAspect="1"/>
          </p:cNvPicPr>
          <p:nvPr/>
        </p:nvPicPr>
        <p:blipFill>
          <a:blip r:embed="rId2"/>
          <a:stretch>
            <a:fillRect/>
          </a:stretch>
        </p:blipFill>
        <p:spPr>
          <a:xfrm>
            <a:off x="4545289" y="5207068"/>
            <a:ext cx="407018" cy="410039"/>
          </a:xfrm>
          <a:prstGeom prst="rect">
            <a:avLst/>
          </a:prstGeom>
        </p:spPr>
      </p:pic>
      <p:pic>
        <p:nvPicPr>
          <p:cNvPr id="25" name="Picture 24" descr="A picture containing photo, clock, black, white&#10;&#10;Description automatically generated">
            <a:extLst>
              <a:ext uri="{FF2B5EF4-FFF2-40B4-BE49-F238E27FC236}">
                <a16:creationId xmlns:a16="http://schemas.microsoft.com/office/drawing/2014/main" id="{1595A897-AA7A-1948-866A-5232E24C4531}"/>
              </a:ext>
            </a:extLst>
          </p:cNvPr>
          <p:cNvPicPr>
            <a:picLocks noChangeAspect="1"/>
          </p:cNvPicPr>
          <p:nvPr/>
        </p:nvPicPr>
        <p:blipFill>
          <a:blip r:embed="rId2"/>
          <a:stretch>
            <a:fillRect/>
          </a:stretch>
        </p:blipFill>
        <p:spPr>
          <a:xfrm>
            <a:off x="5019688" y="5213573"/>
            <a:ext cx="407018" cy="410039"/>
          </a:xfrm>
          <a:prstGeom prst="rect">
            <a:avLst/>
          </a:prstGeom>
        </p:spPr>
      </p:pic>
      <p:cxnSp>
        <p:nvCxnSpPr>
          <p:cNvPr id="27" name="Straight Connector 26">
            <a:extLst>
              <a:ext uri="{FF2B5EF4-FFF2-40B4-BE49-F238E27FC236}">
                <a16:creationId xmlns:a16="http://schemas.microsoft.com/office/drawing/2014/main" id="{2E9BA19F-6AEC-124E-B7CF-ABB4DBC55CFF}"/>
              </a:ext>
            </a:extLst>
          </p:cNvPr>
          <p:cNvCxnSpPr/>
          <p:nvPr/>
        </p:nvCxnSpPr>
        <p:spPr>
          <a:xfrm flipV="1">
            <a:off x="4284572" y="5051532"/>
            <a:ext cx="0" cy="1143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E30DD75-3E0E-3245-907D-37701E945939}"/>
              </a:ext>
            </a:extLst>
          </p:cNvPr>
          <p:cNvCxnSpPr/>
          <p:nvPr/>
        </p:nvCxnSpPr>
        <p:spPr>
          <a:xfrm flipV="1">
            <a:off x="4748798" y="5047844"/>
            <a:ext cx="0" cy="1143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3C1AC86-5252-E646-8128-B2CBE7BC25E1}"/>
              </a:ext>
            </a:extLst>
          </p:cNvPr>
          <p:cNvCxnSpPr/>
          <p:nvPr/>
        </p:nvCxnSpPr>
        <p:spPr>
          <a:xfrm flipV="1">
            <a:off x="5230905" y="5047844"/>
            <a:ext cx="0" cy="1143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Picture 30" descr="A picture containing electronics, calculator, grass, typewriter&#10;&#10;Description automatically generated">
            <a:extLst>
              <a:ext uri="{FF2B5EF4-FFF2-40B4-BE49-F238E27FC236}">
                <a16:creationId xmlns:a16="http://schemas.microsoft.com/office/drawing/2014/main" id="{3295FDA5-AC60-5E42-9460-236A53E3C18D}"/>
              </a:ext>
            </a:extLst>
          </p:cNvPr>
          <p:cNvPicPr>
            <a:picLocks noChangeAspect="1"/>
          </p:cNvPicPr>
          <p:nvPr/>
        </p:nvPicPr>
        <p:blipFill>
          <a:blip r:embed="rId3"/>
          <a:stretch>
            <a:fillRect/>
          </a:stretch>
        </p:blipFill>
        <p:spPr>
          <a:xfrm>
            <a:off x="4230559" y="1903638"/>
            <a:ext cx="1054100" cy="1295400"/>
          </a:xfrm>
          <a:prstGeom prst="rect">
            <a:avLst/>
          </a:prstGeom>
        </p:spPr>
      </p:pic>
      <p:pic>
        <p:nvPicPr>
          <p:cNvPr id="33" name="Picture 32" descr="A close up of a speaker&#10;&#10;Description automatically generated">
            <a:extLst>
              <a:ext uri="{FF2B5EF4-FFF2-40B4-BE49-F238E27FC236}">
                <a16:creationId xmlns:a16="http://schemas.microsoft.com/office/drawing/2014/main" id="{1736842E-2043-6241-A475-A4BC89087BED}"/>
              </a:ext>
            </a:extLst>
          </p:cNvPr>
          <p:cNvPicPr>
            <a:picLocks noChangeAspect="1"/>
          </p:cNvPicPr>
          <p:nvPr/>
        </p:nvPicPr>
        <p:blipFill>
          <a:blip r:embed="rId4"/>
          <a:stretch>
            <a:fillRect/>
          </a:stretch>
        </p:blipFill>
        <p:spPr>
          <a:xfrm>
            <a:off x="4014340" y="3823116"/>
            <a:ext cx="458918" cy="458918"/>
          </a:xfrm>
          <a:prstGeom prst="rect">
            <a:avLst/>
          </a:prstGeom>
        </p:spPr>
      </p:pic>
      <p:pic>
        <p:nvPicPr>
          <p:cNvPr id="34" name="Picture 33" descr="A close up of a speaker&#10;&#10;Description automatically generated">
            <a:extLst>
              <a:ext uri="{FF2B5EF4-FFF2-40B4-BE49-F238E27FC236}">
                <a16:creationId xmlns:a16="http://schemas.microsoft.com/office/drawing/2014/main" id="{D9BAF1E5-7CBF-3948-9198-02AD11703C29}"/>
              </a:ext>
            </a:extLst>
          </p:cNvPr>
          <p:cNvPicPr>
            <a:picLocks noChangeAspect="1"/>
          </p:cNvPicPr>
          <p:nvPr/>
        </p:nvPicPr>
        <p:blipFill>
          <a:blip r:embed="rId4"/>
          <a:stretch>
            <a:fillRect/>
          </a:stretch>
        </p:blipFill>
        <p:spPr>
          <a:xfrm>
            <a:off x="4528150" y="3826697"/>
            <a:ext cx="458918" cy="458918"/>
          </a:xfrm>
          <a:prstGeom prst="rect">
            <a:avLst/>
          </a:prstGeom>
        </p:spPr>
      </p:pic>
      <p:pic>
        <p:nvPicPr>
          <p:cNvPr id="35" name="Picture 34" descr="A close up of a speaker&#10;&#10;Description automatically generated">
            <a:extLst>
              <a:ext uri="{FF2B5EF4-FFF2-40B4-BE49-F238E27FC236}">
                <a16:creationId xmlns:a16="http://schemas.microsoft.com/office/drawing/2014/main" id="{CEDAC473-BDEC-EB42-80A3-675B87653465}"/>
              </a:ext>
            </a:extLst>
          </p:cNvPr>
          <p:cNvPicPr>
            <a:picLocks noChangeAspect="1"/>
          </p:cNvPicPr>
          <p:nvPr/>
        </p:nvPicPr>
        <p:blipFill>
          <a:blip r:embed="rId4"/>
          <a:stretch>
            <a:fillRect/>
          </a:stretch>
        </p:blipFill>
        <p:spPr>
          <a:xfrm>
            <a:off x="5040456" y="3823116"/>
            <a:ext cx="458918" cy="458918"/>
          </a:xfrm>
          <a:prstGeom prst="rect">
            <a:avLst/>
          </a:prstGeom>
        </p:spPr>
      </p:pic>
      <p:sp>
        <p:nvSpPr>
          <p:cNvPr id="36" name="Rectangle 35">
            <a:extLst>
              <a:ext uri="{FF2B5EF4-FFF2-40B4-BE49-F238E27FC236}">
                <a16:creationId xmlns:a16="http://schemas.microsoft.com/office/drawing/2014/main" id="{F74C617B-182C-6E42-BC36-7699072E0012}"/>
              </a:ext>
            </a:extLst>
          </p:cNvPr>
          <p:cNvSpPr/>
          <p:nvPr/>
        </p:nvSpPr>
        <p:spPr>
          <a:xfrm>
            <a:off x="4473258" y="3270552"/>
            <a:ext cx="579701" cy="2286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effectLst>
                  <a:outerShdw blurRad="38100" dist="19050" dir="2700000" algn="tl" rotWithShape="0">
                    <a:schemeClr val="dk1">
                      <a:alpha val="40000"/>
                    </a:schemeClr>
                  </a:outerShdw>
                </a:effectLst>
              </a:rPr>
              <a:t>ENTER</a:t>
            </a:r>
          </a:p>
        </p:txBody>
      </p:sp>
      <p:sp>
        <p:nvSpPr>
          <p:cNvPr id="37" name="Rectangle 36">
            <a:extLst>
              <a:ext uri="{FF2B5EF4-FFF2-40B4-BE49-F238E27FC236}">
                <a16:creationId xmlns:a16="http://schemas.microsoft.com/office/drawing/2014/main" id="{1D895DCF-4FBC-6E47-9BA6-1837AFBB7C69}"/>
              </a:ext>
            </a:extLst>
          </p:cNvPr>
          <p:cNvSpPr/>
          <p:nvPr/>
        </p:nvSpPr>
        <p:spPr>
          <a:xfrm>
            <a:off x="4476328" y="4337044"/>
            <a:ext cx="579701" cy="2286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effectLst>
                  <a:outerShdw blurRad="38100" dist="19050" dir="2700000" algn="tl" rotWithShape="0">
                    <a:schemeClr val="dk1">
                      <a:alpha val="40000"/>
                    </a:schemeClr>
                  </a:outerShdw>
                </a:effectLst>
              </a:rPr>
              <a:t>ENTER</a:t>
            </a:r>
          </a:p>
        </p:txBody>
      </p:sp>
      <p:sp>
        <p:nvSpPr>
          <p:cNvPr id="38" name="Rectangle 37">
            <a:extLst>
              <a:ext uri="{FF2B5EF4-FFF2-40B4-BE49-F238E27FC236}">
                <a16:creationId xmlns:a16="http://schemas.microsoft.com/office/drawing/2014/main" id="{1B0AA0E1-E5D6-6B4D-A904-04207AEA2B84}"/>
              </a:ext>
            </a:extLst>
          </p:cNvPr>
          <p:cNvSpPr/>
          <p:nvPr/>
        </p:nvSpPr>
        <p:spPr>
          <a:xfrm>
            <a:off x="4467758" y="5695773"/>
            <a:ext cx="579701" cy="2286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effectLst>
                  <a:outerShdw blurRad="38100" dist="19050" dir="2700000" algn="tl" rotWithShape="0">
                    <a:schemeClr val="dk1">
                      <a:alpha val="40000"/>
                    </a:schemeClr>
                  </a:outerShdw>
                </a:effectLst>
              </a:rPr>
              <a:t>ENTER</a:t>
            </a:r>
          </a:p>
        </p:txBody>
      </p:sp>
      <p:sp>
        <p:nvSpPr>
          <p:cNvPr id="39" name="TextBox 38">
            <a:extLst>
              <a:ext uri="{FF2B5EF4-FFF2-40B4-BE49-F238E27FC236}">
                <a16:creationId xmlns:a16="http://schemas.microsoft.com/office/drawing/2014/main" id="{BD0BCB54-AD60-7041-ACA6-31C64931BC5C}"/>
              </a:ext>
            </a:extLst>
          </p:cNvPr>
          <p:cNvSpPr txBox="1"/>
          <p:nvPr/>
        </p:nvSpPr>
        <p:spPr>
          <a:xfrm>
            <a:off x="3636756" y="2072607"/>
            <a:ext cx="285750" cy="369332"/>
          </a:xfrm>
          <a:prstGeom prst="rect">
            <a:avLst/>
          </a:prstGeom>
          <a:noFill/>
        </p:spPr>
        <p:txBody>
          <a:bodyPr wrap="square" rtlCol="0">
            <a:spAutoFit/>
          </a:bodyPr>
          <a:lstStyle/>
          <a:p>
            <a:r>
              <a:rPr lang="en-US" dirty="0"/>
              <a:t>1</a:t>
            </a:r>
          </a:p>
        </p:txBody>
      </p:sp>
      <p:sp>
        <p:nvSpPr>
          <p:cNvPr id="40" name="TextBox 39">
            <a:extLst>
              <a:ext uri="{FF2B5EF4-FFF2-40B4-BE49-F238E27FC236}">
                <a16:creationId xmlns:a16="http://schemas.microsoft.com/office/drawing/2014/main" id="{040D9BCE-6BE2-8F48-9FB8-BD4D56D8722D}"/>
              </a:ext>
            </a:extLst>
          </p:cNvPr>
          <p:cNvSpPr txBox="1"/>
          <p:nvPr/>
        </p:nvSpPr>
        <p:spPr>
          <a:xfrm>
            <a:off x="3636756" y="3530189"/>
            <a:ext cx="285750" cy="369332"/>
          </a:xfrm>
          <a:prstGeom prst="rect">
            <a:avLst/>
          </a:prstGeom>
          <a:noFill/>
        </p:spPr>
        <p:txBody>
          <a:bodyPr wrap="square" rtlCol="0">
            <a:spAutoFit/>
          </a:bodyPr>
          <a:lstStyle/>
          <a:p>
            <a:r>
              <a:rPr lang="en-US" dirty="0"/>
              <a:t>2</a:t>
            </a:r>
          </a:p>
        </p:txBody>
      </p:sp>
      <p:sp>
        <p:nvSpPr>
          <p:cNvPr id="41" name="TextBox 40">
            <a:extLst>
              <a:ext uri="{FF2B5EF4-FFF2-40B4-BE49-F238E27FC236}">
                <a16:creationId xmlns:a16="http://schemas.microsoft.com/office/drawing/2014/main" id="{0EB95064-F2BE-A24C-9422-7B73F6DD0FF0}"/>
              </a:ext>
            </a:extLst>
          </p:cNvPr>
          <p:cNvSpPr txBox="1"/>
          <p:nvPr/>
        </p:nvSpPr>
        <p:spPr>
          <a:xfrm>
            <a:off x="3645242" y="4920328"/>
            <a:ext cx="285750" cy="646331"/>
          </a:xfrm>
          <a:prstGeom prst="rect">
            <a:avLst/>
          </a:prstGeom>
          <a:noFill/>
        </p:spPr>
        <p:txBody>
          <a:bodyPr wrap="square" rtlCol="0">
            <a:spAutoFit/>
          </a:bodyPr>
          <a:lstStyle/>
          <a:p>
            <a:r>
              <a:rPr lang="en-US" dirty="0"/>
              <a:t>3</a:t>
            </a:r>
          </a:p>
          <a:p>
            <a:endParaRPr lang="en-US" dirty="0"/>
          </a:p>
        </p:txBody>
      </p:sp>
      <p:sp>
        <p:nvSpPr>
          <p:cNvPr id="42" name="TextBox 41">
            <a:extLst>
              <a:ext uri="{FF2B5EF4-FFF2-40B4-BE49-F238E27FC236}">
                <a16:creationId xmlns:a16="http://schemas.microsoft.com/office/drawing/2014/main" id="{E1DBD35D-B952-EB44-A3D0-4E70BA4367A4}"/>
              </a:ext>
            </a:extLst>
          </p:cNvPr>
          <p:cNvSpPr txBox="1"/>
          <p:nvPr/>
        </p:nvSpPr>
        <p:spPr>
          <a:xfrm>
            <a:off x="5981700" y="1655239"/>
            <a:ext cx="285750" cy="369332"/>
          </a:xfrm>
          <a:prstGeom prst="rect">
            <a:avLst/>
          </a:prstGeom>
          <a:noFill/>
        </p:spPr>
        <p:txBody>
          <a:bodyPr wrap="square" rtlCol="0">
            <a:spAutoFit/>
          </a:bodyPr>
          <a:lstStyle/>
          <a:p>
            <a:r>
              <a:rPr lang="en-US" dirty="0"/>
              <a:t>1</a:t>
            </a:r>
          </a:p>
        </p:txBody>
      </p:sp>
      <p:sp>
        <p:nvSpPr>
          <p:cNvPr id="43" name="TextBox 42">
            <a:extLst>
              <a:ext uri="{FF2B5EF4-FFF2-40B4-BE49-F238E27FC236}">
                <a16:creationId xmlns:a16="http://schemas.microsoft.com/office/drawing/2014/main" id="{A9D6D2D8-8906-D24F-98AB-B2CEB1AAE93D}"/>
              </a:ext>
            </a:extLst>
          </p:cNvPr>
          <p:cNvSpPr txBox="1"/>
          <p:nvPr/>
        </p:nvSpPr>
        <p:spPr>
          <a:xfrm>
            <a:off x="6501443" y="1662653"/>
            <a:ext cx="285750" cy="369332"/>
          </a:xfrm>
          <a:prstGeom prst="rect">
            <a:avLst/>
          </a:prstGeom>
          <a:noFill/>
        </p:spPr>
        <p:txBody>
          <a:bodyPr wrap="square" rtlCol="0">
            <a:spAutoFit/>
          </a:bodyPr>
          <a:lstStyle/>
          <a:p>
            <a:r>
              <a:rPr lang="en-US" dirty="0"/>
              <a:t>2</a:t>
            </a:r>
          </a:p>
        </p:txBody>
      </p:sp>
      <p:sp>
        <p:nvSpPr>
          <p:cNvPr id="44" name="TextBox 43">
            <a:extLst>
              <a:ext uri="{FF2B5EF4-FFF2-40B4-BE49-F238E27FC236}">
                <a16:creationId xmlns:a16="http://schemas.microsoft.com/office/drawing/2014/main" id="{0432355F-876D-F34D-8D80-125D6ABBFEEC}"/>
              </a:ext>
            </a:extLst>
          </p:cNvPr>
          <p:cNvSpPr txBox="1"/>
          <p:nvPr/>
        </p:nvSpPr>
        <p:spPr>
          <a:xfrm>
            <a:off x="6986518" y="1662653"/>
            <a:ext cx="285750" cy="369332"/>
          </a:xfrm>
          <a:prstGeom prst="rect">
            <a:avLst/>
          </a:prstGeom>
          <a:noFill/>
        </p:spPr>
        <p:txBody>
          <a:bodyPr wrap="square" rtlCol="0">
            <a:spAutoFit/>
          </a:bodyPr>
          <a:lstStyle/>
          <a:p>
            <a:r>
              <a:rPr lang="en-US" dirty="0"/>
              <a:t>3</a:t>
            </a:r>
          </a:p>
        </p:txBody>
      </p:sp>
      <p:sp>
        <p:nvSpPr>
          <p:cNvPr id="46" name="Rectangle 45">
            <a:extLst>
              <a:ext uri="{FF2B5EF4-FFF2-40B4-BE49-F238E27FC236}">
                <a16:creationId xmlns:a16="http://schemas.microsoft.com/office/drawing/2014/main" id="{599F010D-8C93-844F-A700-94423B369BE3}"/>
              </a:ext>
            </a:extLst>
          </p:cNvPr>
          <p:cNvSpPr/>
          <p:nvPr/>
        </p:nvSpPr>
        <p:spPr>
          <a:xfrm>
            <a:off x="7601326" y="2024571"/>
            <a:ext cx="579701" cy="2286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effectLst>
                  <a:outerShdw blurRad="38100" dist="19050" dir="2700000" algn="tl" rotWithShape="0">
                    <a:schemeClr val="dk1">
                      <a:alpha val="40000"/>
                    </a:schemeClr>
                  </a:outerShdw>
                </a:effectLst>
              </a:rPr>
              <a:t>RESET</a:t>
            </a:r>
          </a:p>
        </p:txBody>
      </p:sp>
    </p:spTree>
    <p:extLst>
      <p:ext uri="{BB962C8B-B14F-4D97-AF65-F5344CB8AC3E}">
        <p14:creationId xmlns:p14="http://schemas.microsoft.com/office/powerpoint/2010/main" val="350281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D2FE-325C-1649-BF9B-F047C8004677}"/>
              </a:ext>
            </a:extLst>
          </p:cNvPr>
          <p:cNvSpPr>
            <a:spLocks noGrp="1"/>
          </p:cNvSpPr>
          <p:nvPr>
            <p:ph type="title"/>
          </p:nvPr>
        </p:nvSpPr>
        <p:spPr/>
        <p:txBody>
          <a:bodyPr/>
          <a:lstStyle/>
          <a:p>
            <a:r>
              <a:rPr lang="en-US" dirty="0"/>
              <a:t>Background Information</a:t>
            </a:r>
          </a:p>
        </p:txBody>
      </p:sp>
      <p:sp>
        <p:nvSpPr>
          <p:cNvPr id="4" name="Rectangle 3">
            <a:extLst>
              <a:ext uri="{FF2B5EF4-FFF2-40B4-BE49-F238E27FC236}">
                <a16:creationId xmlns:a16="http://schemas.microsoft.com/office/drawing/2014/main" id="{F6BAF593-4A35-0E42-AC1E-79794A115C67}"/>
              </a:ext>
            </a:extLst>
          </p:cNvPr>
          <p:cNvSpPr/>
          <p:nvPr/>
        </p:nvSpPr>
        <p:spPr>
          <a:xfrm>
            <a:off x="3562350" y="1409700"/>
            <a:ext cx="5067300" cy="4724400"/>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8650E9-65A7-BA46-94B2-18E6D4B56AC3}"/>
              </a:ext>
            </a:extLst>
          </p:cNvPr>
          <p:cNvSpPr/>
          <p:nvPr/>
        </p:nvSpPr>
        <p:spPr>
          <a:xfrm>
            <a:off x="5638800" y="2628900"/>
            <a:ext cx="2819400" cy="3352800"/>
          </a:xfrm>
          <a:prstGeom prst="rect">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2D2649D-615A-464F-878F-A029CF70FB11}"/>
              </a:ext>
            </a:extLst>
          </p:cNvPr>
          <p:cNvSpPr/>
          <p:nvPr/>
        </p:nvSpPr>
        <p:spPr>
          <a:xfrm>
            <a:off x="5867400" y="3810000"/>
            <a:ext cx="114300" cy="9906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54A00C7-F24E-664E-9985-C2DC6707CBD2}"/>
              </a:ext>
            </a:extLst>
          </p:cNvPr>
          <p:cNvSpPr/>
          <p:nvPr/>
        </p:nvSpPr>
        <p:spPr>
          <a:xfrm>
            <a:off x="3648830" y="2409054"/>
            <a:ext cx="285750" cy="3048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1B687B9-6B35-D34D-9D69-0F61DB8E8262}"/>
              </a:ext>
            </a:extLst>
          </p:cNvPr>
          <p:cNvSpPr/>
          <p:nvPr/>
        </p:nvSpPr>
        <p:spPr>
          <a:xfrm>
            <a:off x="3653700" y="3899521"/>
            <a:ext cx="285750" cy="3048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3B4D81E-C975-3947-8651-35B3002F9C1B}"/>
              </a:ext>
            </a:extLst>
          </p:cNvPr>
          <p:cNvSpPr/>
          <p:nvPr/>
        </p:nvSpPr>
        <p:spPr>
          <a:xfrm>
            <a:off x="3648830" y="5259687"/>
            <a:ext cx="285750" cy="3048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photo, clock, black, white&#10;&#10;Description automatically generated">
            <a:extLst>
              <a:ext uri="{FF2B5EF4-FFF2-40B4-BE49-F238E27FC236}">
                <a16:creationId xmlns:a16="http://schemas.microsoft.com/office/drawing/2014/main" id="{02D8AA3B-C038-2749-B7A5-CD66B1AD7409}"/>
              </a:ext>
            </a:extLst>
          </p:cNvPr>
          <p:cNvPicPr>
            <a:picLocks noChangeAspect="1"/>
          </p:cNvPicPr>
          <p:nvPr/>
        </p:nvPicPr>
        <p:blipFill>
          <a:blip r:embed="rId2"/>
          <a:stretch>
            <a:fillRect/>
          </a:stretch>
        </p:blipFill>
        <p:spPr>
          <a:xfrm>
            <a:off x="4070890" y="5207068"/>
            <a:ext cx="407018" cy="410039"/>
          </a:xfrm>
          <a:prstGeom prst="rect">
            <a:avLst/>
          </a:prstGeom>
        </p:spPr>
      </p:pic>
      <p:pic>
        <p:nvPicPr>
          <p:cNvPr id="24" name="Picture 23" descr="A picture containing photo, clock, black, white&#10;&#10;Description automatically generated">
            <a:extLst>
              <a:ext uri="{FF2B5EF4-FFF2-40B4-BE49-F238E27FC236}">
                <a16:creationId xmlns:a16="http://schemas.microsoft.com/office/drawing/2014/main" id="{0D8CBFB1-F6E8-E54A-AC32-5B63DBD2EB36}"/>
              </a:ext>
            </a:extLst>
          </p:cNvPr>
          <p:cNvPicPr>
            <a:picLocks noChangeAspect="1"/>
          </p:cNvPicPr>
          <p:nvPr/>
        </p:nvPicPr>
        <p:blipFill>
          <a:blip r:embed="rId2"/>
          <a:stretch>
            <a:fillRect/>
          </a:stretch>
        </p:blipFill>
        <p:spPr>
          <a:xfrm>
            <a:off x="4545289" y="5207068"/>
            <a:ext cx="407018" cy="410039"/>
          </a:xfrm>
          <a:prstGeom prst="rect">
            <a:avLst/>
          </a:prstGeom>
        </p:spPr>
      </p:pic>
      <p:pic>
        <p:nvPicPr>
          <p:cNvPr id="25" name="Picture 24" descr="A picture containing photo, clock, black, white&#10;&#10;Description automatically generated">
            <a:extLst>
              <a:ext uri="{FF2B5EF4-FFF2-40B4-BE49-F238E27FC236}">
                <a16:creationId xmlns:a16="http://schemas.microsoft.com/office/drawing/2014/main" id="{1595A897-AA7A-1948-866A-5232E24C4531}"/>
              </a:ext>
            </a:extLst>
          </p:cNvPr>
          <p:cNvPicPr>
            <a:picLocks noChangeAspect="1"/>
          </p:cNvPicPr>
          <p:nvPr/>
        </p:nvPicPr>
        <p:blipFill>
          <a:blip r:embed="rId2"/>
          <a:stretch>
            <a:fillRect/>
          </a:stretch>
        </p:blipFill>
        <p:spPr>
          <a:xfrm>
            <a:off x="5019688" y="5213573"/>
            <a:ext cx="407018" cy="410039"/>
          </a:xfrm>
          <a:prstGeom prst="rect">
            <a:avLst/>
          </a:prstGeom>
        </p:spPr>
      </p:pic>
      <p:cxnSp>
        <p:nvCxnSpPr>
          <p:cNvPr id="27" name="Straight Connector 26">
            <a:extLst>
              <a:ext uri="{FF2B5EF4-FFF2-40B4-BE49-F238E27FC236}">
                <a16:creationId xmlns:a16="http://schemas.microsoft.com/office/drawing/2014/main" id="{2E9BA19F-6AEC-124E-B7CF-ABB4DBC55CFF}"/>
              </a:ext>
            </a:extLst>
          </p:cNvPr>
          <p:cNvCxnSpPr/>
          <p:nvPr/>
        </p:nvCxnSpPr>
        <p:spPr>
          <a:xfrm flipV="1">
            <a:off x="4284572" y="5051532"/>
            <a:ext cx="0" cy="1143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E30DD75-3E0E-3245-907D-37701E945939}"/>
              </a:ext>
            </a:extLst>
          </p:cNvPr>
          <p:cNvCxnSpPr/>
          <p:nvPr/>
        </p:nvCxnSpPr>
        <p:spPr>
          <a:xfrm flipV="1">
            <a:off x="4748798" y="5047844"/>
            <a:ext cx="0" cy="1143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3C1AC86-5252-E646-8128-B2CBE7BC25E1}"/>
              </a:ext>
            </a:extLst>
          </p:cNvPr>
          <p:cNvCxnSpPr/>
          <p:nvPr/>
        </p:nvCxnSpPr>
        <p:spPr>
          <a:xfrm flipV="1">
            <a:off x="5230905" y="5047844"/>
            <a:ext cx="0" cy="1143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Picture 30" descr="A picture containing electronics, calculator, grass, typewriter&#10;&#10;Description automatically generated">
            <a:extLst>
              <a:ext uri="{FF2B5EF4-FFF2-40B4-BE49-F238E27FC236}">
                <a16:creationId xmlns:a16="http://schemas.microsoft.com/office/drawing/2014/main" id="{3295FDA5-AC60-5E42-9460-236A53E3C18D}"/>
              </a:ext>
            </a:extLst>
          </p:cNvPr>
          <p:cNvPicPr>
            <a:picLocks noChangeAspect="1"/>
          </p:cNvPicPr>
          <p:nvPr/>
        </p:nvPicPr>
        <p:blipFill>
          <a:blip r:embed="rId3"/>
          <a:stretch>
            <a:fillRect/>
          </a:stretch>
        </p:blipFill>
        <p:spPr>
          <a:xfrm>
            <a:off x="4230559" y="1903638"/>
            <a:ext cx="1054100" cy="1295400"/>
          </a:xfrm>
          <a:prstGeom prst="rect">
            <a:avLst/>
          </a:prstGeom>
        </p:spPr>
      </p:pic>
      <p:pic>
        <p:nvPicPr>
          <p:cNvPr id="33" name="Picture 32" descr="A close up of a speaker&#10;&#10;Description automatically generated">
            <a:extLst>
              <a:ext uri="{FF2B5EF4-FFF2-40B4-BE49-F238E27FC236}">
                <a16:creationId xmlns:a16="http://schemas.microsoft.com/office/drawing/2014/main" id="{1736842E-2043-6241-A475-A4BC89087BED}"/>
              </a:ext>
            </a:extLst>
          </p:cNvPr>
          <p:cNvPicPr>
            <a:picLocks noChangeAspect="1"/>
          </p:cNvPicPr>
          <p:nvPr/>
        </p:nvPicPr>
        <p:blipFill>
          <a:blip r:embed="rId4"/>
          <a:stretch>
            <a:fillRect/>
          </a:stretch>
        </p:blipFill>
        <p:spPr>
          <a:xfrm>
            <a:off x="4014340" y="3823116"/>
            <a:ext cx="458918" cy="458918"/>
          </a:xfrm>
          <a:prstGeom prst="rect">
            <a:avLst/>
          </a:prstGeom>
        </p:spPr>
      </p:pic>
      <p:pic>
        <p:nvPicPr>
          <p:cNvPr id="34" name="Picture 33" descr="A close up of a speaker&#10;&#10;Description automatically generated">
            <a:extLst>
              <a:ext uri="{FF2B5EF4-FFF2-40B4-BE49-F238E27FC236}">
                <a16:creationId xmlns:a16="http://schemas.microsoft.com/office/drawing/2014/main" id="{D9BAF1E5-7CBF-3948-9198-02AD11703C29}"/>
              </a:ext>
            </a:extLst>
          </p:cNvPr>
          <p:cNvPicPr>
            <a:picLocks noChangeAspect="1"/>
          </p:cNvPicPr>
          <p:nvPr/>
        </p:nvPicPr>
        <p:blipFill>
          <a:blip r:embed="rId4"/>
          <a:stretch>
            <a:fillRect/>
          </a:stretch>
        </p:blipFill>
        <p:spPr>
          <a:xfrm>
            <a:off x="4528150" y="3826697"/>
            <a:ext cx="458918" cy="458918"/>
          </a:xfrm>
          <a:prstGeom prst="rect">
            <a:avLst/>
          </a:prstGeom>
        </p:spPr>
      </p:pic>
      <p:pic>
        <p:nvPicPr>
          <p:cNvPr id="35" name="Picture 34" descr="A close up of a speaker&#10;&#10;Description automatically generated">
            <a:extLst>
              <a:ext uri="{FF2B5EF4-FFF2-40B4-BE49-F238E27FC236}">
                <a16:creationId xmlns:a16="http://schemas.microsoft.com/office/drawing/2014/main" id="{CEDAC473-BDEC-EB42-80A3-675B87653465}"/>
              </a:ext>
            </a:extLst>
          </p:cNvPr>
          <p:cNvPicPr>
            <a:picLocks noChangeAspect="1"/>
          </p:cNvPicPr>
          <p:nvPr/>
        </p:nvPicPr>
        <p:blipFill>
          <a:blip r:embed="rId4"/>
          <a:stretch>
            <a:fillRect/>
          </a:stretch>
        </p:blipFill>
        <p:spPr>
          <a:xfrm>
            <a:off x="5040456" y="3823116"/>
            <a:ext cx="458918" cy="458918"/>
          </a:xfrm>
          <a:prstGeom prst="rect">
            <a:avLst/>
          </a:prstGeom>
        </p:spPr>
      </p:pic>
      <p:sp>
        <p:nvSpPr>
          <p:cNvPr id="36" name="Rectangle 35">
            <a:extLst>
              <a:ext uri="{FF2B5EF4-FFF2-40B4-BE49-F238E27FC236}">
                <a16:creationId xmlns:a16="http://schemas.microsoft.com/office/drawing/2014/main" id="{F74C617B-182C-6E42-BC36-7699072E0012}"/>
              </a:ext>
            </a:extLst>
          </p:cNvPr>
          <p:cNvSpPr/>
          <p:nvPr/>
        </p:nvSpPr>
        <p:spPr>
          <a:xfrm>
            <a:off x="4473258" y="3270552"/>
            <a:ext cx="579701" cy="2286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effectLst>
                  <a:outerShdw blurRad="38100" dist="19050" dir="2700000" algn="tl" rotWithShape="0">
                    <a:schemeClr val="dk1">
                      <a:alpha val="40000"/>
                    </a:schemeClr>
                  </a:outerShdw>
                </a:effectLst>
              </a:rPr>
              <a:t>ENTER</a:t>
            </a:r>
          </a:p>
        </p:txBody>
      </p:sp>
      <p:sp>
        <p:nvSpPr>
          <p:cNvPr id="37" name="Rectangle 36">
            <a:extLst>
              <a:ext uri="{FF2B5EF4-FFF2-40B4-BE49-F238E27FC236}">
                <a16:creationId xmlns:a16="http://schemas.microsoft.com/office/drawing/2014/main" id="{1D895DCF-4FBC-6E47-9BA6-1837AFBB7C69}"/>
              </a:ext>
            </a:extLst>
          </p:cNvPr>
          <p:cNvSpPr/>
          <p:nvPr/>
        </p:nvSpPr>
        <p:spPr>
          <a:xfrm>
            <a:off x="4476328" y="4337044"/>
            <a:ext cx="579701" cy="2286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effectLst>
                  <a:outerShdw blurRad="38100" dist="19050" dir="2700000" algn="tl" rotWithShape="0">
                    <a:schemeClr val="dk1">
                      <a:alpha val="40000"/>
                    </a:schemeClr>
                  </a:outerShdw>
                </a:effectLst>
              </a:rPr>
              <a:t>ENTER</a:t>
            </a:r>
          </a:p>
        </p:txBody>
      </p:sp>
      <p:sp>
        <p:nvSpPr>
          <p:cNvPr id="38" name="Rectangle 37">
            <a:extLst>
              <a:ext uri="{FF2B5EF4-FFF2-40B4-BE49-F238E27FC236}">
                <a16:creationId xmlns:a16="http://schemas.microsoft.com/office/drawing/2014/main" id="{1B0AA0E1-E5D6-6B4D-A904-04207AEA2B84}"/>
              </a:ext>
            </a:extLst>
          </p:cNvPr>
          <p:cNvSpPr/>
          <p:nvPr/>
        </p:nvSpPr>
        <p:spPr>
          <a:xfrm>
            <a:off x="4467758" y="5695773"/>
            <a:ext cx="579701" cy="2286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effectLst>
                  <a:outerShdw blurRad="38100" dist="19050" dir="2700000" algn="tl" rotWithShape="0">
                    <a:schemeClr val="dk1">
                      <a:alpha val="40000"/>
                    </a:schemeClr>
                  </a:outerShdw>
                </a:effectLst>
              </a:rPr>
              <a:t>ENTER</a:t>
            </a:r>
          </a:p>
        </p:txBody>
      </p:sp>
      <p:sp>
        <p:nvSpPr>
          <p:cNvPr id="39" name="TextBox 38">
            <a:extLst>
              <a:ext uri="{FF2B5EF4-FFF2-40B4-BE49-F238E27FC236}">
                <a16:creationId xmlns:a16="http://schemas.microsoft.com/office/drawing/2014/main" id="{BD0BCB54-AD60-7041-ACA6-31C64931BC5C}"/>
              </a:ext>
            </a:extLst>
          </p:cNvPr>
          <p:cNvSpPr txBox="1"/>
          <p:nvPr/>
        </p:nvSpPr>
        <p:spPr>
          <a:xfrm>
            <a:off x="3636756" y="2072607"/>
            <a:ext cx="285750" cy="369332"/>
          </a:xfrm>
          <a:prstGeom prst="rect">
            <a:avLst/>
          </a:prstGeom>
          <a:noFill/>
        </p:spPr>
        <p:txBody>
          <a:bodyPr wrap="square" rtlCol="0">
            <a:spAutoFit/>
          </a:bodyPr>
          <a:lstStyle/>
          <a:p>
            <a:r>
              <a:rPr lang="en-US" dirty="0"/>
              <a:t>1</a:t>
            </a:r>
          </a:p>
        </p:txBody>
      </p:sp>
      <p:sp>
        <p:nvSpPr>
          <p:cNvPr id="40" name="TextBox 39">
            <a:extLst>
              <a:ext uri="{FF2B5EF4-FFF2-40B4-BE49-F238E27FC236}">
                <a16:creationId xmlns:a16="http://schemas.microsoft.com/office/drawing/2014/main" id="{040D9BCE-6BE2-8F48-9FB8-BD4D56D8722D}"/>
              </a:ext>
            </a:extLst>
          </p:cNvPr>
          <p:cNvSpPr txBox="1"/>
          <p:nvPr/>
        </p:nvSpPr>
        <p:spPr>
          <a:xfrm>
            <a:off x="3636756" y="3530189"/>
            <a:ext cx="285750" cy="369332"/>
          </a:xfrm>
          <a:prstGeom prst="rect">
            <a:avLst/>
          </a:prstGeom>
          <a:noFill/>
        </p:spPr>
        <p:txBody>
          <a:bodyPr wrap="square" rtlCol="0">
            <a:spAutoFit/>
          </a:bodyPr>
          <a:lstStyle/>
          <a:p>
            <a:r>
              <a:rPr lang="en-US" dirty="0"/>
              <a:t>2</a:t>
            </a:r>
          </a:p>
        </p:txBody>
      </p:sp>
      <p:sp>
        <p:nvSpPr>
          <p:cNvPr id="41" name="TextBox 40">
            <a:extLst>
              <a:ext uri="{FF2B5EF4-FFF2-40B4-BE49-F238E27FC236}">
                <a16:creationId xmlns:a16="http://schemas.microsoft.com/office/drawing/2014/main" id="{0EB95064-F2BE-A24C-9422-7B73F6DD0FF0}"/>
              </a:ext>
            </a:extLst>
          </p:cNvPr>
          <p:cNvSpPr txBox="1"/>
          <p:nvPr/>
        </p:nvSpPr>
        <p:spPr>
          <a:xfrm>
            <a:off x="3645242" y="4920328"/>
            <a:ext cx="285750" cy="646331"/>
          </a:xfrm>
          <a:prstGeom prst="rect">
            <a:avLst/>
          </a:prstGeom>
          <a:noFill/>
        </p:spPr>
        <p:txBody>
          <a:bodyPr wrap="square" rtlCol="0">
            <a:spAutoFit/>
          </a:bodyPr>
          <a:lstStyle/>
          <a:p>
            <a:r>
              <a:rPr lang="en-US" dirty="0"/>
              <a:t>3</a:t>
            </a:r>
          </a:p>
          <a:p>
            <a:endParaRPr lang="en-US" dirty="0"/>
          </a:p>
        </p:txBody>
      </p:sp>
      <p:cxnSp>
        <p:nvCxnSpPr>
          <p:cNvPr id="10" name="Straight Arrow Connector 9">
            <a:extLst>
              <a:ext uri="{FF2B5EF4-FFF2-40B4-BE49-F238E27FC236}">
                <a16:creationId xmlns:a16="http://schemas.microsoft.com/office/drawing/2014/main" id="{C1AC3C4F-1A6A-E04F-B85A-5BD5D37B611C}"/>
              </a:ext>
            </a:extLst>
          </p:cNvPr>
          <p:cNvCxnSpPr>
            <a:cxnSpLocks/>
          </p:cNvCxnSpPr>
          <p:nvPr/>
        </p:nvCxnSpPr>
        <p:spPr>
          <a:xfrm flipH="1" flipV="1">
            <a:off x="7162800" y="2409054"/>
            <a:ext cx="2400300" cy="7899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036F84-4277-0849-A62D-DA7A8476012D}"/>
              </a:ext>
            </a:extLst>
          </p:cNvPr>
          <p:cNvSpPr txBox="1"/>
          <p:nvPr/>
        </p:nvSpPr>
        <p:spPr>
          <a:xfrm>
            <a:off x="9540558" y="2810575"/>
            <a:ext cx="1409700" cy="923330"/>
          </a:xfrm>
          <a:prstGeom prst="rect">
            <a:avLst/>
          </a:prstGeom>
          <a:noFill/>
        </p:spPr>
        <p:txBody>
          <a:bodyPr wrap="square" rtlCol="0">
            <a:spAutoFit/>
          </a:bodyPr>
          <a:lstStyle/>
          <a:p>
            <a:r>
              <a:rPr lang="en-US" dirty="0"/>
              <a:t>Correct</a:t>
            </a:r>
          </a:p>
          <a:p>
            <a:r>
              <a:rPr lang="en-US" dirty="0"/>
              <a:t>Indicator Lights</a:t>
            </a:r>
          </a:p>
        </p:txBody>
      </p:sp>
      <p:cxnSp>
        <p:nvCxnSpPr>
          <p:cNvPr id="45" name="Straight Arrow Connector 44">
            <a:extLst>
              <a:ext uri="{FF2B5EF4-FFF2-40B4-BE49-F238E27FC236}">
                <a16:creationId xmlns:a16="http://schemas.microsoft.com/office/drawing/2014/main" id="{0802DD06-E6B2-9D4A-83AB-2BF5C0EED2B5}"/>
              </a:ext>
            </a:extLst>
          </p:cNvPr>
          <p:cNvCxnSpPr>
            <a:cxnSpLocks/>
          </p:cNvCxnSpPr>
          <p:nvPr/>
        </p:nvCxnSpPr>
        <p:spPr>
          <a:xfrm flipV="1">
            <a:off x="2929721" y="2561350"/>
            <a:ext cx="520540" cy="2492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962A348-CD47-B348-9D9C-E9538D7B8B45}"/>
              </a:ext>
            </a:extLst>
          </p:cNvPr>
          <p:cNvSpPr txBox="1"/>
          <p:nvPr/>
        </p:nvSpPr>
        <p:spPr>
          <a:xfrm>
            <a:off x="1843557" y="2488688"/>
            <a:ext cx="1409700" cy="923330"/>
          </a:xfrm>
          <a:prstGeom prst="rect">
            <a:avLst/>
          </a:prstGeom>
          <a:noFill/>
        </p:spPr>
        <p:txBody>
          <a:bodyPr wrap="square" rtlCol="0">
            <a:spAutoFit/>
          </a:bodyPr>
          <a:lstStyle/>
          <a:p>
            <a:r>
              <a:rPr lang="en-US" dirty="0"/>
              <a:t>Incorrect</a:t>
            </a:r>
          </a:p>
          <a:p>
            <a:r>
              <a:rPr lang="en-US" dirty="0"/>
              <a:t>Indicator Lights</a:t>
            </a:r>
          </a:p>
        </p:txBody>
      </p:sp>
      <p:cxnSp>
        <p:nvCxnSpPr>
          <p:cNvPr id="47" name="Straight Arrow Connector 46">
            <a:extLst>
              <a:ext uri="{FF2B5EF4-FFF2-40B4-BE49-F238E27FC236}">
                <a16:creationId xmlns:a16="http://schemas.microsoft.com/office/drawing/2014/main" id="{FAA32EB4-49F7-4644-AE48-6A47E4039E85}"/>
              </a:ext>
            </a:extLst>
          </p:cNvPr>
          <p:cNvCxnSpPr/>
          <p:nvPr/>
        </p:nvCxnSpPr>
        <p:spPr>
          <a:xfrm flipH="1" flipV="1">
            <a:off x="7503843" y="4242551"/>
            <a:ext cx="1333500" cy="9064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C139018-7BE7-2846-8477-074284CD17DD}"/>
              </a:ext>
            </a:extLst>
          </p:cNvPr>
          <p:cNvSpPr txBox="1"/>
          <p:nvPr/>
        </p:nvSpPr>
        <p:spPr>
          <a:xfrm>
            <a:off x="8814801" y="4760521"/>
            <a:ext cx="1409700" cy="923330"/>
          </a:xfrm>
          <a:prstGeom prst="rect">
            <a:avLst/>
          </a:prstGeom>
          <a:noFill/>
        </p:spPr>
        <p:txBody>
          <a:bodyPr wrap="square" rtlCol="0">
            <a:spAutoFit/>
          </a:bodyPr>
          <a:lstStyle/>
          <a:p>
            <a:r>
              <a:rPr lang="en-US" dirty="0"/>
              <a:t>Door w/ Solenoid Locks</a:t>
            </a:r>
          </a:p>
        </p:txBody>
      </p:sp>
      <p:cxnSp>
        <p:nvCxnSpPr>
          <p:cNvPr id="49" name="Straight Arrow Connector 48">
            <a:extLst>
              <a:ext uri="{FF2B5EF4-FFF2-40B4-BE49-F238E27FC236}">
                <a16:creationId xmlns:a16="http://schemas.microsoft.com/office/drawing/2014/main" id="{881F3394-FC0B-264C-9793-A822A11B3BB6}"/>
              </a:ext>
            </a:extLst>
          </p:cNvPr>
          <p:cNvCxnSpPr>
            <a:cxnSpLocks/>
          </p:cNvCxnSpPr>
          <p:nvPr/>
        </p:nvCxnSpPr>
        <p:spPr>
          <a:xfrm>
            <a:off x="2702434" y="1694811"/>
            <a:ext cx="1311906" cy="3297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1727944-C0A1-0240-8B3E-B2C685628616}"/>
              </a:ext>
            </a:extLst>
          </p:cNvPr>
          <p:cNvSpPr txBox="1"/>
          <p:nvPr/>
        </p:nvSpPr>
        <p:spPr>
          <a:xfrm>
            <a:off x="1766315" y="1510144"/>
            <a:ext cx="1409700" cy="369332"/>
          </a:xfrm>
          <a:prstGeom prst="rect">
            <a:avLst/>
          </a:prstGeom>
          <a:noFill/>
        </p:spPr>
        <p:txBody>
          <a:bodyPr wrap="square" rtlCol="0">
            <a:spAutoFit/>
          </a:bodyPr>
          <a:lstStyle/>
          <a:p>
            <a:r>
              <a:rPr lang="en-US" dirty="0"/>
              <a:t>Keypad</a:t>
            </a:r>
          </a:p>
        </p:txBody>
      </p:sp>
      <p:cxnSp>
        <p:nvCxnSpPr>
          <p:cNvPr id="51" name="Straight Arrow Connector 50">
            <a:extLst>
              <a:ext uri="{FF2B5EF4-FFF2-40B4-BE49-F238E27FC236}">
                <a16:creationId xmlns:a16="http://schemas.microsoft.com/office/drawing/2014/main" id="{FB159097-6A34-3640-863E-FE320DDC308C}"/>
              </a:ext>
            </a:extLst>
          </p:cNvPr>
          <p:cNvCxnSpPr>
            <a:cxnSpLocks/>
          </p:cNvCxnSpPr>
          <p:nvPr/>
        </p:nvCxnSpPr>
        <p:spPr>
          <a:xfrm>
            <a:off x="2376488" y="4242551"/>
            <a:ext cx="1494552" cy="627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F1D2F14-1083-8640-8B61-94541A3D2EA1}"/>
              </a:ext>
            </a:extLst>
          </p:cNvPr>
          <p:cNvSpPr txBox="1"/>
          <p:nvPr/>
        </p:nvSpPr>
        <p:spPr>
          <a:xfrm>
            <a:off x="1368909" y="3753060"/>
            <a:ext cx="1409700" cy="923330"/>
          </a:xfrm>
          <a:prstGeom prst="rect">
            <a:avLst/>
          </a:prstGeom>
          <a:noFill/>
        </p:spPr>
        <p:txBody>
          <a:bodyPr wrap="square" rtlCol="0">
            <a:spAutoFit/>
          </a:bodyPr>
          <a:lstStyle/>
          <a:p>
            <a:r>
              <a:rPr lang="en-US" dirty="0"/>
              <a:t>Pattern Lock w/ buttons</a:t>
            </a:r>
          </a:p>
        </p:txBody>
      </p:sp>
      <p:sp>
        <p:nvSpPr>
          <p:cNvPr id="53" name="TextBox 52">
            <a:extLst>
              <a:ext uri="{FF2B5EF4-FFF2-40B4-BE49-F238E27FC236}">
                <a16:creationId xmlns:a16="http://schemas.microsoft.com/office/drawing/2014/main" id="{F6DA16CB-AAE3-1A4B-9FD2-EFA278E63DC2}"/>
              </a:ext>
            </a:extLst>
          </p:cNvPr>
          <p:cNvSpPr txBox="1"/>
          <p:nvPr/>
        </p:nvSpPr>
        <p:spPr>
          <a:xfrm>
            <a:off x="1364203" y="4920328"/>
            <a:ext cx="1583849" cy="646331"/>
          </a:xfrm>
          <a:prstGeom prst="rect">
            <a:avLst/>
          </a:prstGeom>
          <a:noFill/>
        </p:spPr>
        <p:txBody>
          <a:bodyPr wrap="square" rtlCol="0">
            <a:spAutoFit/>
          </a:bodyPr>
          <a:lstStyle/>
          <a:p>
            <a:r>
              <a:rPr lang="en-US" dirty="0"/>
              <a:t>Combination Lock w/ dials</a:t>
            </a:r>
          </a:p>
        </p:txBody>
      </p:sp>
      <p:cxnSp>
        <p:nvCxnSpPr>
          <p:cNvPr id="54" name="Straight Arrow Connector 53">
            <a:extLst>
              <a:ext uri="{FF2B5EF4-FFF2-40B4-BE49-F238E27FC236}">
                <a16:creationId xmlns:a16="http://schemas.microsoft.com/office/drawing/2014/main" id="{9CECA491-2B6F-AD41-8F6C-034A4CB23706}"/>
              </a:ext>
            </a:extLst>
          </p:cNvPr>
          <p:cNvCxnSpPr>
            <a:cxnSpLocks/>
          </p:cNvCxnSpPr>
          <p:nvPr/>
        </p:nvCxnSpPr>
        <p:spPr>
          <a:xfrm flipV="1">
            <a:off x="2803055" y="5188325"/>
            <a:ext cx="831326" cy="652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8F94CBA4-E099-2340-939D-2D97A4E08D1E}"/>
              </a:ext>
            </a:extLst>
          </p:cNvPr>
          <p:cNvSpPr/>
          <p:nvPr/>
        </p:nvSpPr>
        <p:spPr>
          <a:xfrm>
            <a:off x="6003768" y="1991576"/>
            <a:ext cx="285750" cy="3048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9E4A6B14-2099-8D45-B1D3-84277DC692A9}"/>
              </a:ext>
            </a:extLst>
          </p:cNvPr>
          <p:cNvSpPr/>
          <p:nvPr/>
        </p:nvSpPr>
        <p:spPr>
          <a:xfrm>
            <a:off x="6505032" y="1987805"/>
            <a:ext cx="285750" cy="3048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0904F84-A9C8-DF4D-AD33-27C657877480}"/>
              </a:ext>
            </a:extLst>
          </p:cNvPr>
          <p:cNvSpPr/>
          <p:nvPr/>
        </p:nvSpPr>
        <p:spPr>
          <a:xfrm>
            <a:off x="6999118" y="1994410"/>
            <a:ext cx="285750" cy="3048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284FFF4-D625-1247-9235-6F40BCDA4B34}"/>
              </a:ext>
            </a:extLst>
          </p:cNvPr>
          <p:cNvSpPr txBox="1"/>
          <p:nvPr/>
        </p:nvSpPr>
        <p:spPr>
          <a:xfrm>
            <a:off x="5981700" y="1655239"/>
            <a:ext cx="285750" cy="369332"/>
          </a:xfrm>
          <a:prstGeom prst="rect">
            <a:avLst/>
          </a:prstGeom>
          <a:noFill/>
        </p:spPr>
        <p:txBody>
          <a:bodyPr wrap="square" rtlCol="0">
            <a:spAutoFit/>
          </a:bodyPr>
          <a:lstStyle/>
          <a:p>
            <a:r>
              <a:rPr lang="en-US" dirty="0"/>
              <a:t>1</a:t>
            </a:r>
          </a:p>
        </p:txBody>
      </p:sp>
      <p:sp>
        <p:nvSpPr>
          <p:cNvPr id="59" name="TextBox 58">
            <a:extLst>
              <a:ext uri="{FF2B5EF4-FFF2-40B4-BE49-F238E27FC236}">
                <a16:creationId xmlns:a16="http://schemas.microsoft.com/office/drawing/2014/main" id="{669B1AB1-5537-744F-830E-4DA95E37E372}"/>
              </a:ext>
            </a:extLst>
          </p:cNvPr>
          <p:cNvSpPr txBox="1"/>
          <p:nvPr/>
        </p:nvSpPr>
        <p:spPr>
          <a:xfrm>
            <a:off x="6501443" y="1662653"/>
            <a:ext cx="285750" cy="369332"/>
          </a:xfrm>
          <a:prstGeom prst="rect">
            <a:avLst/>
          </a:prstGeom>
          <a:noFill/>
        </p:spPr>
        <p:txBody>
          <a:bodyPr wrap="square" rtlCol="0">
            <a:spAutoFit/>
          </a:bodyPr>
          <a:lstStyle/>
          <a:p>
            <a:r>
              <a:rPr lang="en-US" dirty="0"/>
              <a:t>2</a:t>
            </a:r>
          </a:p>
        </p:txBody>
      </p:sp>
      <p:sp>
        <p:nvSpPr>
          <p:cNvPr id="60" name="TextBox 59">
            <a:extLst>
              <a:ext uri="{FF2B5EF4-FFF2-40B4-BE49-F238E27FC236}">
                <a16:creationId xmlns:a16="http://schemas.microsoft.com/office/drawing/2014/main" id="{05EB774C-0463-5F49-8728-BD664A4E2AD1}"/>
              </a:ext>
            </a:extLst>
          </p:cNvPr>
          <p:cNvSpPr txBox="1"/>
          <p:nvPr/>
        </p:nvSpPr>
        <p:spPr>
          <a:xfrm>
            <a:off x="6986518" y="1662653"/>
            <a:ext cx="285750" cy="369332"/>
          </a:xfrm>
          <a:prstGeom prst="rect">
            <a:avLst/>
          </a:prstGeom>
          <a:noFill/>
        </p:spPr>
        <p:txBody>
          <a:bodyPr wrap="square" rtlCol="0">
            <a:spAutoFit/>
          </a:bodyPr>
          <a:lstStyle/>
          <a:p>
            <a:r>
              <a:rPr lang="en-US" dirty="0"/>
              <a:t>3</a:t>
            </a:r>
          </a:p>
        </p:txBody>
      </p:sp>
      <p:sp>
        <p:nvSpPr>
          <p:cNvPr id="61" name="Rectangle 60">
            <a:extLst>
              <a:ext uri="{FF2B5EF4-FFF2-40B4-BE49-F238E27FC236}">
                <a16:creationId xmlns:a16="http://schemas.microsoft.com/office/drawing/2014/main" id="{7EB453FE-B00A-9D45-B8D8-D2CED36BB8CD}"/>
              </a:ext>
            </a:extLst>
          </p:cNvPr>
          <p:cNvSpPr/>
          <p:nvPr/>
        </p:nvSpPr>
        <p:spPr>
          <a:xfrm>
            <a:off x="7601326" y="2024571"/>
            <a:ext cx="579701" cy="2286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effectLst>
                  <a:outerShdw blurRad="38100" dist="19050" dir="2700000" algn="tl" rotWithShape="0">
                    <a:schemeClr val="dk1">
                      <a:alpha val="40000"/>
                    </a:schemeClr>
                  </a:outerShdw>
                </a:effectLst>
              </a:rPr>
              <a:t>RESET</a:t>
            </a:r>
          </a:p>
        </p:txBody>
      </p:sp>
      <p:sp>
        <p:nvSpPr>
          <p:cNvPr id="62" name="TextBox 61">
            <a:extLst>
              <a:ext uri="{FF2B5EF4-FFF2-40B4-BE49-F238E27FC236}">
                <a16:creationId xmlns:a16="http://schemas.microsoft.com/office/drawing/2014/main" id="{B7DC13D9-39A5-A549-9245-448340ED8795}"/>
              </a:ext>
            </a:extLst>
          </p:cNvPr>
          <p:cNvSpPr txBox="1"/>
          <p:nvPr/>
        </p:nvSpPr>
        <p:spPr>
          <a:xfrm>
            <a:off x="9505124" y="1113602"/>
            <a:ext cx="1409700" cy="646331"/>
          </a:xfrm>
          <a:prstGeom prst="rect">
            <a:avLst/>
          </a:prstGeom>
          <a:noFill/>
        </p:spPr>
        <p:txBody>
          <a:bodyPr wrap="square" rtlCol="0">
            <a:spAutoFit/>
          </a:bodyPr>
          <a:lstStyle/>
          <a:p>
            <a:r>
              <a:rPr lang="en-US" dirty="0"/>
              <a:t>Reset Button</a:t>
            </a:r>
          </a:p>
        </p:txBody>
      </p:sp>
      <p:cxnSp>
        <p:nvCxnSpPr>
          <p:cNvPr id="63" name="Straight Arrow Connector 62">
            <a:extLst>
              <a:ext uri="{FF2B5EF4-FFF2-40B4-BE49-F238E27FC236}">
                <a16:creationId xmlns:a16="http://schemas.microsoft.com/office/drawing/2014/main" id="{DEBCC595-3FDE-EB43-82C5-3F4530628941}"/>
              </a:ext>
            </a:extLst>
          </p:cNvPr>
          <p:cNvCxnSpPr>
            <a:cxnSpLocks/>
            <a:stCxn id="62" idx="1"/>
          </p:cNvCxnSpPr>
          <p:nvPr/>
        </p:nvCxnSpPr>
        <p:spPr>
          <a:xfrm flipH="1">
            <a:off x="8278922" y="1436768"/>
            <a:ext cx="1226202" cy="687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92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F892-40CB-9747-9FC8-8B233B8AB78C}"/>
              </a:ext>
            </a:extLst>
          </p:cNvPr>
          <p:cNvSpPr>
            <a:spLocks noGrp="1"/>
          </p:cNvSpPr>
          <p:nvPr>
            <p:ph type="title"/>
          </p:nvPr>
        </p:nvSpPr>
        <p:spPr/>
        <p:txBody>
          <a:bodyPr/>
          <a:lstStyle/>
          <a:p>
            <a:r>
              <a:rPr lang="en-US" dirty="0"/>
              <a:t>Notes on Design</a:t>
            </a:r>
          </a:p>
        </p:txBody>
      </p:sp>
      <p:sp>
        <p:nvSpPr>
          <p:cNvPr id="3" name="Content Placeholder 2">
            <a:extLst>
              <a:ext uri="{FF2B5EF4-FFF2-40B4-BE49-F238E27FC236}">
                <a16:creationId xmlns:a16="http://schemas.microsoft.com/office/drawing/2014/main" id="{A509FBB4-35D8-0B4B-B963-B34E727593A4}"/>
              </a:ext>
            </a:extLst>
          </p:cNvPr>
          <p:cNvSpPr>
            <a:spLocks noGrp="1"/>
          </p:cNvSpPr>
          <p:nvPr>
            <p:ph idx="1"/>
          </p:nvPr>
        </p:nvSpPr>
        <p:spPr/>
        <p:txBody>
          <a:bodyPr/>
          <a:lstStyle/>
          <a:p>
            <a:r>
              <a:rPr lang="en-US" dirty="0"/>
              <a:t>Physical System</a:t>
            </a:r>
          </a:p>
          <a:p>
            <a:pPr lvl="1"/>
            <a:r>
              <a:rPr lang="en-US" dirty="0"/>
              <a:t>Beyond electronic hardware components, tools in the OEDK could be used to create the safe itself</a:t>
            </a:r>
          </a:p>
          <a:p>
            <a:pPr lvl="1"/>
            <a:r>
              <a:rPr lang="en-US" dirty="0"/>
              <a:t>The box, door, and handle are all physical systems that could be manufactured in the OEDK</a:t>
            </a:r>
          </a:p>
          <a:p>
            <a:pPr lvl="1"/>
            <a:r>
              <a:rPr lang="en-US" dirty="0"/>
              <a:t>While the safe would ideally be made of metal, laser cut wood can be used for prototyping</a:t>
            </a:r>
          </a:p>
          <a:p>
            <a:pPr lvl="1"/>
            <a:r>
              <a:rPr lang="en-US" dirty="0"/>
              <a:t>Button covers can be made at the OEDK as well using 3D printers or similar </a:t>
            </a:r>
          </a:p>
        </p:txBody>
      </p:sp>
    </p:spTree>
    <p:extLst>
      <p:ext uri="{BB962C8B-B14F-4D97-AF65-F5344CB8AC3E}">
        <p14:creationId xmlns:p14="http://schemas.microsoft.com/office/powerpoint/2010/main" val="86319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72DF2-C105-CA48-939E-CDFD9B7D3A28}"/>
              </a:ext>
            </a:extLst>
          </p:cNvPr>
          <p:cNvSpPr>
            <a:spLocks noGrp="1"/>
          </p:cNvSpPr>
          <p:nvPr>
            <p:ph type="title"/>
          </p:nvPr>
        </p:nvSpPr>
        <p:spPr/>
        <p:txBody>
          <a:bodyPr/>
          <a:lstStyle/>
          <a:p>
            <a:r>
              <a:rPr lang="en-US" dirty="0"/>
              <a:t>Addendum: Advanced Design</a:t>
            </a:r>
          </a:p>
        </p:txBody>
      </p:sp>
      <p:sp>
        <p:nvSpPr>
          <p:cNvPr id="3" name="Content Placeholder 2">
            <a:extLst>
              <a:ext uri="{FF2B5EF4-FFF2-40B4-BE49-F238E27FC236}">
                <a16:creationId xmlns:a16="http://schemas.microsoft.com/office/drawing/2014/main" id="{C202B19E-A975-8D4D-82B0-25CDB6D7A9E0}"/>
              </a:ext>
            </a:extLst>
          </p:cNvPr>
          <p:cNvSpPr>
            <a:spLocks noGrp="1"/>
          </p:cNvSpPr>
          <p:nvPr>
            <p:ph idx="1"/>
          </p:nvPr>
        </p:nvSpPr>
        <p:spPr/>
        <p:txBody>
          <a:bodyPr/>
          <a:lstStyle/>
          <a:p>
            <a:r>
              <a:rPr lang="en-US" dirty="0"/>
              <a:t>To better take advantage of the </a:t>
            </a:r>
            <a:r>
              <a:rPr lang="en-US" dirty="0" err="1"/>
              <a:t>PocketBeagle</a:t>
            </a:r>
            <a:r>
              <a:rPr lang="en-US" dirty="0"/>
              <a:t> a more advanced security system will be put in place</a:t>
            </a:r>
          </a:p>
          <a:p>
            <a:pPr lvl="1"/>
            <a:r>
              <a:rPr lang="en-US" dirty="0"/>
              <a:t>A 2 factor identification system will be used so the user texts themselves a secure password</a:t>
            </a:r>
          </a:p>
          <a:p>
            <a:pPr lvl="1"/>
            <a:r>
              <a:rPr lang="en-US" dirty="0"/>
              <a:t>That password is then entered into the keypad </a:t>
            </a:r>
          </a:p>
        </p:txBody>
      </p:sp>
    </p:spTree>
    <p:extLst>
      <p:ext uri="{BB962C8B-B14F-4D97-AF65-F5344CB8AC3E}">
        <p14:creationId xmlns:p14="http://schemas.microsoft.com/office/powerpoint/2010/main" val="156067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F892-40CB-9747-9FC8-8B233B8AB78C}"/>
              </a:ext>
            </a:extLst>
          </p:cNvPr>
          <p:cNvSpPr>
            <a:spLocks noGrp="1"/>
          </p:cNvSpPr>
          <p:nvPr>
            <p:ph type="title"/>
          </p:nvPr>
        </p:nvSpPr>
        <p:spPr/>
        <p:txBody>
          <a:bodyPr/>
          <a:lstStyle/>
          <a:p>
            <a:r>
              <a:rPr lang="en-US" dirty="0"/>
              <a:t>Notes on Design</a:t>
            </a:r>
          </a:p>
        </p:txBody>
      </p:sp>
      <p:sp>
        <p:nvSpPr>
          <p:cNvPr id="3" name="Content Placeholder 2">
            <a:extLst>
              <a:ext uri="{FF2B5EF4-FFF2-40B4-BE49-F238E27FC236}">
                <a16:creationId xmlns:a16="http://schemas.microsoft.com/office/drawing/2014/main" id="{A509FBB4-35D8-0B4B-B963-B34E727593A4}"/>
              </a:ext>
            </a:extLst>
          </p:cNvPr>
          <p:cNvSpPr>
            <a:spLocks noGrp="1"/>
          </p:cNvSpPr>
          <p:nvPr>
            <p:ph idx="1"/>
          </p:nvPr>
        </p:nvSpPr>
        <p:spPr/>
        <p:txBody>
          <a:bodyPr/>
          <a:lstStyle/>
          <a:p>
            <a:r>
              <a:rPr lang="en-US" dirty="0"/>
              <a:t>Areas for potential change</a:t>
            </a:r>
          </a:p>
          <a:p>
            <a:pPr lvl="1"/>
            <a:r>
              <a:rPr lang="en-US" dirty="0"/>
              <a:t>Instead of 3 separate solenoid locks, 1 could be used. This single lock would require activation from all 3 password inputs to disengage</a:t>
            </a:r>
          </a:p>
          <a:p>
            <a:pPr lvl="1"/>
            <a:r>
              <a:rPr lang="en-US" dirty="0"/>
              <a:t>Enter buttons could be removed in favor of an automatic entry of password</a:t>
            </a:r>
          </a:p>
          <a:p>
            <a:pPr lvl="1"/>
            <a:r>
              <a:rPr lang="en-US" dirty="0"/>
              <a:t>The dial combo section could be reduced to a single dial for simplicity – this would still have an adequate security value</a:t>
            </a:r>
          </a:p>
        </p:txBody>
      </p:sp>
    </p:spTree>
    <p:extLst>
      <p:ext uri="{BB962C8B-B14F-4D97-AF65-F5344CB8AC3E}">
        <p14:creationId xmlns:p14="http://schemas.microsoft.com/office/powerpoint/2010/main" val="201134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1ADE-8059-6F4B-81F8-9DB5D7229399}"/>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ADACBDCA-3931-AA4E-BB6D-E4B252FA4652}"/>
              </a:ext>
            </a:extLst>
          </p:cNvPr>
          <p:cNvSpPr>
            <a:spLocks noGrp="1"/>
          </p:cNvSpPr>
          <p:nvPr>
            <p:ph idx="1"/>
          </p:nvPr>
        </p:nvSpPr>
        <p:spPr/>
        <p:txBody>
          <a:bodyPr/>
          <a:lstStyle/>
          <a:p>
            <a:r>
              <a:rPr lang="en-US" dirty="0"/>
              <a:t>Preexisting projects</a:t>
            </a:r>
          </a:p>
          <a:p>
            <a:pPr lvl="1"/>
            <a:r>
              <a:rPr lang="en-US" dirty="0"/>
              <a:t>Timed lockbox using an Arduino: </a:t>
            </a:r>
            <a:r>
              <a:rPr lang="en-US" dirty="0">
                <a:hlinkClick r:id="rId2"/>
              </a:rPr>
              <a:t>https://www.hackster.io/LoganSpace42/arduino-lock-box-0d52c0</a:t>
            </a:r>
            <a:endParaRPr lang="en-US" dirty="0"/>
          </a:p>
          <a:p>
            <a:pPr lvl="1"/>
            <a:r>
              <a:rPr lang="en-US" dirty="0"/>
              <a:t>Pattern lock: </a:t>
            </a:r>
            <a:r>
              <a:rPr lang="en-US" dirty="0">
                <a:hlinkClick r:id="rId3"/>
              </a:rPr>
              <a:t>https://www.hackster.io/najad/pattern-lock-8ede38</a:t>
            </a:r>
            <a:endParaRPr lang="en-US" dirty="0"/>
          </a:p>
          <a:p>
            <a:pPr lvl="1"/>
            <a:r>
              <a:rPr lang="en-US" dirty="0"/>
              <a:t>Keypad lock: </a:t>
            </a:r>
            <a:r>
              <a:rPr lang="en-US" dirty="0">
                <a:hlinkClick r:id="rId4"/>
              </a:rPr>
              <a:t>https://www.hackster.io/camdelk/keypad-entry-lock-4d7a03</a:t>
            </a:r>
            <a:endParaRPr lang="en-US" dirty="0"/>
          </a:p>
        </p:txBody>
      </p:sp>
    </p:spTree>
    <p:extLst>
      <p:ext uri="{BB962C8B-B14F-4D97-AF65-F5344CB8AC3E}">
        <p14:creationId xmlns:p14="http://schemas.microsoft.com/office/powerpoint/2010/main" val="6065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p:txBody>
          <a:bodyPr/>
          <a:lstStyle/>
          <a:p>
            <a:r>
              <a:rPr lang="en-US" dirty="0"/>
              <a:t>Create a System Block Diagram</a:t>
            </a:r>
          </a:p>
          <a:p>
            <a:pPr lvl="1"/>
            <a:r>
              <a:rPr lang="en-US" dirty="0"/>
              <a:t>Label interfaces / pins</a:t>
            </a:r>
          </a:p>
          <a:p>
            <a:pPr lvl="1"/>
            <a:r>
              <a:rPr lang="en-US" dirty="0"/>
              <a:t>Components (part numbers if possible)</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9254</TotalTime>
  <Words>802</Words>
  <Application>Microsoft Macintosh PowerPoint</Application>
  <PresentationFormat>Widescreen</PresentationFormat>
  <Paragraphs>161</Paragraphs>
  <Slides>14</Slides>
  <Notes>0</Notes>
  <HiddenSlides>1</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Diamond Grid 16x9</vt:lpstr>
      <vt:lpstr>ENGI 301  “Stupidly Secure Safe” Proposal</vt:lpstr>
      <vt:lpstr>Background Information</vt:lpstr>
      <vt:lpstr>Background Information</vt:lpstr>
      <vt:lpstr>Background Information</vt:lpstr>
      <vt:lpstr>Notes on Design</vt:lpstr>
      <vt:lpstr>Addendum: Advanced Design</vt:lpstr>
      <vt:lpstr>Notes on Design</vt:lpstr>
      <vt:lpstr>Background Information</vt:lpstr>
      <vt:lpstr>System Block Diagram</vt:lpstr>
      <vt:lpstr>System Block Diagram</vt:lpstr>
      <vt:lpstr>System Block Diagram</vt:lpstr>
      <vt:lpstr>Power Block Diagram</vt:lpstr>
      <vt:lpstr>Components / Budget</vt:lpstr>
      <vt:lpstr>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John Perez</cp:lastModifiedBy>
  <cp:revision>410</cp:revision>
  <dcterms:created xsi:type="dcterms:W3CDTF">2018-01-09T20:24:50Z</dcterms:created>
  <dcterms:modified xsi:type="dcterms:W3CDTF">2019-11-19T05:45:59Z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